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85" r:id="rId4"/>
    <p:sldId id="286" r:id="rId5"/>
    <p:sldId id="288" r:id="rId6"/>
    <p:sldId id="287" r:id="rId7"/>
    <p:sldId id="289" r:id="rId8"/>
    <p:sldId id="290" r:id="rId9"/>
    <p:sldId id="291" r:id="rId10"/>
    <p:sldId id="292" r:id="rId11"/>
    <p:sldId id="293" r:id="rId12"/>
    <p:sldId id="294" r:id="rId13"/>
    <p:sldId id="274" r:id="rId14"/>
    <p:sldId id="275" r:id="rId15"/>
    <p:sldId id="276" r:id="rId16"/>
    <p:sldId id="277" r:id="rId17"/>
    <p:sldId id="279" r:id="rId18"/>
    <p:sldId id="278" r:id="rId19"/>
    <p:sldId id="280" r:id="rId20"/>
    <p:sldId id="281" r:id="rId21"/>
    <p:sldId id="282" r:id="rId22"/>
    <p:sldId id="283" r:id="rId23"/>
    <p:sldId id="284" r:id="rId24"/>
    <p:sldId id="263" r:id="rId25"/>
    <p:sldId id="264" r:id="rId26"/>
    <p:sldId id="265" r:id="rId27"/>
    <p:sldId id="266" r:id="rId28"/>
    <p:sldId id="267" r:id="rId29"/>
    <p:sldId id="268" r:id="rId30"/>
    <p:sldId id="269" r:id="rId31"/>
    <p:sldId id="270" r:id="rId32"/>
    <p:sldId id="271" r:id="rId33"/>
    <p:sldId id="272" r:id="rId34"/>
    <p:sldId id="273"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91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77F7C703-1077-4E39-9E61-8B1B19C619A8}" type="datetimeFigureOut">
              <a:rPr lang="tr-TR" smtClean="0"/>
              <a:t>10.10.2025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3860029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77F7C703-1077-4E39-9E61-8B1B19C619A8}" type="datetimeFigureOut">
              <a:rPr lang="tr-TR" smtClean="0"/>
              <a:t>10.10.2025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162461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77F7C703-1077-4E39-9E61-8B1B19C619A8}" type="datetimeFigureOut">
              <a:rPr lang="tr-TR" smtClean="0"/>
              <a:t>10.10.2025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2510678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77F7C703-1077-4E39-9E61-8B1B19C619A8}" type="datetimeFigureOut">
              <a:rPr lang="tr-TR" smtClean="0"/>
              <a:t>10.10.2025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2130875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F7C703-1077-4E39-9E61-8B1B19C619A8}" type="datetimeFigureOut">
              <a:rPr lang="tr-TR" smtClean="0"/>
              <a:t>10.10.2025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498959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77F7C703-1077-4E39-9E61-8B1B19C619A8}" type="datetimeFigureOut">
              <a:rPr lang="tr-TR" smtClean="0"/>
              <a:t>10.10.2025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540970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77F7C703-1077-4E39-9E61-8B1B19C619A8}" type="datetimeFigureOut">
              <a:rPr lang="tr-TR" smtClean="0"/>
              <a:t>10.10.2025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563009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77F7C703-1077-4E39-9E61-8B1B19C619A8}" type="datetimeFigureOut">
              <a:rPr lang="tr-TR" smtClean="0"/>
              <a:t>10.10.2025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2504375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F7C703-1077-4E39-9E61-8B1B19C619A8}" type="datetimeFigureOut">
              <a:rPr lang="tr-TR" smtClean="0"/>
              <a:t>10.10.2025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1729015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F7C703-1077-4E39-9E61-8B1B19C619A8}" type="datetimeFigureOut">
              <a:rPr lang="tr-TR" smtClean="0"/>
              <a:t>10.10.2025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1446176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F7C703-1077-4E39-9E61-8B1B19C619A8}" type="datetimeFigureOut">
              <a:rPr lang="tr-TR" smtClean="0"/>
              <a:t>10.10.2025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70F469B-6A14-4207-8351-56D90BECEEFB}" type="slidenum">
              <a:rPr lang="tr-TR" smtClean="0"/>
              <a:t>‹#›</a:t>
            </a:fld>
            <a:endParaRPr lang="tr-TR"/>
          </a:p>
        </p:txBody>
      </p:sp>
    </p:spTree>
    <p:extLst>
      <p:ext uri="{BB962C8B-B14F-4D97-AF65-F5344CB8AC3E}">
        <p14:creationId xmlns:p14="http://schemas.microsoft.com/office/powerpoint/2010/main" val="2015217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F7C703-1077-4E39-9E61-8B1B19C619A8}" type="datetimeFigureOut">
              <a:rPr lang="tr-TR" smtClean="0"/>
              <a:t>10.10.2025</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F469B-6A14-4207-8351-56D90BECEEFB}" type="slidenum">
              <a:rPr lang="tr-TR" smtClean="0"/>
              <a:t>‹#›</a:t>
            </a:fld>
            <a:endParaRPr lang="tr-TR"/>
          </a:p>
        </p:txBody>
      </p:sp>
    </p:spTree>
    <p:extLst>
      <p:ext uri="{BB962C8B-B14F-4D97-AF65-F5344CB8AC3E}">
        <p14:creationId xmlns:p14="http://schemas.microsoft.com/office/powerpoint/2010/main" val="976724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r>
              <a:rPr lang="tr-TR" b="1" dirty="0"/>
              <a:t>MDES600</a:t>
            </a:r>
          </a:p>
        </p:txBody>
      </p:sp>
      <p:sp>
        <p:nvSpPr>
          <p:cNvPr id="3" name="Subtitle 2"/>
          <p:cNvSpPr>
            <a:spLocks noGrp="1"/>
          </p:cNvSpPr>
          <p:nvPr>
            <p:ph type="subTitle" idx="1"/>
          </p:nvPr>
        </p:nvSpPr>
        <p:spPr>
          <a:xfrm>
            <a:off x="838200" y="2514600"/>
            <a:ext cx="7620000" cy="3276600"/>
          </a:xfrm>
        </p:spPr>
        <p:txBody>
          <a:bodyPr>
            <a:normAutofit fontScale="85000" lnSpcReduction="20000"/>
          </a:bodyPr>
          <a:lstStyle/>
          <a:p>
            <a:r>
              <a:rPr lang="tr-TR" b="1" dirty="0">
                <a:solidFill>
                  <a:schemeClr val="tx1"/>
                </a:solidFill>
              </a:rPr>
              <a:t>RESEARCH METHODOLOGY &amp; COMMUNICATION SKILLS</a:t>
            </a:r>
          </a:p>
          <a:p>
            <a:r>
              <a:rPr lang="tr-TR" b="1" dirty="0">
                <a:solidFill>
                  <a:schemeClr val="tx1"/>
                </a:solidFill>
              </a:rPr>
              <a:t>(Section 02)</a:t>
            </a:r>
          </a:p>
          <a:p>
            <a:endParaRPr lang="tr-TR" dirty="0">
              <a:solidFill>
                <a:schemeClr val="tx1"/>
              </a:solidFill>
            </a:endParaRPr>
          </a:p>
          <a:p>
            <a:endParaRPr lang="tr-TR" dirty="0">
              <a:solidFill>
                <a:schemeClr val="tx1"/>
              </a:solidFill>
            </a:endParaRPr>
          </a:p>
          <a:p>
            <a:r>
              <a:rPr lang="tr-TR" dirty="0">
                <a:solidFill>
                  <a:schemeClr val="tx1"/>
                </a:solidFill>
              </a:rPr>
              <a:t>Assist. Prof. Dr. Ozan ÖZKAN</a:t>
            </a:r>
          </a:p>
          <a:p>
            <a:endParaRPr lang="tr-TR" dirty="0">
              <a:solidFill>
                <a:schemeClr val="tx1"/>
              </a:solidFill>
            </a:endParaRPr>
          </a:p>
          <a:p>
            <a:r>
              <a:rPr lang="tr-TR" dirty="0">
                <a:solidFill>
                  <a:schemeClr val="tx1"/>
                </a:solidFill>
              </a:rPr>
              <a:t>Fall</a:t>
            </a:r>
            <a:r>
              <a:rPr lang="en-US" dirty="0">
                <a:solidFill>
                  <a:schemeClr val="tx1"/>
                </a:solidFill>
              </a:rPr>
              <a:t> </a:t>
            </a:r>
            <a:r>
              <a:rPr lang="tr-TR" dirty="0">
                <a:solidFill>
                  <a:schemeClr val="tx1"/>
                </a:solidFill>
              </a:rPr>
              <a:t>2025-2026</a:t>
            </a:r>
          </a:p>
        </p:txBody>
      </p:sp>
    </p:spTree>
    <p:extLst>
      <p:ext uri="{BB962C8B-B14F-4D97-AF65-F5344CB8AC3E}">
        <p14:creationId xmlns:p14="http://schemas.microsoft.com/office/powerpoint/2010/main" val="279721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11115"/>
            <a:ext cx="6934200" cy="507831"/>
          </a:xfrm>
          <a:prstGeom prst="rect">
            <a:avLst/>
          </a:prstGeom>
          <a:noFill/>
        </p:spPr>
        <p:txBody>
          <a:bodyPr wrap="square" rtlCol="0">
            <a:spAutoFit/>
          </a:bodyPr>
          <a:lstStyle/>
          <a:p>
            <a:r>
              <a:rPr lang="en-US" sz="2700" b="1" dirty="0"/>
              <a:t>Step 4: Create a Research Design</a:t>
            </a:r>
            <a:endParaRPr lang="tr-TR" sz="2700" b="1" dirty="0"/>
          </a:p>
        </p:txBody>
      </p:sp>
      <p:sp>
        <p:nvSpPr>
          <p:cNvPr id="3" name="Rectangle 2"/>
          <p:cNvSpPr/>
          <p:nvPr/>
        </p:nvSpPr>
        <p:spPr>
          <a:xfrm>
            <a:off x="478971" y="1447800"/>
            <a:ext cx="8153400" cy="4708981"/>
          </a:xfrm>
          <a:prstGeom prst="rect">
            <a:avLst/>
          </a:prstGeom>
        </p:spPr>
        <p:txBody>
          <a:bodyPr wrap="square">
            <a:spAutoFit/>
          </a:bodyPr>
          <a:lstStyle/>
          <a:p>
            <a:pPr marL="285750" indent="-285750" algn="just">
              <a:spcAft>
                <a:spcPts val="3000"/>
              </a:spcAft>
              <a:buFont typeface="Arial" pitchFamily="34" charset="0"/>
              <a:buChar char="•"/>
            </a:pPr>
            <a:r>
              <a:rPr lang="en-US" sz="2000" dirty="0"/>
              <a:t>The research design is a </a:t>
            </a:r>
            <a:r>
              <a:rPr lang="en-US" sz="2000" b="1" u="sng" dirty="0"/>
              <a:t>practical framework</a:t>
            </a:r>
            <a:r>
              <a:rPr lang="en-US" sz="2000" dirty="0"/>
              <a:t> for answering your research questions.</a:t>
            </a:r>
          </a:p>
          <a:p>
            <a:pPr marL="285750" indent="-285750" algn="just">
              <a:spcAft>
                <a:spcPts val="3000"/>
              </a:spcAft>
              <a:buFont typeface="Arial" pitchFamily="34" charset="0"/>
              <a:buChar char="•"/>
            </a:pPr>
            <a:r>
              <a:rPr lang="en-US" sz="2000" dirty="0"/>
              <a:t>It involves making decisions about the </a:t>
            </a:r>
            <a:r>
              <a:rPr lang="en-US" sz="2000" b="1" u="sng" dirty="0"/>
              <a:t>type of data you need</a:t>
            </a:r>
            <a:r>
              <a:rPr lang="en-US" sz="2000" dirty="0"/>
              <a:t>, the </a:t>
            </a:r>
            <a:r>
              <a:rPr lang="en-US" sz="2000" b="1" u="sng" dirty="0"/>
              <a:t>methods you’ll use</a:t>
            </a:r>
            <a:r>
              <a:rPr lang="en-US" sz="2000" dirty="0"/>
              <a:t> to collect and analyze it, and </a:t>
            </a:r>
            <a:r>
              <a:rPr lang="en-US" sz="2000" b="1" u="sng" dirty="0"/>
              <a:t>the location and timescale</a:t>
            </a:r>
            <a:r>
              <a:rPr lang="en-US" sz="2000" dirty="0"/>
              <a:t> of your research.</a:t>
            </a:r>
          </a:p>
          <a:p>
            <a:pPr marL="285750" indent="-285750" algn="just">
              <a:spcAft>
                <a:spcPts val="3000"/>
              </a:spcAft>
              <a:buFont typeface="Arial" pitchFamily="34" charset="0"/>
              <a:buChar char="•"/>
            </a:pPr>
            <a:r>
              <a:rPr lang="en-US" sz="2000" dirty="0"/>
              <a:t>There are often many possible paths you can take to answering your questions.</a:t>
            </a:r>
          </a:p>
          <a:p>
            <a:pPr marL="285750" indent="-285750" algn="just">
              <a:spcAft>
                <a:spcPts val="3000"/>
              </a:spcAft>
              <a:buFont typeface="Arial" pitchFamily="34" charset="0"/>
              <a:buChar char="•"/>
            </a:pPr>
            <a:r>
              <a:rPr lang="en-US" sz="2000" dirty="0"/>
              <a:t>The decisions you make will partly be based on your </a:t>
            </a:r>
            <a:r>
              <a:rPr lang="en-US" sz="2000" b="1" u="sng" dirty="0"/>
              <a:t>priorities</a:t>
            </a:r>
            <a:r>
              <a:rPr lang="en-US" sz="2000" dirty="0"/>
              <a:t>.</a:t>
            </a:r>
          </a:p>
          <a:p>
            <a:pPr marL="285750" indent="-285750" algn="just">
              <a:spcAft>
                <a:spcPts val="3000"/>
              </a:spcAft>
              <a:buFont typeface="Arial" pitchFamily="34" charset="0"/>
              <a:buChar char="•"/>
            </a:pPr>
            <a:r>
              <a:rPr lang="en-US" sz="2000" dirty="0"/>
              <a:t>For example, do you want to determine causes and effects, draw generalizable conclusions, or understand the details of a specific context?</a:t>
            </a:r>
          </a:p>
        </p:txBody>
      </p:sp>
    </p:spTree>
    <p:extLst>
      <p:ext uri="{BB962C8B-B14F-4D97-AF65-F5344CB8AC3E}">
        <p14:creationId xmlns:p14="http://schemas.microsoft.com/office/powerpoint/2010/main" val="1053860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11115"/>
            <a:ext cx="6934200" cy="507831"/>
          </a:xfrm>
          <a:prstGeom prst="rect">
            <a:avLst/>
          </a:prstGeom>
          <a:noFill/>
        </p:spPr>
        <p:txBody>
          <a:bodyPr wrap="square" rtlCol="0">
            <a:spAutoFit/>
          </a:bodyPr>
          <a:lstStyle/>
          <a:p>
            <a:r>
              <a:rPr lang="en-US" sz="2700" b="1" dirty="0"/>
              <a:t>Step 4: Create a Research Design</a:t>
            </a:r>
            <a:endParaRPr lang="tr-TR" sz="2700" b="1" dirty="0"/>
          </a:p>
        </p:txBody>
      </p:sp>
      <p:sp>
        <p:nvSpPr>
          <p:cNvPr id="3" name="Rectangle 2"/>
          <p:cNvSpPr/>
          <p:nvPr/>
        </p:nvSpPr>
        <p:spPr>
          <a:xfrm>
            <a:off x="472272" y="1752600"/>
            <a:ext cx="8153400" cy="3231654"/>
          </a:xfrm>
          <a:prstGeom prst="rect">
            <a:avLst/>
          </a:prstGeom>
        </p:spPr>
        <p:txBody>
          <a:bodyPr wrap="square">
            <a:spAutoFit/>
          </a:bodyPr>
          <a:lstStyle/>
          <a:p>
            <a:pPr marL="285750" indent="-285750" algn="just">
              <a:spcAft>
                <a:spcPts val="3600"/>
              </a:spcAft>
              <a:buFont typeface="Arial" pitchFamily="34" charset="0"/>
              <a:buChar char="•"/>
            </a:pPr>
            <a:r>
              <a:rPr lang="en-US" sz="2400" dirty="0"/>
              <a:t>You need to </a:t>
            </a:r>
            <a:r>
              <a:rPr lang="en-US" sz="2400" b="1" u="sng" dirty="0"/>
              <a:t>decide</a:t>
            </a:r>
            <a:r>
              <a:rPr lang="en-US" sz="2400" dirty="0"/>
              <a:t> whether you will use primary or secondary data and qualitative or quantitative methods.</a:t>
            </a:r>
          </a:p>
          <a:p>
            <a:pPr marL="285750" indent="-285750" algn="just">
              <a:spcAft>
                <a:spcPts val="3600"/>
              </a:spcAft>
              <a:buFont typeface="Arial" pitchFamily="34" charset="0"/>
              <a:buChar char="•"/>
            </a:pPr>
            <a:endParaRPr lang="en-US" sz="2400" dirty="0"/>
          </a:p>
          <a:p>
            <a:pPr marL="285750" indent="-285750" algn="just">
              <a:spcAft>
                <a:spcPts val="3600"/>
              </a:spcAft>
              <a:buFont typeface="Arial" pitchFamily="34" charset="0"/>
              <a:buChar char="•"/>
            </a:pPr>
            <a:r>
              <a:rPr lang="en-US" sz="2400" dirty="0"/>
              <a:t>You also need to </a:t>
            </a:r>
            <a:r>
              <a:rPr lang="en-US" sz="2400" b="1" u="sng" dirty="0"/>
              <a:t>determine the specific tools</a:t>
            </a:r>
            <a:r>
              <a:rPr lang="en-US" sz="2400" dirty="0"/>
              <a:t>, </a:t>
            </a:r>
            <a:r>
              <a:rPr lang="en-US" sz="2400" b="1" u="sng" dirty="0"/>
              <a:t>procedures</a:t>
            </a:r>
            <a:r>
              <a:rPr lang="en-US" sz="2400" dirty="0"/>
              <a:t>, and </a:t>
            </a:r>
            <a:r>
              <a:rPr lang="en-US" sz="2400" b="1" u="sng" dirty="0"/>
              <a:t>materials you’ll use</a:t>
            </a:r>
            <a:r>
              <a:rPr lang="en-US" sz="2400" dirty="0"/>
              <a:t> to collect and analyze your data, as well as your </a:t>
            </a:r>
            <a:r>
              <a:rPr lang="en-US" sz="2400" b="1" u="sng" dirty="0"/>
              <a:t>criteria for selecting participants or sources</a:t>
            </a:r>
            <a:r>
              <a:rPr lang="en-US" sz="2400" dirty="0"/>
              <a:t>.</a:t>
            </a:r>
          </a:p>
        </p:txBody>
      </p:sp>
    </p:spTree>
    <p:extLst>
      <p:ext uri="{BB962C8B-B14F-4D97-AF65-F5344CB8AC3E}">
        <p14:creationId xmlns:p14="http://schemas.microsoft.com/office/powerpoint/2010/main" val="1673516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457200"/>
            <a:ext cx="6934200" cy="507831"/>
          </a:xfrm>
          <a:prstGeom prst="rect">
            <a:avLst/>
          </a:prstGeom>
          <a:noFill/>
        </p:spPr>
        <p:txBody>
          <a:bodyPr wrap="square" rtlCol="0">
            <a:spAutoFit/>
          </a:bodyPr>
          <a:lstStyle/>
          <a:p>
            <a:r>
              <a:rPr lang="en-US" sz="2700" b="1" dirty="0"/>
              <a:t>Step 5: Write a Research Proposal</a:t>
            </a:r>
            <a:endParaRPr lang="tr-TR" sz="2700" b="1" dirty="0"/>
          </a:p>
        </p:txBody>
      </p:sp>
      <p:sp>
        <p:nvSpPr>
          <p:cNvPr id="3" name="Rectangle 2"/>
          <p:cNvSpPr/>
          <p:nvPr/>
        </p:nvSpPr>
        <p:spPr>
          <a:xfrm>
            <a:off x="472272" y="1234619"/>
            <a:ext cx="8153400" cy="4708981"/>
          </a:xfrm>
          <a:prstGeom prst="rect">
            <a:avLst/>
          </a:prstGeom>
        </p:spPr>
        <p:txBody>
          <a:bodyPr wrap="square">
            <a:spAutoFit/>
          </a:bodyPr>
          <a:lstStyle/>
          <a:p>
            <a:pPr marL="285750" indent="-285750" algn="just">
              <a:spcAft>
                <a:spcPts val="3600"/>
              </a:spcAft>
              <a:buFont typeface="Arial" pitchFamily="34" charset="0"/>
              <a:buChar char="•"/>
            </a:pPr>
            <a:r>
              <a:rPr lang="en-US" dirty="0"/>
              <a:t>Finally, after completing these steps, you are ready to complete a </a:t>
            </a:r>
            <a:r>
              <a:rPr lang="en-US" b="1" u="sng" dirty="0"/>
              <a:t>research proposal</a:t>
            </a:r>
            <a:r>
              <a:rPr lang="en-US" dirty="0"/>
              <a:t>.</a:t>
            </a:r>
          </a:p>
          <a:p>
            <a:pPr marL="285750" indent="-285750" algn="just">
              <a:spcAft>
                <a:spcPts val="3600"/>
              </a:spcAft>
              <a:buFont typeface="Arial" pitchFamily="34" charset="0"/>
              <a:buChar char="•"/>
            </a:pPr>
            <a:r>
              <a:rPr lang="en-US" dirty="0"/>
              <a:t>The proposal </a:t>
            </a:r>
            <a:r>
              <a:rPr lang="en-US" b="1" u="sng" dirty="0"/>
              <a:t>outlines</a:t>
            </a:r>
            <a:r>
              <a:rPr lang="en-US" dirty="0"/>
              <a:t> the </a:t>
            </a:r>
            <a:r>
              <a:rPr lang="en-US" b="1" u="sng" dirty="0"/>
              <a:t>context</a:t>
            </a:r>
            <a:r>
              <a:rPr lang="en-US" dirty="0"/>
              <a:t>, </a:t>
            </a:r>
            <a:r>
              <a:rPr lang="en-US" b="1" u="sng" dirty="0"/>
              <a:t>relevance</a:t>
            </a:r>
            <a:r>
              <a:rPr lang="en-US" dirty="0"/>
              <a:t>, </a:t>
            </a:r>
            <a:r>
              <a:rPr lang="en-US" b="1" u="sng" dirty="0"/>
              <a:t>purpose</a:t>
            </a:r>
            <a:r>
              <a:rPr lang="en-US" dirty="0"/>
              <a:t>, and </a:t>
            </a:r>
            <a:r>
              <a:rPr lang="en-US" b="1" u="sng" dirty="0"/>
              <a:t>plan of your research</a:t>
            </a:r>
            <a:r>
              <a:rPr lang="en-US" dirty="0"/>
              <a:t>.</a:t>
            </a:r>
          </a:p>
          <a:p>
            <a:pPr marL="285750" indent="-285750" algn="just">
              <a:spcAft>
                <a:spcPts val="3600"/>
              </a:spcAft>
              <a:buFont typeface="Arial" pitchFamily="34" charset="0"/>
              <a:buChar char="•"/>
            </a:pPr>
            <a:r>
              <a:rPr lang="en-US" dirty="0"/>
              <a:t>As well as </a:t>
            </a:r>
            <a:r>
              <a:rPr lang="en-US" b="1" u="sng" dirty="0"/>
              <a:t>outlining</a:t>
            </a:r>
            <a:r>
              <a:rPr lang="en-US" dirty="0"/>
              <a:t> the </a:t>
            </a:r>
            <a:r>
              <a:rPr lang="en-US" b="1" u="sng" dirty="0"/>
              <a:t>background</a:t>
            </a:r>
            <a:r>
              <a:rPr lang="en-US" dirty="0"/>
              <a:t>, </a:t>
            </a:r>
            <a:r>
              <a:rPr lang="en-US" b="1" u="sng" dirty="0"/>
              <a:t>problem statement</a:t>
            </a:r>
            <a:r>
              <a:rPr lang="en-US" dirty="0"/>
              <a:t>, and </a:t>
            </a:r>
            <a:r>
              <a:rPr lang="en-US" b="1" u="sng" dirty="0"/>
              <a:t>research questions</a:t>
            </a:r>
            <a:r>
              <a:rPr lang="en-US" dirty="0"/>
              <a:t>, the proposal should also </a:t>
            </a:r>
            <a:r>
              <a:rPr lang="en-US" b="1" u="sng" dirty="0"/>
              <a:t>include</a:t>
            </a:r>
            <a:r>
              <a:rPr lang="en-US" dirty="0"/>
              <a:t> a </a:t>
            </a:r>
            <a:r>
              <a:rPr lang="en-US" b="1" u="sng" dirty="0"/>
              <a:t>literature review</a:t>
            </a:r>
            <a:r>
              <a:rPr lang="en-US" dirty="0"/>
              <a:t> that shows how your project will fit into existing work on the topic.</a:t>
            </a:r>
          </a:p>
          <a:p>
            <a:pPr marL="285750" indent="-285750" algn="just">
              <a:spcAft>
                <a:spcPts val="3600"/>
              </a:spcAft>
              <a:buFont typeface="Arial" pitchFamily="34" charset="0"/>
              <a:buChar char="•"/>
            </a:pPr>
            <a:r>
              <a:rPr lang="en-US" dirty="0"/>
              <a:t>The research design section describes </a:t>
            </a:r>
            <a:r>
              <a:rPr lang="en-US" b="1" u="sng" dirty="0"/>
              <a:t>your approach</a:t>
            </a:r>
            <a:r>
              <a:rPr lang="en-US" dirty="0"/>
              <a:t> and explains exactly </a:t>
            </a:r>
            <a:r>
              <a:rPr lang="en-US" b="1" u="sng" dirty="0"/>
              <a:t>what you will do</a:t>
            </a:r>
            <a:r>
              <a:rPr lang="en-US" dirty="0"/>
              <a:t>.</a:t>
            </a:r>
          </a:p>
          <a:p>
            <a:pPr marL="285750" indent="-285750" algn="just">
              <a:spcAft>
                <a:spcPts val="3600"/>
              </a:spcAft>
              <a:buFont typeface="Arial" pitchFamily="34" charset="0"/>
              <a:buChar char="•"/>
            </a:pPr>
            <a:r>
              <a:rPr lang="en-US" dirty="0"/>
              <a:t>You might have to get the proposal approved by your supervisor before you get started, and it will guide the process of writing your thesis or dissertation.</a:t>
            </a:r>
          </a:p>
        </p:txBody>
      </p:sp>
    </p:spTree>
    <p:extLst>
      <p:ext uri="{BB962C8B-B14F-4D97-AF65-F5344CB8AC3E}">
        <p14:creationId xmlns:p14="http://schemas.microsoft.com/office/powerpoint/2010/main" val="1329995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304800"/>
            <a:ext cx="6096000" cy="507831"/>
          </a:xfrm>
          <a:prstGeom prst="rect">
            <a:avLst/>
          </a:prstGeom>
          <a:noFill/>
        </p:spPr>
        <p:txBody>
          <a:bodyPr wrap="square" rtlCol="0">
            <a:spAutoFit/>
          </a:bodyPr>
          <a:lstStyle/>
          <a:p>
            <a:r>
              <a:rPr lang="en-US" sz="2700" b="1" dirty="0"/>
              <a:t>How </a:t>
            </a:r>
            <a:r>
              <a:rPr lang="tr-TR" sz="2700" b="1" dirty="0"/>
              <a:t>t</a:t>
            </a:r>
            <a:r>
              <a:rPr lang="en-US" sz="2700" b="1" dirty="0"/>
              <a:t>o Define Your Research Problem</a:t>
            </a:r>
            <a:r>
              <a:rPr lang="tr-TR" sz="2700" b="1" dirty="0"/>
              <a:t>?</a:t>
            </a:r>
          </a:p>
        </p:txBody>
      </p:sp>
      <p:sp>
        <p:nvSpPr>
          <p:cNvPr id="3" name="Rectangle 2"/>
          <p:cNvSpPr/>
          <p:nvPr/>
        </p:nvSpPr>
        <p:spPr>
          <a:xfrm>
            <a:off x="457200" y="1143000"/>
            <a:ext cx="8153400" cy="5016758"/>
          </a:xfrm>
          <a:prstGeom prst="rect">
            <a:avLst/>
          </a:prstGeom>
        </p:spPr>
        <p:txBody>
          <a:bodyPr wrap="square">
            <a:spAutoFit/>
          </a:bodyPr>
          <a:lstStyle/>
          <a:p>
            <a:pPr marL="285750" indent="-285750" algn="just">
              <a:spcAft>
                <a:spcPts val="3600"/>
              </a:spcAft>
              <a:buFont typeface="Arial" pitchFamily="34" charset="0"/>
              <a:buChar char="•"/>
            </a:pPr>
            <a:r>
              <a:rPr lang="en-US" sz="2000" dirty="0"/>
              <a:t>A </a:t>
            </a:r>
            <a:r>
              <a:rPr lang="en-US" sz="2000" b="1" u="sng" dirty="0"/>
              <a:t>research problem</a:t>
            </a:r>
            <a:r>
              <a:rPr lang="en-US" sz="2000" dirty="0"/>
              <a:t> is a specific issue, difficulty, contradiction, or gap in knowledge that you will aim to address in your research.</a:t>
            </a:r>
            <a:endParaRPr lang="tr-TR" sz="2000" dirty="0"/>
          </a:p>
          <a:p>
            <a:pPr marL="285750" indent="-285750" algn="just">
              <a:spcAft>
                <a:spcPts val="3600"/>
              </a:spcAft>
              <a:buFont typeface="Arial" pitchFamily="34" charset="0"/>
              <a:buChar char="•"/>
            </a:pPr>
            <a:r>
              <a:rPr lang="en-US" sz="2000" dirty="0"/>
              <a:t>You might look for practical problems aimed at </a:t>
            </a:r>
            <a:r>
              <a:rPr lang="en-US" sz="2000" b="1" u="sng" dirty="0"/>
              <a:t>contributing to change</a:t>
            </a:r>
            <a:r>
              <a:rPr lang="en-US" sz="2000" dirty="0"/>
              <a:t>, or theoretical problems aimed at </a:t>
            </a:r>
            <a:r>
              <a:rPr lang="en-US" sz="2000" b="1" u="sng" dirty="0"/>
              <a:t>expanding knowledge</a:t>
            </a:r>
            <a:r>
              <a:rPr lang="en-US" sz="2000" dirty="0"/>
              <a:t>.</a:t>
            </a:r>
          </a:p>
          <a:p>
            <a:pPr marL="285750" indent="-285750" algn="just">
              <a:spcAft>
                <a:spcPts val="3600"/>
              </a:spcAft>
              <a:buFont typeface="Arial" pitchFamily="34" charset="0"/>
              <a:buChar char="•"/>
            </a:pPr>
            <a:r>
              <a:rPr lang="en-US" sz="2000" dirty="0"/>
              <a:t>Bear in mind that some research will do both of these things, but usually the research problem focuses on one or the other.</a:t>
            </a:r>
            <a:endParaRPr lang="tr-TR" sz="2000" dirty="0"/>
          </a:p>
          <a:p>
            <a:pPr marL="285750" indent="-285750" algn="just">
              <a:spcAft>
                <a:spcPts val="3600"/>
              </a:spcAft>
              <a:buFont typeface="Arial" pitchFamily="34" charset="0"/>
              <a:buChar char="•"/>
            </a:pPr>
            <a:r>
              <a:rPr lang="en-US" sz="2000" dirty="0"/>
              <a:t>The type of research problem you choose depends on your </a:t>
            </a:r>
            <a:r>
              <a:rPr lang="en-US" sz="2000" b="1" u="sng" dirty="0"/>
              <a:t>broad topic of interest</a:t>
            </a:r>
            <a:r>
              <a:rPr lang="en-US" sz="2000" dirty="0"/>
              <a:t> and the </a:t>
            </a:r>
            <a:r>
              <a:rPr lang="en-US" sz="2000" b="1" u="sng" dirty="0"/>
              <a:t>type of research you want to do</a:t>
            </a:r>
            <a:r>
              <a:rPr lang="en-US" sz="2000" dirty="0"/>
              <a:t>.</a:t>
            </a:r>
          </a:p>
          <a:p>
            <a:pPr marL="285750" indent="-285750" algn="just">
              <a:spcAft>
                <a:spcPts val="3600"/>
              </a:spcAft>
              <a:buFont typeface="Arial" pitchFamily="34" charset="0"/>
              <a:buChar char="•"/>
            </a:pPr>
            <a:r>
              <a:rPr lang="en-US" sz="2000" dirty="0"/>
              <a:t>When writing your research proposal or introduction, you will have to formulate it as a </a:t>
            </a:r>
            <a:r>
              <a:rPr lang="en-US" sz="2000" b="1" u="sng" dirty="0"/>
              <a:t>problem statement</a:t>
            </a:r>
            <a:r>
              <a:rPr lang="en-US" sz="2000" dirty="0"/>
              <a:t> and/or </a:t>
            </a:r>
            <a:r>
              <a:rPr lang="en-US" sz="2000" b="1" u="sng" dirty="0"/>
              <a:t>research questions</a:t>
            </a:r>
            <a:r>
              <a:rPr lang="en-US" sz="2000" dirty="0"/>
              <a:t>.</a:t>
            </a:r>
            <a:endParaRPr lang="tr-TR" sz="2000" dirty="0"/>
          </a:p>
        </p:txBody>
      </p:sp>
    </p:spTree>
    <p:extLst>
      <p:ext uri="{BB962C8B-B14F-4D97-AF65-F5344CB8AC3E}">
        <p14:creationId xmlns:p14="http://schemas.microsoft.com/office/powerpoint/2010/main" val="3150501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304800"/>
            <a:ext cx="6096000" cy="507831"/>
          </a:xfrm>
          <a:prstGeom prst="rect">
            <a:avLst/>
          </a:prstGeom>
          <a:noFill/>
        </p:spPr>
        <p:txBody>
          <a:bodyPr wrap="square" rtlCol="0">
            <a:spAutoFit/>
          </a:bodyPr>
          <a:lstStyle/>
          <a:p>
            <a:r>
              <a:rPr lang="en-US" sz="2700" b="1" dirty="0"/>
              <a:t>Why Is The Research Problem Important?</a:t>
            </a:r>
            <a:endParaRPr lang="tr-TR" sz="2700" b="1" dirty="0"/>
          </a:p>
        </p:txBody>
      </p:sp>
      <p:sp>
        <p:nvSpPr>
          <p:cNvPr id="3" name="Rectangle 2"/>
          <p:cNvSpPr/>
          <p:nvPr/>
        </p:nvSpPr>
        <p:spPr>
          <a:xfrm>
            <a:off x="457200" y="1066800"/>
            <a:ext cx="8153400" cy="5155257"/>
          </a:xfrm>
          <a:prstGeom prst="rect">
            <a:avLst/>
          </a:prstGeom>
        </p:spPr>
        <p:txBody>
          <a:bodyPr wrap="square">
            <a:spAutoFit/>
          </a:bodyPr>
          <a:lstStyle/>
          <a:p>
            <a:pPr marL="285750" indent="-285750" algn="just">
              <a:spcAft>
                <a:spcPts val="3600"/>
              </a:spcAft>
              <a:buFont typeface="Arial" pitchFamily="34" charset="0"/>
              <a:buChar char="•"/>
            </a:pPr>
            <a:r>
              <a:rPr lang="en-US" sz="1900" dirty="0"/>
              <a:t>Your topic is </a:t>
            </a:r>
            <a:r>
              <a:rPr lang="en-US" sz="1900" b="1" u="sng" dirty="0"/>
              <a:t>interesting</a:t>
            </a:r>
            <a:r>
              <a:rPr lang="en-US" sz="1900" dirty="0"/>
              <a:t> and you have </a:t>
            </a:r>
            <a:r>
              <a:rPr lang="en-US" sz="1900" b="1" u="sng" dirty="0"/>
              <a:t>lots to say</a:t>
            </a:r>
            <a:r>
              <a:rPr lang="en-US" sz="1900" dirty="0"/>
              <a:t> about it, but this </a:t>
            </a:r>
            <a:r>
              <a:rPr lang="en-US" sz="1900" b="1" u="sng" dirty="0"/>
              <a:t>isn’t a strong enough</a:t>
            </a:r>
            <a:r>
              <a:rPr lang="en-US" sz="1900" dirty="0"/>
              <a:t> basis for academic research.</a:t>
            </a:r>
            <a:endParaRPr lang="tr-TR" sz="1900" dirty="0"/>
          </a:p>
          <a:p>
            <a:pPr marL="285750" indent="-285750" algn="just">
              <a:spcAft>
                <a:spcPts val="3600"/>
              </a:spcAft>
              <a:buFont typeface="Arial" pitchFamily="34" charset="0"/>
              <a:buChar char="•"/>
            </a:pPr>
            <a:r>
              <a:rPr lang="en-US" sz="1900" dirty="0"/>
              <a:t>Without </a:t>
            </a:r>
            <a:r>
              <a:rPr lang="en-US" sz="1900" b="1" u="sng" dirty="0"/>
              <a:t>a well-defined research problem</a:t>
            </a:r>
            <a:r>
              <a:rPr lang="en-US" sz="1900" dirty="0"/>
              <a:t>, you are likely to end up with an </a:t>
            </a:r>
            <a:r>
              <a:rPr lang="en-US" sz="1900" b="1" u="sng" dirty="0"/>
              <a:t>unfocused</a:t>
            </a:r>
            <a:r>
              <a:rPr lang="en-US" sz="1900" dirty="0"/>
              <a:t> and </a:t>
            </a:r>
            <a:r>
              <a:rPr lang="en-US" sz="1900" b="1" u="sng" dirty="0"/>
              <a:t>unmanageable</a:t>
            </a:r>
            <a:r>
              <a:rPr lang="en-US" sz="1900" dirty="0"/>
              <a:t> project.</a:t>
            </a:r>
          </a:p>
          <a:p>
            <a:pPr marL="285750" indent="-285750" algn="just">
              <a:spcAft>
                <a:spcPts val="3600"/>
              </a:spcAft>
              <a:buFont typeface="Arial" pitchFamily="34" charset="0"/>
              <a:buChar char="•"/>
            </a:pPr>
            <a:r>
              <a:rPr lang="en-US" sz="1900" dirty="0"/>
              <a:t>You might </a:t>
            </a:r>
            <a:r>
              <a:rPr lang="en-US" sz="1900" b="1" u="sng" dirty="0"/>
              <a:t>end up repeating</a:t>
            </a:r>
            <a:r>
              <a:rPr lang="en-US" sz="1900" dirty="0"/>
              <a:t> what other people have already said, trying to </a:t>
            </a:r>
            <a:r>
              <a:rPr lang="en-US" sz="1900" b="1" u="sng" dirty="0"/>
              <a:t>say too much</a:t>
            </a:r>
            <a:r>
              <a:rPr lang="en-US" sz="1900" dirty="0"/>
              <a:t>, or doing research </a:t>
            </a:r>
            <a:r>
              <a:rPr lang="en-US" sz="1900" b="1" u="sng" dirty="0"/>
              <a:t>without a clear purpose and justification</a:t>
            </a:r>
            <a:r>
              <a:rPr lang="en-US" sz="1900" dirty="0"/>
              <a:t>.</a:t>
            </a:r>
            <a:endParaRPr lang="tr-TR" sz="1900" dirty="0"/>
          </a:p>
          <a:p>
            <a:pPr marL="285750" indent="-285750" algn="just">
              <a:spcAft>
                <a:spcPts val="3600"/>
              </a:spcAft>
              <a:buFont typeface="Arial" pitchFamily="34" charset="0"/>
              <a:buChar char="•"/>
            </a:pPr>
            <a:r>
              <a:rPr lang="en-US" sz="1900" b="1" u="sng" dirty="0"/>
              <a:t>You need a problem</a:t>
            </a:r>
            <a:r>
              <a:rPr lang="en-US" sz="1900" dirty="0"/>
              <a:t> in order to do research that contributes new and relevant insights.</a:t>
            </a:r>
          </a:p>
          <a:p>
            <a:pPr marL="285750" indent="-285750" algn="just">
              <a:spcAft>
                <a:spcPts val="3600"/>
              </a:spcAft>
              <a:buFont typeface="Arial" pitchFamily="34" charset="0"/>
              <a:buChar char="•"/>
            </a:pPr>
            <a:r>
              <a:rPr lang="en-US" sz="1900" dirty="0"/>
              <a:t>Whether you’re planning your thesis, starting a research paper or writing a research proposal, the research problem is </a:t>
            </a:r>
            <a:r>
              <a:rPr lang="en-US" sz="1900" b="1" u="sng" dirty="0"/>
              <a:t>the first step</a:t>
            </a:r>
            <a:r>
              <a:rPr lang="en-US" sz="1900" dirty="0"/>
              <a:t> towards knowing exactly what you’ll do and why.</a:t>
            </a:r>
            <a:endParaRPr lang="tr-TR" sz="1900" dirty="0"/>
          </a:p>
        </p:txBody>
      </p:sp>
    </p:spTree>
    <p:extLst>
      <p:ext uri="{BB962C8B-B14F-4D97-AF65-F5344CB8AC3E}">
        <p14:creationId xmlns:p14="http://schemas.microsoft.com/office/powerpoint/2010/main" val="496540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609600"/>
            <a:ext cx="6096000" cy="507831"/>
          </a:xfrm>
          <a:prstGeom prst="rect">
            <a:avLst/>
          </a:prstGeom>
          <a:noFill/>
        </p:spPr>
        <p:txBody>
          <a:bodyPr wrap="square" rtlCol="0">
            <a:spAutoFit/>
          </a:bodyPr>
          <a:lstStyle/>
          <a:p>
            <a:r>
              <a:rPr lang="en-US" sz="2700" b="1" dirty="0"/>
              <a:t>Step 1: Identify </a:t>
            </a:r>
            <a:r>
              <a:rPr lang="tr-TR" sz="2700" b="1" dirty="0"/>
              <a:t>a</a:t>
            </a:r>
            <a:r>
              <a:rPr lang="en-US" sz="2700" b="1" dirty="0"/>
              <a:t> Broad Problem Area</a:t>
            </a:r>
            <a:endParaRPr lang="tr-TR" sz="2700" b="1" dirty="0"/>
          </a:p>
        </p:txBody>
      </p:sp>
      <p:sp>
        <p:nvSpPr>
          <p:cNvPr id="3" name="Rectangle 2"/>
          <p:cNvSpPr/>
          <p:nvPr/>
        </p:nvSpPr>
        <p:spPr>
          <a:xfrm>
            <a:off x="533400" y="1981200"/>
            <a:ext cx="8153400" cy="2862322"/>
          </a:xfrm>
          <a:prstGeom prst="rect">
            <a:avLst/>
          </a:prstGeom>
        </p:spPr>
        <p:txBody>
          <a:bodyPr wrap="square">
            <a:spAutoFit/>
          </a:bodyPr>
          <a:lstStyle/>
          <a:p>
            <a:pPr marL="285750" indent="-285750" algn="just">
              <a:spcAft>
                <a:spcPts val="3600"/>
              </a:spcAft>
              <a:buFont typeface="Arial" pitchFamily="34" charset="0"/>
              <a:buChar char="•"/>
            </a:pPr>
            <a:r>
              <a:rPr lang="en-US" sz="2400" dirty="0"/>
              <a:t>As you discuss and read about your topic, look for </a:t>
            </a:r>
            <a:r>
              <a:rPr lang="en-US" sz="2400" b="1" u="sng" dirty="0"/>
              <a:t>under-explored aspects</a:t>
            </a:r>
            <a:r>
              <a:rPr lang="en-US" sz="2400" dirty="0"/>
              <a:t> and </a:t>
            </a:r>
            <a:r>
              <a:rPr lang="en-US" sz="2400" b="1" u="sng" dirty="0"/>
              <a:t>areas of concern</a:t>
            </a:r>
            <a:r>
              <a:rPr lang="en-US" sz="2400" dirty="0"/>
              <a:t>, </a:t>
            </a:r>
            <a:r>
              <a:rPr lang="en-US" sz="2400" b="1" u="sng" dirty="0"/>
              <a:t>conflict</a:t>
            </a:r>
            <a:r>
              <a:rPr lang="en-US" sz="2400" dirty="0"/>
              <a:t> or </a:t>
            </a:r>
            <a:r>
              <a:rPr lang="en-US" sz="2400" b="1" u="sng" dirty="0"/>
              <a:t>controversy</a:t>
            </a:r>
            <a:r>
              <a:rPr lang="en-US" sz="2400" dirty="0"/>
              <a:t>.</a:t>
            </a:r>
            <a:endParaRPr lang="tr-TR" sz="2400" dirty="0"/>
          </a:p>
          <a:p>
            <a:pPr marL="285750" indent="-285750" algn="just">
              <a:spcAft>
                <a:spcPts val="3600"/>
              </a:spcAft>
              <a:buFont typeface="Arial" pitchFamily="34" charset="0"/>
              <a:buChar char="•"/>
            </a:pPr>
            <a:endParaRPr lang="tr-TR" sz="2400" dirty="0"/>
          </a:p>
          <a:p>
            <a:pPr marL="285750" indent="-285750" algn="just">
              <a:spcAft>
                <a:spcPts val="3600"/>
              </a:spcAft>
              <a:buFont typeface="Arial" pitchFamily="34" charset="0"/>
              <a:buChar char="•"/>
            </a:pPr>
            <a:r>
              <a:rPr lang="en-US" sz="2400" dirty="0"/>
              <a:t>Your goal is to </a:t>
            </a:r>
            <a:r>
              <a:rPr lang="en-US" sz="2400" b="1" u="sng" dirty="0"/>
              <a:t>find a gap that your research project can fill</a:t>
            </a:r>
            <a:r>
              <a:rPr lang="en-US" sz="2400" dirty="0"/>
              <a:t>.</a:t>
            </a:r>
            <a:endParaRPr lang="tr-TR" sz="2400" dirty="0"/>
          </a:p>
        </p:txBody>
      </p:sp>
    </p:spTree>
    <p:extLst>
      <p:ext uri="{BB962C8B-B14F-4D97-AF65-F5344CB8AC3E}">
        <p14:creationId xmlns:p14="http://schemas.microsoft.com/office/powerpoint/2010/main" val="227543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304800"/>
            <a:ext cx="6096000" cy="507831"/>
          </a:xfrm>
          <a:prstGeom prst="rect">
            <a:avLst/>
          </a:prstGeom>
          <a:noFill/>
        </p:spPr>
        <p:txBody>
          <a:bodyPr wrap="square" rtlCol="0">
            <a:spAutoFit/>
          </a:bodyPr>
          <a:lstStyle/>
          <a:p>
            <a:r>
              <a:rPr lang="en-US" sz="2700" b="1" dirty="0"/>
              <a:t>Practical Research Problems</a:t>
            </a:r>
            <a:endParaRPr lang="tr-TR" sz="2700" b="1" dirty="0"/>
          </a:p>
        </p:txBody>
      </p:sp>
      <p:sp>
        <p:nvSpPr>
          <p:cNvPr id="3" name="Rectangle 2"/>
          <p:cNvSpPr/>
          <p:nvPr/>
        </p:nvSpPr>
        <p:spPr>
          <a:xfrm>
            <a:off x="457200" y="1066800"/>
            <a:ext cx="8153400" cy="5032147"/>
          </a:xfrm>
          <a:prstGeom prst="rect">
            <a:avLst/>
          </a:prstGeom>
        </p:spPr>
        <p:txBody>
          <a:bodyPr wrap="square">
            <a:spAutoFit/>
          </a:bodyPr>
          <a:lstStyle/>
          <a:p>
            <a:pPr algn="just">
              <a:spcAft>
                <a:spcPts val="3600"/>
              </a:spcAft>
            </a:pPr>
            <a:r>
              <a:rPr lang="en-US" sz="1900" dirty="0"/>
              <a:t>If you are doing practical research, you can identify a problem by </a:t>
            </a:r>
            <a:r>
              <a:rPr lang="en-US" sz="1900" b="1" u="sng" dirty="0"/>
              <a:t>reading reports</a:t>
            </a:r>
            <a:r>
              <a:rPr lang="en-US" sz="1900" dirty="0"/>
              <a:t>, </a:t>
            </a:r>
            <a:r>
              <a:rPr lang="en-US" sz="1900" b="1" u="sng" dirty="0"/>
              <a:t>following up on previous research</a:t>
            </a:r>
            <a:r>
              <a:rPr lang="en-US" sz="1900" dirty="0"/>
              <a:t>, and </a:t>
            </a:r>
            <a:r>
              <a:rPr lang="en-US" sz="1900" b="1" u="sng" dirty="0"/>
              <a:t>talking to people who work in the relevant field or organization</a:t>
            </a:r>
            <a:r>
              <a:rPr lang="en-US" sz="1900" dirty="0"/>
              <a:t>. You might look for:</a:t>
            </a:r>
            <a:endParaRPr lang="tr-TR" sz="1900" dirty="0"/>
          </a:p>
          <a:p>
            <a:pPr marL="742950" lvl="1" indent="-285750" algn="just">
              <a:spcAft>
                <a:spcPts val="3600"/>
              </a:spcAft>
              <a:buFont typeface="Arial" pitchFamily="34" charset="0"/>
              <a:buChar char="•"/>
            </a:pPr>
            <a:r>
              <a:rPr lang="en-US" sz="1900" dirty="0"/>
              <a:t>Issues with performance or efficiency in an organization</a:t>
            </a:r>
          </a:p>
          <a:p>
            <a:pPr marL="742950" lvl="1" indent="-285750" algn="just">
              <a:spcAft>
                <a:spcPts val="3600"/>
              </a:spcAft>
              <a:buFont typeface="Arial" pitchFamily="34" charset="0"/>
              <a:buChar char="•"/>
            </a:pPr>
            <a:r>
              <a:rPr lang="en-US" sz="1900" dirty="0"/>
              <a:t>Processes that could be improved in an institution</a:t>
            </a:r>
          </a:p>
          <a:p>
            <a:pPr marL="742950" lvl="1" indent="-285750" algn="just">
              <a:spcAft>
                <a:spcPts val="3600"/>
              </a:spcAft>
              <a:buFont typeface="Arial" pitchFamily="34" charset="0"/>
              <a:buChar char="•"/>
            </a:pPr>
            <a:r>
              <a:rPr lang="en-US" sz="1900" dirty="0"/>
              <a:t>Areas of concern among practitioners in a field</a:t>
            </a:r>
          </a:p>
          <a:p>
            <a:pPr marL="742950" lvl="1" indent="-285750" algn="just">
              <a:spcAft>
                <a:spcPts val="3600"/>
              </a:spcAft>
              <a:buFont typeface="Arial" pitchFamily="34" charset="0"/>
              <a:buChar char="•"/>
            </a:pPr>
            <a:r>
              <a:rPr lang="en-US" sz="1900" dirty="0"/>
              <a:t>Difficulties faced by specific groups of people in society</a:t>
            </a:r>
          </a:p>
          <a:p>
            <a:pPr algn="just">
              <a:spcAft>
                <a:spcPts val="3600"/>
              </a:spcAft>
            </a:pPr>
            <a:r>
              <a:rPr lang="en-US" sz="1900" dirty="0"/>
              <a:t>If your research is connected to a job or internship, you will need to find a research problem that has practical relevance for the organization.</a:t>
            </a:r>
            <a:endParaRPr lang="tr-TR" sz="1900" dirty="0"/>
          </a:p>
        </p:txBody>
      </p:sp>
    </p:spTree>
    <p:extLst>
      <p:ext uri="{BB962C8B-B14F-4D97-AF65-F5344CB8AC3E}">
        <p14:creationId xmlns:p14="http://schemas.microsoft.com/office/powerpoint/2010/main" val="3431153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0"/>
            <a:ext cx="6096000" cy="507831"/>
          </a:xfrm>
          <a:prstGeom prst="rect">
            <a:avLst/>
          </a:prstGeom>
          <a:noFill/>
        </p:spPr>
        <p:txBody>
          <a:bodyPr wrap="square" rtlCol="0">
            <a:spAutoFit/>
          </a:bodyPr>
          <a:lstStyle/>
          <a:p>
            <a:r>
              <a:rPr lang="tr-TR" sz="2700" b="1" dirty="0"/>
              <a:t>Examples of </a:t>
            </a:r>
            <a:r>
              <a:rPr lang="en-US" sz="2700" b="1" dirty="0"/>
              <a:t>Practical Research Problems</a:t>
            </a:r>
            <a:endParaRPr lang="tr-TR" sz="2700" b="1" dirty="0"/>
          </a:p>
        </p:txBody>
      </p:sp>
      <p:sp>
        <p:nvSpPr>
          <p:cNvPr id="3" name="Rectangle 2"/>
          <p:cNvSpPr/>
          <p:nvPr/>
        </p:nvSpPr>
        <p:spPr>
          <a:xfrm>
            <a:off x="304800" y="1905000"/>
            <a:ext cx="8153400" cy="3231654"/>
          </a:xfrm>
          <a:prstGeom prst="rect">
            <a:avLst/>
          </a:prstGeom>
        </p:spPr>
        <p:txBody>
          <a:bodyPr wrap="square">
            <a:spAutoFit/>
          </a:bodyPr>
          <a:lstStyle/>
          <a:p>
            <a:pPr marL="742950" lvl="1" indent="-285750" algn="just">
              <a:spcAft>
                <a:spcPts val="3600"/>
              </a:spcAft>
              <a:buFont typeface="Arial" pitchFamily="34" charset="0"/>
              <a:buChar char="•"/>
            </a:pPr>
            <a:r>
              <a:rPr lang="en-US" sz="2400" dirty="0"/>
              <a:t>Voter turnout in region X has been decreasing, in contrast to the rest of the country.</a:t>
            </a:r>
          </a:p>
          <a:p>
            <a:pPr marL="742950" lvl="1" indent="-285750" algn="just">
              <a:spcAft>
                <a:spcPts val="3600"/>
              </a:spcAft>
              <a:buFont typeface="Arial" pitchFamily="34" charset="0"/>
              <a:buChar char="•"/>
            </a:pPr>
            <a:r>
              <a:rPr lang="en-US" sz="2400" dirty="0"/>
              <a:t>Department A of Company B has a high staff turnover rate, affecting productivity and team cohesion.</a:t>
            </a:r>
          </a:p>
          <a:p>
            <a:pPr marL="742950" lvl="1" indent="-285750" algn="just">
              <a:spcAft>
                <a:spcPts val="3600"/>
              </a:spcAft>
              <a:buFont typeface="Arial" pitchFamily="34" charset="0"/>
              <a:buChar char="•"/>
            </a:pPr>
            <a:r>
              <a:rPr lang="en-US" sz="2400" dirty="0"/>
              <a:t>Non-profit organization Y faces a funding gap that means some of its programs will have to be cut.</a:t>
            </a:r>
          </a:p>
        </p:txBody>
      </p:sp>
    </p:spTree>
    <p:extLst>
      <p:ext uri="{BB962C8B-B14F-4D97-AF65-F5344CB8AC3E}">
        <p14:creationId xmlns:p14="http://schemas.microsoft.com/office/powerpoint/2010/main" val="1005602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304800"/>
            <a:ext cx="6096000" cy="507831"/>
          </a:xfrm>
          <a:prstGeom prst="rect">
            <a:avLst/>
          </a:prstGeom>
          <a:noFill/>
        </p:spPr>
        <p:txBody>
          <a:bodyPr wrap="square" rtlCol="0">
            <a:spAutoFit/>
          </a:bodyPr>
          <a:lstStyle/>
          <a:p>
            <a:r>
              <a:rPr lang="tr-TR" sz="2700" b="1" dirty="0"/>
              <a:t>Theoretical</a:t>
            </a:r>
            <a:r>
              <a:rPr lang="en-US" sz="2700" b="1" dirty="0"/>
              <a:t> Research Problems</a:t>
            </a:r>
            <a:endParaRPr lang="tr-TR" sz="2700" b="1" dirty="0"/>
          </a:p>
        </p:txBody>
      </p:sp>
      <p:sp>
        <p:nvSpPr>
          <p:cNvPr id="3" name="Rectangle 2"/>
          <p:cNvSpPr/>
          <p:nvPr/>
        </p:nvSpPr>
        <p:spPr>
          <a:xfrm>
            <a:off x="457200" y="1066800"/>
            <a:ext cx="8153400" cy="5232202"/>
          </a:xfrm>
          <a:prstGeom prst="rect">
            <a:avLst/>
          </a:prstGeom>
        </p:spPr>
        <p:txBody>
          <a:bodyPr wrap="square">
            <a:spAutoFit/>
          </a:bodyPr>
          <a:lstStyle/>
          <a:p>
            <a:pPr algn="just">
              <a:spcAft>
                <a:spcPts val="3000"/>
              </a:spcAft>
            </a:pPr>
            <a:r>
              <a:rPr lang="en-US" sz="1900" dirty="0"/>
              <a:t>Theoretical research focuses on </a:t>
            </a:r>
            <a:r>
              <a:rPr lang="en-US" sz="1900" b="1" u="sng" dirty="0"/>
              <a:t>expanding knowledge</a:t>
            </a:r>
            <a:r>
              <a:rPr lang="en-US" sz="1900" dirty="0"/>
              <a:t> and </a:t>
            </a:r>
            <a:r>
              <a:rPr lang="en-US" sz="1900" b="1" u="sng" dirty="0"/>
              <a:t>understanding</a:t>
            </a:r>
            <a:r>
              <a:rPr lang="en-US" sz="1900" dirty="0"/>
              <a:t> rather than directly contributing to change. You can identify a research problem by reading </a:t>
            </a:r>
            <a:r>
              <a:rPr lang="en-US" sz="1900" b="1" u="sng" dirty="0"/>
              <a:t>recent research</a:t>
            </a:r>
            <a:r>
              <a:rPr lang="en-US" sz="1900" dirty="0"/>
              <a:t>, </a:t>
            </a:r>
            <a:r>
              <a:rPr lang="en-US" sz="1900" b="1" u="sng" dirty="0"/>
              <a:t>theory</a:t>
            </a:r>
            <a:r>
              <a:rPr lang="en-US" sz="1900" dirty="0"/>
              <a:t> and </a:t>
            </a:r>
            <a:r>
              <a:rPr lang="en-US" sz="1900" b="1" u="sng" dirty="0"/>
              <a:t>debates</a:t>
            </a:r>
            <a:r>
              <a:rPr lang="en-US" sz="1900" dirty="0"/>
              <a:t> on your topic to find a gap in what is currently known about it. You might look for:</a:t>
            </a:r>
            <a:endParaRPr lang="tr-TR" sz="1900" dirty="0"/>
          </a:p>
          <a:p>
            <a:pPr marL="742950" lvl="1" indent="-285750" algn="just">
              <a:spcAft>
                <a:spcPts val="3000"/>
              </a:spcAft>
              <a:buFont typeface="Arial" pitchFamily="34" charset="0"/>
              <a:buChar char="•"/>
            </a:pPr>
            <a:r>
              <a:rPr lang="en-US" sz="1900" dirty="0"/>
              <a:t>A phenomenon or context that has not been closely studied</a:t>
            </a:r>
          </a:p>
          <a:p>
            <a:pPr marL="742950" lvl="1" indent="-285750" algn="just">
              <a:spcAft>
                <a:spcPts val="3000"/>
              </a:spcAft>
              <a:buFont typeface="Arial" pitchFamily="34" charset="0"/>
              <a:buChar char="•"/>
            </a:pPr>
            <a:r>
              <a:rPr lang="en-US" sz="1900" dirty="0"/>
              <a:t>A contradiction between two or more perspectives</a:t>
            </a:r>
          </a:p>
          <a:p>
            <a:pPr marL="742950" lvl="1" indent="-285750" algn="just">
              <a:spcAft>
                <a:spcPts val="3000"/>
              </a:spcAft>
              <a:buFont typeface="Arial" pitchFamily="34" charset="0"/>
              <a:buChar char="•"/>
            </a:pPr>
            <a:r>
              <a:rPr lang="en-US" sz="1900" dirty="0"/>
              <a:t>A situation or relationship that is not well understood</a:t>
            </a:r>
          </a:p>
          <a:p>
            <a:pPr marL="742950" lvl="1" indent="-285750" algn="just">
              <a:spcAft>
                <a:spcPts val="3000"/>
              </a:spcAft>
              <a:buFont typeface="Arial" pitchFamily="34" charset="0"/>
              <a:buChar char="•"/>
            </a:pPr>
            <a:r>
              <a:rPr lang="en-US" sz="1900" dirty="0"/>
              <a:t>A troubling question that has yet to be resolved</a:t>
            </a:r>
          </a:p>
          <a:p>
            <a:pPr algn="just">
              <a:spcAft>
                <a:spcPts val="3000"/>
              </a:spcAft>
            </a:pPr>
            <a:r>
              <a:rPr lang="en-US" sz="1900" dirty="0"/>
              <a:t>Theoretical problems often have practical consequences, but they are not focused on solving an immediate issue in a specific place (though you might take a case study approach to the research).</a:t>
            </a:r>
            <a:endParaRPr lang="tr-TR" sz="1900" dirty="0"/>
          </a:p>
        </p:txBody>
      </p:sp>
    </p:spTree>
    <p:extLst>
      <p:ext uri="{BB962C8B-B14F-4D97-AF65-F5344CB8AC3E}">
        <p14:creationId xmlns:p14="http://schemas.microsoft.com/office/powerpoint/2010/main" val="2281502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0"/>
            <a:ext cx="7239000" cy="507831"/>
          </a:xfrm>
          <a:prstGeom prst="rect">
            <a:avLst/>
          </a:prstGeom>
          <a:noFill/>
        </p:spPr>
        <p:txBody>
          <a:bodyPr wrap="square" rtlCol="0">
            <a:spAutoFit/>
          </a:bodyPr>
          <a:lstStyle/>
          <a:p>
            <a:r>
              <a:rPr lang="tr-TR" sz="2700" b="1" dirty="0"/>
              <a:t>Examples of Theoretical</a:t>
            </a:r>
            <a:r>
              <a:rPr lang="en-US" sz="2700" b="1" dirty="0"/>
              <a:t> Research Problems</a:t>
            </a:r>
            <a:endParaRPr lang="tr-TR" sz="2700" b="1" dirty="0"/>
          </a:p>
        </p:txBody>
      </p:sp>
      <p:sp>
        <p:nvSpPr>
          <p:cNvPr id="3" name="Rectangle 2"/>
          <p:cNvSpPr/>
          <p:nvPr/>
        </p:nvSpPr>
        <p:spPr>
          <a:xfrm>
            <a:off x="304800" y="1905000"/>
            <a:ext cx="8153400" cy="3970318"/>
          </a:xfrm>
          <a:prstGeom prst="rect">
            <a:avLst/>
          </a:prstGeom>
        </p:spPr>
        <p:txBody>
          <a:bodyPr wrap="square">
            <a:spAutoFit/>
          </a:bodyPr>
          <a:lstStyle/>
          <a:p>
            <a:pPr marL="742950" lvl="1" indent="-285750" algn="just">
              <a:spcAft>
                <a:spcPts val="3600"/>
              </a:spcAft>
              <a:buFont typeface="Arial" pitchFamily="34" charset="0"/>
              <a:buChar char="•"/>
            </a:pPr>
            <a:r>
              <a:rPr lang="en-US" sz="2400" dirty="0"/>
              <a:t>The effects of long-term Vitamin D deficiency on cardiovascular health are not well understood.</a:t>
            </a:r>
          </a:p>
          <a:p>
            <a:pPr marL="742950" lvl="1" indent="-285750" algn="just">
              <a:spcAft>
                <a:spcPts val="3600"/>
              </a:spcAft>
              <a:buFont typeface="Arial" pitchFamily="34" charset="0"/>
              <a:buChar char="•"/>
            </a:pPr>
            <a:r>
              <a:rPr lang="en-US" sz="2400" dirty="0"/>
              <a:t>The relationship between gender, race and income inequality has yet to be closely studied in the context of the millennial gig economy.</a:t>
            </a:r>
          </a:p>
          <a:p>
            <a:pPr marL="742950" lvl="1" indent="-285750" algn="just">
              <a:spcAft>
                <a:spcPts val="3600"/>
              </a:spcAft>
              <a:buFont typeface="Arial" pitchFamily="34" charset="0"/>
              <a:buChar char="•"/>
            </a:pPr>
            <a:r>
              <a:rPr lang="en-US" sz="2400" dirty="0"/>
              <a:t>Historians of Scottish nationalism disagree about the role of the British Empire in the development of Scotland’s national identity.</a:t>
            </a:r>
          </a:p>
        </p:txBody>
      </p:sp>
    </p:spTree>
    <p:extLst>
      <p:ext uri="{BB962C8B-B14F-4D97-AF65-F5344CB8AC3E}">
        <p14:creationId xmlns:p14="http://schemas.microsoft.com/office/powerpoint/2010/main" val="3068244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457200"/>
            <a:ext cx="6934200" cy="507831"/>
          </a:xfrm>
          <a:prstGeom prst="rect">
            <a:avLst/>
          </a:prstGeom>
          <a:noFill/>
        </p:spPr>
        <p:txBody>
          <a:bodyPr wrap="square" rtlCol="0">
            <a:spAutoFit/>
          </a:bodyPr>
          <a:lstStyle/>
          <a:p>
            <a:r>
              <a:rPr lang="en-US" sz="2700" b="1" dirty="0"/>
              <a:t>Starting the Research Process</a:t>
            </a:r>
            <a:endParaRPr lang="tr-TR" sz="2700" b="1" dirty="0"/>
          </a:p>
        </p:txBody>
      </p:sp>
      <p:sp>
        <p:nvSpPr>
          <p:cNvPr id="3" name="Rectangle 2"/>
          <p:cNvSpPr/>
          <p:nvPr/>
        </p:nvSpPr>
        <p:spPr>
          <a:xfrm>
            <a:off x="517490" y="1371600"/>
            <a:ext cx="8153400" cy="4524315"/>
          </a:xfrm>
          <a:prstGeom prst="rect">
            <a:avLst/>
          </a:prstGeom>
        </p:spPr>
        <p:txBody>
          <a:bodyPr wrap="square">
            <a:spAutoFit/>
          </a:bodyPr>
          <a:lstStyle/>
          <a:p>
            <a:pPr marL="285750" indent="-285750" algn="just">
              <a:spcAft>
                <a:spcPts val="3600"/>
              </a:spcAft>
              <a:buFont typeface="Arial" pitchFamily="34" charset="0"/>
              <a:buChar char="•"/>
            </a:pPr>
            <a:r>
              <a:rPr lang="en-US" sz="2200" dirty="0"/>
              <a:t>When you have to write a thesis, dissertation or a research project, it can be hard to know where to begin, but there are some clear steps you can follow.</a:t>
            </a:r>
          </a:p>
          <a:p>
            <a:pPr marL="285750" indent="-285750" algn="just">
              <a:spcAft>
                <a:spcPts val="3600"/>
              </a:spcAft>
              <a:buFont typeface="Arial" pitchFamily="34" charset="0"/>
              <a:buChar char="•"/>
            </a:pPr>
            <a:r>
              <a:rPr lang="en-US" sz="2200" dirty="0"/>
              <a:t>The research process often </a:t>
            </a:r>
            <a:r>
              <a:rPr lang="en-US" sz="2200" b="1" u="sng" dirty="0"/>
              <a:t>begins with a very broad idea for a topic you’d like to know more about</a:t>
            </a:r>
            <a:r>
              <a:rPr lang="en-US" sz="2200" dirty="0"/>
              <a:t>.</a:t>
            </a:r>
          </a:p>
          <a:p>
            <a:pPr marL="285750" indent="-285750" algn="just">
              <a:spcAft>
                <a:spcPts val="3600"/>
              </a:spcAft>
              <a:buFont typeface="Arial" pitchFamily="34" charset="0"/>
              <a:buChar char="•"/>
            </a:pPr>
            <a:r>
              <a:rPr lang="en-US" sz="2200" dirty="0"/>
              <a:t>You do some </a:t>
            </a:r>
            <a:r>
              <a:rPr lang="en-US" sz="2200" b="1" u="sng" dirty="0"/>
              <a:t>preliminary research</a:t>
            </a:r>
            <a:r>
              <a:rPr lang="en-US" sz="2200" dirty="0"/>
              <a:t> to </a:t>
            </a:r>
            <a:r>
              <a:rPr lang="en-US" sz="2200" b="1" u="sng" dirty="0"/>
              <a:t>identify a problem</a:t>
            </a:r>
            <a:r>
              <a:rPr lang="en-US" sz="2200" dirty="0"/>
              <a:t>.</a:t>
            </a:r>
          </a:p>
          <a:p>
            <a:pPr marL="285750" indent="-285750" algn="just">
              <a:spcAft>
                <a:spcPts val="3600"/>
              </a:spcAft>
              <a:buFont typeface="Arial" pitchFamily="34" charset="0"/>
              <a:buChar char="•"/>
            </a:pPr>
            <a:r>
              <a:rPr lang="en-US" sz="2200" dirty="0"/>
              <a:t>After refining your research questions, you can </a:t>
            </a:r>
            <a:r>
              <a:rPr lang="en-US" sz="2200" b="1" u="sng" dirty="0"/>
              <a:t>lay out the foundations</a:t>
            </a:r>
            <a:r>
              <a:rPr lang="en-US" sz="2200" dirty="0"/>
              <a:t> of your research design, leading to a </a:t>
            </a:r>
            <a:r>
              <a:rPr lang="en-US" sz="2200" b="1" u="sng" dirty="0"/>
              <a:t>proposal that outlines your ideas and plans</a:t>
            </a:r>
            <a:r>
              <a:rPr lang="en-US" sz="2200" dirty="0"/>
              <a:t>.</a:t>
            </a:r>
            <a:endParaRPr lang="tr-TR" sz="2200" dirty="0"/>
          </a:p>
        </p:txBody>
      </p:sp>
    </p:spTree>
    <p:extLst>
      <p:ext uri="{BB962C8B-B14F-4D97-AF65-F5344CB8AC3E}">
        <p14:creationId xmlns:p14="http://schemas.microsoft.com/office/powerpoint/2010/main" val="791439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90600"/>
            <a:ext cx="6096000" cy="507831"/>
          </a:xfrm>
          <a:prstGeom prst="rect">
            <a:avLst/>
          </a:prstGeom>
          <a:noFill/>
        </p:spPr>
        <p:txBody>
          <a:bodyPr wrap="square" rtlCol="0">
            <a:spAutoFit/>
          </a:bodyPr>
          <a:lstStyle/>
          <a:p>
            <a:r>
              <a:rPr lang="en-US" sz="2700" b="1" dirty="0"/>
              <a:t>Step </a:t>
            </a:r>
            <a:r>
              <a:rPr lang="tr-TR" sz="2700" b="1" dirty="0"/>
              <a:t>2</a:t>
            </a:r>
            <a:r>
              <a:rPr lang="en-US" sz="2700" b="1" dirty="0"/>
              <a:t>: Learn More About </a:t>
            </a:r>
            <a:r>
              <a:rPr lang="tr-TR" sz="2700" b="1" dirty="0"/>
              <a:t>t</a:t>
            </a:r>
            <a:r>
              <a:rPr lang="en-US" sz="2700" b="1" dirty="0"/>
              <a:t>he Problem</a:t>
            </a:r>
            <a:endParaRPr lang="tr-TR" sz="2700" b="1" dirty="0"/>
          </a:p>
        </p:txBody>
      </p:sp>
      <p:sp>
        <p:nvSpPr>
          <p:cNvPr id="3" name="Rectangle 2"/>
          <p:cNvSpPr/>
          <p:nvPr/>
        </p:nvSpPr>
        <p:spPr>
          <a:xfrm>
            <a:off x="533400" y="2590800"/>
            <a:ext cx="8153400" cy="1200329"/>
          </a:xfrm>
          <a:prstGeom prst="rect">
            <a:avLst/>
          </a:prstGeom>
        </p:spPr>
        <p:txBody>
          <a:bodyPr wrap="square">
            <a:spAutoFit/>
          </a:bodyPr>
          <a:lstStyle/>
          <a:p>
            <a:pPr marL="285750" indent="-285750" algn="just">
              <a:spcAft>
                <a:spcPts val="3600"/>
              </a:spcAft>
              <a:buFont typeface="Arial" pitchFamily="34" charset="0"/>
              <a:buChar char="•"/>
            </a:pPr>
            <a:r>
              <a:rPr lang="en-US" sz="2400" dirty="0"/>
              <a:t>Next, you have to find out </a:t>
            </a:r>
            <a:r>
              <a:rPr lang="en-US" sz="2400" b="1" u="sng" dirty="0"/>
              <a:t>what is already known</a:t>
            </a:r>
            <a:r>
              <a:rPr lang="en-US" sz="2400" dirty="0"/>
              <a:t> about the problem, and </a:t>
            </a:r>
            <a:r>
              <a:rPr lang="en-US" sz="2400" b="1" u="sng" dirty="0"/>
              <a:t>pinpoint the exact aspect</a:t>
            </a:r>
            <a:r>
              <a:rPr lang="en-US" sz="2400" dirty="0"/>
              <a:t> that your research will address.</a:t>
            </a:r>
            <a:endParaRPr lang="tr-TR" sz="2400" dirty="0"/>
          </a:p>
        </p:txBody>
      </p:sp>
    </p:spTree>
    <p:extLst>
      <p:ext uri="{BB962C8B-B14F-4D97-AF65-F5344CB8AC3E}">
        <p14:creationId xmlns:p14="http://schemas.microsoft.com/office/powerpoint/2010/main" val="1273035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685800"/>
            <a:ext cx="6096000" cy="507831"/>
          </a:xfrm>
          <a:prstGeom prst="rect">
            <a:avLst/>
          </a:prstGeom>
          <a:noFill/>
        </p:spPr>
        <p:txBody>
          <a:bodyPr wrap="square" rtlCol="0">
            <a:spAutoFit/>
          </a:bodyPr>
          <a:lstStyle/>
          <a:p>
            <a:r>
              <a:rPr lang="tr-TR" sz="2700" b="1" dirty="0"/>
              <a:t>Context and Background</a:t>
            </a:r>
          </a:p>
        </p:txBody>
      </p:sp>
      <p:sp>
        <p:nvSpPr>
          <p:cNvPr id="3" name="Rectangle 2"/>
          <p:cNvSpPr/>
          <p:nvPr/>
        </p:nvSpPr>
        <p:spPr>
          <a:xfrm>
            <a:off x="304800" y="1600200"/>
            <a:ext cx="8153400" cy="3785652"/>
          </a:xfrm>
          <a:prstGeom prst="rect">
            <a:avLst/>
          </a:prstGeom>
        </p:spPr>
        <p:txBody>
          <a:bodyPr wrap="square">
            <a:spAutoFit/>
          </a:bodyPr>
          <a:lstStyle/>
          <a:p>
            <a:pPr marL="742950" lvl="1" indent="-285750" algn="just">
              <a:spcAft>
                <a:spcPts val="3000"/>
              </a:spcAft>
              <a:buFont typeface="Arial" pitchFamily="34" charset="0"/>
              <a:buChar char="•"/>
            </a:pPr>
            <a:r>
              <a:rPr lang="en-US" sz="2000" dirty="0"/>
              <a:t>Who does the problem affect?</a:t>
            </a:r>
          </a:p>
          <a:p>
            <a:pPr marL="742950" lvl="1" indent="-285750" algn="just">
              <a:spcAft>
                <a:spcPts val="3000"/>
              </a:spcAft>
              <a:buFont typeface="Arial" pitchFamily="34" charset="0"/>
              <a:buChar char="•"/>
            </a:pPr>
            <a:r>
              <a:rPr lang="en-US" sz="2000" dirty="0"/>
              <a:t>Has it been an issue for a long time, or is it a newly discovered problem?</a:t>
            </a:r>
          </a:p>
          <a:p>
            <a:pPr marL="742950" lvl="1" indent="-285750" algn="just">
              <a:spcAft>
                <a:spcPts val="3000"/>
              </a:spcAft>
              <a:buFont typeface="Arial" pitchFamily="34" charset="0"/>
              <a:buChar char="•"/>
            </a:pPr>
            <a:r>
              <a:rPr lang="en-US" sz="2000" dirty="0"/>
              <a:t>What research has already been done?</a:t>
            </a:r>
          </a:p>
          <a:p>
            <a:pPr marL="742950" lvl="1" indent="-285750" algn="just">
              <a:spcAft>
                <a:spcPts val="3000"/>
              </a:spcAft>
              <a:buFont typeface="Arial" pitchFamily="34" charset="0"/>
              <a:buChar char="•"/>
            </a:pPr>
            <a:r>
              <a:rPr lang="en-US" sz="2000" dirty="0"/>
              <a:t>Have any solutions been proposed?</a:t>
            </a:r>
          </a:p>
          <a:p>
            <a:pPr marL="742950" lvl="1" indent="-285750" algn="just">
              <a:spcAft>
                <a:spcPts val="3000"/>
              </a:spcAft>
              <a:buFont typeface="Arial" pitchFamily="34" charset="0"/>
              <a:buChar char="•"/>
            </a:pPr>
            <a:r>
              <a:rPr lang="en-US" sz="2000" dirty="0"/>
              <a:t>What are the current debates about the problem, and what do you think is missing from them?</a:t>
            </a:r>
          </a:p>
        </p:txBody>
      </p:sp>
    </p:spTree>
    <p:extLst>
      <p:ext uri="{BB962C8B-B14F-4D97-AF65-F5344CB8AC3E}">
        <p14:creationId xmlns:p14="http://schemas.microsoft.com/office/powerpoint/2010/main" val="1537469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14400"/>
            <a:ext cx="6096000" cy="507831"/>
          </a:xfrm>
          <a:prstGeom prst="rect">
            <a:avLst/>
          </a:prstGeom>
          <a:noFill/>
        </p:spPr>
        <p:txBody>
          <a:bodyPr wrap="square" rtlCol="0">
            <a:spAutoFit/>
          </a:bodyPr>
          <a:lstStyle/>
          <a:p>
            <a:r>
              <a:rPr lang="tr-TR" sz="2700" b="1" dirty="0"/>
              <a:t>Specificity and Relevance</a:t>
            </a:r>
          </a:p>
        </p:txBody>
      </p:sp>
      <p:sp>
        <p:nvSpPr>
          <p:cNvPr id="3" name="Rectangle 2"/>
          <p:cNvSpPr/>
          <p:nvPr/>
        </p:nvSpPr>
        <p:spPr>
          <a:xfrm>
            <a:off x="304800" y="1981200"/>
            <a:ext cx="8153400" cy="2785378"/>
          </a:xfrm>
          <a:prstGeom prst="rect">
            <a:avLst/>
          </a:prstGeom>
        </p:spPr>
        <p:txBody>
          <a:bodyPr wrap="square">
            <a:spAutoFit/>
          </a:bodyPr>
          <a:lstStyle/>
          <a:p>
            <a:pPr marL="742950" lvl="1" indent="-285750" algn="just">
              <a:spcAft>
                <a:spcPts val="3000"/>
              </a:spcAft>
              <a:buFont typeface="Arial" pitchFamily="34" charset="0"/>
              <a:buChar char="•"/>
            </a:pPr>
            <a:r>
              <a:rPr lang="en-US" sz="2000" dirty="0"/>
              <a:t>What particular place, time and/or people will you focus on?</a:t>
            </a:r>
          </a:p>
          <a:p>
            <a:pPr marL="742950" lvl="1" indent="-285750" algn="just">
              <a:spcAft>
                <a:spcPts val="3000"/>
              </a:spcAft>
              <a:buFont typeface="Arial" pitchFamily="34" charset="0"/>
              <a:buChar char="•"/>
            </a:pPr>
            <a:r>
              <a:rPr lang="en-US" sz="2000" dirty="0"/>
              <a:t>What aspects will you not be able to tackle?</a:t>
            </a:r>
          </a:p>
          <a:p>
            <a:pPr marL="742950" lvl="1" indent="-285750" algn="just">
              <a:spcAft>
                <a:spcPts val="3000"/>
              </a:spcAft>
              <a:buFont typeface="Arial" pitchFamily="34" charset="0"/>
              <a:buChar char="•"/>
            </a:pPr>
            <a:r>
              <a:rPr lang="en-US" sz="2000" dirty="0"/>
              <a:t>What will be the consequences if the problem is not resolved?</a:t>
            </a:r>
          </a:p>
          <a:p>
            <a:pPr marL="742950" lvl="1" indent="-285750" algn="just">
              <a:spcAft>
                <a:spcPts val="3000"/>
              </a:spcAft>
              <a:buFont typeface="Arial" pitchFamily="34" charset="0"/>
              <a:buChar char="•"/>
            </a:pPr>
            <a:r>
              <a:rPr lang="en-US" sz="2000" dirty="0"/>
              <a:t>Whose will benefit from resolving the problem (e.g. the management of an organization or future researchers)?</a:t>
            </a:r>
          </a:p>
        </p:txBody>
      </p:sp>
    </p:spTree>
    <p:extLst>
      <p:ext uri="{BB962C8B-B14F-4D97-AF65-F5344CB8AC3E}">
        <p14:creationId xmlns:p14="http://schemas.microsoft.com/office/powerpoint/2010/main" val="2477559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457200"/>
            <a:ext cx="6096000" cy="507831"/>
          </a:xfrm>
          <a:prstGeom prst="rect">
            <a:avLst/>
          </a:prstGeom>
          <a:noFill/>
        </p:spPr>
        <p:txBody>
          <a:bodyPr wrap="square" rtlCol="0">
            <a:spAutoFit/>
          </a:bodyPr>
          <a:lstStyle/>
          <a:p>
            <a:r>
              <a:rPr lang="en-US" sz="2700" b="1" dirty="0"/>
              <a:t>Example </a:t>
            </a:r>
            <a:r>
              <a:rPr lang="tr-TR" sz="2700" b="1" dirty="0"/>
              <a:t>o</a:t>
            </a:r>
            <a:r>
              <a:rPr lang="en-US" sz="2700" b="1" dirty="0"/>
              <a:t>f </a:t>
            </a:r>
            <a:r>
              <a:rPr lang="tr-TR" sz="2700" b="1" dirty="0"/>
              <a:t>a</a:t>
            </a:r>
            <a:r>
              <a:rPr lang="en-US" sz="2700" b="1" dirty="0"/>
              <a:t> Specific Research Problem</a:t>
            </a:r>
            <a:endParaRPr lang="tr-TR" sz="2700" b="1" dirty="0"/>
          </a:p>
        </p:txBody>
      </p:sp>
      <p:sp>
        <p:nvSpPr>
          <p:cNvPr id="3" name="Rectangle 2"/>
          <p:cNvSpPr/>
          <p:nvPr/>
        </p:nvSpPr>
        <p:spPr>
          <a:xfrm>
            <a:off x="457200" y="1676400"/>
            <a:ext cx="8153400" cy="4062651"/>
          </a:xfrm>
          <a:prstGeom prst="rect">
            <a:avLst/>
          </a:prstGeom>
        </p:spPr>
        <p:txBody>
          <a:bodyPr wrap="square">
            <a:spAutoFit/>
          </a:bodyPr>
          <a:lstStyle/>
          <a:p>
            <a:pPr marL="285750" indent="-285750" algn="just">
              <a:spcAft>
                <a:spcPts val="3600"/>
              </a:spcAft>
              <a:buFont typeface="Arial" pitchFamily="34" charset="0"/>
              <a:buChar char="•"/>
            </a:pPr>
            <a:r>
              <a:rPr lang="en-US" sz="2200" dirty="0"/>
              <a:t>Non-profit organization X has been focused on retaining its existing support base, but lacks understanding of how best to target potential new donors. To be able to continue its work, the organization requires research into more effective fundraising strategies.</a:t>
            </a:r>
            <a:endParaRPr lang="tr-TR" sz="2200" dirty="0"/>
          </a:p>
          <a:p>
            <a:pPr marL="285750" indent="-285750" algn="just">
              <a:spcAft>
                <a:spcPts val="3600"/>
              </a:spcAft>
              <a:buFont typeface="Arial" pitchFamily="34" charset="0"/>
              <a:buChar char="•"/>
            </a:pPr>
            <a:endParaRPr lang="tr-TR" sz="2200" dirty="0"/>
          </a:p>
          <a:p>
            <a:pPr algn="just">
              <a:spcAft>
                <a:spcPts val="3600"/>
              </a:spcAft>
            </a:pPr>
            <a:r>
              <a:rPr lang="en-US" sz="2200" dirty="0"/>
              <a:t>When you have narrowed down your problem, the next step is to formulate a problem statement and research questions or hypotheses.</a:t>
            </a:r>
            <a:endParaRPr lang="tr-TR" sz="2200" dirty="0"/>
          </a:p>
        </p:txBody>
      </p:sp>
    </p:spTree>
    <p:extLst>
      <p:ext uri="{BB962C8B-B14F-4D97-AF65-F5344CB8AC3E}">
        <p14:creationId xmlns:p14="http://schemas.microsoft.com/office/powerpoint/2010/main" val="3459650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6629400" cy="507831"/>
          </a:xfrm>
          <a:prstGeom prst="rect">
            <a:avLst/>
          </a:prstGeom>
          <a:noFill/>
        </p:spPr>
        <p:txBody>
          <a:bodyPr wrap="square" rtlCol="0">
            <a:spAutoFit/>
          </a:bodyPr>
          <a:lstStyle/>
          <a:p>
            <a:r>
              <a:rPr lang="tr-TR" sz="2700" b="1" dirty="0"/>
              <a:t>Developing Strong Research Questions</a:t>
            </a:r>
          </a:p>
        </p:txBody>
      </p:sp>
      <p:sp>
        <p:nvSpPr>
          <p:cNvPr id="3" name="Rectangle 2"/>
          <p:cNvSpPr/>
          <p:nvPr/>
        </p:nvSpPr>
        <p:spPr>
          <a:xfrm>
            <a:off x="533400" y="1905000"/>
            <a:ext cx="8153400" cy="2862322"/>
          </a:xfrm>
          <a:prstGeom prst="rect">
            <a:avLst/>
          </a:prstGeom>
        </p:spPr>
        <p:txBody>
          <a:bodyPr wrap="square">
            <a:spAutoFit/>
          </a:bodyPr>
          <a:lstStyle/>
          <a:p>
            <a:pPr marL="342900" indent="-342900" algn="just">
              <a:spcAft>
                <a:spcPts val="3600"/>
              </a:spcAft>
              <a:buFont typeface="Arial" panose="020B0604020202020204" pitchFamily="34" charset="0"/>
              <a:buChar char="•"/>
            </a:pPr>
            <a:r>
              <a:rPr lang="en-US" sz="2400" dirty="0"/>
              <a:t>A good research question is essential to guide your research paper, project or thesis.</a:t>
            </a:r>
            <a:endParaRPr lang="tr-TR" sz="2400" dirty="0"/>
          </a:p>
          <a:p>
            <a:pPr marL="342900" indent="-342900" algn="just">
              <a:spcAft>
                <a:spcPts val="3600"/>
              </a:spcAft>
              <a:buFont typeface="Arial" panose="020B0604020202020204" pitchFamily="34" charset="0"/>
              <a:buChar char="•"/>
            </a:pPr>
            <a:endParaRPr lang="tr-TR" sz="2400" dirty="0"/>
          </a:p>
          <a:p>
            <a:pPr marL="342900" indent="-342900" algn="just">
              <a:spcAft>
                <a:spcPts val="3600"/>
              </a:spcAft>
              <a:buFont typeface="Arial" panose="020B0604020202020204" pitchFamily="34" charset="0"/>
              <a:buChar char="•"/>
            </a:pPr>
            <a:r>
              <a:rPr lang="en-US" sz="2400" dirty="0"/>
              <a:t>It pinpoints exactly what you want to find out and gives your work a clear focus and purpose.</a:t>
            </a:r>
            <a:endParaRPr lang="tr-TR" sz="2400" dirty="0"/>
          </a:p>
        </p:txBody>
      </p:sp>
    </p:spTree>
    <p:extLst>
      <p:ext uri="{BB962C8B-B14F-4D97-AF65-F5344CB8AC3E}">
        <p14:creationId xmlns:p14="http://schemas.microsoft.com/office/powerpoint/2010/main" val="1267991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304800"/>
            <a:ext cx="6629400" cy="507831"/>
          </a:xfrm>
          <a:prstGeom prst="rect">
            <a:avLst/>
          </a:prstGeom>
          <a:noFill/>
        </p:spPr>
        <p:txBody>
          <a:bodyPr wrap="square" rtlCol="0">
            <a:spAutoFit/>
          </a:bodyPr>
          <a:lstStyle/>
          <a:p>
            <a:r>
              <a:rPr lang="tr-TR" sz="2700" b="1" dirty="0"/>
              <a:t>Developing Strong Research Questions</a:t>
            </a:r>
          </a:p>
        </p:txBody>
      </p:sp>
      <p:sp>
        <p:nvSpPr>
          <p:cNvPr id="3" name="Rectangle 2"/>
          <p:cNvSpPr/>
          <p:nvPr/>
        </p:nvSpPr>
        <p:spPr>
          <a:xfrm>
            <a:off x="533400" y="1219200"/>
            <a:ext cx="8153400" cy="4862870"/>
          </a:xfrm>
          <a:prstGeom prst="rect">
            <a:avLst/>
          </a:prstGeom>
        </p:spPr>
        <p:txBody>
          <a:bodyPr wrap="square">
            <a:spAutoFit/>
          </a:bodyPr>
          <a:lstStyle/>
          <a:p>
            <a:pPr algn="just">
              <a:spcAft>
                <a:spcPts val="3000"/>
              </a:spcAft>
            </a:pPr>
            <a:r>
              <a:rPr lang="en-US" sz="2000" dirty="0"/>
              <a:t>All research questions should be:</a:t>
            </a:r>
            <a:endParaRPr lang="tr-TR" sz="2000" dirty="0"/>
          </a:p>
          <a:p>
            <a:pPr marL="285750" indent="-285750" algn="just">
              <a:spcAft>
                <a:spcPts val="3000"/>
              </a:spcAft>
              <a:buFont typeface="Arial" pitchFamily="34" charset="0"/>
              <a:buChar char="•"/>
            </a:pPr>
            <a:r>
              <a:rPr lang="en-US" sz="2000" b="1" u="sng" dirty="0"/>
              <a:t>Focused</a:t>
            </a:r>
            <a:r>
              <a:rPr lang="en-US" sz="2000" dirty="0"/>
              <a:t> on a single problem or issue</a:t>
            </a:r>
          </a:p>
          <a:p>
            <a:pPr marL="285750" indent="-285750" algn="just">
              <a:spcAft>
                <a:spcPts val="3000"/>
              </a:spcAft>
              <a:buFont typeface="Arial" pitchFamily="34" charset="0"/>
              <a:buChar char="•"/>
            </a:pPr>
            <a:r>
              <a:rPr lang="en-US" sz="2000" b="1" u="sng" dirty="0"/>
              <a:t>Researchable</a:t>
            </a:r>
            <a:r>
              <a:rPr lang="en-US" sz="2000" dirty="0"/>
              <a:t> using primary and/or secondary sources</a:t>
            </a:r>
          </a:p>
          <a:p>
            <a:pPr marL="285750" indent="-285750" algn="just">
              <a:spcAft>
                <a:spcPts val="3000"/>
              </a:spcAft>
              <a:buFont typeface="Arial" pitchFamily="34" charset="0"/>
              <a:buChar char="•"/>
            </a:pPr>
            <a:r>
              <a:rPr lang="en-US" sz="2000" b="1" u="sng" dirty="0"/>
              <a:t>Feasible</a:t>
            </a:r>
            <a:r>
              <a:rPr lang="en-US" sz="2000" dirty="0"/>
              <a:t> to answer within the timeframe and practical constraints</a:t>
            </a:r>
          </a:p>
          <a:p>
            <a:pPr marL="285750" indent="-285750" algn="just">
              <a:spcAft>
                <a:spcPts val="3000"/>
              </a:spcAft>
              <a:buFont typeface="Arial" pitchFamily="34" charset="0"/>
              <a:buChar char="•"/>
            </a:pPr>
            <a:r>
              <a:rPr lang="en-US" sz="2000" b="1" u="sng" dirty="0"/>
              <a:t>Specific</a:t>
            </a:r>
            <a:r>
              <a:rPr lang="en-US" sz="2000" dirty="0"/>
              <a:t> enough to answer thoroughly</a:t>
            </a:r>
          </a:p>
          <a:p>
            <a:pPr marL="285750" indent="-285750" algn="just">
              <a:spcAft>
                <a:spcPts val="3000"/>
              </a:spcAft>
              <a:buFont typeface="Arial" pitchFamily="34" charset="0"/>
              <a:buChar char="•"/>
            </a:pPr>
            <a:r>
              <a:rPr lang="en-US" sz="2000" b="1" u="sng" dirty="0"/>
              <a:t>Complex</a:t>
            </a:r>
            <a:r>
              <a:rPr lang="en-US" sz="2000" dirty="0"/>
              <a:t> enough to develop the answer over the space of a paper or thesis</a:t>
            </a:r>
          </a:p>
          <a:p>
            <a:pPr marL="285750" indent="-285750" algn="just">
              <a:spcAft>
                <a:spcPts val="3000"/>
              </a:spcAft>
              <a:buFont typeface="Arial" pitchFamily="34" charset="0"/>
              <a:buChar char="•"/>
            </a:pPr>
            <a:r>
              <a:rPr lang="en-US" sz="2000" b="1" u="sng" dirty="0"/>
              <a:t>Relevant</a:t>
            </a:r>
            <a:r>
              <a:rPr lang="en-US" sz="2000" dirty="0"/>
              <a:t> to your field of study and/or society more broadly.</a:t>
            </a:r>
            <a:endParaRPr lang="tr-TR" sz="2000" dirty="0"/>
          </a:p>
        </p:txBody>
      </p:sp>
    </p:spTree>
    <p:extLst>
      <p:ext uri="{BB962C8B-B14F-4D97-AF65-F5344CB8AC3E}">
        <p14:creationId xmlns:p14="http://schemas.microsoft.com/office/powerpoint/2010/main" val="3482226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6629400" cy="507831"/>
          </a:xfrm>
          <a:prstGeom prst="rect">
            <a:avLst/>
          </a:prstGeom>
          <a:noFill/>
        </p:spPr>
        <p:txBody>
          <a:bodyPr wrap="square" rtlCol="0">
            <a:spAutoFit/>
          </a:bodyPr>
          <a:lstStyle/>
          <a:p>
            <a:r>
              <a:rPr lang="tr-TR" sz="2700" b="1" dirty="0"/>
              <a:t>Developing Strong Research Questions</a:t>
            </a:r>
          </a:p>
        </p:txBody>
      </p:sp>
      <p:sp>
        <p:nvSpPr>
          <p:cNvPr id="3" name="Rectangle 2"/>
          <p:cNvSpPr/>
          <p:nvPr/>
        </p:nvSpPr>
        <p:spPr>
          <a:xfrm>
            <a:off x="533400" y="1905000"/>
            <a:ext cx="8153400" cy="3477875"/>
          </a:xfrm>
          <a:prstGeom prst="rect">
            <a:avLst/>
          </a:prstGeom>
        </p:spPr>
        <p:txBody>
          <a:bodyPr wrap="square">
            <a:spAutoFit/>
          </a:bodyPr>
          <a:lstStyle/>
          <a:p>
            <a:pPr marL="342900" indent="-342900" algn="just">
              <a:spcAft>
                <a:spcPts val="3600"/>
              </a:spcAft>
              <a:buFont typeface="Arial" panose="020B0604020202020204" pitchFamily="34" charset="0"/>
              <a:buChar char="•"/>
            </a:pPr>
            <a:r>
              <a:rPr lang="en-US" sz="2000" dirty="0"/>
              <a:t>In a research paper or essay, you will usually write a single research question to guide your reading and thinking. The answer that you develop is your thesis statement — the central assertion or position that your paper will argue for.</a:t>
            </a:r>
          </a:p>
          <a:p>
            <a:pPr marL="342900" indent="-342900" algn="just">
              <a:spcAft>
                <a:spcPts val="3600"/>
              </a:spcAft>
              <a:buFont typeface="Arial" panose="020B0604020202020204" pitchFamily="34" charset="0"/>
              <a:buChar char="•"/>
            </a:pPr>
            <a:endParaRPr lang="en-US" sz="2000" dirty="0"/>
          </a:p>
          <a:p>
            <a:pPr marL="342900" indent="-342900" algn="just">
              <a:spcAft>
                <a:spcPts val="3600"/>
              </a:spcAft>
              <a:buFont typeface="Arial" panose="020B0604020202020204" pitchFamily="34" charset="0"/>
              <a:buChar char="•"/>
            </a:pPr>
            <a:r>
              <a:rPr lang="en-US" sz="2000" dirty="0"/>
              <a:t>In a bigger research project, such as a thesis or dissertation, you might have multiple research questions, but they should all be clearly connected and focused around a central research problem.</a:t>
            </a:r>
            <a:endParaRPr lang="tr-TR" sz="2000" dirty="0"/>
          </a:p>
        </p:txBody>
      </p:sp>
    </p:spTree>
    <p:extLst>
      <p:ext uri="{BB962C8B-B14F-4D97-AF65-F5344CB8AC3E}">
        <p14:creationId xmlns:p14="http://schemas.microsoft.com/office/powerpoint/2010/main" val="3256672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6629400" cy="507831"/>
          </a:xfrm>
          <a:prstGeom prst="rect">
            <a:avLst/>
          </a:prstGeom>
          <a:noFill/>
        </p:spPr>
        <p:txBody>
          <a:bodyPr wrap="square" rtlCol="0">
            <a:spAutoFit/>
          </a:bodyPr>
          <a:lstStyle/>
          <a:p>
            <a:r>
              <a:rPr lang="en-US" sz="2700" b="1" dirty="0"/>
              <a:t>How </a:t>
            </a:r>
            <a:r>
              <a:rPr lang="tr-TR" sz="2700" b="1" dirty="0"/>
              <a:t>t</a:t>
            </a:r>
            <a:r>
              <a:rPr lang="en-US" sz="2700" b="1" dirty="0"/>
              <a:t>o Write </a:t>
            </a:r>
            <a:r>
              <a:rPr lang="tr-TR" sz="2700" b="1" dirty="0"/>
              <a:t>a</a:t>
            </a:r>
            <a:r>
              <a:rPr lang="en-US" sz="2700" b="1" dirty="0"/>
              <a:t> Research Question</a:t>
            </a:r>
            <a:endParaRPr lang="tr-TR" sz="2700" b="1" dirty="0"/>
          </a:p>
        </p:txBody>
      </p:sp>
      <p:sp>
        <p:nvSpPr>
          <p:cNvPr id="3" name="Rectangle 2"/>
          <p:cNvSpPr/>
          <p:nvPr/>
        </p:nvSpPr>
        <p:spPr>
          <a:xfrm>
            <a:off x="533400" y="1371600"/>
            <a:ext cx="8153400" cy="4862870"/>
          </a:xfrm>
          <a:prstGeom prst="rect">
            <a:avLst/>
          </a:prstGeom>
        </p:spPr>
        <p:txBody>
          <a:bodyPr wrap="square">
            <a:spAutoFit/>
          </a:bodyPr>
          <a:lstStyle/>
          <a:p>
            <a:pPr algn="just">
              <a:spcAft>
                <a:spcPts val="3600"/>
              </a:spcAft>
            </a:pPr>
            <a:r>
              <a:rPr lang="en-US" sz="2000" dirty="0"/>
              <a:t>The process of developing your research question follows several steps:</a:t>
            </a:r>
            <a:endParaRPr lang="tr-TR" sz="2000" dirty="0"/>
          </a:p>
          <a:p>
            <a:pPr marL="342900" indent="-342900" algn="just">
              <a:spcAft>
                <a:spcPts val="3600"/>
              </a:spcAft>
              <a:buFont typeface="Arial" panose="020B0604020202020204" pitchFamily="34" charset="0"/>
              <a:buChar char="•"/>
            </a:pPr>
            <a:r>
              <a:rPr lang="en-US" sz="2000" dirty="0"/>
              <a:t>Choose a broad topic</a:t>
            </a:r>
          </a:p>
          <a:p>
            <a:pPr marL="342900" indent="-342900" algn="just">
              <a:spcAft>
                <a:spcPts val="3600"/>
              </a:spcAft>
              <a:buFont typeface="Arial" panose="020B0604020202020204" pitchFamily="34" charset="0"/>
              <a:buChar char="•"/>
            </a:pPr>
            <a:r>
              <a:rPr lang="en-US" sz="2000" dirty="0"/>
              <a:t>Do some preliminary reading to find out about topical debates and issues</a:t>
            </a:r>
          </a:p>
          <a:p>
            <a:pPr marL="342900" indent="-342900" algn="just">
              <a:spcAft>
                <a:spcPts val="3600"/>
              </a:spcAft>
              <a:buFont typeface="Arial" panose="020B0604020202020204" pitchFamily="34" charset="0"/>
              <a:buChar char="•"/>
            </a:pPr>
            <a:r>
              <a:rPr lang="en-US" sz="2000" dirty="0"/>
              <a:t>Narrow down a specific niche that you want to focus on</a:t>
            </a:r>
          </a:p>
          <a:p>
            <a:pPr marL="342900" indent="-342900" algn="just">
              <a:spcAft>
                <a:spcPts val="3600"/>
              </a:spcAft>
              <a:buFont typeface="Arial" panose="020B0604020202020204" pitchFamily="34" charset="0"/>
              <a:buChar char="•"/>
            </a:pPr>
            <a:r>
              <a:rPr lang="en-US" sz="2000" dirty="0"/>
              <a:t>Identify a practical or theoretical research problem that you will address.</a:t>
            </a:r>
            <a:endParaRPr lang="tr-TR" sz="2000" dirty="0"/>
          </a:p>
          <a:p>
            <a:pPr algn="just">
              <a:spcAft>
                <a:spcPts val="3600"/>
              </a:spcAft>
            </a:pPr>
            <a:r>
              <a:rPr lang="en-US" sz="2000" dirty="0"/>
              <a:t>When you have a clearly-defined problem, you need to formulate one or more questions. Think about exactly what you want to know and how it will contribute to resolving the problem.</a:t>
            </a:r>
            <a:endParaRPr lang="tr-TR" sz="2000" dirty="0"/>
          </a:p>
        </p:txBody>
      </p:sp>
    </p:spTree>
    <p:extLst>
      <p:ext uri="{BB962C8B-B14F-4D97-AF65-F5344CB8AC3E}">
        <p14:creationId xmlns:p14="http://schemas.microsoft.com/office/powerpoint/2010/main" val="10546880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How </a:t>
            </a:r>
            <a:r>
              <a:rPr lang="tr-TR" sz="2700" b="1" dirty="0"/>
              <a:t>t</a:t>
            </a:r>
            <a:r>
              <a:rPr lang="en-US" sz="2700" b="1" dirty="0"/>
              <a:t>o Write </a:t>
            </a:r>
            <a:r>
              <a:rPr lang="tr-TR" sz="2700" b="1" dirty="0"/>
              <a:t>a</a:t>
            </a:r>
            <a:r>
              <a:rPr lang="en-US" sz="2700" b="1" dirty="0"/>
              <a:t> Research Question</a:t>
            </a:r>
            <a:endParaRPr lang="tr-TR" sz="2700" b="1" dirty="0"/>
          </a:p>
        </p:txBody>
      </p:sp>
      <p:sp>
        <p:nvSpPr>
          <p:cNvPr id="3" name="Rectangle 2"/>
          <p:cNvSpPr/>
          <p:nvPr/>
        </p:nvSpPr>
        <p:spPr>
          <a:xfrm>
            <a:off x="495300" y="914400"/>
            <a:ext cx="8153400" cy="923330"/>
          </a:xfrm>
          <a:prstGeom prst="rect">
            <a:avLst/>
          </a:prstGeom>
        </p:spPr>
        <p:txBody>
          <a:bodyPr wrap="square">
            <a:spAutoFit/>
          </a:bodyPr>
          <a:lstStyle/>
          <a:p>
            <a:pPr algn="just">
              <a:spcAft>
                <a:spcPts val="3600"/>
              </a:spcAft>
            </a:pPr>
            <a:r>
              <a:rPr lang="en-US" dirty="0"/>
              <a:t>The way you frame your question depends on what your research aims to achieve. The table below shows some examples of how you might formulate questions for different purposes.</a:t>
            </a:r>
            <a:endParaRPr lang="tr-TR" dirty="0"/>
          </a:p>
        </p:txBody>
      </p:sp>
      <p:graphicFrame>
        <p:nvGraphicFramePr>
          <p:cNvPr id="5" name="Table 4"/>
          <p:cNvGraphicFramePr>
            <a:graphicFrameLocks noGrp="1"/>
          </p:cNvGraphicFramePr>
          <p:nvPr>
            <p:extLst>
              <p:ext uri="{D42A27DB-BD31-4B8C-83A1-F6EECF244321}">
                <p14:modId xmlns:p14="http://schemas.microsoft.com/office/powerpoint/2010/main" val="3967292053"/>
              </p:ext>
            </p:extLst>
          </p:nvPr>
        </p:nvGraphicFramePr>
        <p:xfrm>
          <a:off x="1028700" y="2133600"/>
          <a:ext cx="7086600" cy="4302760"/>
        </p:xfrm>
        <a:graphic>
          <a:graphicData uri="http://schemas.openxmlformats.org/drawingml/2006/table">
            <a:tbl>
              <a:tblPr firstRow="1" bandRow="1">
                <a:tableStyleId>{7E9639D4-E3E2-4D34-9284-5A2195B3D0D7}</a:tableStyleId>
              </a:tblPr>
              <a:tblGrid>
                <a:gridCol w="2286000">
                  <a:extLst>
                    <a:ext uri="{9D8B030D-6E8A-4147-A177-3AD203B41FA5}">
                      <a16:colId xmlns:a16="http://schemas.microsoft.com/office/drawing/2014/main" val="2633801962"/>
                    </a:ext>
                  </a:extLst>
                </a:gridCol>
                <a:gridCol w="4800600">
                  <a:extLst>
                    <a:ext uri="{9D8B030D-6E8A-4147-A177-3AD203B41FA5}">
                      <a16:colId xmlns:a16="http://schemas.microsoft.com/office/drawing/2014/main" val="3130067453"/>
                    </a:ext>
                  </a:extLst>
                </a:gridCol>
              </a:tblGrid>
              <a:tr h="370840">
                <a:tc>
                  <a:txBody>
                    <a:bodyPr/>
                    <a:lstStyle/>
                    <a:p>
                      <a:pPr algn="ctr"/>
                      <a:r>
                        <a:rPr lang="en-US" sz="1600" dirty="0"/>
                        <a:t>Research aims</a:t>
                      </a:r>
                    </a:p>
                  </a:txBody>
                  <a:tcPr/>
                </a:tc>
                <a:tc>
                  <a:txBody>
                    <a:bodyPr/>
                    <a:lstStyle/>
                    <a:p>
                      <a:pPr algn="ctr"/>
                      <a:r>
                        <a:rPr lang="en-US" sz="1600" dirty="0"/>
                        <a:t>Research question formulations</a:t>
                      </a:r>
                    </a:p>
                  </a:txBody>
                  <a:tcPr/>
                </a:tc>
                <a:extLst>
                  <a:ext uri="{0D108BD9-81ED-4DB2-BD59-A6C34878D82A}">
                    <a16:rowId xmlns:a16="http://schemas.microsoft.com/office/drawing/2014/main" val="2805678041"/>
                  </a:ext>
                </a:extLst>
              </a:tr>
              <a:tr h="370840">
                <a:tc>
                  <a:txBody>
                    <a:bodyPr/>
                    <a:lstStyle/>
                    <a:p>
                      <a:r>
                        <a:rPr lang="en-US" sz="1600" dirty="0"/>
                        <a:t>Describing and exploring</a:t>
                      </a:r>
                    </a:p>
                  </a:txBody>
                  <a:tcPr/>
                </a:tc>
                <a:tc>
                  <a:txBody>
                    <a:bodyPr/>
                    <a:lstStyle/>
                    <a:p>
                      <a:r>
                        <a:rPr lang="en-US" sz="1600" dirty="0"/>
                        <a:t>    What are the characteristics of X?</a:t>
                      </a:r>
                    </a:p>
                    <a:p>
                      <a:r>
                        <a:rPr lang="en-US" sz="1600" dirty="0"/>
                        <a:t>    How has X changed over time?</a:t>
                      </a:r>
                    </a:p>
                    <a:p>
                      <a:r>
                        <a:rPr lang="en-US" sz="1600" dirty="0"/>
                        <a:t>    What are the main factors in X?</a:t>
                      </a:r>
                    </a:p>
                    <a:p>
                      <a:r>
                        <a:rPr lang="en-US" sz="1600" dirty="0"/>
                        <a:t>    How does X experience Y?</a:t>
                      </a:r>
                    </a:p>
                    <a:p>
                      <a:r>
                        <a:rPr lang="en-US" sz="1600" dirty="0"/>
                        <a:t>    How has X dealt with Y?</a:t>
                      </a:r>
                    </a:p>
                  </a:txBody>
                  <a:tcPr/>
                </a:tc>
                <a:extLst>
                  <a:ext uri="{0D108BD9-81ED-4DB2-BD59-A6C34878D82A}">
                    <a16:rowId xmlns:a16="http://schemas.microsoft.com/office/drawing/2014/main" val="4002711301"/>
                  </a:ext>
                </a:extLst>
              </a:tr>
              <a:tr h="370840">
                <a:tc>
                  <a:txBody>
                    <a:bodyPr/>
                    <a:lstStyle/>
                    <a:p>
                      <a:r>
                        <a:rPr lang="en-US" sz="1600" dirty="0"/>
                        <a:t>Explaining and testing</a:t>
                      </a:r>
                    </a:p>
                  </a:txBody>
                  <a:tcPr/>
                </a:tc>
                <a:tc>
                  <a:txBody>
                    <a:bodyPr/>
                    <a:lstStyle/>
                    <a:p>
                      <a:r>
                        <a:rPr lang="en-US" sz="1600" dirty="0"/>
                        <a:t>    What is the relationship between X and Y?</a:t>
                      </a:r>
                    </a:p>
                    <a:p>
                      <a:r>
                        <a:rPr lang="en-US" sz="1600" dirty="0"/>
                        <a:t>    What is the role of X in Y?</a:t>
                      </a:r>
                    </a:p>
                    <a:p>
                      <a:r>
                        <a:rPr lang="en-US" sz="1600" dirty="0"/>
                        <a:t>    What is the impact of X on Y?</a:t>
                      </a:r>
                    </a:p>
                    <a:p>
                      <a:r>
                        <a:rPr lang="en-US" sz="1600" dirty="0"/>
                        <a:t>    How does X influence Y?</a:t>
                      </a:r>
                    </a:p>
                    <a:p>
                      <a:r>
                        <a:rPr lang="en-US" sz="1600" dirty="0"/>
                        <a:t>    What are the causes of X?</a:t>
                      </a:r>
                    </a:p>
                  </a:txBody>
                  <a:tcPr/>
                </a:tc>
                <a:extLst>
                  <a:ext uri="{0D108BD9-81ED-4DB2-BD59-A6C34878D82A}">
                    <a16:rowId xmlns:a16="http://schemas.microsoft.com/office/drawing/2014/main" val="2813639857"/>
                  </a:ext>
                </a:extLst>
              </a:tr>
              <a:tr h="370840">
                <a:tc>
                  <a:txBody>
                    <a:bodyPr/>
                    <a:lstStyle/>
                    <a:p>
                      <a:r>
                        <a:rPr lang="en-US" sz="1600" dirty="0"/>
                        <a:t>Evaluating and acting</a:t>
                      </a:r>
                    </a:p>
                  </a:txBody>
                  <a:tcPr/>
                </a:tc>
                <a:tc>
                  <a:txBody>
                    <a:bodyPr/>
                    <a:lstStyle/>
                    <a:p>
                      <a:r>
                        <a:rPr lang="en-US" sz="1600" dirty="0"/>
                        <a:t>    What are the advantages and disadvantages of X?</a:t>
                      </a:r>
                    </a:p>
                    <a:p>
                      <a:r>
                        <a:rPr lang="en-US" sz="1600" dirty="0"/>
                        <a:t>    How effective is X?</a:t>
                      </a:r>
                    </a:p>
                    <a:p>
                      <a:r>
                        <a:rPr lang="en-US" sz="1600" dirty="0"/>
                        <a:t>    How can X be achieved?</a:t>
                      </a:r>
                    </a:p>
                    <a:p>
                      <a:r>
                        <a:rPr lang="en-US" sz="1600" dirty="0"/>
                        <a:t>    What are the most effective strategies to improve X?</a:t>
                      </a:r>
                    </a:p>
                    <a:p>
                      <a:r>
                        <a:rPr lang="en-US" sz="1600" dirty="0"/>
                        <a:t>    How can X be used in Y?</a:t>
                      </a:r>
                    </a:p>
                  </a:txBody>
                  <a:tcPr/>
                </a:tc>
                <a:extLst>
                  <a:ext uri="{0D108BD9-81ED-4DB2-BD59-A6C34878D82A}">
                    <a16:rowId xmlns:a16="http://schemas.microsoft.com/office/drawing/2014/main" val="2048820049"/>
                  </a:ext>
                </a:extLst>
              </a:tr>
            </a:tbl>
          </a:graphicData>
        </a:graphic>
      </p:graphicFrame>
    </p:spTree>
    <p:extLst>
      <p:ext uri="{BB962C8B-B14F-4D97-AF65-F5344CB8AC3E}">
        <p14:creationId xmlns:p14="http://schemas.microsoft.com/office/powerpoint/2010/main" val="2279544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How </a:t>
            </a:r>
            <a:r>
              <a:rPr lang="tr-TR" sz="2700" b="1" dirty="0"/>
              <a:t>t</a:t>
            </a:r>
            <a:r>
              <a:rPr lang="en-US" sz="2700" b="1" dirty="0"/>
              <a:t>o Write </a:t>
            </a:r>
            <a:r>
              <a:rPr lang="tr-TR" sz="2700" b="1" dirty="0"/>
              <a:t>a</a:t>
            </a:r>
            <a:r>
              <a:rPr lang="en-US" sz="2700" b="1" dirty="0"/>
              <a:t> Research Question</a:t>
            </a:r>
            <a:endParaRPr lang="tr-TR" sz="2700" b="1" dirty="0"/>
          </a:p>
        </p:txBody>
      </p:sp>
      <p:sp>
        <p:nvSpPr>
          <p:cNvPr id="3" name="Rectangle 2"/>
          <p:cNvSpPr/>
          <p:nvPr/>
        </p:nvSpPr>
        <p:spPr>
          <a:xfrm>
            <a:off x="495300" y="990600"/>
            <a:ext cx="8153400" cy="923330"/>
          </a:xfrm>
          <a:prstGeom prst="rect">
            <a:avLst/>
          </a:prstGeom>
        </p:spPr>
        <p:txBody>
          <a:bodyPr wrap="square">
            <a:spAutoFit/>
          </a:bodyPr>
          <a:lstStyle/>
          <a:p>
            <a:pPr algn="just">
              <a:spcAft>
                <a:spcPts val="3600"/>
              </a:spcAft>
            </a:pPr>
            <a:r>
              <a:rPr lang="en-US" dirty="0"/>
              <a:t>Depending on the scope of your research, you may identify just one question or several. You may also have one primary research question and several secondary questions or sub-questions that relate to the same problem.</a:t>
            </a:r>
            <a:endParaRPr lang="tr-TR" dirty="0"/>
          </a:p>
        </p:txBody>
      </p:sp>
      <p:graphicFrame>
        <p:nvGraphicFramePr>
          <p:cNvPr id="5" name="Table 4"/>
          <p:cNvGraphicFramePr>
            <a:graphicFrameLocks noGrp="1"/>
          </p:cNvGraphicFramePr>
          <p:nvPr>
            <p:extLst>
              <p:ext uri="{D42A27DB-BD31-4B8C-83A1-F6EECF244321}">
                <p14:modId xmlns:p14="http://schemas.microsoft.com/office/powerpoint/2010/main" val="813937103"/>
              </p:ext>
            </p:extLst>
          </p:nvPr>
        </p:nvGraphicFramePr>
        <p:xfrm>
          <a:off x="381000" y="2286000"/>
          <a:ext cx="8458200" cy="3581400"/>
        </p:xfrm>
        <a:graphic>
          <a:graphicData uri="http://schemas.openxmlformats.org/drawingml/2006/table">
            <a:tbl>
              <a:tblPr firstRow="1" bandRow="1">
                <a:tableStyleId>{7E9639D4-E3E2-4D34-9284-5A2195B3D0D7}</a:tableStyleId>
              </a:tblPr>
              <a:tblGrid>
                <a:gridCol w="3581400">
                  <a:extLst>
                    <a:ext uri="{9D8B030D-6E8A-4147-A177-3AD203B41FA5}">
                      <a16:colId xmlns:a16="http://schemas.microsoft.com/office/drawing/2014/main" val="2633801962"/>
                    </a:ext>
                  </a:extLst>
                </a:gridCol>
                <a:gridCol w="4876800">
                  <a:extLst>
                    <a:ext uri="{9D8B030D-6E8A-4147-A177-3AD203B41FA5}">
                      <a16:colId xmlns:a16="http://schemas.microsoft.com/office/drawing/2014/main" val="3130067453"/>
                    </a:ext>
                  </a:extLst>
                </a:gridCol>
              </a:tblGrid>
              <a:tr h="530309">
                <a:tc>
                  <a:txBody>
                    <a:bodyPr/>
                    <a:lstStyle/>
                    <a:p>
                      <a:pPr algn="ctr"/>
                      <a:r>
                        <a:rPr lang="en-US" sz="1600" dirty="0"/>
                        <a:t>Example research problem</a:t>
                      </a:r>
                    </a:p>
                  </a:txBody>
                  <a:tcPr anchor="ctr"/>
                </a:tc>
                <a:tc>
                  <a:txBody>
                    <a:bodyPr/>
                    <a:lstStyle/>
                    <a:p>
                      <a:pPr algn="ctr"/>
                      <a:r>
                        <a:rPr lang="en-US" sz="1600" dirty="0"/>
                        <a:t>Example research question(s)</a:t>
                      </a:r>
                    </a:p>
                  </a:txBody>
                  <a:tcPr anchor="ctr"/>
                </a:tc>
                <a:extLst>
                  <a:ext uri="{0D108BD9-81ED-4DB2-BD59-A6C34878D82A}">
                    <a16:rowId xmlns:a16="http://schemas.microsoft.com/office/drawing/2014/main" val="2805678041"/>
                  </a:ext>
                </a:extLst>
              </a:tr>
              <a:tr h="1176849">
                <a:tc>
                  <a:txBody>
                    <a:bodyPr/>
                    <a:lstStyle/>
                    <a:p>
                      <a:r>
                        <a:rPr lang="en-US" sz="1600" dirty="0"/>
                        <a:t>The teachers at school X do not have the skills to recognize or properly guide gifted children in the classroom.</a:t>
                      </a:r>
                    </a:p>
                  </a:txBody>
                  <a:tcPr anchor="ctr"/>
                </a:tc>
                <a:tc>
                  <a:txBody>
                    <a:bodyPr/>
                    <a:lstStyle/>
                    <a:p>
                      <a:r>
                        <a:rPr lang="en-US" sz="1600" dirty="0"/>
                        <a:t>What practical techniques can teachers at school X use to better identify and guide gifted children?</a:t>
                      </a:r>
                    </a:p>
                  </a:txBody>
                  <a:tcPr anchor="ctr"/>
                </a:tc>
                <a:extLst>
                  <a:ext uri="{0D108BD9-81ED-4DB2-BD59-A6C34878D82A}">
                    <a16:rowId xmlns:a16="http://schemas.microsoft.com/office/drawing/2014/main" val="4002711301"/>
                  </a:ext>
                </a:extLst>
              </a:tr>
              <a:tr h="1874242">
                <a:tc>
                  <a:txBody>
                    <a:bodyPr/>
                    <a:lstStyle/>
                    <a:p>
                      <a:r>
                        <a:rPr lang="en-US" sz="1600" dirty="0"/>
                        <a:t>Under-30s increasingly engage in the “gig economy” instead of traditional full-time employment, but there is little research into young people’s experiences of this type of work.</a:t>
                      </a:r>
                    </a:p>
                  </a:txBody>
                  <a:tcPr anchor="ctr"/>
                </a:tc>
                <a:tc>
                  <a:txBody>
                    <a:bodyPr/>
                    <a:lstStyle/>
                    <a:p>
                      <a:r>
                        <a:rPr lang="en-US" sz="1600" dirty="0"/>
                        <a:t>What are the main factors that influence young people’s decisions to engage in the gig economy?</a:t>
                      </a:r>
                      <a:endParaRPr lang="tr-TR" sz="1600" dirty="0"/>
                    </a:p>
                    <a:p>
                      <a:r>
                        <a:rPr lang="en-US" sz="1600" dirty="0"/>
                        <a:t>What do workers perceive as its advantages and disadvantages?</a:t>
                      </a:r>
                      <a:endParaRPr lang="tr-TR" sz="1600" dirty="0"/>
                    </a:p>
                    <a:p>
                      <a:r>
                        <a:rPr lang="en-US" sz="1600" dirty="0"/>
                        <a:t>Do age and education level have an effect on how people experience this type of work?</a:t>
                      </a:r>
                    </a:p>
                  </a:txBody>
                  <a:tcPr anchor="ctr"/>
                </a:tc>
                <a:extLst>
                  <a:ext uri="{0D108BD9-81ED-4DB2-BD59-A6C34878D82A}">
                    <a16:rowId xmlns:a16="http://schemas.microsoft.com/office/drawing/2014/main" val="2813639857"/>
                  </a:ext>
                </a:extLst>
              </a:tr>
            </a:tbl>
          </a:graphicData>
        </a:graphic>
      </p:graphicFrame>
    </p:spTree>
    <p:extLst>
      <p:ext uri="{BB962C8B-B14F-4D97-AF65-F5344CB8AC3E}">
        <p14:creationId xmlns:p14="http://schemas.microsoft.com/office/powerpoint/2010/main" val="3803884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8989" y="274655"/>
            <a:ext cx="6934200" cy="507831"/>
          </a:xfrm>
          <a:prstGeom prst="rect">
            <a:avLst/>
          </a:prstGeom>
          <a:noFill/>
        </p:spPr>
        <p:txBody>
          <a:bodyPr wrap="square" rtlCol="0">
            <a:spAutoFit/>
          </a:bodyPr>
          <a:lstStyle/>
          <a:p>
            <a:r>
              <a:rPr lang="en-US" sz="2700" b="1" dirty="0"/>
              <a:t>Starting the Research Process</a:t>
            </a:r>
            <a:endParaRPr lang="tr-TR" sz="2700" b="1" dirty="0"/>
          </a:p>
        </p:txBody>
      </p:sp>
      <p:pic>
        <p:nvPicPr>
          <p:cNvPr id="1026" name="Picture 2" descr="E:\Downloaded Files\frame-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762000"/>
            <a:ext cx="4038600" cy="5872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00389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85800"/>
            <a:ext cx="6629400" cy="507831"/>
          </a:xfrm>
          <a:prstGeom prst="rect">
            <a:avLst/>
          </a:prstGeom>
          <a:noFill/>
        </p:spPr>
        <p:txBody>
          <a:bodyPr wrap="square" rtlCol="0">
            <a:spAutoFit/>
          </a:bodyPr>
          <a:lstStyle/>
          <a:p>
            <a:r>
              <a:rPr lang="en-US" sz="2700" b="1" dirty="0"/>
              <a:t>What Makes </a:t>
            </a:r>
            <a:r>
              <a:rPr lang="tr-TR" sz="2700" b="1" dirty="0"/>
              <a:t>a</a:t>
            </a:r>
            <a:r>
              <a:rPr lang="en-US" sz="2700" b="1" dirty="0"/>
              <a:t> Strong Research Question?</a:t>
            </a:r>
            <a:endParaRPr lang="tr-TR" sz="2700" b="1" dirty="0"/>
          </a:p>
        </p:txBody>
      </p:sp>
      <p:sp>
        <p:nvSpPr>
          <p:cNvPr id="3" name="Rectangle 2"/>
          <p:cNvSpPr/>
          <p:nvPr/>
        </p:nvSpPr>
        <p:spPr>
          <a:xfrm>
            <a:off x="533400" y="1905000"/>
            <a:ext cx="8153400" cy="3231654"/>
          </a:xfrm>
          <a:prstGeom prst="rect">
            <a:avLst/>
          </a:prstGeom>
        </p:spPr>
        <p:txBody>
          <a:bodyPr wrap="square">
            <a:spAutoFit/>
          </a:bodyPr>
          <a:lstStyle/>
          <a:p>
            <a:pPr marL="342900" indent="-342900" algn="just">
              <a:spcAft>
                <a:spcPts val="3600"/>
              </a:spcAft>
              <a:buFont typeface="Arial" panose="020B0604020202020204" pitchFamily="34" charset="0"/>
              <a:buChar char="•"/>
            </a:pPr>
            <a:r>
              <a:rPr lang="en-US" sz="2400" dirty="0"/>
              <a:t>Writing questions isn’t a difficult task in itself, but it can be hard to work out if you have a good research question.</a:t>
            </a:r>
            <a:endParaRPr lang="tr-TR" sz="2400" dirty="0"/>
          </a:p>
          <a:p>
            <a:pPr marL="342900" indent="-342900" algn="just">
              <a:spcAft>
                <a:spcPts val="3600"/>
              </a:spcAft>
              <a:buFont typeface="Arial" panose="020B0604020202020204" pitchFamily="34" charset="0"/>
              <a:buChar char="•"/>
            </a:pPr>
            <a:r>
              <a:rPr lang="en-US" sz="2400" dirty="0"/>
              <a:t>Research questions anchor your whole project, so it’s important to spend some time refining them.</a:t>
            </a:r>
            <a:endParaRPr lang="tr-TR" sz="2400" dirty="0"/>
          </a:p>
          <a:p>
            <a:pPr marL="342900" indent="-342900" algn="just">
              <a:spcAft>
                <a:spcPts val="3600"/>
              </a:spcAft>
              <a:buFont typeface="Arial" panose="020B0604020202020204" pitchFamily="34" charset="0"/>
              <a:buChar char="•"/>
            </a:pPr>
            <a:r>
              <a:rPr lang="en-US" sz="2400" dirty="0"/>
              <a:t>The </a:t>
            </a:r>
            <a:r>
              <a:rPr lang="tr-TR" sz="2400" dirty="0"/>
              <a:t>following </a:t>
            </a:r>
            <a:r>
              <a:rPr lang="en-US" sz="2400" dirty="0"/>
              <a:t>criteria can help you evaluate the strength of your research question.</a:t>
            </a:r>
            <a:endParaRPr lang="tr-TR" sz="2400" dirty="0"/>
          </a:p>
        </p:txBody>
      </p:sp>
    </p:spTree>
    <p:extLst>
      <p:ext uri="{BB962C8B-B14F-4D97-AF65-F5344CB8AC3E}">
        <p14:creationId xmlns:p14="http://schemas.microsoft.com/office/powerpoint/2010/main" val="1161634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What Makes </a:t>
            </a:r>
            <a:r>
              <a:rPr lang="tr-TR" sz="2700" b="1" dirty="0"/>
              <a:t>a</a:t>
            </a:r>
            <a:r>
              <a:rPr lang="en-US" sz="2700" b="1" dirty="0"/>
              <a:t> Strong Research Question?</a:t>
            </a:r>
            <a:endParaRPr lang="tr-TR" sz="2700" b="1" dirty="0"/>
          </a:p>
        </p:txBody>
      </p:sp>
      <p:graphicFrame>
        <p:nvGraphicFramePr>
          <p:cNvPr id="5" name="Table 4"/>
          <p:cNvGraphicFramePr>
            <a:graphicFrameLocks noGrp="1"/>
          </p:cNvGraphicFramePr>
          <p:nvPr>
            <p:extLst>
              <p:ext uri="{D42A27DB-BD31-4B8C-83A1-F6EECF244321}">
                <p14:modId xmlns:p14="http://schemas.microsoft.com/office/powerpoint/2010/main" val="3504774875"/>
              </p:ext>
            </p:extLst>
          </p:nvPr>
        </p:nvGraphicFramePr>
        <p:xfrm>
          <a:off x="304800" y="1524000"/>
          <a:ext cx="8534400" cy="4668520"/>
        </p:xfrm>
        <a:graphic>
          <a:graphicData uri="http://schemas.openxmlformats.org/drawingml/2006/table">
            <a:tbl>
              <a:tblPr firstRow="1" bandRow="1">
                <a:tableStyleId>{7E9639D4-E3E2-4D34-9284-5A2195B3D0D7}</a:tableStyleId>
              </a:tblPr>
              <a:tblGrid>
                <a:gridCol w="2286000">
                  <a:extLst>
                    <a:ext uri="{9D8B030D-6E8A-4147-A177-3AD203B41FA5}">
                      <a16:colId xmlns:a16="http://schemas.microsoft.com/office/drawing/2014/main" val="2633801962"/>
                    </a:ext>
                  </a:extLst>
                </a:gridCol>
                <a:gridCol w="6248400">
                  <a:extLst>
                    <a:ext uri="{9D8B030D-6E8A-4147-A177-3AD203B41FA5}">
                      <a16:colId xmlns:a16="http://schemas.microsoft.com/office/drawing/2014/main" val="3130067453"/>
                    </a:ext>
                  </a:extLst>
                </a:gridCol>
              </a:tblGrid>
              <a:tr h="426536">
                <a:tc>
                  <a:txBody>
                    <a:bodyPr/>
                    <a:lstStyle/>
                    <a:p>
                      <a:pPr algn="ctr"/>
                      <a:r>
                        <a:rPr lang="en-US" sz="1600" dirty="0"/>
                        <a:t>Criteria</a:t>
                      </a:r>
                    </a:p>
                  </a:txBody>
                  <a:tcPr anchor="ctr"/>
                </a:tc>
                <a:tc>
                  <a:txBody>
                    <a:bodyPr/>
                    <a:lstStyle/>
                    <a:p>
                      <a:pPr algn="ctr"/>
                      <a:r>
                        <a:rPr lang="en-US" sz="1600" dirty="0"/>
                        <a:t>Explanation</a:t>
                      </a:r>
                    </a:p>
                  </a:txBody>
                  <a:tcPr anchor="ctr"/>
                </a:tc>
                <a:extLst>
                  <a:ext uri="{0D108BD9-81ED-4DB2-BD59-A6C34878D82A}">
                    <a16:rowId xmlns:a16="http://schemas.microsoft.com/office/drawing/2014/main" val="2805678041"/>
                  </a:ext>
                </a:extLst>
              </a:tr>
              <a:tr h="946558">
                <a:tc>
                  <a:txBody>
                    <a:bodyPr/>
                    <a:lstStyle/>
                    <a:p>
                      <a:r>
                        <a:rPr lang="en-US" sz="1600" dirty="0"/>
                        <a:t>Focuses on a single topic and problem</a:t>
                      </a:r>
                    </a:p>
                  </a:txBody>
                  <a:tcPr anchor="ctr"/>
                </a:tc>
                <a:tc>
                  <a:txBody>
                    <a:bodyPr/>
                    <a:lstStyle/>
                    <a:p>
                      <a:r>
                        <a:rPr lang="en-US" sz="1600" dirty="0"/>
                        <a:t>Your central research question should follow from your research problem to keep your work focused. If you have multiple questions, they should all clearly relate to this central aim.</a:t>
                      </a:r>
                    </a:p>
                  </a:txBody>
                  <a:tcPr anchor="ctr"/>
                </a:tc>
                <a:extLst>
                  <a:ext uri="{0D108BD9-81ED-4DB2-BD59-A6C34878D82A}">
                    <a16:rowId xmlns:a16="http://schemas.microsoft.com/office/drawing/2014/main" val="4002711301"/>
                  </a:ext>
                </a:extLst>
              </a:tr>
              <a:tr h="1507482">
                <a:tc>
                  <a:txBody>
                    <a:bodyPr/>
                    <a:lstStyle/>
                    <a:p>
                      <a:r>
                        <a:rPr lang="en-US" sz="1600" dirty="0"/>
                        <a:t>Answerable using primary or secondary data</a:t>
                      </a:r>
                    </a:p>
                  </a:txBody>
                  <a:tcPr anchor="ctr"/>
                </a:tc>
                <a:tc>
                  <a:txBody>
                    <a:bodyPr/>
                    <a:lstStyle/>
                    <a:p>
                      <a:r>
                        <a:rPr lang="en-US" sz="1600" dirty="0"/>
                        <a:t>You must be able to find an answer by collecting quantitative and/or qualitative data, or by reading scholarly sources on the topic to develop an argument. If such data is impossible to access, you will have to rethink your question and ask something more concrete.</a:t>
                      </a:r>
                    </a:p>
                  </a:txBody>
                  <a:tcPr anchor="ctr"/>
                </a:tc>
                <a:extLst>
                  <a:ext uri="{0D108BD9-81ED-4DB2-BD59-A6C34878D82A}">
                    <a16:rowId xmlns:a16="http://schemas.microsoft.com/office/drawing/2014/main" val="2813639857"/>
                  </a:ext>
                </a:extLst>
              </a:tr>
              <a:tr h="1787944">
                <a:tc>
                  <a:txBody>
                    <a:bodyPr/>
                    <a:lstStyle/>
                    <a:p>
                      <a:r>
                        <a:rPr lang="en-US" sz="1600" dirty="0"/>
                        <a:t>Does not ask for a subjective value judgement</a:t>
                      </a:r>
                    </a:p>
                  </a:txBody>
                  <a:tcPr anchor="ctr"/>
                </a:tc>
                <a:tc>
                  <a:txBody>
                    <a:bodyPr/>
                    <a:lstStyle/>
                    <a:p>
                      <a:r>
                        <a:rPr lang="en-US" sz="1600" dirty="0"/>
                        <a:t>Avoid subjective words like good, bad, better and worse, as these do not give clear criteria for answering the question. If your question is evaluating something, use terms with more measurable definitions.</a:t>
                      </a:r>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FF0000"/>
                          </a:solidFill>
                          <a:sym typeface="Wingdings" panose="05000000000000000000" pitchFamily="2" charset="2"/>
                        </a:rPr>
                        <a:t></a:t>
                      </a:r>
                      <a:r>
                        <a:rPr lang="tr-TR" sz="1600" dirty="0">
                          <a:sym typeface="Wingdings" panose="05000000000000000000" pitchFamily="2" charset="2"/>
                        </a:rPr>
                        <a:t>   </a:t>
                      </a:r>
                      <a:r>
                        <a:rPr lang="en-US" sz="1600" dirty="0"/>
                        <a:t>Is X or Y a better policy?</a:t>
                      </a:r>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00B050"/>
                          </a:solidFill>
                          <a:sym typeface="Wingdings" panose="05000000000000000000" pitchFamily="2" charset="2"/>
                        </a:rPr>
                        <a:t></a:t>
                      </a:r>
                      <a:r>
                        <a:rPr lang="tr-TR" sz="1600" dirty="0">
                          <a:sym typeface="Wingdings" panose="05000000000000000000" pitchFamily="2" charset="2"/>
                        </a:rPr>
                        <a:t>  </a:t>
                      </a:r>
                      <a:r>
                        <a:rPr lang="en-US" sz="1600" dirty="0"/>
                        <a:t>How effective are X and Y policies at reducing rates of Z?</a:t>
                      </a:r>
                    </a:p>
                  </a:txBody>
                  <a:tcPr anchor="ctr"/>
                </a:tc>
                <a:extLst>
                  <a:ext uri="{0D108BD9-81ED-4DB2-BD59-A6C34878D82A}">
                    <a16:rowId xmlns:a16="http://schemas.microsoft.com/office/drawing/2014/main" val="2048820049"/>
                  </a:ext>
                </a:extLst>
              </a:tr>
            </a:tbl>
          </a:graphicData>
        </a:graphic>
      </p:graphicFrame>
      <p:sp>
        <p:nvSpPr>
          <p:cNvPr id="4" name="Rectangle 3"/>
          <p:cNvSpPr/>
          <p:nvPr/>
        </p:nvSpPr>
        <p:spPr>
          <a:xfrm>
            <a:off x="2798822" y="910515"/>
            <a:ext cx="3546355" cy="461665"/>
          </a:xfrm>
          <a:prstGeom prst="rect">
            <a:avLst/>
          </a:prstGeom>
        </p:spPr>
        <p:txBody>
          <a:bodyPr wrap="none">
            <a:spAutoFit/>
          </a:bodyPr>
          <a:lstStyle/>
          <a:p>
            <a:r>
              <a:rPr lang="en-US" sz="2400" b="1" dirty="0"/>
              <a:t>Focused and </a:t>
            </a:r>
            <a:r>
              <a:rPr lang="tr-TR" sz="2400" b="1" dirty="0"/>
              <a:t>R</a:t>
            </a:r>
            <a:r>
              <a:rPr lang="en-US" sz="2400" b="1" dirty="0" err="1"/>
              <a:t>esearchable</a:t>
            </a:r>
            <a:endParaRPr lang="en-US" sz="2400" b="1" dirty="0"/>
          </a:p>
        </p:txBody>
      </p:sp>
    </p:spTree>
    <p:extLst>
      <p:ext uri="{BB962C8B-B14F-4D97-AF65-F5344CB8AC3E}">
        <p14:creationId xmlns:p14="http://schemas.microsoft.com/office/powerpoint/2010/main" val="14221277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What Makes </a:t>
            </a:r>
            <a:r>
              <a:rPr lang="tr-TR" sz="2700" b="1" dirty="0"/>
              <a:t>a</a:t>
            </a:r>
            <a:r>
              <a:rPr lang="en-US" sz="2700" b="1" dirty="0"/>
              <a:t> Strong Research Question?</a:t>
            </a:r>
            <a:endParaRPr lang="tr-TR" sz="2700" b="1" dirty="0"/>
          </a:p>
        </p:txBody>
      </p:sp>
      <p:graphicFrame>
        <p:nvGraphicFramePr>
          <p:cNvPr id="5" name="Table 4"/>
          <p:cNvGraphicFramePr>
            <a:graphicFrameLocks noGrp="1"/>
          </p:cNvGraphicFramePr>
          <p:nvPr>
            <p:extLst>
              <p:ext uri="{D42A27DB-BD31-4B8C-83A1-F6EECF244321}">
                <p14:modId xmlns:p14="http://schemas.microsoft.com/office/powerpoint/2010/main" val="2609708840"/>
              </p:ext>
            </p:extLst>
          </p:nvPr>
        </p:nvGraphicFramePr>
        <p:xfrm>
          <a:off x="304800" y="1524000"/>
          <a:ext cx="8534400" cy="4835760"/>
        </p:xfrm>
        <a:graphic>
          <a:graphicData uri="http://schemas.openxmlformats.org/drawingml/2006/table">
            <a:tbl>
              <a:tblPr firstRow="1" bandRow="1">
                <a:tableStyleId>{7E9639D4-E3E2-4D34-9284-5A2195B3D0D7}</a:tableStyleId>
              </a:tblPr>
              <a:tblGrid>
                <a:gridCol w="2209800">
                  <a:extLst>
                    <a:ext uri="{9D8B030D-6E8A-4147-A177-3AD203B41FA5}">
                      <a16:colId xmlns:a16="http://schemas.microsoft.com/office/drawing/2014/main" val="2633801962"/>
                    </a:ext>
                  </a:extLst>
                </a:gridCol>
                <a:gridCol w="6324600">
                  <a:extLst>
                    <a:ext uri="{9D8B030D-6E8A-4147-A177-3AD203B41FA5}">
                      <a16:colId xmlns:a16="http://schemas.microsoft.com/office/drawing/2014/main" val="3130067453"/>
                    </a:ext>
                  </a:extLst>
                </a:gridCol>
              </a:tblGrid>
              <a:tr h="426536">
                <a:tc>
                  <a:txBody>
                    <a:bodyPr/>
                    <a:lstStyle/>
                    <a:p>
                      <a:pPr algn="ctr"/>
                      <a:r>
                        <a:rPr lang="en-US" sz="1600" dirty="0"/>
                        <a:t>Criteria</a:t>
                      </a:r>
                    </a:p>
                  </a:txBody>
                  <a:tcPr anchor="ctr"/>
                </a:tc>
                <a:tc>
                  <a:txBody>
                    <a:bodyPr/>
                    <a:lstStyle/>
                    <a:p>
                      <a:pPr algn="ctr"/>
                      <a:r>
                        <a:rPr lang="en-US" sz="1600" dirty="0"/>
                        <a:t>Explanation</a:t>
                      </a:r>
                    </a:p>
                  </a:txBody>
                  <a:tcPr anchor="ctr"/>
                </a:tc>
                <a:extLst>
                  <a:ext uri="{0D108BD9-81ED-4DB2-BD59-A6C34878D82A}">
                    <a16:rowId xmlns:a16="http://schemas.microsoft.com/office/drawing/2014/main" val="2805678041"/>
                  </a:ext>
                </a:extLst>
              </a:tr>
              <a:tr h="946558">
                <a:tc>
                  <a:txBody>
                    <a:bodyPr/>
                    <a:lstStyle/>
                    <a:p>
                      <a:r>
                        <a:rPr lang="en-US" sz="1600" dirty="0"/>
                        <a:t>Answerable within practical constraints</a:t>
                      </a:r>
                    </a:p>
                  </a:txBody>
                  <a:tcPr anchor="ctr"/>
                </a:tc>
                <a:tc>
                  <a:txBody>
                    <a:bodyPr/>
                    <a:lstStyle/>
                    <a:p>
                      <a:r>
                        <a:rPr lang="en-US" sz="1600" dirty="0"/>
                        <a:t>Make sure you have enough time and resources to do the research required to answer the question. If you think you might struggle to gain access to enough data, consider narrowing down the question to be more specific.</a:t>
                      </a:r>
                    </a:p>
                  </a:txBody>
                  <a:tcPr anchor="ctr"/>
                </a:tc>
                <a:extLst>
                  <a:ext uri="{0D108BD9-81ED-4DB2-BD59-A6C34878D82A}">
                    <a16:rowId xmlns:a16="http://schemas.microsoft.com/office/drawing/2014/main" val="4002711301"/>
                  </a:ext>
                </a:extLst>
              </a:tr>
              <a:tr h="1507482">
                <a:tc>
                  <a:txBody>
                    <a:bodyPr/>
                    <a:lstStyle/>
                    <a:p>
                      <a:r>
                        <a:rPr lang="en-US" sz="1600" dirty="0"/>
                        <a:t>Uses specific, well-defined concepts</a:t>
                      </a:r>
                    </a:p>
                  </a:txBody>
                  <a:tcPr anchor="ctr"/>
                </a:tc>
                <a:tc>
                  <a:txBody>
                    <a:bodyPr/>
                    <a:lstStyle/>
                    <a:p>
                      <a:r>
                        <a:rPr lang="en-US" sz="1600" dirty="0"/>
                        <a:t>All the terms you use in the research question should have clear meanings. Avoid vague language and broad ideas, and be clear about what, who, where and when your question addresses.</a:t>
                      </a:r>
                      <a:endParaRPr lang="tr-TR" sz="1600" dirty="0"/>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FF0000"/>
                          </a:solidFill>
                          <a:sym typeface="Wingdings" panose="05000000000000000000" pitchFamily="2" charset="2"/>
                        </a:rPr>
                        <a:t></a:t>
                      </a:r>
                      <a:r>
                        <a:rPr lang="tr-TR" sz="1600" dirty="0">
                          <a:sym typeface="Wingdings" panose="05000000000000000000" pitchFamily="2" charset="2"/>
                        </a:rPr>
                        <a:t>   </a:t>
                      </a:r>
                      <a:r>
                        <a:rPr lang="en-US" sz="1600" dirty="0"/>
                        <a:t>What effect does social media have on people’s minds?</a:t>
                      </a:r>
                      <a:endParaRPr lang="tr-TR" sz="1600" dirty="0"/>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00B050"/>
                          </a:solidFill>
                          <a:sym typeface="Wingdings" panose="05000000000000000000" pitchFamily="2" charset="2"/>
                        </a:rPr>
                        <a:t></a:t>
                      </a:r>
                      <a:r>
                        <a:rPr lang="tr-TR" sz="1600" dirty="0">
                          <a:sym typeface="Wingdings" panose="05000000000000000000" pitchFamily="2" charset="2"/>
                        </a:rPr>
                        <a:t>  </a:t>
                      </a:r>
                      <a:r>
                        <a:rPr lang="en-US" sz="1600" dirty="0"/>
                        <a:t>What effect does daily use of Twitter have on the attention span of under-16s?</a:t>
                      </a:r>
                    </a:p>
                  </a:txBody>
                  <a:tcPr anchor="ctr"/>
                </a:tc>
                <a:extLst>
                  <a:ext uri="{0D108BD9-81ED-4DB2-BD59-A6C34878D82A}">
                    <a16:rowId xmlns:a16="http://schemas.microsoft.com/office/drawing/2014/main" val="2813639857"/>
                  </a:ext>
                </a:extLst>
              </a:tr>
              <a:tr h="1787944">
                <a:tc>
                  <a:txBody>
                    <a:bodyPr/>
                    <a:lstStyle/>
                    <a:p>
                      <a:r>
                        <a:rPr lang="en-US" sz="1600" dirty="0"/>
                        <a:t>Does not ask for a conclusive solution, policy, or course of action</a:t>
                      </a:r>
                    </a:p>
                  </a:txBody>
                  <a:tcPr anchor="ctr"/>
                </a:tc>
                <a:tc>
                  <a:txBody>
                    <a:bodyPr/>
                    <a:lstStyle/>
                    <a:p>
                      <a:r>
                        <a:rPr lang="en-US" sz="1600" dirty="0"/>
                        <a:t>Research is about informing, not instructing. Even if your project is focused on a practical problem, it should aim to improve understanding and suggest possibilities rather than asking for a ready-made solution.</a:t>
                      </a:r>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FF0000"/>
                          </a:solidFill>
                          <a:sym typeface="Wingdings" panose="05000000000000000000" pitchFamily="2" charset="2"/>
                        </a:rPr>
                        <a:t></a:t>
                      </a:r>
                      <a:r>
                        <a:rPr lang="tr-TR" sz="1600" dirty="0">
                          <a:sym typeface="Wingdings" panose="05000000000000000000" pitchFamily="2" charset="2"/>
                        </a:rPr>
                        <a:t>   </a:t>
                      </a:r>
                      <a:r>
                        <a:rPr lang="en-US" sz="1600" dirty="0"/>
                        <a:t>What should the government do about low voter turnout?</a:t>
                      </a:r>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00B050"/>
                          </a:solidFill>
                          <a:sym typeface="Wingdings" panose="05000000000000000000" pitchFamily="2" charset="2"/>
                        </a:rPr>
                        <a:t></a:t>
                      </a:r>
                      <a:r>
                        <a:rPr lang="tr-TR" sz="1600" dirty="0">
                          <a:sym typeface="Wingdings" panose="05000000000000000000" pitchFamily="2" charset="2"/>
                        </a:rPr>
                        <a:t>  </a:t>
                      </a:r>
                      <a:r>
                        <a:rPr lang="en-US" sz="1600" dirty="0"/>
                        <a:t>What are the most effective communication strategies for increasing voter turnout among under-30s?</a:t>
                      </a:r>
                    </a:p>
                  </a:txBody>
                  <a:tcPr anchor="ctr"/>
                </a:tc>
                <a:extLst>
                  <a:ext uri="{0D108BD9-81ED-4DB2-BD59-A6C34878D82A}">
                    <a16:rowId xmlns:a16="http://schemas.microsoft.com/office/drawing/2014/main" val="2048820049"/>
                  </a:ext>
                </a:extLst>
              </a:tr>
            </a:tbl>
          </a:graphicData>
        </a:graphic>
      </p:graphicFrame>
      <p:sp>
        <p:nvSpPr>
          <p:cNvPr id="4" name="Rectangle 3"/>
          <p:cNvSpPr/>
          <p:nvPr/>
        </p:nvSpPr>
        <p:spPr>
          <a:xfrm>
            <a:off x="3164243" y="910515"/>
            <a:ext cx="2815514" cy="461665"/>
          </a:xfrm>
          <a:prstGeom prst="rect">
            <a:avLst/>
          </a:prstGeom>
        </p:spPr>
        <p:txBody>
          <a:bodyPr wrap="none">
            <a:spAutoFit/>
          </a:bodyPr>
          <a:lstStyle/>
          <a:p>
            <a:r>
              <a:rPr lang="en-US" sz="2400" b="1" dirty="0"/>
              <a:t>Feasible and </a:t>
            </a:r>
            <a:r>
              <a:rPr lang="tr-TR" sz="2400" b="1" dirty="0"/>
              <a:t>S</a:t>
            </a:r>
            <a:r>
              <a:rPr lang="en-US" sz="2400" b="1" dirty="0" err="1"/>
              <a:t>pecific</a:t>
            </a:r>
            <a:endParaRPr lang="en-US" sz="2400" b="1" dirty="0"/>
          </a:p>
        </p:txBody>
      </p:sp>
    </p:spTree>
    <p:extLst>
      <p:ext uri="{BB962C8B-B14F-4D97-AF65-F5344CB8AC3E}">
        <p14:creationId xmlns:p14="http://schemas.microsoft.com/office/powerpoint/2010/main" val="394531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What Makes </a:t>
            </a:r>
            <a:r>
              <a:rPr lang="tr-TR" sz="2700" b="1" dirty="0"/>
              <a:t>a</a:t>
            </a:r>
            <a:r>
              <a:rPr lang="en-US" sz="2700" b="1" dirty="0"/>
              <a:t> Strong Research Question?</a:t>
            </a:r>
            <a:endParaRPr lang="tr-TR" sz="2700" b="1" dirty="0"/>
          </a:p>
        </p:txBody>
      </p:sp>
      <p:graphicFrame>
        <p:nvGraphicFramePr>
          <p:cNvPr id="5" name="Table 4"/>
          <p:cNvGraphicFramePr>
            <a:graphicFrameLocks noGrp="1"/>
          </p:cNvGraphicFramePr>
          <p:nvPr>
            <p:extLst>
              <p:ext uri="{D42A27DB-BD31-4B8C-83A1-F6EECF244321}">
                <p14:modId xmlns:p14="http://schemas.microsoft.com/office/powerpoint/2010/main" val="3135446544"/>
              </p:ext>
            </p:extLst>
          </p:nvPr>
        </p:nvGraphicFramePr>
        <p:xfrm>
          <a:off x="304800" y="1524000"/>
          <a:ext cx="8534400" cy="4876800"/>
        </p:xfrm>
        <a:graphic>
          <a:graphicData uri="http://schemas.openxmlformats.org/drawingml/2006/table">
            <a:tbl>
              <a:tblPr firstRow="1" bandRow="1">
                <a:tableStyleId>{7E9639D4-E3E2-4D34-9284-5A2195B3D0D7}</a:tableStyleId>
              </a:tblPr>
              <a:tblGrid>
                <a:gridCol w="2133600">
                  <a:extLst>
                    <a:ext uri="{9D8B030D-6E8A-4147-A177-3AD203B41FA5}">
                      <a16:colId xmlns:a16="http://schemas.microsoft.com/office/drawing/2014/main" val="2633801962"/>
                    </a:ext>
                  </a:extLst>
                </a:gridCol>
                <a:gridCol w="6400800">
                  <a:extLst>
                    <a:ext uri="{9D8B030D-6E8A-4147-A177-3AD203B41FA5}">
                      <a16:colId xmlns:a16="http://schemas.microsoft.com/office/drawing/2014/main" val="3130067453"/>
                    </a:ext>
                  </a:extLst>
                </a:gridCol>
              </a:tblGrid>
              <a:tr h="365200">
                <a:tc>
                  <a:txBody>
                    <a:bodyPr/>
                    <a:lstStyle/>
                    <a:p>
                      <a:pPr algn="ctr"/>
                      <a:r>
                        <a:rPr lang="en-US" sz="1600" dirty="0"/>
                        <a:t>Criteria</a:t>
                      </a:r>
                    </a:p>
                  </a:txBody>
                  <a:tcPr anchor="ctr"/>
                </a:tc>
                <a:tc>
                  <a:txBody>
                    <a:bodyPr/>
                    <a:lstStyle/>
                    <a:p>
                      <a:pPr algn="ctr"/>
                      <a:r>
                        <a:rPr lang="en-US" sz="1600" dirty="0"/>
                        <a:t>Explanation</a:t>
                      </a:r>
                    </a:p>
                  </a:txBody>
                  <a:tcPr anchor="ctr"/>
                </a:tc>
                <a:extLst>
                  <a:ext uri="{0D108BD9-81ED-4DB2-BD59-A6C34878D82A}">
                    <a16:rowId xmlns:a16="http://schemas.microsoft.com/office/drawing/2014/main" val="2805678041"/>
                  </a:ext>
                </a:extLst>
              </a:tr>
              <a:tr h="1690065">
                <a:tc>
                  <a:txBody>
                    <a:bodyPr/>
                    <a:lstStyle/>
                    <a:p>
                      <a:r>
                        <a:rPr lang="en-US" sz="1600" dirty="0"/>
                        <a:t>Cannot be answered with yes or no</a:t>
                      </a:r>
                    </a:p>
                  </a:txBody>
                  <a:tcPr anchor="ctr"/>
                </a:tc>
                <a:tc>
                  <a:txBody>
                    <a:bodyPr/>
                    <a:lstStyle/>
                    <a:p>
                      <a:r>
                        <a:rPr lang="en-US" sz="1600" dirty="0"/>
                        <a:t>Closed yes/no questions are too simple to work as good research questions — they don’t provide enough scope for investigation and discussion.</a:t>
                      </a:r>
                      <a:endParaRPr lang="tr-TR" sz="1600" dirty="0"/>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FF0000"/>
                          </a:solidFill>
                          <a:sym typeface="Wingdings" panose="05000000000000000000" pitchFamily="2" charset="2"/>
                        </a:rPr>
                        <a:t></a:t>
                      </a:r>
                      <a:r>
                        <a:rPr lang="tr-TR" sz="1600" dirty="0">
                          <a:sym typeface="Wingdings" panose="05000000000000000000" pitchFamily="2" charset="2"/>
                        </a:rPr>
                        <a:t>   </a:t>
                      </a:r>
                      <a:r>
                        <a:rPr lang="en-US" sz="1600" dirty="0"/>
                        <a:t>Has there been an increase in homelessness in the UK in the past ten years?</a:t>
                      </a:r>
                      <a:endParaRPr lang="tr-TR" sz="1600" dirty="0"/>
                    </a:p>
                    <a:p>
                      <a:pPr marL="0" indent="0">
                        <a:buFont typeface="Arial" panose="020B0604020202020204" pitchFamily="34" charset="0"/>
                        <a:buNone/>
                      </a:pPr>
                      <a:r>
                        <a:rPr lang="tr-TR" sz="1600" dirty="0">
                          <a:sym typeface="Wingdings" panose="05000000000000000000" pitchFamily="2" charset="2"/>
                        </a:rPr>
                        <a:t>     </a:t>
                      </a:r>
                      <a:r>
                        <a:rPr lang="en-US" sz="1600" dirty="0">
                          <a:solidFill>
                            <a:srgbClr val="00B050"/>
                          </a:solidFill>
                          <a:sym typeface="Wingdings" panose="05000000000000000000" pitchFamily="2" charset="2"/>
                        </a:rPr>
                        <a:t></a:t>
                      </a:r>
                      <a:r>
                        <a:rPr lang="tr-TR" sz="1600" dirty="0">
                          <a:sym typeface="Wingdings" panose="05000000000000000000" pitchFamily="2" charset="2"/>
                        </a:rPr>
                        <a:t>  </a:t>
                      </a:r>
                      <a:r>
                        <a:rPr lang="en-US" sz="1600" dirty="0"/>
                        <a:t>How have economic and political factors affected patterns of homelessness in the UK over the past ten years?</a:t>
                      </a:r>
                    </a:p>
                  </a:txBody>
                  <a:tcPr anchor="ctr"/>
                </a:tc>
                <a:extLst>
                  <a:ext uri="{0D108BD9-81ED-4DB2-BD59-A6C34878D82A}">
                    <a16:rowId xmlns:a16="http://schemas.microsoft.com/office/drawing/2014/main" val="4002711301"/>
                  </a:ext>
                </a:extLst>
              </a:tr>
              <a:tr h="1290702">
                <a:tc>
                  <a:txBody>
                    <a:bodyPr/>
                    <a:lstStyle/>
                    <a:p>
                      <a:r>
                        <a:rPr lang="en-US" sz="1600" dirty="0"/>
                        <a:t>Cannot be answered with easily found facts and figures</a:t>
                      </a:r>
                    </a:p>
                  </a:txBody>
                  <a:tcPr anchor="ctr"/>
                </a:tc>
                <a:tc>
                  <a:txBody>
                    <a:bodyPr/>
                    <a:lstStyle/>
                    <a:p>
                      <a:r>
                        <a:rPr lang="en-US" sz="1600" dirty="0"/>
                        <a:t>If you can answer the question through a Google search or by reading a single book or article, it is probably not complex enough. A good research question requires original data, synthesis of multiple sources, interpretation and/or argument to provide an answer.</a:t>
                      </a:r>
                    </a:p>
                  </a:txBody>
                  <a:tcPr anchor="ctr"/>
                </a:tc>
                <a:extLst>
                  <a:ext uri="{0D108BD9-81ED-4DB2-BD59-A6C34878D82A}">
                    <a16:rowId xmlns:a16="http://schemas.microsoft.com/office/drawing/2014/main" val="2813639857"/>
                  </a:ext>
                </a:extLst>
              </a:tr>
              <a:tr h="1530833">
                <a:tc>
                  <a:txBody>
                    <a:bodyPr/>
                    <a:lstStyle/>
                    <a:p>
                      <a:r>
                        <a:rPr lang="en-US" sz="1600" dirty="0"/>
                        <a:t>Provides scope for debate and deliberation</a:t>
                      </a:r>
                    </a:p>
                  </a:txBody>
                  <a:tcPr anchor="ctr"/>
                </a:tc>
                <a:tc>
                  <a:txBody>
                    <a:bodyPr/>
                    <a:lstStyle/>
                    <a:p>
                      <a:r>
                        <a:rPr lang="en-US" sz="1600" dirty="0"/>
                        <a:t>The answer to the question should not just be a simple statement of fact: there needs to be space for you to discuss and interpret what you found. This is especially important in an essay or research paper, where the answer to your question often takes the form of an argumentative thesis statement.</a:t>
                      </a:r>
                    </a:p>
                  </a:txBody>
                  <a:tcPr anchor="ctr"/>
                </a:tc>
                <a:extLst>
                  <a:ext uri="{0D108BD9-81ED-4DB2-BD59-A6C34878D82A}">
                    <a16:rowId xmlns:a16="http://schemas.microsoft.com/office/drawing/2014/main" val="2048820049"/>
                  </a:ext>
                </a:extLst>
              </a:tr>
            </a:tbl>
          </a:graphicData>
        </a:graphic>
      </p:graphicFrame>
      <p:sp>
        <p:nvSpPr>
          <p:cNvPr id="4" name="Rectangle 3"/>
          <p:cNvSpPr/>
          <p:nvPr/>
        </p:nvSpPr>
        <p:spPr>
          <a:xfrm>
            <a:off x="3038760" y="878431"/>
            <a:ext cx="3066480" cy="461665"/>
          </a:xfrm>
          <a:prstGeom prst="rect">
            <a:avLst/>
          </a:prstGeom>
        </p:spPr>
        <p:txBody>
          <a:bodyPr wrap="none">
            <a:spAutoFit/>
          </a:bodyPr>
          <a:lstStyle/>
          <a:p>
            <a:r>
              <a:rPr lang="en-US" sz="2400" b="1" dirty="0"/>
              <a:t>Complex and </a:t>
            </a:r>
            <a:r>
              <a:rPr lang="tr-TR" sz="2400" b="1" dirty="0"/>
              <a:t>A</a:t>
            </a:r>
            <a:r>
              <a:rPr lang="en-US" sz="2400" b="1" dirty="0" err="1"/>
              <a:t>rguable</a:t>
            </a:r>
            <a:endParaRPr lang="en-US" sz="2400" b="1" dirty="0"/>
          </a:p>
        </p:txBody>
      </p:sp>
    </p:spTree>
    <p:extLst>
      <p:ext uri="{BB962C8B-B14F-4D97-AF65-F5344CB8AC3E}">
        <p14:creationId xmlns:p14="http://schemas.microsoft.com/office/powerpoint/2010/main" val="1925667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0865"/>
            <a:ext cx="6629400" cy="507831"/>
          </a:xfrm>
          <a:prstGeom prst="rect">
            <a:avLst/>
          </a:prstGeom>
          <a:noFill/>
        </p:spPr>
        <p:txBody>
          <a:bodyPr wrap="square" rtlCol="0">
            <a:spAutoFit/>
          </a:bodyPr>
          <a:lstStyle/>
          <a:p>
            <a:r>
              <a:rPr lang="en-US" sz="2700" b="1" dirty="0"/>
              <a:t>What Makes </a:t>
            </a:r>
            <a:r>
              <a:rPr lang="tr-TR" sz="2700" b="1" dirty="0"/>
              <a:t>a</a:t>
            </a:r>
            <a:r>
              <a:rPr lang="en-US" sz="2700" b="1" dirty="0"/>
              <a:t> Strong Research Question?</a:t>
            </a:r>
            <a:endParaRPr lang="tr-TR" sz="2700" b="1" dirty="0"/>
          </a:p>
        </p:txBody>
      </p:sp>
      <p:graphicFrame>
        <p:nvGraphicFramePr>
          <p:cNvPr id="5" name="Table 4"/>
          <p:cNvGraphicFramePr>
            <a:graphicFrameLocks noGrp="1"/>
          </p:cNvGraphicFramePr>
          <p:nvPr>
            <p:extLst>
              <p:ext uri="{D42A27DB-BD31-4B8C-83A1-F6EECF244321}">
                <p14:modId xmlns:p14="http://schemas.microsoft.com/office/powerpoint/2010/main" val="4242023773"/>
              </p:ext>
            </p:extLst>
          </p:nvPr>
        </p:nvGraphicFramePr>
        <p:xfrm>
          <a:off x="304800" y="1828800"/>
          <a:ext cx="8534400" cy="4062846"/>
        </p:xfrm>
        <a:graphic>
          <a:graphicData uri="http://schemas.openxmlformats.org/drawingml/2006/table">
            <a:tbl>
              <a:tblPr firstRow="1" bandRow="1">
                <a:tableStyleId>{7E9639D4-E3E2-4D34-9284-5A2195B3D0D7}</a:tableStyleId>
              </a:tblPr>
              <a:tblGrid>
                <a:gridCol w="2133600">
                  <a:extLst>
                    <a:ext uri="{9D8B030D-6E8A-4147-A177-3AD203B41FA5}">
                      <a16:colId xmlns:a16="http://schemas.microsoft.com/office/drawing/2014/main" val="2633801962"/>
                    </a:ext>
                  </a:extLst>
                </a:gridCol>
                <a:gridCol w="6400800">
                  <a:extLst>
                    <a:ext uri="{9D8B030D-6E8A-4147-A177-3AD203B41FA5}">
                      <a16:colId xmlns:a16="http://schemas.microsoft.com/office/drawing/2014/main" val="3130067453"/>
                    </a:ext>
                  </a:extLst>
                </a:gridCol>
              </a:tblGrid>
              <a:tr h="311034">
                <a:tc>
                  <a:txBody>
                    <a:bodyPr/>
                    <a:lstStyle/>
                    <a:p>
                      <a:pPr algn="ctr"/>
                      <a:r>
                        <a:rPr lang="en-US" sz="1600" dirty="0"/>
                        <a:t>Criteria</a:t>
                      </a:r>
                    </a:p>
                  </a:txBody>
                  <a:tcPr anchor="ctr"/>
                </a:tc>
                <a:tc>
                  <a:txBody>
                    <a:bodyPr/>
                    <a:lstStyle/>
                    <a:p>
                      <a:pPr algn="ctr"/>
                      <a:r>
                        <a:rPr lang="en-US" sz="1600" dirty="0"/>
                        <a:t>Explanation</a:t>
                      </a:r>
                    </a:p>
                  </a:txBody>
                  <a:tcPr anchor="ctr"/>
                </a:tc>
                <a:extLst>
                  <a:ext uri="{0D108BD9-81ED-4DB2-BD59-A6C34878D82A}">
                    <a16:rowId xmlns:a16="http://schemas.microsoft.com/office/drawing/2014/main" val="2805678041"/>
                  </a:ext>
                </a:extLst>
              </a:tr>
              <a:tr h="1396363">
                <a:tc>
                  <a:txBody>
                    <a:bodyPr/>
                    <a:lstStyle/>
                    <a:p>
                      <a:r>
                        <a:rPr lang="en-US" sz="1600" dirty="0"/>
                        <a:t>Addresses a problem relevant to your field or discipline</a:t>
                      </a:r>
                    </a:p>
                  </a:txBody>
                  <a:tcPr anchor="ctr"/>
                </a:tc>
                <a:tc>
                  <a:txBody>
                    <a:bodyPr/>
                    <a:lstStyle/>
                    <a:p>
                      <a:r>
                        <a:rPr lang="en-US" sz="1600" dirty="0"/>
                        <a:t>The research question should be developed based on initial reading around your topic, and it should focus on addressing a problem or gap in the existing knowledge</a:t>
                      </a:r>
                      <a:r>
                        <a:rPr lang="tr-TR" sz="1600" dirty="0"/>
                        <a:t>.</a:t>
                      </a:r>
                      <a:endParaRPr lang="en-US" sz="1600" dirty="0"/>
                    </a:p>
                  </a:txBody>
                  <a:tcPr anchor="ctr"/>
                </a:tc>
                <a:extLst>
                  <a:ext uri="{0D108BD9-81ED-4DB2-BD59-A6C34878D82A}">
                    <a16:rowId xmlns:a16="http://schemas.microsoft.com/office/drawing/2014/main" val="4002711301"/>
                  </a:ext>
                </a:extLst>
              </a:tr>
              <a:tr h="1066401">
                <a:tc>
                  <a:txBody>
                    <a:bodyPr/>
                    <a:lstStyle/>
                    <a:p>
                      <a:r>
                        <a:rPr lang="en-US" sz="1600" dirty="0"/>
                        <a:t>Contributes to a topical social or academic debate</a:t>
                      </a:r>
                    </a:p>
                  </a:txBody>
                  <a:tcPr anchor="ctr"/>
                </a:tc>
                <a:tc>
                  <a:txBody>
                    <a:bodyPr/>
                    <a:lstStyle/>
                    <a:p>
                      <a:r>
                        <a:rPr lang="en-US" sz="1600" dirty="0"/>
                        <a:t>The question should aim to contribute to an existing debate — ideally one that is current in your field or in society at large. It should produce knowledge that future researchers or practitioners can build on.</a:t>
                      </a:r>
                    </a:p>
                  </a:txBody>
                  <a:tcPr anchor="ctr"/>
                </a:tc>
                <a:extLst>
                  <a:ext uri="{0D108BD9-81ED-4DB2-BD59-A6C34878D82A}">
                    <a16:rowId xmlns:a16="http://schemas.microsoft.com/office/drawing/2014/main" val="2813639857"/>
                  </a:ext>
                </a:extLst>
              </a:tr>
              <a:tr h="1264802">
                <a:tc>
                  <a:txBody>
                    <a:bodyPr/>
                    <a:lstStyle/>
                    <a:p>
                      <a:r>
                        <a:rPr lang="en-US" sz="1600" dirty="0"/>
                        <a:t>Has not already been answered</a:t>
                      </a:r>
                    </a:p>
                  </a:txBody>
                  <a:tcPr anchor="ctr"/>
                </a:tc>
                <a:tc>
                  <a:txBody>
                    <a:bodyPr/>
                    <a:lstStyle/>
                    <a:p>
                      <a:r>
                        <a:rPr lang="en-US" sz="1600" dirty="0"/>
                        <a:t>You don’t have to ask something groundbreaking that nobody has ever thought of before, but the question should have some aspect of originality (for example, by focusing on a specific location or taking a new angle on a long-running debate).</a:t>
                      </a:r>
                    </a:p>
                  </a:txBody>
                  <a:tcPr anchor="ctr"/>
                </a:tc>
                <a:extLst>
                  <a:ext uri="{0D108BD9-81ED-4DB2-BD59-A6C34878D82A}">
                    <a16:rowId xmlns:a16="http://schemas.microsoft.com/office/drawing/2014/main" val="2048820049"/>
                  </a:ext>
                </a:extLst>
              </a:tr>
            </a:tbl>
          </a:graphicData>
        </a:graphic>
      </p:graphicFrame>
      <p:sp>
        <p:nvSpPr>
          <p:cNvPr id="4" name="Rectangle 3"/>
          <p:cNvSpPr/>
          <p:nvPr/>
        </p:nvSpPr>
        <p:spPr>
          <a:xfrm>
            <a:off x="3107753" y="910515"/>
            <a:ext cx="2928494" cy="461665"/>
          </a:xfrm>
          <a:prstGeom prst="rect">
            <a:avLst/>
          </a:prstGeom>
        </p:spPr>
        <p:txBody>
          <a:bodyPr wrap="none">
            <a:spAutoFit/>
          </a:bodyPr>
          <a:lstStyle/>
          <a:p>
            <a:r>
              <a:rPr lang="en-US" sz="2400" b="1" dirty="0"/>
              <a:t>Relevant and </a:t>
            </a:r>
            <a:r>
              <a:rPr lang="tr-TR" sz="2400" b="1" dirty="0"/>
              <a:t>O</a:t>
            </a:r>
            <a:r>
              <a:rPr lang="en-US" sz="2400" b="1" dirty="0" err="1"/>
              <a:t>riginal</a:t>
            </a:r>
            <a:endParaRPr lang="en-US" sz="2400" b="1" dirty="0"/>
          </a:p>
        </p:txBody>
      </p:sp>
    </p:spTree>
    <p:extLst>
      <p:ext uri="{BB962C8B-B14F-4D97-AF65-F5344CB8AC3E}">
        <p14:creationId xmlns:p14="http://schemas.microsoft.com/office/powerpoint/2010/main" val="301539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457200"/>
            <a:ext cx="6934200" cy="507831"/>
          </a:xfrm>
          <a:prstGeom prst="rect">
            <a:avLst/>
          </a:prstGeom>
          <a:noFill/>
        </p:spPr>
        <p:txBody>
          <a:bodyPr wrap="square" rtlCol="0">
            <a:spAutoFit/>
          </a:bodyPr>
          <a:lstStyle/>
          <a:p>
            <a:r>
              <a:rPr lang="en-US" sz="2700" b="1" dirty="0"/>
              <a:t>Step 1: Choose Your Topic</a:t>
            </a:r>
            <a:endParaRPr lang="tr-TR" sz="2700" b="1" dirty="0"/>
          </a:p>
        </p:txBody>
      </p:sp>
      <p:sp>
        <p:nvSpPr>
          <p:cNvPr id="3" name="Rectangle 2"/>
          <p:cNvSpPr/>
          <p:nvPr/>
        </p:nvSpPr>
        <p:spPr>
          <a:xfrm>
            <a:off x="506604" y="1371600"/>
            <a:ext cx="8153400" cy="4324261"/>
          </a:xfrm>
          <a:prstGeom prst="rect">
            <a:avLst/>
          </a:prstGeom>
        </p:spPr>
        <p:txBody>
          <a:bodyPr wrap="square">
            <a:spAutoFit/>
          </a:bodyPr>
          <a:lstStyle/>
          <a:p>
            <a:pPr marL="285750" indent="-285750" algn="just">
              <a:spcAft>
                <a:spcPts val="3000"/>
              </a:spcAft>
              <a:buFont typeface="Arial" pitchFamily="34" charset="0"/>
              <a:buChar char="•"/>
            </a:pPr>
            <a:r>
              <a:rPr lang="en-US" sz="2000" dirty="0"/>
              <a:t>Come up with some </a:t>
            </a:r>
            <a:r>
              <a:rPr lang="en-US" sz="2000" b="1" u="sng" dirty="0"/>
              <a:t>ideas</a:t>
            </a:r>
            <a:r>
              <a:rPr lang="en-US" sz="2000" dirty="0"/>
              <a:t>.</a:t>
            </a:r>
          </a:p>
          <a:p>
            <a:pPr marL="285750" indent="-285750" algn="just">
              <a:spcAft>
                <a:spcPts val="3000"/>
              </a:spcAft>
              <a:buFont typeface="Arial" pitchFamily="34" charset="0"/>
              <a:buChar char="•"/>
            </a:pPr>
            <a:r>
              <a:rPr lang="en-US" sz="2000" dirty="0"/>
              <a:t>Topic can </a:t>
            </a:r>
            <a:r>
              <a:rPr lang="en-US" sz="2000" b="1" u="sng" dirty="0"/>
              <a:t>start out very broad</a:t>
            </a:r>
            <a:r>
              <a:rPr lang="en-US" sz="2000" dirty="0"/>
              <a:t>. Think about the general area or field you’re interested in—maybe you already have specific research interests based on classes you’ve taken, or maybe you had to consider your topic when applying to graduate school and writing a statement of purpose.</a:t>
            </a:r>
          </a:p>
          <a:p>
            <a:pPr marL="285750" indent="-285750" algn="just">
              <a:spcAft>
                <a:spcPts val="3000"/>
              </a:spcAft>
              <a:buFont typeface="Arial" pitchFamily="34" charset="0"/>
              <a:buChar char="•"/>
            </a:pPr>
            <a:r>
              <a:rPr lang="en-US" sz="2000" dirty="0"/>
              <a:t>Read widely to </a:t>
            </a:r>
            <a:r>
              <a:rPr lang="en-US" sz="2000" b="1" u="sng" dirty="0"/>
              <a:t>build background knowledge</a:t>
            </a:r>
            <a:r>
              <a:rPr lang="en-US" sz="2000" dirty="0"/>
              <a:t> and begin </a:t>
            </a:r>
            <a:r>
              <a:rPr lang="en-US" sz="2000" b="1" u="sng" dirty="0"/>
              <a:t>narrowing down your ideas</a:t>
            </a:r>
            <a:r>
              <a:rPr lang="en-US" sz="2000" dirty="0"/>
              <a:t>.</a:t>
            </a:r>
          </a:p>
          <a:p>
            <a:pPr marL="285750" indent="-285750" algn="just">
              <a:spcAft>
                <a:spcPts val="3000"/>
              </a:spcAft>
              <a:buFont typeface="Arial" pitchFamily="34" charset="0"/>
              <a:buChar char="•"/>
            </a:pPr>
            <a:r>
              <a:rPr lang="en-US" sz="2000" dirty="0"/>
              <a:t>Conduct an </a:t>
            </a:r>
            <a:r>
              <a:rPr lang="en-US" sz="2000" b="1" u="sng" dirty="0"/>
              <a:t>initial literature review</a:t>
            </a:r>
            <a:r>
              <a:rPr lang="en-US" sz="2000" dirty="0"/>
              <a:t> to begin gathering relevant sources. As you read, take notes and try to </a:t>
            </a:r>
            <a:r>
              <a:rPr lang="en-US" sz="2000" b="1" u="sng" dirty="0"/>
              <a:t>identify</a:t>
            </a:r>
            <a:r>
              <a:rPr lang="en-US" sz="2000" dirty="0"/>
              <a:t> problems, questions, debates, contradictions and gaps.</a:t>
            </a:r>
          </a:p>
        </p:txBody>
      </p:sp>
    </p:spTree>
    <p:extLst>
      <p:ext uri="{BB962C8B-B14F-4D97-AF65-F5344CB8AC3E}">
        <p14:creationId xmlns:p14="http://schemas.microsoft.com/office/powerpoint/2010/main" val="2612807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457200"/>
            <a:ext cx="6934200" cy="507831"/>
          </a:xfrm>
          <a:prstGeom prst="rect">
            <a:avLst/>
          </a:prstGeom>
          <a:noFill/>
        </p:spPr>
        <p:txBody>
          <a:bodyPr wrap="square" rtlCol="0">
            <a:spAutoFit/>
          </a:bodyPr>
          <a:lstStyle/>
          <a:p>
            <a:r>
              <a:rPr lang="en-US" sz="2700" b="1" dirty="0"/>
              <a:t>Step 1: Choose Your Topic</a:t>
            </a:r>
            <a:endParaRPr lang="tr-TR" sz="2700" b="1" dirty="0"/>
          </a:p>
        </p:txBody>
      </p:sp>
      <p:sp>
        <p:nvSpPr>
          <p:cNvPr id="3" name="Rectangle 2"/>
          <p:cNvSpPr/>
          <p:nvPr/>
        </p:nvSpPr>
        <p:spPr>
          <a:xfrm>
            <a:off x="517490" y="1233130"/>
            <a:ext cx="8153400" cy="4616648"/>
          </a:xfrm>
          <a:prstGeom prst="rect">
            <a:avLst/>
          </a:prstGeom>
        </p:spPr>
        <p:txBody>
          <a:bodyPr wrap="square">
            <a:spAutoFit/>
          </a:bodyPr>
          <a:lstStyle/>
          <a:p>
            <a:pPr marL="285750" indent="-285750" algn="just">
              <a:spcAft>
                <a:spcPts val="1200"/>
              </a:spcAft>
              <a:buFont typeface="Arial" pitchFamily="34" charset="0"/>
              <a:buChar char="•"/>
            </a:pPr>
            <a:r>
              <a:rPr lang="en-US" sz="2000" b="1" u="sng" dirty="0"/>
              <a:t>Narrow down</a:t>
            </a:r>
            <a:r>
              <a:rPr lang="en-US" sz="2000" dirty="0"/>
              <a:t> from a broad area of interest to a </a:t>
            </a:r>
            <a:r>
              <a:rPr lang="en-US" sz="2000" b="1" u="sng" dirty="0"/>
              <a:t>specific niche</a:t>
            </a:r>
            <a:r>
              <a:rPr lang="en-US" sz="2000" dirty="0"/>
              <a:t>. This can be a gradual process, and your topic should get more and more specific. For example, from the ideas above, you might narrow it down like this:</a:t>
            </a:r>
          </a:p>
          <a:p>
            <a:pPr algn="ctr">
              <a:spcAft>
                <a:spcPts val="1200"/>
              </a:spcAft>
            </a:pPr>
            <a:r>
              <a:rPr lang="en-US" sz="1600" b="1" dirty="0">
                <a:solidFill>
                  <a:srgbClr val="FF0000"/>
                </a:solidFill>
                <a:cs typeface="Arial" panose="020B0604020202020204" pitchFamily="34" charset="0"/>
              </a:rPr>
              <a:t>Twentieth-century literature </a:t>
            </a:r>
            <a:r>
              <a:rPr lang="en-US" sz="1600" b="1" dirty="0">
                <a:cs typeface="Arial" panose="020B0604020202020204" pitchFamily="34" charset="0"/>
              </a:rPr>
              <a:t>→ </a:t>
            </a:r>
            <a:r>
              <a:rPr lang="en-US" sz="1600" b="1" dirty="0">
                <a:solidFill>
                  <a:srgbClr val="FF0000"/>
                </a:solidFill>
                <a:cs typeface="Arial" panose="020B0604020202020204" pitchFamily="34" charset="0"/>
              </a:rPr>
              <a:t>Twentieth-century Irish literature </a:t>
            </a:r>
            <a:r>
              <a:rPr lang="en-US" sz="1600" b="1" dirty="0">
                <a:cs typeface="Arial" panose="020B0604020202020204" pitchFamily="34" charset="0"/>
              </a:rPr>
              <a:t>→ </a:t>
            </a:r>
            <a:r>
              <a:rPr lang="en-US" sz="1600" b="1" dirty="0">
                <a:solidFill>
                  <a:srgbClr val="FF0000"/>
                </a:solidFill>
                <a:cs typeface="Arial" panose="020B0604020202020204" pitchFamily="34" charset="0"/>
              </a:rPr>
              <a:t>Post-war Irish poetry</a:t>
            </a:r>
          </a:p>
          <a:p>
            <a:pPr algn="ctr">
              <a:spcAft>
                <a:spcPts val="1200"/>
              </a:spcAft>
            </a:pPr>
            <a:r>
              <a:rPr lang="en-US" sz="1600" b="1" dirty="0">
                <a:solidFill>
                  <a:srgbClr val="FF0000"/>
                </a:solidFill>
                <a:cs typeface="Arial" panose="020B0604020202020204" pitchFamily="34" charset="0"/>
              </a:rPr>
              <a:t>Economic history </a:t>
            </a:r>
            <a:r>
              <a:rPr lang="en-US" sz="1600" b="1" dirty="0">
                <a:cs typeface="Arial" panose="020B0604020202020204" pitchFamily="34" charset="0"/>
              </a:rPr>
              <a:t>→ </a:t>
            </a:r>
            <a:r>
              <a:rPr lang="en-US" sz="1600" b="1" dirty="0">
                <a:solidFill>
                  <a:srgbClr val="FF0000"/>
                </a:solidFill>
                <a:cs typeface="Arial" panose="020B0604020202020204" pitchFamily="34" charset="0"/>
              </a:rPr>
              <a:t>European economic history </a:t>
            </a:r>
            <a:r>
              <a:rPr lang="en-US" sz="1600" b="1" dirty="0">
                <a:cs typeface="Arial" panose="020B0604020202020204" pitchFamily="34" charset="0"/>
              </a:rPr>
              <a:t>→ </a:t>
            </a:r>
            <a:r>
              <a:rPr lang="en-US" sz="1600" b="1" dirty="0">
                <a:solidFill>
                  <a:srgbClr val="FF0000"/>
                </a:solidFill>
                <a:cs typeface="Arial" panose="020B0604020202020204" pitchFamily="34" charset="0"/>
              </a:rPr>
              <a:t>German labor union history</a:t>
            </a:r>
          </a:p>
          <a:p>
            <a:pPr algn="ctr">
              <a:spcAft>
                <a:spcPts val="1200"/>
              </a:spcAft>
            </a:pPr>
            <a:r>
              <a:rPr lang="en-US" sz="1600" b="1" dirty="0">
                <a:solidFill>
                  <a:srgbClr val="FF0000"/>
                </a:solidFill>
                <a:cs typeface="Arial" panose="020B0604020202020204" pitchFamily="34" charset="0"/>
              </a:rPr>
              <a:t>Health policy </a:t>
            </a:r>
            <a:r>
              <a:rPr lang="en-US" sz="1600" b="1" dirty="0">
                <a:cs typeface="Arial" panose="020B0604020202020204" pitchFamily="34" charset="0"/>
              </a:rPr>
              <a:t>→ </a:t>
            </a:r>
            <a:r>
              <a:rPr lang="en-US" sz="1600" b="1" dirty="0">
                <a:solidFill>
                  <a:srgbClr val="FF0000"/>
                </a:solidFill>
                <a:cs typeface="Arial" panose="020B0604020202020204" pitchFamily="34" charset="0"/>
              </a:rPr>
              <a:t>Reproductive health policy </a:t>
            </a:r>
            <a:r>
              <a:rPr lang="en-US" sz="1600" b="1" dirty="0">
                <a:cs typeface="Arial" panose="020B0604020202020204" pitchFamily="34" charset="0"/>
              </a:rPr>
              <a:t>→ </a:t>
            </a:r>
            <a:r>
              <a:rPr lang="en-US" sz="1600" b="1" dirty="0">
                <a:solidFill>
                  <a:srgbClr val="FF0000"/>
                </a:solidFill>
                <a:cs typeface="Arial" panose="020B0604020202020204" pitchFamily="34" charset="0"/>
              </a:rPr>
              <a:t>Reproductive rights in South America</a:t>
            </a:r>
          </a:p>
          <a:p>
            <a:pPr algn="ctr">
              <a:spcAft>
                <a:spcPts val="3000"/>
              </a:spcAft>
            </a:pPr>
            <a:r>
              <a:rPr lang="en-US" sz="1600" b="1" dirty="0">
                <a:solidFill>
                  <a:srgbClr val="FF0000"/>
                </a:solidFill>
                <a:cs typeface="Arial" panose="020B0604020202020204" pitchFamily="34" charset="0"/>
              </a:rPr>
              <a:t>Online marketing </a:t>
            </a:r>
            <a:r>
              <a:rPr lang="en-US" sz="1600" b="1" dirty="0">
                <a:cs typeface="Arial" panose="020B0604020202020204" pitchFamily="34" charset="0"/>
              </a:rPr>
              <a:t>→ </a:t>
            </a:r>
            <a:r>
              <a:rPr lang="en-US" sz="1600" b="1" dirty="0">
                <a:solidFill>
                  <a:srgbClr val="FF0000"/>
                </a:solidFill>
                <a:cs typeface="Arial" panose="020B0604020202020204" pitchFamily="34" charset="0"/>
              </a:rPr>
              <a:t>Social media marketing </a:t>
            </a:r>
            <a:r>
              <a:rPr lang="en-US" sz="1600" b="1" dirty="0">
                <a:cs typeface="Arial" panose="020B0604020202020204" pitchFamily="34" charset="0"/>
              </a:rPr>
              <a:t>→ </a:t>
            </a:r>
            <a:r>
              <a:rPr lang="en-US" sz="1600" b="1" dirty="0">
                <a:solidFill>
                  <a:srgbClr val="FF0000"/>
                </a:solidFill>
                <a:cs typeface="Arial" panose="020B0604020202020204" pitchFamily="34" charset="0"/>
              </a:rPr>
              <a:t>Social media engagement strategies</a:t>
            </a:r>
          </a:p>
          <a:p>
            <a:pPr marL="285750" indent="-285750" algn="just">
              <a:spcAft>
                <a:spcPts val="3000"/>
              </a:spcAft>
              <a:buFont typeface="Arial" pitchFamily="34" charset="0"/>
              <a:buChar char="•"/>
            </a:pPr>
            <a:r>
              <a:rPr lang="en-US" sz="2000" dirty="0"/>
              <a:t>Make sure to </a:t>
            </a:r>
            <a:r>
              <a:rPr lang="en-US" sz="2000" b="1" u="sng" dirty="0"/>
              <a:t>consider the practicalities</a:t>
            </a:r>
            <a:r>
              <a:rPr lang="en-US" sz="2000" dirty="0"/>
              <a:t>: the requirements of your </a:t>
            </a:r>
            <a:r>
              <a:rPr lang="en-US" sz="2000" dirty="0" err="1"/>
              <a:t>programme</a:t>
            </a:r>
            <a:r>
              <a:rPr lang="en-US" sz="2000" dirty="0"/>
              <a:t>, the amount of time you have to complete the research, and how difficult it will be to access sources and data on the topic.</a:t>
            </a:r>
          </a:p>
          <a:p>
            <a:pPr marL="285750" indent="-285750" algn="just">
              <a:spcAft>
                <a:spcPts val="3000"/>
              </a:spcAft>
              <a:buFont typeface="Arial" pitchFamily="34" charset="0"/>
              <a:buChar char="•"/>
            </a:pPr>
            <a:r>
              <a:rPr lang="en-US" sz="2000" dirty="0"/>
              <a:t>Discuss the topic with your </a:t>
            </a:r>
            <a:r>
              <a:rPr lang="en-US" sz="2000" b="1" u="sng" dirty="0"/>
              <a:t>supervisor</a:t>
            </a:r>
            <a:r>
              <a:rPr lang="en-US" sz="2000" dirty="0"/>
              <a:t>.</a:t>
            </a:r>
          </a:p>
        </p:txBody>
      </p:sp>
    </p:spTree>
    <p:extLst>
      <p:ext uri="{BB962C8B-B14F-4D97-AF65-F5344CB8AC3E}">
        <p14:creationId xmlns:p14="http://schemas.microsoft.com/office/powerpoint/2010/main" val="56417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1501" y="838200"/>
            <a:ext cx="6934200" cy="507831"/>
          </a:xfrm>
          <a:prstGeom prst="rect">
            <a:avLst/>
          </a:prstGeom>
          <a:noFill/>
        </p:spPr>
        <p:txBody>
          <a:bodyPr wrap="square" rtlCol="0">
            <a:spAutoFit/>
          </a:bodyPr>
          <a:lstStyle/>
          <a:p>
            <a:r>
              <a:rPr lang="en-US" sz="2700" b="1" dirty="0"/>
              <a:t>Step 2: Identify a Problem</a:t>
            </a:r>
            <a:endParaRPr lang="tr-TR" sz="2700" b="1" dirty="0"/>
          </a:p>
        </p:txBody>
      </p:sp>
      <p:sp>
        <p:nvSpPr>
          <p:cNvPr id="3" name="Rectangle 2"/>
          <p:cNvSpPr/>
          <p:nvPr/>
        </p:nvSpPr>
        <p:spPr>
          <a:xfrm>
            <a:off x="502417" y="1828800"/>
            <a:ext cx="8153400" cy="3016210"/>
          </a:xfrm>
          <a:prstGeom prst="rect">
            <a:avLst/>
          </a:prstGeom>
        </p:spPr>
        <p:txBody>
          <a:bodyPr wrap="square">
            <a:spAutoFit/>
          </a:bodyPr>
          <a:lstStyle/>
          <a:p>
            <a:pPr marL="285750" indent="-285750" algn="just">
              <a:spcAft>
                <a:spcPts val="3000"/>
              </a:spcAft>
              <a:buFont typeface="Arial" pitchFamily="34" charset="0"/>
              <a:buChar char="•"/>
            </a:pPr>
            <a:r>
              <a:rPr lang="en-US" sz="2000" dirty="0"/>
              <a:t>So you’ve settled on a topic and found a niche—but </a:t>
            </a:r>
            <a:r>
              <a:rPr lang="en-US" sz="2000" b="1" u="sng" dirty="0"/>
              <a:t>what exactly will your research investigate</a:t>
            </a:r>
            <a:r>
              <a:rPr lang="en-US" sz="2000" dirty="0"/>
              <a:t>, and </a:t>
            </a:r>
            <a:r>
              <a:rPr lang="en-US" sz="2000" b="1" u="sng" dirty="0"/>
              <a:t>why does it matter</a:t>
            </a:r>
            <a:r>
              <a:rPr lang="en-US" sz="2000" dirty="0"/>
              <a:t>?</a:t>
            </a:r>
          </a:p>
          <a:p>
            <a:pPr marL="285750" indent="-285750" algn="just">
              <a:spcAft>
                <a:spcPts val="3000"/>
              </a:spcAft>
              <a:buFont typeface="Arial" pitchFamily="34" charset="0"/>
              <a:buChar char="•"/>
            </a:pPr>
            <a:r>
              <a:rPr lang="en-US" sz="2000" dirty="0"/>
              <a:t>To give your project focus and purpose, you have to define a </a:t>
            </a:r>
            <a:r>
              <a:rPr lang="en-US" sz="2000" b="1" u="sng" dirty="0"/>
              <a:t>research problem</a:t>
            </a:r>
            <a:r>
              <a:rPr lang="en-US" sz="2000" dirty="0"/>
              <a:t>.</a:t>
            </a:r>
          </a:p>
          <a:p>
            <a:pPr marL="285750" indent="-285750" algn="just">
              <a:spcAft>
                <a:spcPts val="3000"/>
              </a:spcAft>
              <a:buFont typeface="Arial" pitchFamily="34" charset="0"/>
              <a:buChar char="•"/>
            </a:pPr>
            <a:r>
              <a:rPr lang="en-US" sz="2000" dirty="0"/>
              <a:t>The problem might be </a:t>
            </a:r>
            <a:r>
              <a:rPr lang="en-US" sz="2000" b="1" u="sng" dirty="0"/>
              <a:t>a practical issue</a:t>
            </a:r>
            <a:r>
              <a:rPr lang="en-US" sz="2000" dirty="0"/>
              <a:t> — for example, a process or practice that isn’t working well, an area of concern in an organization’s performance, or a difficulty faced by a specific group of people in society.</a:t>
            </a:r>
          </a:p>
        </p:txBody>
      </p:sp>
    </p:spTree>
    <p:extLst>
      <p:ext uri="{BB962C8B-B14F-4D97-AF65-F5344CB8AC3E}">
        <p14:creationId xmlns:p14="http://schemas.microsoft.com/office/powerpoint/2010/main" val="1949003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11115"/>
            <a:ext cx="6934200" cy="507831"/>
          </a:xfrm>
          <a:prstGeom prst="rect">
            <a:avLst/>
          </a:prstGeom>
          <a:noFill/>
        </p:spPr>
        <p:txBody>
          <a:bodyPr wrap="square" rtlCol="0">
            <a:spAutoFit/>
          </a:bodyPr>
          <a:lstStyle/>
          <a:p>
            <a:r>
              <a:rPr lang="en-US" sz="2700" b="1" dirty="0"/>
              <a:t>Step 2: Identify a Problem</a:t>
            </a:r>
            <a:endParaRPr lang="tr-TR" sz="2700" b="1" dirty="0"/>
          </a:p>
        </p:txBody>
      </p:sp>
      <p:sp>
        <p:nvSpPr>
          <p:cNvPr id="3" name="Rectangle 2"/>
          <p:cNvSpPr/>
          <p:nvPr/>
        </p:nvSpPr>
        <p:spPr>
          <a:xfrm>
            <a:off x="502417" y="1752600"/>
            <a:ext cx="8153400" cy="3323987"/>
          </a:xfrm>
          <a:prstGeom prst="rect">
            <a:avLst/>
          </a:prstGeom>
        </p:spPr>
        <p:txBody>
          <a:bodyPr wrap="square">
            <a:spAutoFit/>
          </a:bodyPr>
          <a:lstStyle/>
          <a:p>
            <a:pPr marL="285750" indent="-285750" algn="just">
              <a:spcAft>
                <a:spcPts val="3000"/>
              </a:spcAft>
              <a:buFont typeface="Arial" pitchFamily="34" charset="0"/>
              <a:buChar char="•"/>
            </a:pPr>
            <a:r>
              <a:rPr lang="en-US" sz="2000" dirty="0"/>
              <a:t>Alternatively, you might choose to investigate </a:t>
            </a:r>
            <a:r>
              <a:rPr lang="en-US" sz="2000" b="1" u="sng" dirty="0"/>
              <a:t>a theoretical problem</a:t>
            </a:r>
            <a:r>
              <a:rPr lang="en-US" sz="2000" dirty="0"/>
              <a:t> — for example, an underexplored phenomenon or relationship, a contradiction between different models or theories, or an unresolved debate among scholars.</a:t>
            </a:r>
          </a:p>
          <a:p>
            <a:pPr marL="285750" indent="-285750" algn="just">
              <a:spcAft>
                <a:spcPts val="3000"/>
              </a:spcAft>
              <a:buFont typeface="Arial" pitchFamily="34" charset="0"/>
              <a:buChar char="•"/>
            </a:pPr>
            <a:r>
              <a:rPr lang="en-US" sz="2000" dirty="0"/>
              <a:t>To put the problem in context and set your objectives, you can </a:t>
            </a:r>
            <a:r>
              <a:rPr lang="en-US" sz="2000" b="1" u="sng" dirty="0"/>
              <a:t>write a problem statement</a:t>
            </a:r>
            <a:r>
              <a:rPr lang="en-US" sz="2000" dirty="0"/>
              <a:t>.</a:t>
            </a:r>
          </a:p>
          <a:p>
            <a:pPr marL="285750" indent="-285750" algn="just">
              <a:spcAft>
                <a:spcPts val="3000"/>
              </a:spcAft>
              <a:buFont typeface="Arial" pitchFamily="34" charset="0"/>
              <a:buChar char="•"/>
            </a:pPr>
            <a:r>
              <a:rPr lang="en-US" sz="2000" dirty="0"/>
              <a:t>This describes </a:t>
            </a:r>
            <a:r>
              <a:rPr lang="en-US" sz="2000" b="1" u="sng" dirty="0"/>
              <a:t>who the problem affects</a:t>
            </a:r>
            <a:r>
              <a:rPr lang="en-US" sz="2000" dirty="0"/>
              <a:t>, </a:t>
            </a:r>
            <a:r>
              <a:rPr lang="en-US" sz="2000" b="1" u="sng" dirty="0"/>
              <a:t>why research is needed</a:t>
            </a:r>
            <a:r>
              <a:rPr lang="en-US" sz="2000" dirty="0"/>
              <a:t>, and </a:t>
            </a:r>
            <a:r>
              <a:rPr lang="en-US" sz="2000" b="1" u="sng" dirty="0"/>
              <a:t>how your research project will contribute to solving it</a:t>
            </a:r>
            <a:r>
              <a:rPr lang="en-US" sz="2000" dirty="0"/>
              <a:t>.</a:t>
            </a:r>
          </a:p>
        </p:txBody>
      </p:sp>
    </p:spTree>
    <p:extLst>
      <p:ext uri="{BB962C8B-B14F-4D97-AF65-F5344CB8AC3E}">
        <p14:creationId xmlns:p14="http://schemas.microsoft.com/office/powerpoint/2010/main" val="2760390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11115"/>
            <a:ext cx="6934200" cy="507831"/>
          </a:xfrm>
          <a:prstGeom prst="rect">
            <a:avLst/>
          </a:prstGeom>
          <a:noFill/>
        </p:spPr>
        <p:txBody>
          <a:bodyPr wrap="square" rtlCol="0">
            <a:spAutoFit/>
          </a:bodyPr>
          <a:lstStyle/>
          <a:p>
            <a:r>
              <a:rPr lang="en-US" sz="2700" b="1" dirty="0"/>
              <a:t>Step 3: Formulate Research Questions</a:t>
            </a:r>
            <a:endParaRPr lang="tr-TR" sz="2700" b="1" dirty="0"/>
          </a:p>
        </p:txBody>
      </p:sp>
      <p:sp>
        <p:nvSpPr>
          <p:cNvPr id="3" name="Rectangle 2"/>
          <p:cNvSpPr/>
          <p:nvPr/>
        </p:nvSpPr>
        <p:spPr>
          <a:xfrm>
            <a:off x="502417" y="1752600"/>
            <a:ext cx="8153400" cy="2862322"/>
          </a:xfrm>
          <a:prstGeom prst="rect">
            <a:avLst/>
          </a:prstGeom>
        </p:spPr>
        <p:txBody>
          <a:bodyPr wrap="square">
            <a:spAutoFit/>
          </a:bodyPr>
          <a:lstStyle/>
          <a:p>
            <a:pPr marL="285750" indent="-285750" algn="just">
              <a:spcAft>
                <a:spcPts val="3600"/>
              </a:spcAft>
              <a:buFont typeface="Arial" pitchFamily="34" charset="0"/>
              <a:buChar char="•"/>
            </a:pPr>
            <a:r>
              <a:rPr lang="en-US" sz="2400" dirty="0"/>
              <a:t>Next, based on the problem statement, you need to write one or more </a:t>
            </a:r>
            <a:r>
              <a:rPr lang="en-US" sz="2400" b="1" u="sng" dirty="0"/>
              <a:t>research questions</a:t>
            </a:r>
            <a:r>
              <a:rPr lang="en-US" sz="2400" dirty="0"/>
              <a:t>.</a:t>
            </a:r>
          </a:p>
          <a:p>
            <a:pPr marL="285750" indent="-285750" algn="just">
              <a:spcAft>
                <a:spcPts val="3600"/>
              </a:spcAft>
              <a:buFont typeface="Arial" pitchFamily="34" charset="0"/>
              <a:buChar char="•"/>
            </a:pPr>
            <a:r>
              <a:rPr lang="en-US" sz="2400" dirty="0"/>
              <a:t>These </a:t>
            </a:r>
            <a:r>
              <a:rPr lang="en-US" sz="2400" b="1" u="sng" dirty="0"/>
              <a:t>target exactly what you want to find out</a:t>
            </a:r>
            <a:r>
              <a:rPr lang="en-US" sz="2400" dirty="0"/>
              <a:t>.</a:t>
            </a:r>
          </a:p>
          <a:p>
            <a:pPr marL="285750" indent="-285750" algn="just">
              <a:spcAft>
                <a:spcPts val="3600"/>
              </a:spcAft>
              <a:buFont typeface="Arial" pitchFamily="34" charset="0"/>
              <a:buChar char="•"/>
            </a:pPr>
            <a:r>
              <a:rPr lang="en-US" sz="2400" dirty="0"/>
              <a:t>They might focus on </a:t>
            </a:r>
            <a:r>
              <a:rPr lang="en-US" sz="2400" b="1" u="sng" dirty="0"/>
              <a:t>describing</a:t>
            </a:r>
            <a:r>
              <a:rPr lang="en-US" sz="2400" dirty="0"/>
              <a:t>, </a:t>
            </a:r>
            <a:r>
              <a:rPr lang="en-US" sz="2400" b="1" u="sng" dirty="0"/>
              <a:t>comparing</a:t>
            </a:r>
            <a:r>
              <a:rPr lang="en-US" sz="2400" dirty="0"/>
              <a:t>, </a:t>
            </a:r>
            <a:r>
              <a:rPr lang="en-US" sz="2400" b="1" u="sng" dirty="0"/>
              <a:t>evaluating</a:t>
            </a:r>
            <a:r>
              <a:rPr lang="en-US" sz="2400" dirty="0"/>
              <a:t>, or </a:t>
            </a:r>
            <a:r>
              <a:rPr lang="en-US" sz="2400" b="1" u="sng" dirty="0"/>
              <a:t>explaining</a:t>
            </a:r>
            <a:r>
              <a:rPr lang="en-US" sz="2400" dirty="0"/>
              <a:t> the </a:t>
            </a:r>
            <a:r>
              <a:rPr lang="en-US" sz="2400" b="1" u="sng" dirty="0"/>
              <a:t>research problem</a:t>
            </a:r>
            <a:r>
              <a:rPr lang="en-US" sz="2400" dirty="0"/>
              <a:t>.</a:t>
            </a:r>
          </a:p>
        </p:txBody>
      </p:sp>
    </p:spTree>
    <p:extLst>
      <p:ext uri="{BB962C8B-B14F-4D97-AF65-F5344CB8AC3E}">
        <p14:creationId xmlns:p14="http://schemas.microsoft.com/office/powerpoint/2010/main" val="453207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11115"/>
            <a:ext cx="6934200" cy="507831"/>
          </a:xfrm>
          <a:prstGeom prst="rect">
            <a:avLst/>
          </a:prstGeom>
          <a:noFill/>
        </p:spPr>
        <p:txBody>
          <a:bodyPr wrap="square" rtlCol="0">
            <a:spAutoFit/>
          </a:bodyPr>
          <a:lstStyle/>
          <a:p>
            <a:r>
              <a:rPr lang="en-US" sz="2700" b="1" dirty="0"/>
              <a:t>Step 3: Formulate Research Questions</a:t>
            </a:r>
            <a:endParaRPr lang="tr-TR" sz="2700" b="1" dirty="0"/>
          </a:p>
        </p:txBody>
      </p:sp>
      <p:sp>
        <p:nvSpPr>
          <p:cNvPr id="3" name="Rectangle 2"/>
          <p:cNvSpPr/>
          <p:nvPr/>
        </p:nvSpPr>
        <p:spPr>
          <a:xfrm>
            <a:off x="478971" y="1447800"/>
            <a:ext cx="8153400" cy="4524315"/>
          </a:xfrm>
          <a:prstGeom prst="rect">
            <a:avLst/>
          </a:prstGeom>
        </p:spPr>
        <p:txBody>
          <a:bodyPr wrap="square">
            <a:spAutoFit/>
          </a:bodyPr>
          <a:lstStyle/>
          <a:p>
            <a:pPr marL="285750" indent="-285750" algn="just">
              <a:spcAft>
                <a:spcPts val="3600"/>
              </a:spcAft>
              <a:buFont typeface="Arial" pitchFamily="34" charset="0"/>
              <a:buChar char="•"/>
            </a:pPr>
            <a:r>
              <a:rPr lang="en-US" sz="2200" dirty="0"/>
              <a:t>A strong research question </a:t>
            </a:r>
            <a:r>
              <a:rPr lang="en-US" sz="2200" b="1" u="sng" dirty="0"/>
              <a:t>should be specific enough</a:t>
            </a:r>
            <a:r>
              <a:rPr lang="en-US" sz="2200" dirty="0"/>
              <a:t> that you can answer it thoroughly using appropriate qualitative or quantitative research methods.</a:t>
            </a:r>
          </a:p>
          <a:p>
            <a:pPr marL="285750" indent="-285750" algn="just">
              <a:spcAft>
                <a:spcPts val="3600"/>
              </a:spcAft>
              <a:buFont typeface="Arial" pitchFamily="34" charset="0"/>
              <a:buChar char="•"/>
            </a:pPr>
            <a:r>
              <a:rPr lang="en-US" sz="2200" dirty="0"/>
              <a:t>It should also be </a:t>
            </a:r>
            <a:r>
              <a:rPr lang="en-US" sz="2200" b="1" u="sng" dirty="0"/>
              <a:t>complex enough</a:t>
            </a:r>
            <a:r>
              <a:rPr lang="en-US" sz="2200" dirty="0"/>
              <a:t> to require in-depth investigation, analysis, and argument.</a:t>
            </a:r>
          </a:p>
          <a:p>
            <a:pPr marL="285750" indent="-285750" algn="just">
              <a:spcAft>
                <a:spcPts val="3600"/>
              </a:spcAft>
              <a:buFont typeface="Arial" pitchFamily="34" charset="0"/>
              <a:buChar char="•"/>
            </a:pPr>
            <a:r>
              <a:rPr lang="en-US" sz="2200" dirty="0"/>
              <a:t>Questions that can be answered with “yes/no” or with easily available facts are not complex enough for a thesis or dissertation.</a:t>
            </a:r>
          </a:p>
          <a:p>
            <a:pPr marL="285750" indent="-285750" algn="just">
              <a:spcAft>
                <a:spcPts val="3600"/>
              </a:spcAft>
              <a:buFont typeface="Arial" pitchFamily="34" charset="0"/>
              <a:buChar char="•"/>
            </a:pPr>
            <a:r>
              <a:rPr lang="en-US" sz="2200" dirty="0"/>
              <a:t>In some types of research, at this stage you might also have to </a:t>
            </a:r>
            <a:r>
              <a:rPr lang="en-US" sz="2200" b="1" u="sng" dirty="0"/>
              <a:t>develop a conceptual framework</a:t>
            </a:r>
            <a:r>
              <a:rPr lang="en-US" sz="2200" dirty="0"/>
              <a:t> and </a:t>
            </a:r>
            <a:r>
              <a:rPr lang="en-US" sz="2200" b="1" u="sng" dirty="0"/>
              <a:t>testable hypotheses</a:t>
            </a:r>
            <a:r>
              <a:rPr lang="en-US" sz="2200" dirty="0"/>
              <a:t>.</a:t>
            </a:r>
          </a:p>
        </p:txBody>
      </p:sp>
    </p:spTree>
    <p:extLst>
      <p:ext uri="{BB962C8B-B14F-4D97-AF65-F5344CB8AC3E}">
        <p14:creationId xmlns:p14="http://schemas.microsoft.com/office/powerpoint/2010/main" val="1857967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826</TotalTime>
  <Words>3258</Words>
  <Application>Microsoft Office PowerPoint</Application>
  <PresentationFormat>On-screen Show (4:3)</PresentationFormat>
  <Paragraphs>222</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Wingdings</vt:lpstr>
      <vt:lpstr>Office Theme</vt:lpstr>
      <vt:lpstr>MDES600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MDES600</dc:title>
  <dc:creator>Admin</dc:creator>
  <cp:lastModifiedBy>Ozan ÖZKAN</cp:lastModifiedBy>
  <cp:revision>69</cp:revision>
  <dcterms:created xsi:type="dcterms:W3CDTF">2018-02-08T05:57:03Z</dcterms:created>
  <dcterms:modified xsi:type="dcterms:W3CDTF">2025-10-10T05:43:51Z</dcterms:modified>
</cp:coreProperties>
</file>