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8" r:id="rId9"/>
    <p:sldId id="263" r:id="rId10"/>
    <p:sldId id="264" r:id="rId11"/>
    <p:sldId id="265" r:id="rId12"/>
    <p:sldId id="266" r:id="rId13"/>
    <p:sldId id="267" r:id="rId14"/>
    <p:sldId id="269" r:id="rId15"/>
    <p:sldId id="270" r:id="rId16"/>
    <p:sldId id="272" r:id="rId17"/>
    <p:sldId id="274" r:id="rId18"/>
    <p:sldId id="273" r:id="rId19"/>
    <p:sldId id="277" r:id="rId20"/>
    <p:sldId id="284" r:id="rId21"/>
    <p:sldId id="276" r:id="rId22"/>
    <p:sldId id="275" r:id="rId23"/>
    <p:sldId id="281" r:id="rId24"/>
    <p:sldId id="283" r:id="rId25"/>
    <p:sldId id="279" r:id="rId26"/>
    <p:sldId id="278" r:id="rId27"/>
    <p:sldId id="280" r:id="rId28"/>
    <p:sldId id="286" r:id="rId29"/>
    <p:sldId id="285" r:id="rId30"/>
    <p:sldId id="287" r:id="rId31"/>
    <p:sldId id="316" r:id="rId32"/>
    <p:sldId id="288" r:id="rId33"/>
    <p:sldId id="289" r:id="rId34"/>
    <p:sldId id="290" r:id="rId35"/>
    <p:sldId id="291" r:id="rId36"/>
    <p:sldId id="292" r:id="rId37"/>
    <p:sldId id="293" r:id="rId38"/>
    <p:sldId id="295" r:id="rId39"/>
    <p:sldId id="294"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9" r:id="rId61"/>
    <p:sldId id="318" r:id="rId6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1" d="100"/>
          <a:sy n="61" d="100"/>
        </p:scale>
        <p:origin x="3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6E0E6F80-2466-4867-96BC-A46D5057EBE1}" type="datetimeFigureOut">
              <a:rPr lang="tr-TR" smtClean="0"/>
              <a:t>6.03.2023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DABCECE-7D58-4799-B975-88F85DF11C53}" type="slidenum">
              <a:rPr lang="tr-TR" smtClean="0"/>
              <a:t>‹#›</a:t>
            </a:fld>
            <a:endParaRPr lang="tr-TR"/>
          </a:p>
        </p:txBody>
      </p:sp>
    </p:spTree>
    <p:extLst>
      <p:ext uri="{BB962C8B-B14F-4D97-AF65-F5344CB8AC3E}">
        <p14:creationId xmlns:p14="http://schemas.microsoft.com/office/powerpoint/2010/main" val="2279756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E0E6F80-2466-4867-96BC-A46D5057EBE1}" type="datetimeFigureOut">
              <a:rPr lang="tr-TR" smtClean="0"/>
              <a:t>6.03.2023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DABCECE-7D58-4799-B975-88F85DF11C53}" type="slidenum">
              <a:rPr lang="tr-TR" smtClean="0"/>
              <a:t>‹#›</a:t>
            </a:fld>
            <a:endParaRPr lang="tr-TR"/>
          </a:p>
        </p:txBody>
      </p:sp>
    </p:spTree>
    <p:extLst>
      <p:ext uri="{BB962C8B-B14F-4D97-AF65-F5344CB8AC3E}">
        <p14:creationId xmlns:p14="http://schemas.microsoft.com/office/powerpoint/2010/main" val="1400053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E0E6F80-2466-4867-96BC-A46D5057EBE1}" type="datetimeFigureOut">
              <a:rPr lang="tr-TR" smtClean="0"/>
              <a:t>6.03.2023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DABCECE-7D58-4799-B975-88F85DF11C53}" type="slidenum">
              <a:rPr lang="tr-TR" smtClean="0"/>
              <a:t>‹#›</a:t>
            </a:fld>
            <a:endParaRPr lang="tr-TR"/>
          </a:p>
        </p:txBody>
      </p:sp>
    </p:spTree>
    <p:extLst>
      <p:ext uri="{BB962C8B-B14F-4D97-AF65-F5344CB8AC3E}">
        <p14:creationId xmlns:p14="http://schemas.microsoft.com/office/powerpoint/2010/main" val="2308320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E0E6F80-2466-4867-96BC-A46D5057EBE1}" type="datetimeFigureOut">
              <a:rPr lang="tr-TR" smtClean="0"/>
              <a:t>6.03.2023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DABCECE-7D58-4799-B975-88F85DF11C53}" type="slidenum">
              <a:rPr lang="tr-TR" smtClean="0"/>
              <a:t>‹#›</a:t>
            </a:fld>
            <a:endParaRPr lang="tr-TR"/>
          </a:p>
        </p:txBody>
      </p:sp>
    </p:spTree>
    <p:extLst>
      <p:ext uri="{BB962C8B-B14F-4D97-AF65-F5344CB8AC3E}">
        <p14:creationId xmlns:p14="http://schemas.microsoft.com/office/powerpoint/2010/main" val="412065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6E0E6F80-2466-4867-96BC-A46D5057EBE1}" type="datetimeFigureOut">
              <a:rPr lang="tr-TR" smtClean="0"/>
              <a:t>6.03.2023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DABCECE-7D58-4799-B975-88F85DF11C53}" type="slidenum">
              <a:rPr lang="tr-TR" smtClean="0"/>
              <a:t>‹#›</a:t>
            </a:fld>
            <a:endParaRPr lang="tr-TR"/>
          </a:p>
        </p:txBody>
      </p:sp>
    </p:spTree>
    <p:extLst>
      <p:ext uri="{BB962C8B-B14F-4D97-AF65-F5344CB8AC3E}">
        <p14:creationId xmlns:p14="http://schemas.microsoft.com/office/powerpoint/2010/main" val="1160024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6E0E6F80-2466-4867-96BC-A46D5057EBE1}" type="datetimeFigureOut">
              <a:rPr lang="tr-TR" smtClean="0"/>
              <a:t>6.03.2023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DABCECE-7D58-4799-B975-88F85DF11C53}" type="slidenum">
              <a:rPr lang="tr-TR" smtClean="0"/>
              <a:t>‹#›</a:t>
            </a:fld>
            <a:endParaRPr lang="tr-TR"/>
          </a:p>
        </p:txBody>
      </p:sp>
    </p:spTree>
    <p:extLst>
      <p:ext uri="{BB962C8B-B14F-4D97-AF65-F5344CB8AC3E}">
        <p14:creationId xmlns:p14="http://schemas.microsoft.com/office/powerpoint/2010/main" val="893026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6E0E6F80-2466-4867-96BC-A46D5057EBE1}" type="datetimeFigureOut">
              <a:rPr lang="tr-TR" smtClean="0"/>
              <a:t>6.03.2023</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CDABCECE-7D58-4799-B975-88F85DF11C53}" type="slidenum">
              <a:rPr lang="tr-TR" smtClean="0"/>
              <a:t>‹#›</a:t>
            </a:fld>
            <a:endParaRPr lang="tr-TR"/>
          </a:p>
        </p:txBody>
      </p:sp>
    </p:spTree>
    <p:extLst>
      <p:ext uri="{BB962C8B-B14F-4D97-AF65-F5344CB8AC3E}">
        <p14:creationId xmlns:p14="http://schemas.microsoft.com/office/powerpoint/2010/main" val="122082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6E0E6F80-2466-4867-96BC-A46D5057EBE1}" type="datetimeFigureOut">
              <a:rPr lang="tr-TR" smtClean="0"/>
              <a:t>6.03.2023</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CDABCECE-7D58-4799-B975-88F85DF11C53}" type="slidenum">
              <a:rPr lang="tr-TR" smtClean="0"/>
              <a:t>‹#›</a:t>
            </a:fld>
            <a:endParaRPr lang="tr-TR"/>
          </a:p>
        </p:txBody>
      </p:sp>
    </p:spTree>
    <p:extLst>
      <p:ext uri="{BB962C8B-B14F-4D97-AF65-F5344CB8AC3E}">
        <p14:creationId xmlns:p14="http://schemas.microsoft.com/office/powerpoint/2010/main" val="1572663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E0E6F80-2466-4867-96BC-A46D5057EBE1}" type="datetimeFigureOut">
              <a:rPr lang="tr-TR" smtClean="0"/>
              <a:t>6.03.2023</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CDABCECE-7D58-4799-B975-88F85DF11C53}" type="slidenum">
              <a:rPr lang="tr-TR" smtClean="0"/>
              <a:t>‹#›</a:t>
            </a:fld>
            <a:endParaRPr lang="tr-TR"/>
          </a:p>
        </p:txBody>
      </p:sp>
    </p:spTree>
    <p:extLst>
      <p:ext uri="{BB962C8B-B14F-4D97-AF65-F5344CB8AC3E}">
        <p14:creationId xmlns:p14="http://schemas.microsoft.com/office/powerpoint/2010/main" val="4141420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6E0E6F80-2466-4867-96BC-A46D5057EBE1}" type="datetimeFigureOut">
              <a:rPr lang="tr-TR" smtClean="0"/>
              <a:t>6.03.2023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DABCECE-7D58-4799-B975-88F85DF11C53}" type="slidenum">
              <a:rPr lang="tr-TR" smtClean="0"/>
              <a:t>‹#›</a:t>
            </a:fld>
            <a:endParaRPr lang="tr-TR"/>
          </a:p>
        </p:txBody>
      </p:sp>
    </p:spTree>
    <p:extLst>
      <p:ext uri="{BB962C8B-B14F-4D97-AF65-F5344CB8AC3E}">
        <p14:creationId xmlns:p14="http://schemas.microsoft.com/office/powerpoint/2010/main" val="3709905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6E0E6F80-2466-4867-96BC-A46D5057EBE1}" type="datetimeFigureOut">
              <a:rPr lang="tr-TR" smtClean="0"/>
              <a:t>6.03.2023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DABCECE-7D58-4799-B975-88F85DF11C53}" type="slidenum">
              <a:rPr lang="tr-TR" smtClean="0"/>
              <a:t>‹#›</a:t>
            </a:fld>
            <a:endParaRPr lang="tr-TR"/>
          </a:p>
        </p:txBody>
      </p:sp>
    </p:spTree>
    <p:extLst>
      <p:ext uri="{BB962C8B-B14F-4D97-AF65-F5344CB8AC3E}">
        <p14:creationId xmlns:p14="http://schemas.microsoft.com/office/powerpoint/2010/main" val="2377101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0E6F80-2466-4867-96BC-A46D5057EBE1}" type="datetimeFigureOut">
              <a:rPr lang="tr-TR" smtClean="0"/>
              <a:t>6.03.2023</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ABCECE-7D58-4799-B975-88F85DF11C53}" type="slidenum">
              <a:rPr lang="tr-TR" smtClean="0"/>
              <a:t>‹#›</a:t>
            </a:fld>
            <a:endParaRPr lang="tr-TR"/>
          </a:p>
        </p:txBody>
      </p:sp>
    </p:spTree>
    <p:extLst>
      <p:ext uri="{BB962C8B-B14F-4D97-AF65-F5344CB8AC3E}">
        <p14:creationId xmlns:p14="http://schemas.microsoft.com/office/powerpoint/2010/main" val="2464389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err="1" smtClean="0"/>
              <a:t>PSY</a:t>
            </a:r>
            <a:r>
              <a:rPr lang="tr-TR" dirty="0" smtClean="0"/>
              <a:t> 520 </a:t>
            </a:r>
            <a:r>
              <a:rPr lang="tr-TR" dirty="0" err="1" smtClean="0"/>
              <a:t>REBT</a:t>
            </a:r>
            <a:endParaRPr lang="tr-TR" dirty="0"/>
          </a:p>
        </p:txBody>
      </p:sp>
      <p:sp>
        <p:nvSpPr>
          <p:cNvPr id="3" name="Alt Başlık 2"/>
          <p:cNvSpPr>
            <a:spLocks noGrp="1"/>
          </p:cNvSpPr>
          <p:nvPr>
            <p:ph type="subTitle" idx="1"/>
          </p:nvPr>
        </p:nvSpPr>
        <p:spPr/>
        <p:txBody>
          <a:bodyPr/>
          <a:lstStyle/>
          <a:p>
            <a:r>
              <a:rPr lang="tr-TR" dirty="0" smtClean="0"/>
              <a:t>Neşe Alkan </a:t>
            </a:r>
          </a:p>
          <a:p>
            <a:r>
              <a:rPr lang="tr-TR" dirty="0" smtClean="0"/>
              <a:t>2022-2023 Spring</a:t>
            </a:r>
          </a:p>
          <a:p>
            <a:r>
              <a:rPr lang="tr-TR" dirty="0" smtClean="0"/>
              <a:t>On-</a:t>
            </a:r>
            <a:r>
              <a:rPr lang="tr-TR" dirty="0" err="1" smtClean="0"/>
              <a:t>line</a:t>
            </a:r>
            <a:r>
              <a:rPr lang="tr-TR" dirty="0" smtClean="0"/>
              <a:t> </a:t>
            </a:r>
            <a:r>
              <a:rPr lang="tr-TR" dirty="0" err="1" smtClean="0"/>
              <a:t>course</a:t>
            </a:r>
            <a:r>
              <a:rPr lang="tr-TR" dirty="0" smtClean="0"/>
              <a:t> </a:t>
            </a:r>
            <a:r>
              <a:rPr lang="tr-TR" dirty="0" err="1" smtClean="0"/>
              <a:t>notes</a:t>
            </a:r>
            <a:endParaRPr lang="tr-TR" dirty="0"/>
          </a:p>
        </p:txBody>
      </p:sp>
    </p:spTree>
    <p:extLst>
      <p:ext uri="{BB962C8B-B14F-4D97-AF65-F5344CB8AC3E}">
        <p14:creationId xmlns:p14="http://schemas.microsoft.com/office/powerpoint/2010/main" val="39524455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Features</a:t>
            </a:r>
            <a:r>
              <a:rPr lang="tr-TR" dirty="0" smtClean="0"/>
              <a:t> of ‘Critical As’</a:t>
            </a:r>
            <a:endParaRPr lang="tr-TR" dirty="0"/>
          </a:p>
        </p:txBody>
      </p:sp>
      <p:sp>
        <p:nvSpPr>
          <p:cNvPr id="3" name="İçerik Yer Tutucusu 2"/>
          <p:cNvSpPr>
            <a:spLocks noGrp="1"/>
          </p:cNvSpPr>
          <p:nvPr>
            <p:ph idx="1"/>
          </p:nvPr>
        </p:nvSpPr>
        <p:spPr/>
        <p:txBody>
          <a:bodyPr/>
          <a:lstStyle/>
          <a:p>
            <a:r>
              <a:rPr lang="en-US" dirty="0" smtClean="0"/>
              <a:t>‘Critical As’ can refer to past, present and future events</a:t>
            </a:r>
            <a:endParaRPr lang="tr-TR" dirty="0" smtClean="0"/>
          </a:p>
          <a:p>
            <a:r>
              <a:rPr lang="tr-TR" dirty="0" smtClean="0">
                <a:solidFill>
                  <a:srgbClr val="FF0000"/>
                </a:solidFill>
              </a:rPr>
              <a:t>C</a:t>
            </a:r>
            <a:r>
              <a:rPr lang="en-US" dirty="0" err="1" smtClean="0">
                <a:solidFill>
                  <a:srgbClr val="FF0000"/>
                </a:solidFill>
              </a:rPr>
              <a:t>lients</a:t>
            </a:r>
            <a:r>
              <a:rPr lang="en-US" dirty="0" smtClean="0">
                <a:solidFill>
                  <a:srgbClr val="FF0000"/>
                </a:solidFill>
              </a:rPr>
              <a:t> will bring inferential meaning to past events</a:t>
            </a:r>
            <a:endParaRPr lang="tr-TR" dirty="0">
              <a:solidFill>
                <a:srgbClr val="FF0000"/>
              </a:solidFill>
            </a:endParaRPr>
          </a:p>
          <a:p>
            <a:r>
              <a:rPr lang="tr-TR" dirty="0"/>
              <a:t>Y</a:t>
            </a:r>
            <a:r>
              <a:rPr lang="en-US" dirty="0" smtClean="0"/>
              <a:t>our client may infer that her father’s death meant that she was deprived in some way</a:t>
            </a:r>
            <a:endParaRPr lang="en-US" dirty="0" smtClean="0">
              <a:solidFill>
                <a:srgbClr val="FF0000"/>
              </a:solidFill>
            </a:endParaRPr>
          </a:p>
        </p:txBody>
      </p:sp>
      <p:pic>
        <p:nvPicPr>
          <p:cNvPr id="4" name="Resim 3"/>
          <p:cNvPicPr>
            <a:picLocks noChangeAspect="1"/>
          </p:cNvPicPr>
          <p:nvPr/>
        </p:nvPicPr>
        <p:blipFill>
          <a:blip r:embed="rId2"/>
          <a:stretch>
            <a:fillRect/>
          </a:stretch>
        </p:blipFill>
        <p:spPr>
          <a:xfrm>
            <a:off x="838200" y="2933760"/>
            <a:ext cx="10140142" cy="2580118"/>
          </a:xfrm>
          <a:prstGeom prst="rect">
            <a:avLst/>
          </a:prstGeom>
        </p:spPr>
      </p:pic>
    </p:spTree>
    <p:extLst>
      <p:ext uri="{BB962C8B-B14F-4D97-AF65-F5344CB8AC3E}">
        <p14:creationId xmlns:p14="http://schemas.microsoft.com/office/powerpoint/2010/main" val="356250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Features</a:t>
            </a:r>
            <a:r>
              <a:rPr lang="tr-TR" dirty="0" smtClean="0"/>
              <a:t> of ‘Critical As’</a:t>
            </a:r>
            <a:endParaRPr lang="tr-TR" dirty="0"/>
          </a:p>
        </p:txBody>
      </p:sp>
      <p:pic>
        <p:nvPicPr>
          <p:cNvPr id="4" name="İçerik Yer Tutucusu 3"/>
          <p:cNvPicPr>
            <a:picLocks noGrp="1" noChangeAspect="1"/>
          </p:cNvPicPr>
          <p:nvPr>
            <p:ph idx="1"/>
          </p:nvPr>
        </p:nvPicPr>
        <p:blipFill>
          <a:blip r:embed="rId2"/>
          <a:stretch>
            <a:fillRect/>
          </a:stretch>
        </p:blipFill>
        <p:spPr>
          <a:xfrm>
            <a:off x="1529542" y="2813033"/>
            <a:ext cx="8459066" cy="3716186"/>
          </a:xfrm>
          <a:prstGeom prst="rect">
            <a:avLst/>
          </a:prstGeom>
        </p:spPr>
      </p:pic>
      <p:sp>
        <p:nvSpPr>
          <p:cNvPr id="5" name="Dikdörtgen 4"/>
          <p:cNvSpPr/>
          <p:nvPr/>
        </p:nvSpPr>
        <p:spPr>
          <a:xfrm>
            <a:off x="1335578" y="1858926"/>
            <a:ext cx="9204960" cy="954107"/>
          </a:xfrm>
          <a:prstGeom prst="rect">
            <a:avLst/>
          </a:prstGeom>
        </p:spPr>
        <p:txBody>
          <a:bodyPr wrap="square">
            <a:spAutoFit/>
          </a:bodyPr>
          <a:lstStyle/>
          <a:p>
            <a:r>
              <a:rPr lang="tr-TR" sz="2800" dirty="0" smtClean="0"/>
              <a:t>Cl</a:t>
            </a:r>
            <a:r>
              <a:rPr lang="en-US" sz="2800" dirty="0" err="1" smtClean="0"/>
              <a:t>ients</a:t>
            </a:r>
            <a:r>
              <a:rPr lang="en-US" sz="2800" dirty="0" smtClean="0"/>
              <a:t> can make past-, present- or future-related inferences about present events</a:t>
            </a:r>
            <a:endParaRPr lang="tr-TR" sz="2800" dirty="0"/>
          </a:p>
        </p:txBody>
      </p:sp>
    </p:spTree>
    <p:extLst>
      <p:ext uri="{BB962C8B-B14F-4D97-AF65-F5344CB8AC3E}">
        <p14:creationId xmlns:p14="http://schemas.microsoft.com/office/powerpoint/2010/main" val="9853453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en-US" dirty="0" smtClean="0"/>
              <a:t>The importance of assuming temporarily that the ‘critical A’ is true</a:t>
            </a:r>
            <a:endParaRPr lang="tr-TR" dirty="0"/>
          </a:p>
        </p:txBody>
      </p:sp>
      <p:sp>
        <p:nvSpPr>
          <p:cNvPr id="3" name="İçerik Yer Tutucusu 2"/>
          <p:cNvSpPr>
            <a:spLocks noGrp="1"/>
          </p:cNvSpPr>
          <p:nvPr>
            <p:ph idx="1"/>
          </p:nvPr>
        </p:nvSpPr>
        <p:spPr/>
        <p:txBody>
          <a:bodyPr/>
          <a:lstStyle/>
          <a:p>
            <a:r>
              <a:rPr lang="tr-TR" dirty="0"/>
              <a:t>Y</a:t>
            </a:r>
            <a:r>
              <a:rPr lang="en-US" dirty="0" err="1" smtClean="0"/>
              <a:t>ou</a:t>
            </a:r>
            <a:r>
              <a:rPr lang="en-US" dirty="0" smtClean="0"/>
              <a:t> encourage your client to assume temporarily that the ‘critical A’ is true when it is an inferred ‘A’. </a:t>
            </a:r>
            <a:endParaRPr lang="tr-TR" dirty="0" smtClean="0"/>
          </a:p>
          <a:p>
            <a:r>
              <a:rPr lang="en-US" dirty="0" smtClean="0"/>
              <a:t>The reason for doing this is to help your client to identify the beliefs that the ‘critical A’ triggered. </a:t>
            </a:r>
            <a:endParaRPr lang="tr-TR" dirty="0" smtClean="0"/>
          </a:p>
          <a:p>
            <a:r>
              <a:rPr lang="en-US" dirty="0" smtClean="0"/>
              <a:t>You may well be tempted to help your client to challenge the inferred ‘critical A’ if it is obviously distorted, </a:t>
            </a:r>
            <a:endParaRPr lang="tr-TR" dirty="0" smtClean="0"/>
          </a:p>
          <a:p>
            <a:r>
              <a:rPr lang="en-US" dirty="0" smtClean="0">
                <a:solidFill>
                  <a:srgbClr val="FF0000"/>
                </a:solidFill>
              </a:rPr>
              <a:t>resist this temptation if you are to proceed to assess B accurately</a:t>
            </a:r>
            <a:endParaRPr lang="tr-TR" dirty="0">
              <a:solidFill>
                <a:srgbClr val="FF0000"/>
              </a:solidFill>
            </a:endParaRPr>
          </a:p>
        </p:txBody>
      </p:sp>
      <p:pic>
        <p:nvPicPr>
          <p:cNvPr id="4" name="Resim 3"/>
          <p:cNvPicPr>
            <a:picLocks noChangeAspect="1"/>
          </p:cNvPicPr>
          <p:nvPr/>
        </p:nvPicPr>
        <p:blipFill>
          <a:blip r:embed="rId2"/>
          <a:stretch>
            <a:fillRect/>
          </a:stretch>
        </p:blipFill>
        <p:spPr>
          <a:xfrm>
            <a:off x="719180" y="2485475"/>
            <a:ext cx="10634620" cy="2005466"/>
          </a:xfrm>
          <a:prstGeom prst="rect">
            <a:avLst/>
          </a:prstGeom>
        </p:spPr>
      </p:pic>
    </p:spTree>
    <p:extLst>
      <p:ext uri="{BB962C8B-B14F-4D97-AF65-F5344CB8AC3E}">
        <p14:creationId xmlns:p14="http://schemas.microsoft.com/office/powerpoint/2010/main" val="4190106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B’s</a:t>
            </a:r>
            <a:endParaRPr lang="tr-TR" dirty="0"/>
          </a:p>
        </p:txBody>
      </p:sp>
      <p:sp>
        <p:nvSpPr>
          <p:cNvPr id="3" name="İçerik Yer Tutucusu 2"/>
          <p:cNvSpPr>
            <a:spLocks noGrp="1"/>
          </p:cNvSpPr>
          <p:nvPr>
            <p:ph idx="1"/>
          </p:nvPr>
        </p:nvSpPr>
        <p:spPr/>
        <p:txBody>
          <a:bodyPr>
            <a:normAutofit lnSpcReduction="10000"/>
          </a:bodyPr>
          <a:lstStyle/>
          <a:p>
            <a:r>
              <a:rPr lang="tr-TR" dirty="0"/>
              <a:t>B</a:t>
            </a:r>
            <a:r>
              <a:rPr lang="en-US" dirty="0" err="1" smtClean="0"/>
              <a:t>eliefs</a:t>
            </a:r>
            <a:r>
              <a:rPr lang="en-US" dirty="0" smtClean="0"/>
              <a:t> are at the core of clients’ emotions and significant </a:t>
            </a:r>
            <a:r>
              <a:rPr lang="en-US" dirty="0" err="1" smtClean="0"/>
              <a:t>behaviours</a:t>
            </a:r>
            <a:r>
              <a:rPr lang="en-US" dirty="0" smtClean="0"/>
              <a:t>.</a:t>
            </a:r>
            <a:endParaRPr lang="tr-TR" dirty="0" smtClean="0"/>
          </a:p>
          <a:p>
            <a:r>
              <a:rPr lang="tr-TR" dirty="0" smtClean="0"/>
              <a:t>B</a:t>
            </a:r>
            <a:r>
              <a:rPr lang="en-US" dirty="0" err="1" smtClean="0"/>
              <a:t>eliefs</a:t>
            </a:r>
            <a:r>
              <a:rPr lang="en-US" dirty="0" smtClean="0"/>
              <a:t> are the only cognitions that constitute the ‘B’ in the ‘ABC’ framework in </a:t>
            </a:r>
            <a:r>
              <a:rPr lang="en-US" dirty="0" err="1" smtClean="0"/>
              <a:t>REBT</a:t>
            </a:r>
            <a:endParaRPr lang="tr-TR" dirty="0" smtClean="0"/>
          </a:p>
          <a:p>
            <a:r>
              <a:rPr lang="tr-TR" dirty="0" smtClean="0"/>
              <a:t>O</a:t>
            </a:r>
            <a:r>
              <a:rPr lang="en-US" dirty="0" err="1" smtClean="0"/>
              <a:t>ther</a:t>
            </a:r>
            <a:r>
              <a:rPr lang="en-US" dirty="0" smtClean="0"/>
              <a:t> approaches which use an ‘ABC’ framework lump all cognitive activity under ‘B’, </a:t>
            </a:r>
            <a:r>
              <a:rPr lang="en-US" dirty="0" err="1" smtClean="0"/>
              <a:t>REBT</a:t>
            </a:r>
            <a:r>
              <a:rPr lang="en-US" dirty="0" smtClean="0"/>
              <a:t> reserves B for beliefs and places inferences, for example, under ‘A’.</a:t>
            </a:r>
            <a:endParaRPr lang="tr-TR" dirty="0" smtClean="0"/>
          </a:p>
          <a:p>
            <a:r>
              <a:rPr lang="tr-TR" dirty="0" smtClean="0"/>
              <a:t>I</a:t>
            </a:r>
            <a:r>
              <a:rPr lang="en-US" dirty="0" smtClean="0"/>
              <a:t>t is possible to hold two different types of beliefs at ‘B’ about the same inferred ‘As’. </a:t>
            </a:r>
            <a:endParaRPr lang="tr-TR" dirty="0" smtClean="0"/>
          </a:p>
          <a:p>
            <a:r>
              <a:rPr lang="en-US" dirty="0" smtClean="0"/>
              <a:t>It is the type of belief that determines the nature of the person’s emotional response at ‘C’</a:t>
            </a:r>
            <a:endParaRPr lang="tr-TR" dirty="0"/>
          </a:p>
        </p:txBody>
      </p:sp>
    </p:spTree>
    <p:extLst>
      <p:ext uri="{BB962C8B-B14F-4D97-AF65-F5344CB8AC3E}">
        <p14:creationId xmlns:p14="http://schemas.microsoft.com/office/powerpoint/2010/main" val="503784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Rational</a:t>
            </a:r>
            <a:r>
              <a:rPr lang="tr-TR" dirty="0" smtClean="0"/>
              <a:t> </a:t>
            </a:r>
            <a:r>
              <a:rPr lang="tr-TR" dirty="0" err="1" smtClean="0"/>
              <a:t>beliefs</a:t>
            </a:r>
            <a:r>
              <a:rPr lang="tr-TR" dirty="0" smtClean="0"/>
              <a:t>: </a:t>
            </a:r>
            <a:r>
              <a:rPr lang="tr-TR" dirty="0" err="1" smtClean="0"/>
              <a:t>Characteristics</a:t>
            </a:r>
            <a:r>
              <a:rPr lang="tr-TR" dirty="0" smtClean="0"/>
              <a:t>  </a:t>
            </a:r>
            <a:endParaRPr lang="tr-TR" dirty="0"/>
          </a:p>
        </p:txBody>
      </p:sp>
      <p:sp>
        <p:nvSpPr>
          <p:cNvPr id="3" name="İçerik Yer Tutucusu 2"/>
          <p:cNvSpPr>
            <a:spLocks noGrp="1"/>
          </p:cNvSpPr>
          <p:nvPr>
            <p:ph idx="1"/>
          </p:nvPr>
        </p:nvSpPr>
        <p:spPr/>
        <p:txBody>
          <a:bodyPr/>
          <a:lstStyle/>
          <a:p>
            <a:r>
              <a:rPr lang="tr-TR" dirty="0" smtClean="0"/>
              <a:t>5 </a:t>
            </a:r>
            <a:r>
              <a:rPr lang="tr-TR" dirty="0" err="1" smtClean="0"/>
              <a:t>defining</a:t>
            </a:r>
            <a:r>
              <a:rPr lang="tr-TR" dirty="0" smtClean="0"/>
              <a:t>  </a:t>
            </a:r>
            <a:r>
              <a:rPr lang="tr-TR" dirty="0" err="1" smtClean="0"/>
              <a:t>characteristics</a:t>
            </a:r>
            <a:r>
              <a:rPr lang="tr-TR" dirty="0" smtClean="0"/>
              <a:t>: </a:t>
            </a:r>
          </a:p>
          <a:p>
            <a:r>
              <a:rPr lang="tr-TR" dirty="0" smtClean="0"/>
              <a:t>1. </a:t>
            </a:r>
            <a:r>
              <a:rPr lang="tr-TR" dirty="0" err="1" smtClean="0">
                <a:solidFill>
                  <a:srgbClr val="FF0000"/>
                </a:solidFill>
              </a:rPr>
              <a:t>Flexible</a:t>
            </a:r>
            <a:r>
              <a:rPr lang="tr-TR" dirty="0" smtClean="0"/>
              <a:t> </a:t>
            </a:r>
            <a:r>
              <a:rPr lang="tr-TR" dirty="0" err="1" smtClean="0"/>
              <a:t>or</a:t>
            </a:r>
            <a:r>
              <a:rPr lang="tr-TR" dirty="0" smtClean="0"/>
              <a:t> </a:t>
            </a:r>
            <a:r>
              <a:rPr lang="tr-TR" dirty="0" err="1" smtClean="0"/>
              <a:t>non-extreme</a:t>
            </a:r>
            <a:endParaRPr lang="tr-TR" dirty="0" smtClean="0"/>
          </a:p>
          <a:p>
            <a:r>
              <a:rPr lang="tr-TR" dirty="0" smtClean="0"/>
              <a:t>2. </a:t>
            </a:r>
            <a:r>
              <a:rPr lang="en-US" dirty="0" smtClean="0">
                <a:solidFill>
                  <a:srgbClr val="FF0000"/>
                </a:solidFill>
              </a:rPr>
              <a:t>Consistent with reality </a:t>
            </a:r>
            <a:endParaRPr lang="tr-TR" dirty="0" smtClean="0">
              <a:solidFill>
                <a:srgbClr val="FF0000"/>
              </a:solidFill>
            </a:endParaRPr>
          </a:p>
          <a:p>
            <a:r>
              <a:rPr lang="tr-TR" dirty="0" smtClean="0"/>
              <a:t>3. </a:t>
            </a:r>
            <a:r>
              <a:rPr lang="en-US" dirty="0" smtClean="0"/>
              <a:t>Lo</a:t>
            </a:r>
            <a:r>
              <a:rPr lang="en-US" dirty="0" smtClean="0">
                <a:solidFill>
                  <a:srgbClr val="FF0000"/>
                </a:solidFill>
              </a:rPr>
              <a:t>gical </a:t>
            </a:r>
            <a:endParaRPr lang="tr-TR" dirty="0" smtClean="0">
              <a:solidFill>
                <a:srgbClr val="FF0000"/>
              </a:solidFill>
            </a:endParaRPr>
          </a:p>
          <a:p>
            <a:r>
              <a:rPr lang="tr-TR" dirty="0" smtClean="0"/>
              <a:t>4. </a:t>
            </a:r>
            <a:r>
              <a:rPr lang="en-US" dirty="0" smtClean="0"/>
              <a:t>Largely </a:t>
            </a:r>
            <a:r>
              <a:rPr lang="en-US" dirty="0" smtClean="0">
                <a:solidFill>
                  <a:srgbClr val="FF0000"/>
                </a:solidFill>
              </a:rPr>
              <a:t>functional</a:t>
            </a:r>
            <a:r>
              <a:rPr lang="en-US" dirty="0" smtClean="0"/>
              <a:t> in their emotional, </a:t>
            </a:r>
            <a:r>
              <a:rPr lang="en-US" dirty="0" err="1" smtClean="0"/>
              <a:t>behavioural</a:t>
            </a:r>
            <a:r>
              <a:rPr lang="en-US" dirty="0" smtClean="0"/>
              <a:t> and cognitive consequences </a:t>
            </a:r>
            <a:endParaRPr lang="tr-TR" dirty="0" smtClean="0"/>
          </a:p>
          <a:p>
            <a:r>
              <a:rPr lang="tr-TR" dirty="0" smtClean="0"/>
              <a:t>5. </a:t>
            </a:r>
            <a:r>
              <a:rPr lang="en-US" dirty="0" smtClean="0"/>
              <a:t>Largely </a:t>
            </a:r>
            <a:r>
              <a:rPr lang="en-US" dirty="0" smtClean="0">
                <a:solidFill>
                  <a:srgbClr val="FF0000"/>
                </a:solidFill>
              </a:rPr>
              <a:t>helpful</a:t>
            </a:r>
            <a:r>
              <a:rPr lang="en-US" dirty="0" smtClean="0"/>
              <a:t> to the individual in pursuing his basic goals and purposes</a:t>
            </a:r>
            <a:endParaRPr lang="tr-TR" dirty="0"/>
          </a:p>
        </p:txBody>
      </p:sp>
    </p:spTree>
    <p:extLst>
      <p:ext uri="{BB962C8B-B14F-4D97-AF65-F5344CB8AC3E}">
        <p14:creationId xmlns:p14="http://schemas.microsoft.com/office/powerpoint/2010/main" val="19368426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Rational</a:t>
            </a:r>
            <a:r>
              <a:rPr lang="tr-TR" dirty="0" smtClean="0"/>
              <a:t> </a:t>
            </a:r>
            <a:r>
              <a:rPr lang="tr-TR" dirty="0" err="1" smtClean="0"/>
              <a:t>beliefs</a:t>
            </a:r>
            <a:r>
              <a:rPr lang="tr-TR" dirty="0" smtClean="0"/>
              <a:t>: </a:t>
            </a:r>
            <a:r>
              <a:rPr lang="tr-TR" dirty="0" err="1" smtClean="0"/>
              <a:t>Types</a:t>
            </a:r>
            <a:r>
              <a:rPr lang="tr-TR" dirty="0" smtClean="0"/>
              <a:t> </a:t>
            </a:r>
            <a:endParaRPr lang="tr-TR" dirty="0"/>
          </a:p>
        </p:txBody>
      </p:sp>
      <p:sp>
        <p:nvSpPr>
          <p:cNvPr id="3" name="İçerik Yer Tutucusu 2"/>
          <p:cNvSpPr>
            <a:spLocks noGrp="1"/>
          </p:cNvSpPr>
          <p:nvPr>
            <p:ph idx="1"/>
          </p:nvPr>
        </p:nvSpPr>
        <p:spPr/>
        <p:txBody>
          <a:bodyPr/>
          <a:lstStyle/>
          <a:p>
            <a:r>
              <a:rPr lang="tr-TR" dirty="0" smtClean="0"/>
              <a:t>F</a:t>
            </a:r>
            <a:r>
              <a:rPr lang="en-US" dirty="0" smtClean="0"/>
              <a:t>our types of rational beliefs</a:t>
            </a:r>
            <a:r>
              <a:rPr lang="tr-TR" dirty="0" smtClean="0"/>
              <a:t>: </a:t>
            </a:r>
          </a:p>
          <a:p>
            <a:r>
              <a:rPr lang="tr-TR" dirty="0" smtClean="0"/>
              <a:t>1. </a:t>
            </a:r>
            <a:r>
              <a:rPr lang="en-US" dirty="0" smtClean="0"/>
              <a:t>Non-dogmatic preferences</a:t>
            </a:r>
            <a:r>
              <a:rPr lang="tr-TR" dirty="0" smtClean="0"/>
              <a:t>: </a:t>
            </a:r>
            <a:r>
              <a:rPr lang="tr-TR" dirty="0" err="1" smtClean="0"/>
              <a:t>Wishes</a:t>
            </a:r>
            <a:r>
              <a:rPr lang="tr-TR" dirty="0" smtClean="0"/>
              <a:t>, </a:t>
            </a:r>
            <a:r>
              <a:rPr lang="tr-TR" dirty="0" err="1" smtClean="0"/>
              <a:t>desires</a:t>
            </a:r>
            <a:r>
              <a:rPr lang="tr-TR" dirty="0" smtClean="0"/>
              <a:t>, </a:t>
            </a:r>
            <a:r>
              <a:rPr lang="tr-TR" dirty="0" err="1" smtClean="0"/>
              <a:t>wants</a:t>
            </a:r>
            <a:r>
              <a:rPr lang="en-US" dirty="0" smtClean="0"/>
              <a:t> </a:t>
            </a:r>
            <a:endParaRPr lang="tr-TR" dirty="0" smtClean="0"/>
          </a:p>
          <a:p>
            <a:r>
              <a:rPr lang="tr-TR" dirty="0" smtClean="0"/>
              <a:t>2. </a:t>
            </a:r>
            <a:r>
              <a:rPr lang="en-US" dirty="0" smtClean="0"/>
              <a:t>Non-</a:t>
            </a:r>
            <a:r>
              <a:rPr lang="en-US" dirty="0" err="1" smtClean="0"/>
              <a:t>awfulising</a:t>
            </a:r>
            <a:r>
              <a:rPr lang="en-US" dirty="0" smtClean="0"/>
              <a:t> beliefs </a:t>
            </a:r>
            <a:endParaRPr lang="tr-TR" dirty="0" smtClean="0"/>
          </a:p>
          <a:p>
            <a:r>
              <a:rPr lang="tr-TR" dirty="0" smtClean="0"/>
              <a:t>3. </a:t>
            </a:r>
            <a:r>
              <a:rPr lang="en-US" dirty="0" smtClean="0"/>
              <a:t>High frustration tolerance (</a:t>
            </a:r>
            <a:r>
              <a:rPr lang="en-US" dirty="0" err="1" smtClean="0"/>
              <a:t>HFT</a:t>
            </a:r>
            <a:r>
              <a:rPr lang="en-US" dirty="0" smtClean="0"/>
              <a:t>) beliefs </a:t>
            </a:r>
            <a:endParaRPr lang="tr-TR" dirty="0" smtClean="0"/>
          </a:p>
          <a:p>
            <a:r>
              <a:rPr lang="tr-TR" dirty="0" smtClean="0"/>
              <a:t>4. </a:t>
            </a:r>
            <a:r>
              <a:rPr lang="en-US" dirty="0" smtClean="0"/>
              <a:t>Self-acceptance/Other-acceptance/Life-acceptance beliefs</a:t>
            </a:r>
            <a:endParaRPr lang="tr-TR" dirty="0"/>
          </a:p>
        </p:txBody>
      </p:sp>
    </p:spTree>
    <p:extLst>
      <p:ext uri="{BB962C8B-B14F-4D97-AF65-F5344CB8AC3E}">
        <p14:creationId xmlns:p14="http://schemas.microsoft.com/office/powerpoint/2010/main" val="17350709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1. </a:t>
            </a:r>
            <a:r>
              <a:rPr lang="en-US" dirty="0" smtClean="0"/>
              <a:t>Non-dogmatic preferences</a:t>
            </a:r>
            <a:r>
              <a:rPr lang="tr-TR" dirty="0" smtClean="0"/>
              <a:t>:</a:t>
            </a:r>
            <a:endParaRPr lang="tr-TR" dirty="0"/>
          </a:p>
        </p:txBody>
      </p:sp>
      <p:sp>
        <p:nvSpPr>
          <p:cNvPr id="3" name="İçerik Yer Tutucusu 2"/>
          <p:cNvSpPr>
            <a:spLocks noGrp="1"/>
          </p:cNvSpPr>
          <p:nvPr>
            <p:ph idx="1"/>
          </p:nvPr>
        </p:nvSpPr>
        <p:spPr/>
        <p:txBody>
          <a:bodyPr/>
          <a:lstStyle/>
          <a:p>
            <a:r>
              <a:rPr lang="en-US" dirty="0" smtClean="0"/>
              <a:t>According to </a:t>
            </a:r>
            <a:r>
              <a:rPr lang="en-US" dirty="0" err="1" smtClean="0"/>
              <a:t>REBT</a:t>
            </a:r>
            <a:r>
              <a:rPr lang="en-US" dirty="0" smtClean="0"/>
              <a:t>, our non-dogmatic preferences are at the core of psychological health.</a:t>
            </a:r>
            <a:endParaRPr lang="tr-TR" dirty="0" smtClean="0"/>
          </a:p>
          <a:p>
            <a:r>
              <a:rPr lang="en-US" dirty="0" smtClean="0"/>
              <a:t>According to Albert Ellis, a non-dogmatic preference is a primary rational belief and three other rational beliefs are derived from it. </a:t>
            </a:r>
            <a:endParaRPr lang="tr-TR" dirty="0" smtClean="0"/>
          </a:p>
          <a:p>
            <a:r>
              <a:rPr lang="tr-TR" dirty="0" err="1" smtClean="0"/>
              <a:t>Two</a:t>
            </a:r>
            <a:r>
              <a:rPr lang="tr-TR" dirty="0" smtClean="0"/>
              <a:t> </a:t>
            </a:r>
            <a:r>
              <a:rPr lang="tr-TR" dirty="0" err="1" smtClean="0"/>
              <a:t>components</a:t>
            </a:r>
            <a:r>
              <a:rPr lang="tr-TR" dirty="0" smtClean="0"/>
              <a:t>: </a:t>
            </a:r>
          </a:p>
          <a:p>
            <a:pPr lvl="1"/>
            <a:r>
              <a:rPr lang="tr-TR" dirty="0" smtClean="0"/>
              <a:t>‘</a:t>
            </a:r>
            <a:r>
              <a:rPr lang="tr-TR" dirty="0" err="1" smtClean="0"/>
              <a:t>Asserted</a:t>
            </a:r>
            <a:r>
              <a:rPr lang="tr-TR" dirty="0" smtClean="0"/>
              <a:t> </a:t>
            </a:r>
            <a:r>
              <a:rPr lang="tr-TR" dirty="0" err="1" smtClean="0"/>
              <a:t>preference</a:t>
            </a:r>
            <a:r>
              <a:rPr lang="tr-TR" dirty="0" smtClean="0"/>
              <a:t>’ (</a:t>
            </a:r>
            <a:r>
              <a:rPr lang="en-US" dirty="0" smtClean="0"/>
              <a:t>‘I want to do well in my forthcoming test</a:t>
            </a:r>
            <a:r>
              <a:rPr lang="tr-TR" dirty="0" smtClean="0"/>
              <a:t>’)</a:t>
            </a:r>
          </a:p>
          <a:p>
            <a:pPr lvl="1"/>
            <a:r>
              <a:rPr lang="tr-TR" dirty="0" smtClean="0"/>
              <a:t>‘</a:t>
            </a:r>
            <a:r>
              <a:rPr lang="tr-TR" dirty="0" err="1" smtClean="0"/>
              <a:t>Negated</a:t>
            </a:r>
            <a:r>
              <a:rPr lang="tr-TR" dirty="0" smtClean="0"/>
              <a:t> </a:t>
            </a:r>
            <a:r>
              <a:rPr lang="tr-TR" dirty="0" err="1" smtClean="0"/>
              <a:t>demand</a:t>
            </a:r>
            <a:r>
              <a:rPr lang="tr-TR" dirty="0" smtClean="0"/>
              <a:t>’ (‘</a:t>
            </a:r>
            <a:r>
              <a:rPr lang="en-US" dirty="0" smtClean="0"/>
              <a:t>but I do not have to do so</a:t>
            </a:r>
            <a:r>
              <a:rPr lang="tr-TR" dirty="0" smtClean="0"/>
              <a:t>’)</a:t>
            </a:r>
          </a:p>
          <a:p>
            <a:endParaRPr lang="tr-TR" dirty="0"/>
          </a:p>
        </p:txBody>
      </p:sp>
      <p:pic>
        <p:nvPicPr>
          <p:cNvPr id="4" name="Resim 3"/>
          <p:cNvPicPr>
            <a:picLocks noChangeAspect="1"/>
          </p:cNvPicPr>
          <p:nvPr/>
        </p:nvPicPr>
        <p:blipFill>
          <a:blip r:embed="rId2"/>
          <a:stretch>
            <a:fillRect/>
          </a:stretch>
        </p:blipFill>
        <p:spPr>
          <a:xfrm>
            <a:off x="607824" y="4289889"/>
            <a:ext cx="11000746" cy="2712718"/>
          </a:xfrm>
          <a:prstGeom prst="rect">
            <a:avLst/>
          </a:prstGeom>
        </p:spPr>
      </p:pic>
      <p:pic>
        <p:nvPicPr>
          <p:cNvPr id="5" name="Resim 4"/>
          <p:cNvPicPr>
            <a:picLocks noChangeAspect="1"/>
          </p:cNvPicPr>
          <p:nvPr/>
        </p:nvPicPr>
        <p:blipFill>
          <a:blip r:embed="rId3"/>
          <a:stretch>
            <a:fillRect/>
          </a:stretch>
        </p:blipFill>
        <p:spPr>
          <a:xfrm>
            <a:off x="607824" y="1690688"/>
            <a:ext cx="10988549" cy="2629997"/>
          </a:xfrm>
          <a:prstGeom prst="rect">
            <a:avLst/>
          </a:prstGeom>
        </p:spPr>
      </p:pic>
    </p:spTree>
    <p:extLst>
      <p:ext uri="{BB962C8B-B14F-4D97-AF65-F5344CB8AC3E}">
        <p14:creationId xmlns:p14="http://schemas.microsoft.com/office/powerpoint/2010/main" val="2915401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Rational</a:t>
            </a:r>
            <a:r>
              <a:rPr lang="tr-TR" dirty="0" smtClean="0"/>
              <a:t> </a:t>
            </a:r>
            <a:r>
              <a:rPr lang="tr-TR" dirty="0" err="1" smtClean="0"/>
              <a:t>beliefs</a:t>
            </a:r>
            <a:r>
              <a:rPr lang="tr-TR" dirty="0" smtClean="0"/>
              <a:t>: </a:t>
            </a:r>
            <a:r>
              <a:rPr lang="tr-TR" dirty="0" err="1" smtClean="0"/>
              <a:t>Characteristics</a:t>
            </a:r>
            <a:r>
              <a:rPr lang="tr-TR" dirty="0" smtClean="0"/>
              <a:t>  </a:t>
            </a:r>
            <a:endParaRPr lang="tr-TR" dirty="0"/>
          </a:p>
        </p:txBody>
      </p:sp>
      <p:sp>
        <p:nvSpPr>
          <p:cNvPr id="3" name="İçerik Yer Tutucusu 2"/>
          <p:cNvSpPr>
            <a:spLocks noGrp="1"/>
          </p:cNvSpPr>
          <p:nvPr>
            <p:ph idx="1"/>
          </p:nvPr>
        </p:nvSpPr>
        <p:spPr/>
        <p:txBody>
          <a:bodyPr/>
          <a:lstStyle/>
          <a:p>
            <a:r>
              <a:rPr lang="tr-TR" dirty="0" smtClean="0"/>
              <a:t>5 </a:t>
            </a:r>
            <a:r>
              <a:rPr lang="tr-TR" dirty="0" err="1" smtClean="0"/>
              <a:t>defining</a:t>
            </a:r>
            <a:r>
              <a:rPr lang="tr-TR" dirty="0" smtClean="0"/>
              <a:t>  </a:t>
            </a:r>
            <a:r>
              <a:rPr lang="tr-TR" dirty="0" err="1" smtClean="0"/>
              <a:t>characteristics</a:t>
            </a:r>
            <a:r>
              <a:rPr lang="tr-TR" dirty="0" smtClean="0"/>
              <a:t>: </a:t>
            </a:r>
          </a:p>
          <a:p>
            <a:r>
              <a:rPr lang="tr-TR" dirty="0" smtClean="0"/>
              <a:t>1. </a:t>
            </a:r>
            <a:r>
              <a:rPr lang="tr-TR" dirty="0" err="1" smtClean="0">
                <a:solidFill>
                  <a:srgbClr val="FF0000"/>
                </a:solidFill>
              </a:rPr>
              <a:t>Flexible</a:t>
            </a:r>
            <a:r>
              <a:rPr lang="tr-TR" dirty="0" smtClean="0"/>
              <a:t> </a:t>
            </a:r>
            <a:r>
              <a:rPr lang="tr-TR" dirty="0" err="1" smtClean="0"/>
              <a:t>or</a:t>
            </a:r>
            <a:r>
              <a:rPr lang="tr-TR" dirty="0" smtClean="0"/>
              <a:t> </a:t>
            </a:r>
            <a:r>
              <a:rPr lang="tr-TR" dirty="0" err="1" smtClean="0"/>
              <a:t>non-extreme</a:t>
            </a:r>
            <a:endParaRPr lang="tr-TR" dirty="0" smtClean="0"/>
          </a:p>
          <a:p>
            <a:r>
              <a:rPr lang="tr-TR" dirty="0" smtClean="0"/>
              <a:t>2. </a:t>
            </a:r>
            <a:r>
              <a:rPr lang="en-US" dirty="0" smtClean="0">
                <a:solidFill>
                  <a:srgbClr val="FF0000"/>
                </a:solidFill>
              </a:rPr>
              <a:t>Consistent with reality </a:t>
            </a:r>
            <a:endParaRPr lang="tr-TR" dirty="0" smtClean="0">
              <a:solidFill>
                <a:srgbClr val="FF0000"/>
              </a:solidFill>
            </a:endParaRPr>
          </a:p>
          <a:p>
            <a:r>
              <a:rPr lang="tr-TR" dirty="0" smtClean="0"/>
              <a:t>3. </a:t>
            </a:r>
            <a:r>
              <a:rPr lang="en-US" dirty="0" smtClean="0">
                <a:solidFill>
                  <a:srgbClr val="FF0000"/>
                </a:solidFill>
              </a:rPr>
              <a:t>Logical </a:t>
            </a:r>
            <a:endParaRPr lang="tr-TR" dirty="0" smtClean="0">
              <a:solidFill>
                <a:srgbClr val="FF0000"/>
              </a:solidFill>
            </a:endParaRPr>
          </a:p>
          <a:p>
            <a:r>
              <a:rPr lang="tr-TR" dirty="0" smtClean="0"/>
              <a:t>4. </a:t>
            </a:r>
            <a:r>
              <a:rPr lang="en-US" dirty="0" smtClean="0"/>
              <a:t>Largely </a:t>
            </a:r>
            <a:r>
              <a:rPr lang="en-US" dirty="0" smtClean="0">
                <a:solidFill>
                  <a:srgbClr val="FF0000"/>
                </a:solidFill>
              </a:rPr>
              <a:t>functional</a:t>
            </a:r>
            <a:r>
              <a:rPr lang="en-US" dirty="0" smtClean="0"/>
              <a:t> in their emotional, </a:t>
            </a:r>
            <a:r>
              <a:rPr lang="en-US" dirty="0" err="1" smtClean="0"/>
              <a:t>behavioural</a:t>
            </a:r>
            <a:r>
              <a:rPr lang="en-US" dirty="0" smtClean="0"/>
              <a:t> and cognitive consequences </a:t>
            </a:r>
            <a:endParaRPr lang="tr-TR" dirty="0" smtClean="0"/>
          </a:p>
          <a:p>
            <a:r>
              <a:rPr lang="tr-TR" dirty="0" smtClean="0"/>
              <a:t>5. </a:t>
            </a:r>
            <a:r>
              <a:rPr lang="en-US" dirty="0" smtClean="0"/>
              <a:t>Largely </a:t>
            </a:r>
            <a:r>
              <a:rPr lang="en-US" dirty="0" smtClean="0">
                <a:solidFill>
                  <a:srgbClr val="FF0000"/>
                </a:solidFill>
              </a:rPr>
              <a:t>helpful</a:t>
            </a:r>
            <a:r>
              <a:rPr lang="en-US" dirty="0" smtClean="0"/>
              <a:t> to the individual in pursuing his basic goals and purposes</a:t>
            </a:r>
            <a:endParaRPr lang="tr-TR" dirty="0"/>
          </a:p>
        </p:txBody>
      </p:sp>
    </p:spTree>
    <p:extLst>
      <p:ext uri="{BB962C8B-B14F-4D97-AF65-F5344CB8AC3E}">
        <p14:creationId xmlns:p14="http://schemas.microsoft.com/office/powerpoint/2010/main" val="35587950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1. </a:t>
            </a:r>
            <a:r>
              <a:rPr lang="en-US" dirty="0" smtClean="0"/>
              <a:t>Non-dogmatic preferences</a:t>
            </a:r>
            <a:r>
              <a:rPr lang="tr-TR" dirty="0" smtClean="0"/>
              <a:t>: </a:t>
            </a:r>
            <a:r>
              <a:rPr lang="tr-TR" dirty="0" err="1" smtClean="0"/>
              <a:t>Rationality</a:t>
            </a:r>
            <a:r>
              <a:rPr lang="tr-TR" dirty="0" smtClean="0"/>
              <a:t> </a:t>
            </a:r>
            <a:r>
              <a:rPr lang="tr-TR" dirty="0" err="1" smtClean="0"/>
              <a:t>check</a:t>
            </a:r>
            <a:endParaRPr lang="tr-TR" dirty="0"/>
          </a:p>
        </p:txBody>
      </p:sp>
      <p:sp>
        <p:nvSpPr>
          <p:cNvPr id="3" name="İçerik Yer Tutucusu 2"/>
          <p:cNvSpPr>
            <a:spLocks noGrp="1"/>
          </p:cNvSpPr>
          <p:nvPr>
            <p:ph idx="1"/>
          </p:nvPr>
        </p:nvSpPr>
        <p:spPr/>
        <p:txBody>
          <a:bodyPr>
            <a:normAutofit fontScale="92500" lnSpcReduction="20000"/>
          </a:bodyPr>
          <a:lstStyle/>
          <a:p>
            <a:r>
              <a:rPr lang="tr-TR" dirty="0" smtClean="0"/>
              <a:t>1. </a:t>
            </a:r>
            <a:r>
              <a:rPr lang="en-US" dirty="0" smtClean="0"/>
              <a:t>It is </a:t>
            </a:r>
            <a:r>
              <a:rPr lang="en-US" dirty="0" smtClean="0">
                <a:solidFill>
                  <a:srgbClr val="FF0000"/>
                </a:solidFill>
              </a:rPr>
              <a:t>flexible</a:t>
            </a:r>
            <a:r>
              <a:rPr lang="en-US" dirty="0" smtClean="0"/>
              <a:t> in that your client allows for the fact that he might not do well.</a:t>
            </a:r>
            <a:endParaRPr lang="tr-TR" dirty="0" smtClean="0"/>
          </a:p>
          <a:p>
            <a:r>
              <a:rPr lang="tr-TR" dirty="0" smtClean="0"/>
              <a:t>2. </a:t>
            </a:r>
            <a:r>
              <a:rPr lang="en-US" dirty="0" smtClean="0"/>
              <a:t>It is </a:t>
            </a:r>
            <a:r>
              <a:rPr lang="en-US" dirty="0" smtClean="0">
                <a:solidFill>
                  <a:srgbClr val="FF0000"/>
                </a:solidFill>
              </a:rPr>
              <a:t>consistent with reality </a:t>
            </a:r>
            <a:r>
              <a:rPr lang="en-US" dirty="0" smtClean="0"/>
              <a:t>in that (a) your client really does want to do well in the forthcoming test and (b) there is no law of the universe dictating that he has to do well</a:t>
            </a:r>
            <a:endParaRPr lang="tr-TR" dirty="0" smtClean="0"/>
          </a:p>
          <a:p>
            <a:r>
              <a:rPr lang="tr-TR" dirty="0" smtClean="0"/>
              <a:t>3. </a:t>
            </a:r>
            <a:r>
              <a:rPr lang="en-US" dirty="0" smtClean="0"/>
              <a:t>It is </a:t>
            </a:r>
            <a:r>
              <a:rPr lang="en-US" dirty="0" smtClean="0">
                <a:solidFill>
                  <a:srgbClr val="FF0000"/>
                </a:solidFill>
              </a:rPr>
              <a:t>logical </a:t>
            </a:r>
            <a:r>
              <a:rPr lang="en-US" dirty="0" smtClean="0"/>
              <a:t>in that both the ‘asserted preference’ component and the ‘negated demand’ component are not rigid and thus the latter follows from the former. </a:t>
            </a:r>
            <a:endParaRPr lang="tr-TR" dirty="0" smtClean="0"/>
          </a:p>
          <a:p>
            <a:r>
              <a:rPr lang="tr-TR" dirty="0" smtClean="0"/>
              <a:t>4. </a:t>
            </a:r>
            <a:r>
              <a:rPr lang="en-US" dirty="0" smtClean="0"/>
              <a:t>It will help your client to have immediate </a:t>
            </a:r>
            <a:r>
              <a:rPr lang="en-US" dirty="0" smtClean="0">
                <a:solidFill>
                  <a:srgbClr val="FF0000"/>
                </a:solidFill>
              </a:rPr>
              <a:t>functional </a:t>
            </a:r>
            <a:r>
              <a:rPr lang="en-US" dirty="0" smtClean="0"/>
              <a:t>emotions, </a:t>
            </a:r>
            <a:r>
              <a:rPr lang="en-US" dirty="0" err="1" smtClean="0"/>
              <a:t>behaviours</a:t>
            </a:r>
            <a:r>
              <a:rPr lang="en-US" dirty="0" smtClean="0"/>
              <a:t> and cognitions and help him pursue his longer-term goals. </a:t>
            </a:r>
            <a:endParaRPr lang="tr-TR" dirty="0" smtClean="0"/>
          </a:p>
          <a:p>
            <a:r>
              <a:rPr lang="tr-TR" dirty="0" smtClean="0"/>
              <a:t>5. T</a:t>
            </a:r>
            <a:r>
              <a:rPr lang="en-US" dirty="0" smtClean="0"/>
              <a:t>he rational belief will motivate</a:t>
            </a:r>
            <a:r>
              <a:rPr lang="tr-TR" dirty="0" smtClean="0"/>
              <a:t> </a:t>
            </a:r>
            <a:r>
              <a:rPr lang="tr-TR" dirty="0" smtClean="0">
                <a:solidFill>
                  <a:srgbClr val="FF0000"/>
                </a:solidFill>
              </a:rPr>
              <a:t>(</a:t>
            </a:r>
            <a:r>
              <a:rPr lang="tr-TR" dirty="0" err="1" smtClean="0">
                <a:solidFill>
                  <a:srgbClr val="FF0000"/>
                </a:solidFill>
              </a:rPr>
              <a:t>help</a:t>
            </a:r>
            <a:r>
              <a:rPr lang="tr-TR" dirty="0" smtClean="0">
                <a:solidFill>
                  <a:srgbClr val="FF0000"/>
                </a:solidFill>
              </a:rPr>
              <a:t>)</a:t>
            </a:r>
            <a:r>
              <a:rPr lang="en-US" dirty="0" smtClean="0"/>
              <a:t> him to focus on what he is doing as opposed to how well he is doing it.</a:t>
            </a:r>
            <a:endParaRPr lang="tr-TR" dirty="0"/>
          </a:p>
        </p:txBody>
      </p:sp>
    </p:spTree>
    <p:extLst>
      <p:ext uri="{BB962C8B-B14F-4D97-AF65-F5344CB8AC3E}">
        <p14:creationId xmlns:p14="http://schemas.microsoft.com/office/powerpoint/2010/main" val="920771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2. </a:t>
            </a:r>
            <a:r>
              <a:rPr lang="tr-TR" dirty="0" err="1" smtClean="0"/>
              <a:t>Non-awfulising</a:t>
            </a:r>
            <a:r>
              <a:rPr lang="tr-TR" dirty="0" smtClean="0"/>
              <a:t> </a:t>
            </a:r>
            <a:r>
              <a:rPr lang="tr-TR" dirty="0" err="1" smtClean="0"/>
              <a:t>belief</a:t>
            </a:r>
            <a:endParaRPr lang="tr-TR" dirty="0"/>
          </a:p>
        </p:txBody>
      </p:sp>
      <p:sp>
        <p:nvSpPr>
          <p:cNvPr id="3" name="İçerik Yer Tutucusu 2"/>
          <p:cNvSpPr>
            <a:spLocks noGrp="1"/>
          </p:cNvSpPr>
          <p:nvPr>
            <p:ph idx="1"/>
          </p:nvPr>
        </p:nvSpPr>
        <p:spPr/>
        <p:txBody>
          <a:bodyPr/>
          <a:lstStyle/>
          <a:p>
            <a:r>
              <a:rPr lang="tr-TR" dirty="0" err="1" smtClean="0">
                <a:solidFill>
                  <a:srgbClr val="FF0000"/>
                </a:solidFill>
              </a:rPr>
              <a:t>Bad</a:t>
            </a:r>
            <a:r>
              <a:rPr lang="tr-TR" dirty="0" smtClean="0">
                <a:solidFill>
                  <a:srgbClr val="FF0000"/>
                </a:solidFill>
              </a:rPr>
              <a:t> but not </a:t>
            </a:r>
            <a:r>
              <a:rPr lang="tr-TR" dirty="0" err="1" smtClean="0">
                <a:solidFill>
                  <a:srgbClr val="FF0000"/>
                </a:solidFill>
              </a:rPr>
              <a:t>awful</a:t>
            </a:r>
            <a:r>
              <a:rPr lang="tr-TR" dirty="0" smtClean="0">
                <a:solidFill>
                  <a:srgbClr val="FF0000"/>
                </a:solidFill>
              </a:rPr>
              <a:t> </a:t>
            </a:r>
          </a:p>
          <a:p>
            <a:r>
              <a:rPr lang="en-US" dirty="0" smtClean="0"/>
              <a:t>When your client does not get his non-dogmatic preference met</a:t>
            </a:r>
            <a:r>
              <a:rPr lang="tr-TR" dirty="0" smtClean="0"/>
              <a:t>, </a:t>
            </a:r>
            <a:r>
              <a:rPr lang="en-US" dirty="0" smtClean="0"/>
              <a:t>then it is rational for him to conclude that it is bad, but not awful that he has failed to get what he wanted.</a:t>
            </a:r>
            <a:endParaRPr lang="tr-TR" dirty="0" smtClean="0"/>
          </a:p>
          <a:p>
            <a:r>
              <a:rPr lang="tr-TR" dirty="0" smtClean="0"/>
              <a:t>‘</a:t>
            </a:r>
            <a:r>
              <a:rPr lang="tr-TR" dirty="0" err="1" smtClean="0"/>
              <a:t>Asserted</a:t>
            </a:r>
            <a:r>
              <a:rPr lang="tr-TR" dirty="0" smtClean="0"/>
              <a:t> </a:t>
            </a:r>
            <a:r>
              <a:rPr lang="tr-TR" dirty="0" err="1" smtClean="0"/>
              <a:t>badness</a:t>
            </a:r>
            <a:r>
              <a:rPr lang="tr-TR" dirty="0" smtClean="0"/>
              <a:t>’ (</a:t>
            </a:r>
            <a:r>
              <a:rPr lang="en-US" dirty="0" smtClean="0"/>
              <a:t>‘It will be bad if I fail to do well in my forthcoming test</a:t>
            </a:r>
            <a:r>
              <a:rPr lang="tr-TR" dirty="0" smtClean="0"/>
              <a:t>’), </a:t>
            </a:r>
          </a:p>
          <a:p>
            <a:r>
              <a:rPr lang="tr-TR" dirty="0" smtClean="0"/>
              <a:t>‘</a:t>
            </a:r>
            <a:r>
              <a:rPr lang="tr-TR" dirty="0" err="1" smtClean="0"/>
              <a:t>Negated</a:t>
            </a:r>
            <a:r>
              <a:rPr lang="tr-TR" dirty="0" smtClean="0"/>
              <a:t> </a:t>
            </a:r>
            <a:r>
              <a:rPr lang="tr-TR" dirty="0" err="1" smtClean="0"/>
              <a:t>awfulising</a:t>
            </a:r>
            <a:r>
              <a:rPr lang="tr-TR" dirty="0" smtClean="0"/>
              <a:t>’</a:t>
            </a:r>
            <a:r>
              <a:rPr lang="en-US" dirty="0" smtClean="0"/>
              <a:t>, </a:t>
            </a:r>
            <a:r>
              <a:rPr lang="tr-TR" dirty="0" smtClean="0"/>
              <a:t>(‘</a:t>
            </a:r>
            <a:r>
              <a:rPr lang="en-US" dirty="0" smtClean="0"/>
              <a:t>but it is not awful if I don’t do well</a:t>
            </a:r>
            <a:r>
              <a:rPr lang="tr-TR" dirty="0" smtClean="0"/>
              <a:t>’)</a:t>
            </a:r>
          </a:p>
          <a:p>
            <a:endParaRPr lang="tr-TR" dirty="0"/>
          </a:p>
        </p:txBody>
      </p:sp>
      <p:pic>
        <p:nvPicPr>
          <p:cNvPr id="4" name="Resim 3"/>
          <p:cNvPicPr>
            <a:picLocks noChangeAspect="1"/>
          </p:cNvPicPr>
          <p:nvPr/>
        </p:nvPicPr>
        <p:blipFill rotWithShape="1">
          <a:blip r:embed="rId2"/>
          <a:srcRect b="11809"/>
          <a:stretch/>
        </p:blipFill>
        <p:spPr>
          <a:xfrm>
            <a:off x="691566" y="4652065"/>
            <a:ext cx="10426834" cy="2205935"/>
          </a:xfrm>
          <a:prstGeom prst="rect">
            <a:avLst/>
          </a:prstGeom>
        </p:spPr>
      </p:pic>
      <p:pic>
        <p:nvPicPr>
          <p:cNvPr id="5" name="Resim 4"/>
          <p:cNvPicPr>
            <a:picLocks noChangeAspect="1"/>
          </p:cNvPicPr>
          <p:nvPr/>
        </p:nvPicPr>
        <p:blipFill rotWithShape="1">
          <a:blip r:embed="rId3"/>
          <a:srcRect b="6453"/>
          <a:stretch/>
        </p:blipFill>
        <p:spPr>
          <a:xfrm>
            <a:off x="691566" y="1549890"/>
            <a:ext cx="10662234" cy="3377911"/>
          </a:xfrm>
          <a:prstGeom prst="rect">
            <a:avLst/>
          </a:prstGeom>
        </p:spPr>
      </p:pic>
    </p:spTree>
    <p:extLst>
      <p:ext uri="{BB962C8B-B14F-4D97-AF65-F5344CB8AC3E}">
        <p14:creationId xmlns:p14="http://schemas.microsoft.com/office/powerpoint/2010/main" val="3827659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smtClean="0"/>
              <a:t>The situational ‘ABC’ model of rational emotive </a:t>
            </a:r>
            <a:r>
              <a:rPr lang="en-US" dirty="0" err="1" smtClean="0"/>
              <a:t>behaviour</a:t>
            </a:r>
            <a:r>
              <a:rPr lang="en-US" dirty="0" smtClean="0"/>
              <a:t> therapy</a:t>
            </a:r>
            <a:endParaRPr lang="tr-TR" dirty="0"/>
          </a:p>
        </p:txBody>
      </p:sp>
      <p:sp>
        <p:nvSpPr>
          <p:cNvPr id="3" name="İçerik Yer Tutucusu 2"/>
          <p:cNvSpPr>
            <a:spLocks noGrp="1"/>
          </p:cNvSpPr>
          <p:nvPr>
            <p:ph idx="1"/>
          </p:nvPr>
        </p:nvSpPr>
        <p:spPr/>
        <p:txBody>
          <a:bodyPr/>
          <a:lstStyle/>
          <a:p>
            <a:r>
              <a:rPr lang="en-US" dirty="0" smtClean="0"/>
              <a:t>When assessing clients’ psychological problems, </a:t>
            </a:r>
            <a:r>
              <a:rPr lang="en-US" dirty="0" err="1" smtClean="0"/>
              <a:t>REBT</a:t>
            </a:r>
            <a:r>
              <a:rPr lang="en-US" dirty="0" smtClean="0"/>
              <a:t> therapists employ a situational ‘ABC’ framework and we will now discuss each element of this framework in turn</a:t>
            </a:r>
            <a:endParaRPr lang="tr-TR" dirty="0"/>
          </a:p>
        </p:txBody>
      </p:sp>
    </p:spTree>
    <p:extLst>
      <p:ext uri="{BB962C8B-B14F-4D97-AF65-F5344CB8AC3E}">
        <p14:creationId xmlns:p14="http://schemas.microsoft.com/office/powerpoint/2010/main" val="37666893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2. </a:t>
            </a:r>
            <a:r>
              <a:rPr lang="tr-TR" dirty="0" err="1" smtClean="0"/>
              <a:t>Non-awfulising</a:t>
            </a:r>
            <a:r>
              <a:rPr lang="tr-TR" dirty="0" smtClean="0"/>
              <a:t> </a:t>
            </a:r>
            <a:r>
              <a:rPr lang="tr-TR" dirty="0" err="1" smtClean="0"/>
              <a:t>belief</a:t>
            </a:r>
            <a:endParaRPr lang="tr-TR" dirty="0"/>
          </a:p>
        </p:txBody>
      </p:sp>
      <p:sp>
        <p:nvSpPr>
          <p:cNvPr id="3" name="İçerik Yer Tutucusu 2"/>
          <p:cNvSpPr>
            <a:spLocks noGrp="1"/>
          </p:cNvSpPr>
          <p:nvPr>
            <p:ph idx="1"/>
          </p:nvPr>
        </p:nvSpPr>
        <p:spPr/>
        <p:txBody>
          <a:bodyPr/>
          <a:lstStyle/>
          <a:p>
            <a:r>
              <a:rPr lang="tr-TR" dirty="0" err="1" smtClean="0">
                <a:solidFill>
                  <a:srgbClr val="FF0000"/>
                </a:solidFill>
              </a:rPr>
              <a:t>Philosophy</a:t>
            </a:r>
            <a:r>
              <a:rPr lang="tr-TR" dirty="0" smtClean="0">
                <a:solidFill>
                  <a:srgbClr val="FF0000"/>
                </a:solidFill>
              </a:rPr>
              <a:t>:  </a:t>
            </a:r>
            <a:r>
              <a:rPr lang="en-US" dirty="0" smtClean="0">
                <a:solidFill>
                  <a:srgbClr val="FF0000"/>
                </a:solidFill>
              </a:rPr>
              <a:t>‘</a:t>
            </a:r>
            <a:r>
              <a:rPr lang="tr-TR" dirty="0" smtClean="0">
                <a:solidFill>
                  <a:srgbClr val="FF0000"/>
                </a:solidFill>
              </a:rPr>
              <a:t>N</a:t>
            </a:r>
            <a:r>
              <a:rPr lang="en-US" dirty="0" err="1" smtClean="0">
                <a:solidFill>
                  <a:srgbClr val="FF0000"/>
                </a:solidFill>
              </a:rPr>
              <a:t>othing</a:t>
            </a:r>
            <a:r>
              <a:rPr lang="en-US" dirty="0" smtClean="0">
                <a:solidFill>
                  <a:srgbClr val="FF0000"/>
                </a:solidFill>
              </a:rPr>
              <a:t> is truly awful in the universe’</a:t>
            </a:r>
            <a:endParaRPr lang="tr-TR" dirty="0" smtClean="0">
              <a:solidFill>
                <a:srgbClr val="FF0000"/>
              </a:solidFill>
            </a:endParaRPr>
          </a:p>
          <a:p>
            <a:endParaRPr lang="tr-TR" dirty="0"/>
          </a:p>
        </p:txBody>
      </p:sp>
    </p:spTree>
    <p:extLst>
      <p:ext uri="{BB962C8B-B14F-4D97-AF65-F5344CB8AC3E}">
        <p14:creationId xmlns:p14="http://schemas.microsoft.com/office/powerpoint/2010/main" val="19580877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Rational</a:t>
            </a:r>
            <a:r>
              <a:rPr lang="tr-TR" dirty="0" smtClean="0"/>
              <a:t> </a:t>
            </a:r>
            <a:r>
              <a:rPr lang="tr-TR" dirty="0" err="1" smtClean="0"/>
              <a:t>beliefs</a:t>
            </a:r>
            <a:r>
              <a:rPr lang="tr-TR" dirty="0" smtClean="0"/>
              <a:t>: </a:t>
            </a:r>
            <a:r>
              <a:rPr lang="tr-TR" dirty="0" err="1" smtClean="0"/>
              <a:t>Characteristics</a:t>
            </a:r>
            <a:r>
              <a:rPr lang="tr-TR" dirty="0" smtClean="0"/>
              <a:t>  </a:t>
            </a:r>
            <a:endParaRPr lang="tr-TR" dirty="0"/>
          </a:p>
        </p:txBody>
      </p:sp>
      <p:sp>
        <p:nvSpPr>
          <p:cNvPr id="3" name="İçerik Yer Tutucusu 2"/>
          <p:cNvSpPr>
            <a:spLocks noGrp="1"/>
          </p:cNvSpPr>
          <p:nvPr>
            <p:ph idx="1"/>
          </p:nvPr>
        </p:nvSpPr>
        <p:spPr/>
        <p:txBody>
          <a:bodyPr/>
          <a:lstStyle/>
          <a:p>
            <a:r>
              <a:rPr lang="tr-TR" dirty="0" smtClean="0"/>
              <a:t>5 </a:t>
            </a:r>
            <a:r>
              <a:rPr lang="tr-TR" dirty="0" err="1" smtClean="0"/>
              <a:t>defining</a:t>
            </a:r>
            <a:r>
              <a:rPr lang="tr-TR" dirty="0" smtClean="0"/>
              <a:t>  </a:t>
            </a:r>
            <a:r>
              <a:rPr lang="tr-TR" dirty="0" err="1" smtClean="0"/>
              <a:t>characteristics</a:t>
            </a:r>
            <a:r>
              <a:rPr lang="tr-TR" dirty="0" smtClean="0"/>
              <a:t>: </a:t>
            </a:r>
          </a:p>
          <a:p>
            <a:r>
              <a:rPr lang="tr-TR" dirty="0" smtClean="0"/>
              <a:t>1. </a:t>
            </a:r>
            <a:r>
              <a:rPr lang="tr-TR" dirty="0" err="1" smtClean="0"/>
              <a:t>Flexible</a:t>
            </a:r>
            <a:r>
              <a:rPr lang="tr-TR" dirty="0" smtClean="0"/>
              <a:t> </a:t>
            </a:r>
            <a:r>
              <a:rPr lang="tr-TR" dirty="0" err="1" smtClean="0"/>
              <a:t>or</a:t>
            </a:r>
            <a:r>
              <a:rPr lang="tr-TR" dirty="0" smtClean="0"/>
              <a:t> </a:t>
            </a:r>
            <a:r>
              <a:rPr lang="tr-TR" dirty="0" err="1" smtClean="0">
                <a:solidFill>
                  <a:srgbClr val="FF0000"/>
                </a:solidFill>
              </a:rPr>
              <a:t>non-extreme</a:t>
            </a:r>
            <a:endParaRPr lang="tr-TR" dirty="0" smtClean="0">
              <a:solidFill>
                <a:srgbClr val="FF0000"/>
              </a:solidFill>
            </a:endParaRPr>
          </a:p>
          <a:p>
            <a:r>
              <a:rPr lang="tr-TR" dirty="0" smtClean="0"/>
              <a:t>2. </a:t>
            </a:r>
            <a:r>
              <a:rPr lang="en-US" dirty="0" smtClean="0">
                <a:solidFill>
                  <a:srgbClr val="FF0000"/>
                </a:solidFill>
              </a:rPr>
              <a:t>Consistent with reality </a:t>
            </a:r>
            <a:endParaRPr lang="tr-TR" dirty="0" smtClean="0">
              <a:solidFill>
                <a:srgbClr val="FF0000"/>
              </a:solidFill>
            </a:endParaRPr>
          </a:p>
          <a:p>
            <a:r>
              <a:rPr lang="tr-TR" dirty="0" smtClean="0"/>
              <a:t>3. </a:t>
            </a:r>
            <a:r>
              <a:rPr lang="en-US" dirty="0" smtClean="0">
                <a:solidFill>
                  <a:srgbClr val="FF0000"/>
                </a:solidFill>
              </a:rPr>
              <a:t>Logical </a:t>
            </a:r>
            <a:endParaRPr lang="tr-TR" dirty="0" smtClean="0">
              <a:solidFill>
                <a:srgbClr val="FF0000"/>
              </a:solidFill>
            </a:endParaRPr>
          </a:p>
          <a:p>
            <a:r>
              <a:rPr lang="tr-TR" dirty="0" smtClean="0"/>
              <a:t>4. </a:t>
            </a:r>
            <a:r>
              <a:rPr lang="en-US" dirty="0" smtClean="0"/>
              <a:t>Largely </a:t>
            </a:r>
            <a:r>
              <a:rPr lang="en-US" dirty="0" smtClean="0">
                <a:solidFill>
                  <a:srgbClr val="FF0000"/>
                </a:solidFill>
              </a:rPr>
              <a:t>functional</a:t>
            </a:r>
            <a:r>
              <a:rPr lang="en-US" dirty="0" smtClean="0"/>
              <a:t> in their emotional, </a:t>
            </a:r>
            <a:r>
              <a:rPr lang="en-US" dirty="0" err="1" smtClean="0"/>
              <a:t>behavioural</a:t>
            </a:r>
            <a:r>
              <a:rPr lang="en-US" dirty="0" smtClean="0"/>
              <a:t> and cognitive consequences </a:t>
            </a:r>
            <a:endParaRPr lang="tr-TR" dirty="0" smtClean="0"/>
          </a:p>
          <a:p>
            <a:r>
              <a:rPr lang="tr-TR" dirty="0" smtClean="0"/>
              <a:t>5. </a:t>
            </a:r>
            <a:r>
              <a:rPr lang="en-US" dirty="0" smtClean="0"/>
              <a:t>Largely </a:t>
            </a:r>
            <a:r>
              <a:rPr lang="en-US" dirty="0" smtClean="0">
                <a:solidFill>
                  <a:srgbClr val="FF0000"/>
                </a:solidFill>
              </a:rPr>
              <a:t>helpful</a:t>
            </a:r>
            <a:r>
              <a:rPr lang="en-US" dirty="0" smtClean="0"/>
              <a:t> to the individual in pursuing his basic goals and purposes</a:t>
            </a:r>
            <a:endParaRPr lang="tr-TR" dirty="0"/>
          </a:p>
        </p:txBody>
      </p:sp>
    </p:spTree>
    <p:extLst>
      <p:ext uri="{BB962C8B-B14F-4D97-AF65-F5344CB8AC3E}">
        <p14:creationId xmlns:p14="http://schemas.microsoft.com/office/powerpoint/2010/main" val="38965186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2. </a:t>
            </a:r>
            <a:r>
              <a:rPr lang="tr-TR" dirty="0" err="1" smtClean="0"/>
              <a:t>Non-awfulising</a:t>
            </a:r>
            <a:r>
              <a:rPr lang="tr-TR" dirty="0" smtClean="0"/>
              <a:t> </a:t>
            </a:r>
            <a:r>
              <a:rPr lang="tr-TR" dirty="0" err="1" smtClean="0"/>
              <a:t>belief</a:t>
            </a:r>
            <a:r>
              <a:rPr lang="tr-TR" dirty="0" smtClean="0"/>
              <a:t>: </a:t>
            </a:r>
            <a:r>
              <a:rPr lang="tr-TR" dirty="0" err="1" smtClean="0"/>
              <a:t>Rationality</a:t>
            </a:r>
            <a:r>
              <a:rPr lang="tr-TR" dirty="0" smtClean="0"/>
              <a:t> </a:t>
            </a:r>
            <a:r>
              <a:rPr lang="tr-TR" dirty="0" err="1" smtClean="0"/>
              <a:t>check</a:t>
            </a:r>
            <a:endParaRPr lang="tr-TR" dirty="0"/>
          </a:p>
        </p:txBody>
      </p:sp>
      <p:sp>
        <p:nvSpPr>
          <p:cNvPr id="3" name="İçerik Yer Tutucusu 2"/>
          <p:cNvSpPr>
            <a:spLocks noGrp="1"/>
          </p:cNvSpPr>
          <p:nvPr>
            <p:ph idx="1"/>
          </p:nvPr>
        </p:nvSpPr>
        <p:spPr/>
        <p:txBody>
          <a:bodyPr>
            <a:normAutofit fontScale="92500" lnSpcReduction="10000"/>
          </a:bodyPr>
          <a:lstStyle/>
          <a:p>
            <a:r>
              <a:rPr lang="tr-TR" dirty="0" smtClean="0"/>
              <a:t>1. </a:t>
            </a:r>
            <a:r>
              <a:rPr lang="en-US" dirty="0" smtClean="0"/>
              <a:t>It is </a:t>
            </a:r>
            <a:r>
              <a:rPr lang="en-US" dirty="0" smtClean="0">
                <a:solidFill>
                  <a:srgbClr val="FF0000"/>
                </a:solidFill>
              </a:rPr>
              <a:t>non-extreme</a:t>
            </a:r>
            <a:r>
              <a:rPr lang="en-US" dirty="0" smtClean="0"/>
              <a:t> in that your client allows for the fact that there are things that can be worse than not doing well on the test. </a:t>
            </a:r>
            <a:endParaRPr lang="tr-TR" dirty="0" smtClean="0"/>
          </a:p>
          <a:p>
            <a:r>
              <a:rPr lang="tr-TR" dirty="0" smtClean="0"/>
              <a:t>2. </a:t>
            </a:r>
            <a:r>
              <a:rPr lang="en-US" dirty="0" smtClean="0"/>
              <a:t>It is </a:t>
            </a:r>
            <a:r>
              <a:rPr lang="en-US" dirty="0" smtClean="0">
                <a:solidFill>
                  <a:srgbClr val="FF0000"/>
                </a:solidFill>
              </a:rPr>
              <a:t>consistent with reality </a:t>
            </a:r>
            <a:r>
              <a:rPr lang="en-US" dirty="0" smtClean="0"/>
              <a:t>in that your client really can prove that it would be bad for him not to do well and that it isn’t awful.</a:t>
            </a:r>
            <a:endParaRPr lang="tr-TR" dirty="0" smtClean="0"/>
          </a:p>
          <a:p>
            <a:r>
              <a:rPr lang="tr-TR" dirty="0" smtClean="0"/>
              <a:t>3. </a:t>
            </a:r>
            <a:r>
              <a:rPr lang="en-US" dirty="0" smtClean="0"/>
              <a:t>It is </a:t>
            </a:r>
            <a:r>
              <a:rPr lang="en-US" dirty="0" smtClean="0">
                <a:solidFill>
                  <a:srgbClr val="FF0000"/>
                </a:solidFill>
              </a:rPr>
              <a:t>logical</a:t>
            </a:r>
            <a:r>
              <a:rPr lang="en-US" dirty="0" smtClean="0"/>
              <a:t> in that both the ‘asserted badness’ component and the ‘negated </a:t>
            </a:r>
            <a:r>
              <a:rPr lang="en-US" dirty="0" err="1" smtClean="0"/>
              <a:t>awfulising</a:t>
            </a:r>
            <a:r>
              <a:rPr lang="en-US" dirty="0" smtClean="0"/>
              <a:t>’ component are non-extreme and thus the latter follows logically from the former. </a:t>
            </a:r>
            <a:endParaRPr lang="tr-TR" dirty="0" smtClean="0"/>
          </a:p>
          <a:p>
            <a:r>
              <a:rPr lang="tr-TR" dirty="0" smtClean="0"/>
              <a:t>4. </a:t>
            </a:r>
            <a:r>
              <a:rPr lang="en-US" dirty="0" smtClean="0"/>
              <a:t>It will help your client to have immediate </a:t>
            </a:r>
            <a:r>
              <a:rPr lang="en-US" dirty="0" smtClean="0">
                <a:solidFill>
                  <a:srgbClr val="FF0000"/>
                </a:solidFill>
              </a:rPr>
              <a:t>functional </a:t>
            </a:r>
            <a:r>
              <a:rPr lang="en-US" dirty="0" smtClean="0"/>
              <a:t>emotions, </a:t>
            </a:r>
            <a:r>
              <a:rPr lang="en-US" dirty="0" err="1" smtClean="0"/>
              <a:t>behaviours</a:t>
            </a:r>
            <a:r>
              <a:rPr lang="en-US" dirty="0" smtClean="0"/>
              <a:t> and cognitions and help him pursue his longer-term goals.</a:t>
            </a:r>
            <a:endParaRPr lang="tr-TR" dirty="0" smtClean="0"/>
          </a:p>
          <a:p>
            <a:r>
              <a:rPr lang="tr-TR" dirty="0" smtClean="0"/>
              <a:t>5. N</a:t>
            </a:r>
            <a:r>
              <a:rPr lang="en-US" dirty="0" smtClean="0"/>
              <a:t>on-</a:t>
            </a:r>
            <a:r>
              <a:rPr lang="en-US" dirty="0" err="1" smtClean="0"/>
              <a:t>awfulising</a:t>
            </a:r>
            <a:r>
              <a:rPr lang="en-US" dirty="0" smtClean="0"/>
              <a:t> belief will again motivate </a:t>
            </a:r>
            <a:r>
              <a:rPr lang="tr-TR" dirty="0" smtClean="0">
                <a:solidFill>
                  <a:srgbClr val="FF0000"/>
                </a:solidFill>
              </a:rPr>
              <a:t>(</a:t>
            </a:r>
            <a:r>
              <a:rPr lang="tr-TR" dirty="0" err="1" smtClean="0">
                <a:solidFill>
                  <a:srgbClr val="FF0000"/>
                </a:solidFill>
              </a:rPr>
              <a:t>help</a:t>
            </a:r>
            <a:r>
              <a:rPr lang="tr-TR" dirty="0" smtClean="0">
                <a:solidFill>
                  <a:srgbClr val="FF0000"/>
                </a:solidFill>
              </a:rPr>
              <a:t>) </a:t>
            </a:r>
            <a:r>
              <a:rPr lang="en-US" dirty="0" smtClean="0"/>
              <a:t>him to focus on what he is doing as opposed to how well he is doing it.</a:t>
            </a:r>
            <a:endParaRPr lang="tr-TR" dirty="0"/>
          </a:p>
        </p:txBody>
      </p:sp>
    </p:spTree>
    <p:extLst>
      <p:ext uri="{BB962C8B-B14F-4D97-AF65-F5344CB8AC3E}">
        <p14:creationId xmlns:p14="http://schemas.microsoft.com/office/powerpoint/2010/main" val="2812468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3. High </a:t>
            </a:r>
            <a:r>
              <a:rPr lang="tr-TR" dirty="0" err="1" smtClean="0"/>
              <a:t>frustration</a:t>
            </a:r>
            <a:r>
              <a:rPr lang="tr-TR" dirty="0" smtClean="0"/>
              <a:t> </a:t>
            </a:r>
            <a:r>
              <a:rPr lang="tr-TR" dirty="0" err="1" smtClean="0"/>
              <a:t>tolerance</a:t>
            </a:r>
            <a:r>
              <a:rPr lang="tr-TR" dirty="0" smtClean="0"/>
              <a:t> </a:t>
            </a:r>
            <a:r>
              <a:rPr lang="tr-TR" dirty="0" err="1" smtClean="0"/>
              <a:t>belief</a:t>
            </a:r>
            <a:endParaRPr lang="tr-TR" dirty="0"/>
          </a:p>
        </p:txBody>
      </p:sp>
      <p:sp>
        <p:nvSpPr>
          <p:cNvPr id="3" name="İçerik Yer Tutucusu 2"/>
          <p:cNvSpPr>
            <a:spLocks noGrp="1"/>
          </p:cNvSpPr>
          <p:nvPr>
            <p:ph idx="1"/>
          </p:nvPr>
        </p:nvSpPr>
        <p:spPr/>
        <p:txBody>
          <a:bodyPr/>
          <a:lstStyle/>
          <a:p>
            <a:r>
              <a:rPr lang="tr-TR" dirty="0" err="1" smtClean="0">
                <a:solidFill>
                  <a:srgbClr val="FF0000"/>
                </a:solidFill>
              </a:rPr>
              <a:t>Struggle</a:t>
            </a:r>
            <a:r>
              <a:rPr lang="tr-TR" dirty="0" smtClean="0">
                <a:solidFill>
                  <a:srgbClr val="FF0000"/>
                </a:solidFill>
              </a:rPr>
              <a:t> but not </a:t>
            </a:r>
            <a:r>
              <a:rPr lang="tr-TR" dirty="0" err="1" smtClean="0">
                <a:solidFill>
                  <a:srgbClr val="FF0000"/>
                </a:solidFill>
              </a:rPr>
              <a:t>unberable</a:t>
            </a:r>
            <a:endParaRPr lang="tr-TR" dirty="0" smtClean="0">
              <a:solidFill>
                <a:srgbClr val="FF0000"/>
              </a:solidFill>
            </a:endParaRPr>
          </a:p>
          <a:p>
            <a:r>
              <a:rPr lang="tr-TR" dirty="0" err="1" smtClean="0">
                <a:solidFill>
                  <a:srgbClr val="FF0000"/>
                </a:solidFill>
              </a:rPr>
              <a:t>Difficult</a:t>
            </a:r>
            <a:r>
              <a:rPr lang="tr-TR" dirty="0" smtClean="0">
                <a:solidFill>
                  <a:srgbClr val="FF0000"/>
                </a:solidFill>
              </a:rPr>
              <a:t> </a:t>
            </a:r>
            <a:r>
              <a:rPr lang="tr-TR" dirty="0" err="1" smtClean="0">
                <a:solidFill>
                  <a:srgbClr val="FF0000"/>
                </a:solidFill>
              </a:rPr>
              <a:t>to</a:t>
            </a:r>
            <a:r>
              <a:rPr lang="tr-TR" dirty="0" smtClean="0">
                <a:solidFill>
                  <a:srgbClr val="FF0000"/>
                </a:solidFill>
              </a:rPr>
              <a:t> </a:t>
            </a:r>
            <a:r>
              <a:rPr lang="tr-TR" dirty="0" err="1" smtClean="0">
                <a:solidFill>
                  <a:srgbClr val="FF0000"/>
                </a:solidFill>
              </a:rPr>
              <a:t>bear</a:t>
            </a:r>
            <a:r>
              <a:rPr lang="tr-TR" dirty="0" smtClean="0">
                <a:solidFill>
                  <a:srgbClr val="FF0000"/>
                </a:solidFill>
              </a:rPr>
              <a:t> but not </a:t>
            </a:r>
            <a:r>
              <a:rPr lang="tr-TR" dirty="0" err="1" smtClean="0">
                <a:solidFill>
                  <a:srgbClr val="FF0000"/>
                </a:solidFill>
              </a:rPr>
              <a:t>intolerable</a:t>
            </a:r>
            <a:r>
              <a:rPr lang="tr-TR" dirty="0" smtClean="0">
                <a:solidFill>
                  <a:srgbClr val="FF0000"/>
                </a:solidFill>
              </a:rPr>
              <a:t> </a:t>
            </a:r>
          </a:p>
          <a:p>
            <a:r>
              <a:rPr lang="en-US" dirty="0" smtClean="0"/>
              <a:t>When your client does not get his </a:t>
            </a:r>
            <a:r>
              <a:rPr lang="en-US" dirty="0" err="1" smtClean="0"/>
              <a:t>nondogmatic</a:t>
            </a:r>
            <a:r>
              <a:rPr lang="en-US" dirty="0" smtClean="0"/>
              <a:t> preference met, then it is rational for him to conclude that while this is difficult to bear, it is not intolerable</a:t>
            </a:r>
            <a:r>
              <a:rPr lang="tr-TR" dirty="0" smtClean="0"/>
              <a:t> </a:t>
            </a:r>
            <a:r>
              <a:rPr lang="en-US" dirty="0" smtClean="0"/>
              <a:t>to do</a:t>
            </a:r>
            <a:r>
              <a:rPr lang="tr-TR" dirty="0" smtClean="0"/>
              <a:t>.</a:t>
            </a:r>
            <a:r>
              <a:rPr lang="en-US" dirty="0" smtClean="0"/>
              <a:t> </a:t>
            </a:r>
            <a:endParaRPr lang="tr-TR" dirty="0" smtClean="0"/>
          </a:p>
          <a:p>
            <a:r>
              <a:rPr lang="tr-TR" dirty="0" smtClean="0"/>
              <a:t>‘</a:t>
            </a:r>
            <a:r>
              <a:rPr lang="tr-TR" dirty="0" err="1" smtClean="0"/>
              <a:t>asserted</a:t>
            </a:r>
            <a:r>
              <a:rPr lang="tr-TR" dirty="0" smtClean="0"/>
              <a:t> </a:t>
            </a:r>
            <a:r>
              <a:rPr lang="tr-TR" dirty="0" err="1" smtClean="0"/>
              <a:t>struggle</a:t>
            </a:r>
            <a:r>
              <a:rPr lang="tr-TR" dirty="0" smtClean="0"/>
              <a:t>’, (</a:t>
            </a:r>
            <a:r>
              <a:rPr lang="en-US" dirty="0" smtClean="0"/>
              <a:t>‘If I don’t do well in my forthcoming test, that will be difficult to bear</a:t>
            </a:r>
            <a:r>
              <a:rPr lang="tr-TR" dirty="0" smtClean="0"/>
              <a:t>’)</a:t>
            </a:r>
          </a:p>
          <a:p>
            <a:r>
              <a:rPr lang="tr-TR" dirty="0" smtClean="0"/>
              <a:t>‘</a:t>
            </a:r>
            <a:r>
              <a:rPr lang="tr-TR" dirty="0" err="1" smtClean="0"/>
              <a:t>negated</a:t>
            </a:r>
            <a:r>
              <a:rPr lang="tr-TR" dirty="0" smtClean="0"/>
              <a:t> </a:t>
            </a:r>
            <a:r>
              <a:rPr lang="tr-TR" dirty="0" err="1" smtClean="0"/>
              <a:t>unbearability</a:t>
            </a:r>
            <a:r>
              <a:rPr lang="tr-TR" dirty="0" smtClean="0"/>
              <a:t>’, (‘</a:t>
            </a:r>
            <a:r>
              <a:rPr lang="en-US" dirty="0" smtClean="0"/>
              <a:t>but I can stand it</a:t>
            </a:r>
            <a:r>
              <a:rPr lang="tr-TR" dirty="0" smtClean="0"/>
              <a:t>, </a:t>
            </a:r>
            <a:r>
              <a:rPr lang="en-US" dirty="0" smtClean="0"/>
              <a:t>It will not be intolerable</a:t>
            </a:r>
            <a:r>
              <a:rPr lang="tr-TR" dirty="0" smtClean="0"/>
              <a:t>’)</a:t>
            </a:r>
          </a:p>
          <a:p>
            <a:r>
              <a:rPr lang="tr-TR" dirty="0" smtClean="0"/>
              <a:t>‘</a:t>
            </a:r>
            <a:r>
              <a:rPr lang="tr-TR" dirty="0" err="1" smtClean="0"/>
              <a:t>worth</a:t>
            </a:r>
            <a:r>
              <a:rPr lang="tr-TR" dirty="0" smtClean="0"/>
              <a:t> </a:t>
            </a:r>
            <a:r>
              <a:rPr lang="tr-TR" dirty="0" err="1" smtClean="0"/>
              <a:t>tolerating</a:t>
            </a:r>
            <a:r>
              <a:rPr lang="tr-TR" dirty="0" smtClean="0"/>
              <a:t>’ (‘</a:t>
            </a:r>
            <a:r>
              <a:rPr lang="en-US" dirty="0" smtClean="0"/>
              <a:t>it is worth it for me to tolerate it</a:t>
            </a:r>
            <a:r>
              <a:rPr lang="tr-TR" dirty="0" smtClean="0"/>
              <a:t>’)</a:t>
            </a:r>
            <a:endParaRPr lang="tr-TR" dirty="0"/>
          </a:p>
        </p:txBody>
      </p:sp>
      <p:pic>
        <p:nvPicPr>
          <p:cNvPr id="5" name="Resim 4"/>
          <p:cNvPicPr>
            <a:picLocks noChangeAspect="1"/>
          </p:cNvPicPr>
          <p:nvPr/>
        </p:nvPicPr>
        <p:blipFill>
          <a:blip r:embed="rId2"/>
          <a:stretch>
            <a:fillRect/>
          </a:stretch>
        </p:blipFill>
        <p:spPr>
          <a:xfrm>
            <a:off x="741129" y="4110037"/>
            <a:ext cx="10709742" cy="2201863"/>
          </a:xfrm>
          <a:prstGeom prst="rect">
            <a:avLst/>
          </a:prstGeom>
        </p:spPr>
      </p:pic>
    </p:spTree>
    <p:extLst>
      <p:ext uri="{BB962C8B-B14F-4D97-AF65-F5344CB8AC3E}">
        <p14:creationId xmlns:p14="http://schemas.microsoft.com/office/powerpoint/2010/main" val="1050248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3. High </a:t>
            </a:r>
            <a:r>
              <a:rPr lang="tr-TR" dirty="0" err="1" smtClean="0"/>
              <a:t>frustration</a:t>
            </a:r>
            <a:r>
              <a:rPr lang="tr-TR" dirty="0" smtClean="0"/>
              <a:t> </a:t>
            </a:r>
            <a:r>
              <a:rPr lang="tr-TR" dirty="0" err="1" smtClean="0"/>
              <a:t>tolerance</a:t>
            </a:r>
            <a:r>
              <a:rPr lang="tr-TR" dirty="0" smtClean="0"/>
              <a:t> </a:t>
            </a:r>
            <a:r>
              <a:rPr lang="tr-TR" dirty="0" err="1" smtClean="0"/>
              <a:t>belief</a:t>
            </a:r>
            <a:endParaRPr lang="tr-TR" dirty="0"/>
          </a:p>
        </p:txBody>
      </p:sp>
      <p:sp>
        <p:nvSpPr>
          <p:cNvPr id="3" name="İçerik Yer Tutucusu 2"/>
          <p:cNvSpPr>
            <a:spLocks noGrp="1"/>
          </p:cNvSpPr>
          <p:nvPr>
            <p:ph idx="1"/>
          </p:nvPr>
        </p:nvSpPr>
        <p:spPr/>
        <p:txBody>
          <a:bodyPr/>
          <a:lstStyle/>
          <a:p>
            <a:r>
              <a:rPr lang="tr-TR" dirty="0" smtClean="0">
                <a:solidFill>
                  <a:srgbClr val="FF0000"/>
                </a:solidFill>
              </a:rPr>
              <a:t>P</a:t>
            </a:r>
            <a:r>
              <a:rPr lang="en-US" dirty="0" err="1" smtClean="0">
                <a:solidFill>
                  <a:srgbClr val="FF0000"/>
                </a:solidFill>
              </a:rPr>
              <a:t>hilosophy</a:t>
            </a:r>
            <a:r>
              <a:rPr lang="tr-TR" dirty="0"/>
              <a:t>:</a:t>
            </a:r>
            <a:r>
              <a:rPr lang="en-US" dirty="0" smtClean="0"/>
              <a:t> </a:t>
            </a:r>
            <a:r>
              <a:rPr lang="tr-TR" dirty="0" smtClean="0"/>
              <a:t>I</a:t>
            </a:r>
            <a:r>
              <a:rPr lang="en-US" dirty="0" smtClean="0"/>
              <a:t>t helps people to pursue their goals, not because tolerating frustration is in itself good for people</a:t>
            </a:r>
            <a:endParaRPr lang="tr-TR" dirty="0"/>
          </a:p>
        </p:txBody>
      </p:sp>
    </p:spTree>
    <p:extLst>
      <p:ext uri="{BB962C8B-B14F-4D97-AF65-F5344CB8AC3E}">
        <p14:creationId xmlns:p14="http://schemas.microsoft.com/office/powerpoint/2010/main" val="6288168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Rational</a:t>
            </a:r>
            <a:r>
              <a:rPr lang="tr-TR" dirty="0" smtClean="0"/>
              <a:t> </a:t>
            </a:r>
            <a:r>
              <a:rPr lang="tr-TR" dirty="0" err="1" smtClean="0"/>
              <a:t>beliefs</a:t>
            </a:r>
            <a:r>
              <a:rPr lang="tr-TR" dirty="0" smtClean="0"/>
              <a:t>: </a:t>
            </a:r>
            <a:r>
              <a:rPr lang="tr-TR" dirty="0" err="1" smtClean="0"/>
              <a:t>Characteristics</a:t>
            </a:r>
            <a:r>
              <a:rPr lang="tr-TR" dirty="0" smtClean="0"/>
              <a:t>  </a:t>
            </a:r>
            <a:endParaRPr lang="tr-TR" dirty="0"/>
          </a:p>
        </p:txBody>
      </p:sp>
      <p:sp>
        <p:nvSpPr>
          <p:cNvPr id="3" name="İçerik Yer Tutucusu 2"/>
          <p:cNvSpPr>
            <a:spLocks noGrp="1"/>
          </p:cNvSpPr>
          <p:nvPr>
            <p:ph idx="1"/>
          </p:nvPr>
        </p:nvSpPr>
        <p:spPr/>
        <p:txBody>
          <a:bodyPr/>
          <a:lstStyle/>
          <a:p>
            <a:r>
              <a:rPr lang="tr-TR" dirty="0" smtClean="0"/>
              <a:t>5 </a:t>
            </a:r>
            <a:r>
              <a:rPr lang="tr-TR" dirty="0" err="1" smtClean="0"/>
              <a:t>defining</a:t>
            </a:r>
            <a:r>
              <a:rPr lang="tr-TR" dirty="0" smtClean="0"/>
              <a:t>  </a:t>
            </a:r>
            <a:r>
              <a:rPr lang="tr-TR" dirty="0" err="1" smtClean="0"/>
              <a:t>characteristics</a:t>
            </a:r>
            <a:r>
              <a:rPr lang="tr-TR" dirty="0" smtClean="0"/>
              <a:t>: </a:t>
            </a:r>
          </a:p>
          <a:p>
            <a:r>
              <a:rPr lang="tr-TR" dirty="0" smtClean="0"/>
              <a:t>1. </a:t>
            </a:r>
            <a:r>
              <a:rPr lang="tr-TR" dirty="0" err="1" smtClean="0"/>
              <a:t>Flexible</a:t>
            </a:r>
            <a:r>
              <a:rPr lang="tr-TR" dirty="0" smtClean="0"/>
              <a:t> </a:t>
            </a:r>
            <a:r>
              <a:rPr lang="tr-TR" dirty="0" err="1" smtClean="0"/>
              <a:t>or</a:t>
            </a:r>
            <a:r>
              <a:rPr lang="tr-TR" dirty="0" smtClean="0"/>
              <a:t> </a:t>
            </a:r>
            <a:r>
              <a:rPr lang="tr-TR" dirty="0" err="1" smtClean="0">
                <a:solidFill>
                  <a:srgbClr val="FF0000"/>
                </a:solidFill>
              </a:rPr>
              <a:t>non-extreme</a:t>
            </a:r>
            <a:endParaRPr lang="tr-TR" dirty="0" smtClean="0">
              <a:solidFill>
                <a:srgbClr val="FF0000"/>
              </a:solidFill>
            </a:endParaRPr>
          </a:p>
          <a:p>
            <a:r>
              <a:rPr lang="tr-TR" dirty="0" smtClean="0"/>
              <a:t>2. </a:t>
            </a:r>
            <a:r>
              <a:rPr lang="en-US" dirty="0" smtClean="0">
                <a:solidFill>
                  <a:srgbClr val="FF0000"/>
                </a:solidFill>
              </a:rPr>
              <a:t>Consistent with reality </a:t>
            </a:r>
            <a:endParaRPr lang="tr-TR" dirty="0" smtClean="0">
              <a:solidFill>
                <a:srgbClr val="FF0000"/>
              </a:solidFill>
            </a:endParaRPr>
          </a:p>
          <a:p>
            <a:r>
              <a:rPr lang="tr-TR" dirty="0" smtClean="0"/>
              <a:t>3. </a:t>
            </a:r>
            <a:r>
              <a:rPr lang="en-US" dirty="0" smtClean="0">
                <a:solidFill>
                  <a:srgbClr val="FF0000"/>
                </a:solidFill>
              </a:rPr>
              <a:t>Logical </a:t>
            </a:r>
            <a:endParaRPr lang="tr-TR" dirty="0" smtClean="0">
              <a:solidFill>
                <a:srgbClr val="FF0000"/>
              </a:solidFill>
            </a:endParaRPr>
          </a:p>
          <a:p>
            <a:r>
              <a:rPr lang="tr-TR" dirty="0" smtClean="0"/>
              <a:t>4. </a:t>
            </a:r>
            <a:r>
              <a:rPr lang="en-US" dirty="0" smtClean="0"/>
              <a:t>Largely </a:t>
            </a:r>
            <a:r>
              <a:rPr lang="en-US" dirty="0" smtClean="0">
                <a:solidFill>
                  <a:srgbClr val="FF0000"/>
                </a:solidFill>
              </a:rPr>
              <a:t>functional</a:t>
            </a:r>
            <a:r>
              <a:rPr lang="en-US" dirty="0" smtClean="0"/>
              <a:t> in their emotional, </a:t>
            </a:r>
            <a:r>
              <a:rPr lang="en-US" dirty="0" err="1" smtClean="0"/>
              <a:t>behavioural</a:t>
            </a:r>
            <a:r>
              <a:rPr lang="en-US" dirty="0" smtClean="0"/>
              <a:t> and cognitive consequences </a:t>
            </a:r>
            <a:endParaRPr lang="tr-TR" dirty="0" smtClean="0"/>
          </a:p>
          <a:p>
            <a:r>
              <a:rPr lang="tr-TR" dirty="0" smtClean="0"/>
              <a:t>5. </a:t>
            </a:r>
            <a:r>
              <a:rPr lang="en-US" dirty="0" smtClean="0"/>
              <a:t>Largely </a:t>
            </a:r>
            <a:r>
              <a:rPr lang="en-US" dirty="0" smtClean="0">
                <a:solidFill>
                  <a:srgbClr val="FF0000"/>
                </a:solidFill>
              </a:rPr>
              <a:t>helpful</a:t>
            </a:r>
            <a:r>
              <a:rPr lang="en-US" dirty="0" smtClean="0"/>
              <a:t> to the individual in pursuing his basic goals and purposes</a:t>
            </a:r>
            <a:endParaRPr lang="tr-TR" dirty="0"/>
          </a:p>
        </p:txBody>
      </p:sp>
    </p:spTree>
    <p:extLst>
      <p:ext uri="{BB962C8B-B14F-4D97-AF65-F5344CB8AC3E}">
        <p14:creationId xmlns:p14="http://schemas.microsoft.com/office/powerpoint/2010/main" val="5937675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3. High </a:t>
            </a:r>
            <a:r>
              <a:rPr lang="tr-TR" dirty="0" err="1" smtClean="0"/>
              <a:t>frustration</a:t>
            </a:r>
            <a:r>
              <a:rPr lang="tr-TR" dirty="0" smtClean="0"/>
              <a:t> </a:t>
            </a:r>
            <a:r>
              <a:rPr lang="tr-TR" dirty="0" err="1" smtClean="0"/>
              <a:t>tolerance</a:t>
            </a:r>
            <a:r>
              <a:rPr lang="tr-TR" dirty="0" smtClean="0"/>
              <a:t> </a:t>
            </a:r>
            <a:r>
              <a:rPr lang="tr-TR" dirty="0" err="1" smtClean="0"/>
              <a:t>belief</a:t>
            </a:r>
            <a:r>
              <a:rPr lang="tr-TR" dirty="0" smtClean="0"/>
              <a:t>: </a:t>
            </a:r>
            <a:r>
              <a:rPr lang="tr-TR" dirty="0" err="1" smtClean="0"/>
              <a:t>Rationality</a:t>
            </a:r>
            <a:r>
              <a:rPr lang="tr-TR" dirty="0" smtClean="0"/>
              <a:t> </a:t>
            </a:r>
            <a:r>
              <a:rPr lang="tr-TR" dirty="0" err="1" smtClean="0"/>
              <a:t>check</a:t>
            </a:r>
            <a:endParaRPr lang="tr-TR" dirty="0"/>
          </a:p>
        </p:txBody>
      </p:sp>
      <p:sp>
        <p:nvSpPr>
          <p:cNvPr id="3" name="İçerik Yer Tutucusu 2"/>
          <p:cNvSpPr>
            <a:spLocks noGrp="1"/>
          </p:cNvSpPr>
          <p:nvPr>
            <p:ph idx="1"/>
          </p:nvPr>
        </p:nvSpPr>
        <p:spPr/>
        <p:txBody>
          <a:bodyPr>
            <a:normAutofit fontScale="85000" lnSpcReduction="20000"/>
          </a:bodyPr>
          <a:lstStyle/>
          <a:p>
            <a:r>
              <a:rPr lang="tr-TR" dirty="0" smtClean="0"/>
              <a:t>1. </a:t>
            </a:r>
            <a:r>
              <a:rPr lang="en-US" dirty="0" smtClean="0"/>
              <a:t>It is </a:t>
            </a:r>
            <a:r>
              <a:rPr lang="en-US" dirty="0" smtClean="0">
                <a:solidFill>
                  <a:srgbClr val="FF0000"/>
                </a:solidFill>
              </a:rPr>
              <a:t>non-extreme</a:t>
            </a:r>
            <a:r>
              <a:rPr lang="en-US" dirty="0" smtClean="0"/>
              <a:t> in that the person allows for the fact that not doing well is tolerable as opposed to the extreme position that it is unbearable. </a:t>
            </a:r>
            <a:endParaRPr lang="tr-TR" dirty="0" smtClean="0"/>
          </a:p>
          <a:p>
            <a:r>
              <a:rPr lang="en-US" dirty="0" smtClean="0"/>
              <a:t>It is </a:t>
            </a:r>
            <a:r>
              <a:rPr lang="en-US" dirty="0" smtClean="0">
                <a:solidFill>
                  <a:srgbClr val="FF0000"/>
                </a:solidFill>
              </a:rPr>
              <a:t>consistent with reality </a:t>
            </a:r>
            <a:r>
              <a:rPr lang="en-US" dirty="0" smtClean="0"/>
              <a:t>in that the person (</a:t>
            </a:r>
            <a:r>
              <a:rPr lang="en-US" dirty="0" err="1" smtClean="0"/>
              <a:t>i</a:t>
            </a:r>
            <a:r>
              <a:rPr lang="en-US" dirty="0" smtClean="0"/>
              <a:t>) </a:t>
            </a:r>
            <a:r>
              <a:rPr lang="en-US" dirty="0" err="1" smtClean="0"/>
              <a:t>recognises</a:t>
            </a:r>
            <a:r>
              <a:rPr lang="en-US" dirty="0" smtClean="0"/>
              <a:t> the struggle involved in putting up with the adversity, (ii) acknowledges the truth that he really can bear that which is difficult to tolerate and (iii) can see the truth that it is in his interests to put up with the adversity. </a:t>
            </a:r>
            <a:endParaRPr lang="tr-TR" dirty="0" smtClean="0"/>
          </a:p>
          <a:p>
            <a:r>
              <a:rPr lang="en-US" dirty="0" smtClean="0"/>
              <a:t>It is </a:t>
            </a:r>
            <a:r>
              <a:rPr lang="en-US" dirty="0" smtClean="0">
                <a:solidFill>
                  <a:srgbClr val="FF0000"/>
                </a:solidFill>
              </a:rPr>
              <a:t>logical</a:t>
            </a:r>
            <a:r>
              <a:rPr lang="en-US" dirty="0" smtClean="0"/>
              <a:t> in that the ‘asserted struggle’ component and the ‘negated </a:t>
            </a:r>
            <a:r>
              <a:rPr lang="en-US" dirty="0" err="1" smtClean="0"/>
              <a:t>unbearability</a:t>
            </a:r>
            <a:r>
              <a:rPr lang="en-US" dirty="0" smtClean="0"/>
              <a:t>’ component are both non-extreme and thus the latter follows logically from the former. </a:t>
            </a:r>
            <a:endParaRPr lang="tr-TR" dirty="0" smtClean="0"/>
          </a:p>
          <a:p>
            <a:r>
              <a:rPr lang="en-US" dirty="0" smtClean="0"/>
              <a:t>It will help him</a:t>
            </a:r>
            <a:r>
              <a:rPr lang="tr-TR" dirty="0" smtClean="0"/>
              <a:t> </a:t>
            </a:r>
            <a:r>
              <a:rPr lang="en-US" dirty="0" smtClean="0"/>
              <a:t>to have immediate </a:t>
            </a:r>
            <a:r>
              <a:rPr lang="en-US" dirty="0" smtClean="0">
                <a:solidFill>
                  <a:srgbClr val="FF0000"/>
                </a:solidFill>
              </a:rPr>
              <a:t>functional</a:t>
            </a:r>
            <a:r>
              <a:rPr lang="en-US" dirty="0" smtClean="0"/>
              <a:t> emotions, </a:t>
            </a:r>
            <a:r>
              <a:rPr lang="en-US" dirty="0" err="1" smtClean="0"/>
              <a:t>behaviour</a:t>
            </a:r>
            <a:r>
              <a:rPr lang="en-US" dirty="0" smtClean="0"/>
              <a:t> and</a:t>
            </a:r>
            <a:r>
              <a:rPr lang="tr-TR" dirty="0" smtClean="0"/>
              <a:t> </a:t>
            </a:r>
            <a:r>
              <a:rPr lang="en-US" dirty="0" smtClean="0"/>
              <a:t>thoughts and help him pursue his longer-term goals. </a:t>
            </a:r>
            <a:endParaRPr lang="tr-TR" dirty="0" smtClean="0"/>
          </a:p>
          <a:p>
            <a:r>
              <a:rPr lang="en-US" dirty="0" smtClean="0"/>
              <a:t>Thus, it will </a:t>
            </a:r>
            <a:r>
              <a:rPr lang="en-US" dirty="0" smtClean="0">
                <a:solidFill>
                  <a:srgbClr val="FF0000"/>
                </a:solidFill>
              </a:rPr>
              <a:t>help</a:t>
            </a:r>
            <a:r>
              <a:rPr lang="en-US" dirty="0" smtClean="0"/>
              <a:t> him to do well in the sense that it will lead him to focus on what he needs to do to avoid the ‘difficult to tolerate’ situation of not doing well rather than on the ‘intolerable’ aspects of doing poorly.</a:t>
            </a:r>
            <a:endParaRPr lang="tr-TR" dirty="0"/>
          </a:p>
        </p:txBody>
      </p:sp>
    </p:spTree>
    <p:extLst>
      <p:ext uri="{BB962C8B-B14F-4D97-AF65-F5344CB8AC3E}">
        <p14:creationId xmlns:p14="http://schemas.microsoft.com/office/powerpoint/2010/main" val="29529268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4. </a:t>
            </a:r>
            <a:r>
              <a:rPr lang="en-US" dirty="0" smtClean="0"/>
              <a:t>Self-, other- and life-acceptance beliefs</a:t>
            </a:r>
            <a:endParaRPr lang="tr-TR" dirty="0"/>
          </a:p>
        </p:txBody>
      </p:sp>
      <p:sp>
        <p:nvSpPr>
          <p:cNvPr id="3" name="İçerik Yer Tutucusu 2"/>
          <p:cNvSpPr>
            <a:spLocks noGrp="1"/>
          </p:cNvSpPr>
          <p:nvPr>
            <p:ph idx="1"/>
          </p:nvPr>
        </p:nvSpPr>
        <p:spPr/>
        <p:txBody>
          <a:bodyPr>
            <a:normAutofit fontScale="92500" lnSpcReduction="20000"/>
          </a:bodyPr>
          <a:lstStyle/>
          <a:p>
            <a:r>
              <a:rPr lang="tr-TR" dirty="0" err="1" smtClean="0">
                <a:solidFill>
                  <a:srgbClr val="FF0000"/>
                </a:solidFill>
              </a:rPr>
              <a:t>Negative</a:t>
            </a:r>
            <a:r>
              <a:rPr lang="tr-TR" dirty="0" smtClean="0">
                <a:solidFill>
                  <a:srgbClr val="FF0000"/>
                </a:solidFill>
              </a:rPr>
              <a:t> </a:t>
            </a:r>
            <a:r>
              <a:rPr lang="tr-TR" dirty="0" err="1" smtClean="0">
                <a:solidFill>
                  <a:srgbClr val="FF0000"/>
                </a:solidFill>
              </a:rPr>
              <a:t>evaluation</a:t>
            </a:r>
            <a:r>
              <a:rPr lang="tr-TR" dirty="0" smtClean="0">
                <a:solidFill>
                  <a:srgbClr val="FF0000"/>
                </a:solidFill>
              </a:rPr>
              <a:t> of </a:t>
            </a:r>
            <a:r>
              <a:rPr lang="tr-TR" dirty="0" err="1" smtClean="0">
                <a:solidFill>
                  <a:srgbClr val="FF0000"/>
                </a:solidFill>
              </a:rPr>
              <a:t>the</a:t>
            </a:r>
            <a:r>
              <a:rPr lang="tr-TR" dirty="0" smtClean="0">
                <a:solidFill>
                  <a:srgbClr val="FF0000"/>
                </a:solidFill>
              </a:rPr>
              <a:t> </a:t>
            </a:r>
            <a:r>
              <a:rPr lang="tr-TR" dirty="0" err="1" smtClean="0">
                <a:solidFill>
                  <a:srgbClr val="FF0000"/>
                </a:solidFill>
              </a:rPr>
              <a:t>aspect</a:t>
            </a:r>
            <a:r>
              <a:rPr lang="tr-TR" dirty="0" smtClean="0">
                <a:solidFill>
                  <a:srgbClr val="FF0000"/>
                </a:solidFill>
              </a:rPr>
              <a:t> of </a:t>
            </a:r>
            <a:r>
              <a:rPr lang="tr-TR" dirty="0" err="1" smtClean="0">
                <a:solidFill>
                  <a:srgbClr val="FF0000"/>
                </a:solidFill>
              </a:rPr>
              <a:t>the</a:t>
            </a:r>
            <a:r>
              <a:rPr lang="tr-TR" dirty="0" smtClean="0">
                <a:solidFill>
                  <a:srgbClr val="FF0000"/>
                </a:solidFill>
              </a:rPr>
              <a:t> self but not </a:t>
            </a:r>
            <a:r>
              <a:rPr lang="tr-TR" dirty="0" err="1" smtClean="0">
                <a:solidFill>
                  <a:srgbClr val="FF0000"/>
                </a:solidFill>
              </a:rPr>
              <a:t>the</a:t>
            </a:r>
            <a:r>
              <a:rPr lang="tr-TR" dirty="0" smtClean="0">
                <a:solidFill>
                  <a:srgbClr val="FF0000"/>
                </a:solidFill>
              </a:rPr>
              <a:t> global </a:t>
            </a:r>
            <a:r>
              <a:rPr lang="tr-TR" dirty="0" err="1" smtClean="0">
                <a:solidFill>
                  <a:srgbClr val="FF0000"/>
                </a:solidFill>
              </a:rPr>
              <a:t>negative</a:t>
            </a:r>
            <a:r>
              <a:rPr lang="tr-TR" dirty="0" smtClean="0">
                <a:solidFill>
                  <a:srgbClr val="FF0000"/>
                </a:solidFill>
              </a:rPr>
              <a:t> </a:t>
            </a:r>
            <a:r>
              <a:rPr lang="tr-TR" dirty="0" err="1" smtClean="0">
                <a:solidFill>
                  <a:srgbClr val="FF0000"/>
                </a:solidFill>
              </a:rPr>
              <a:t>evaluation</a:t>
            </a:r>
            <a:r>
              <a:rPr lang="tr-TR" dirty="0" smtClean="0">
                <a:solidFill>
                  <a:srgbClr val="FF0000"/>
                </a:solidFill>
              </a:rPr>
              <a:t> of </a:t>
            </a:r>
            <a:r>
              <a:rPr lang="tr-TR" dirty="0" err="1" smtClean="0">
                <a:solidFill>
                  <a:srgbClr val="FF0000"/>
                </a:solidFill>
              </a:rPr>
              <a:t>the</a:t>
            </a:r>
            <a:r>
              <a:rPr lang="tr-TR" dirty="0" smtClean="0">
                <a:solidFill>
                  <a:srgbClr val="FF0000"/>
                </a:solidFill>
              </a:rPr>
              <a:t> self </a:t>
            </a:r>
          </a:p>
          <a:p>
            <a:r>
              <a:rPr lang="en-US" dirty="0" smtClean="0"/>
              <a:t>When your client does not get his non-dogmatic preference met and this failure can be attributed to himself, for example, then it is rational for him not to like his </a:t>
            </a:r>
            <a:r>
              <a:rPr lang="en-US" dirty="0" err="1" smtClean="0"/>
              <a:t>behaviour</a:t>
            </a:r>
            <a:r>
              <a:rPr lang="en-US" dirty="0" smtClean="0"/>
              <a:t>, but to accept himself as a fallible human being who has acted poorly.</a:t>
            </a:r>
            <a:endParaRPr lang="tr-TR" dirty="0" smtClean="0"/>
          </a:p>
          <a:p>
            <a:r>
              <a:rPr lang="tr-TR" dirty="0" smtClean="0"/>
              <a:t>‘</a:t>
            </a:r>
            <a:r>
              <a:rPr lang="tr-TR" dirty="0" err="1" smtClean="0"/>
              <a:t>negatively</a:t>
            </a:r>
            <a:r>
              <a:rPr lang="tr-TR" dirty="0" smtClean="0"/>
              <a:t> </a:t>
            </a:r>
            <a:r>
              <a:rPr lang="tr-TR" dirty="0" err="1" smtClean="0"/>
              <a:t>evaluated</a:t>
            </a:r>
            <a:r>
              <a:rPr lang="tr-TR" dirty="0" smtClean="0"/>
              <a:t> </a:t>
            </a:r>
            <a:r>
              <a:rPr lang="tr-TR" dirty="0" err="1" smtClean="0"/>
              <a:t>aspect</a:t>
            </a:r>
            <a:r>
              <a:rPr lang="tr-TR" dirty="0" smtClean="0"/>
              <a:t>’, (</a:t>
            </a:r>
            <a:r>
              <a:rPr lang="en-US" dirty="0" smtClean="0"/>
              <a:t>‘I don’t like the fact that I messed up on the test</a:t>
            </a:r>
            <a:r>
              <a:rPr lang="tr-TR" dirty="0" smtClean="0"/>
              <a:t>’)</a:t>
            </a:r>
          </a:p>
          <a:p>
            <a:r>
              <a:rPr lang="tr-TR" dirty="0" smtClean="0"/>
              <a:t>‘</a:t>
            </a:r>
            <a:r>
              <a:rPr lang="tr-TR" dirty="0" err="1" smtClean="0"/>
              <a:t>negated</a:t>
            </a:r>
            <a:r>
              <a:rPr lang="tr-TR" dirty="0" smtClean="0"/>
              <a:t> global </a:t>
            </a:r>
            <a:r>
              <a:rPr lang="tr-TR" dirty="0" err="1" smtClean="0"/>
              <a:t>negative</a:t>
            </a:r>
            <a:r>
              <a:rPr lang="tr-TR" dirty="0" smtClean="0"/>
              <a:t> </a:t>
            </a:r>
            <a:r>
              <a:rPr lang="tr-TR" dirty="0" err="1" smtClean="0"/>
              <a:t>evaluation</a:t>
            </a:r>
            <a:r>
              <a:rPr lang="tr-TR" dirty="0" smtClean="0"/>
              <a:t>’, (</a:t>
            </a:r>
            <a:r>
              <a:rPr lang="en-US" dirty="0" smtClean="0"/>
              <a:t>but I am not unworthy for my poor performance</a:t>
            </a:r>
            <a:r>
              <a:rPr lang="tr-TR" dirty="0" smtClean="0"/>
              <a:t>.’) </a:t>
            </a:r>
          </a:p>
          <a:p>
            <a:r>
              <a:rPr lang="tr-TR" dirty="0" smtClean="0"/>
              <a:t>‘</a:t>
            </a:r>
            <a:r>
              <a:rPr lang="tr-TR" dirty="0" err="1" smtClean="0"/>
              <a:t>asserted</a:t>
            </a:r>
            <a:r>
              <a:rPr lang="tr-TR" dirty="0" smtClean="0"/>
              <a:t> </a:t>
            </a:r>
            <a:r>
              <a:rPr lang="tr-TR" dirty="0" err="1" smtClean="0"/>
              <a:t>complexity</a:t>
            </a:r>
            <a:r>
              <a:rPr lang="tr-TR" dirty="0" smtClean="0"/>
              <a:t>/</a:t>
            </a:r>
            <a:r>
              <a:rPr lang="tr-TR" dirty="0" err="1" smtClean="0"/>
              <a:t>unrateability</a:t>
            </a:r>
            <a:r>
              <a:rPr lang="tr-TR" dirty="0" smtClean="0"/>
              <a:t>/</a:t>
            </a:r>
            <a:r>
              <a:rPr lang="tr-TR" dirty="0" err="1" smtClean="0"/>
              <a:t>fallibility</a:t>
            </a:r>
            <a:r>
              <a:rPr lang="tr-TR" dirty="0" smtClean="0"/>
              <a:t>’ (‘</a:t>
            </a:r>
            <a:r>
              <a:rPr lang="en-US" dirty="0" smtClean="0"/>
              <a:t>Rather I am a fallible human being too complex to be rated on the basis of my test performance</a:t>
            </a:r>
            <a:r>
              <a:rPr lang="tr-TR" dirty="0" smtClean="0"/>
              <a:t>’)</a:t>
            </a:r>
            <a:endParaRPr lang="tr-TR" dirty="0"/>
          </a:p>
        </p:txBody>
      </p:sp>
      <p:pic>
        <p:nvPicPr>
          <p:cNvPr id="4" name="Resim 3"/>
          <p:cNvPicPr>
            <a:picLocks noChangeAspect="1"/>
          </p:cNvPicPr>
          <p:nvPr/>
        </p:nvPicPr>
        <p:blipFill>
          <a:blip r:embed="rId2"/>
          <a:stretch>
            <a:fillRect/>
          </a:stretch>
        </p:blipFill>
        <p:spPr>
          <a:xfrm>
            <a:off x="612634" y="2616994"/>
            <a:ext cx="10966732" cy="2768600"/>
          </a:xfrm>
          <a:prstGeom prst="rect">
            <a:avLst/>
          </a:prstGeom>
        </p:spPr>
      </p:pic>
    </p:spTree>
    <p:extLst>
      <p:ext uri="{BB962C8B-B14F-4D97-AF65-F5344CB8AC3E}">
        <p14:creationId xmlns:p14="http://schemas.microsoft.com/office/powerpoint/2010/main" val="113473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4. </a:t>
            </a:r>
            <a:r>
              <a:rPr lang="en-US" dirty="0" smtClean="0"/>
              <a:t>Self-, other- and life-acceptance beliefs</a:t>
            </a:r>
            <a:endParaRPr lang="tr-TR" dirty="0"/>
          </a:p>
        </p:txBody>
      </p:sp>
      <p:sp>
        <p:nvSpPr>
          <p:cNvPr id="3" name="İçerik Yer Tutucusu 2"/>
          <p:cNvSpPr>
            <a:spLocks noGrp="1"/>
          </p:cNvSpPr>
          <p:nvPr>
            <p:ph idx="1"/>
          </p:nvPr>
        </p:nvSpPr>
        <p:spPr/>
        <p:txBody>
          <a:bodyPr/>
          <a:lstStyle/>
          <a:p>
            <a:endParaRPr lang="tr-TR" dirty="0" smtClean="0"/>
          </a:p>
          <a:p>
            <a:r>
              <a:rPr lang="tr-TR" dirty="0" err="1" smtClean="0">
                <a:solidFill>
                  <a:srgbClr val="FF0000"/>
                </a:solidFill>
              </a:rPr>
              <a:t>Philosophy</a:t>
            </a:r>
            <a:r>
              <a:rPr lang="tr-TR" dirty="0" smtClean="0">
                <a:solidFill>
                  <a:srgbClr val="FF0000"/>
                </a:solidFill>
              </a:rPr>
              <a:t>:</a:t>
            </a:r>
            <a:r>
              <a:rPr lang="tr-TR" dirty="0" smtClean="0"/>
              <a:t> W</a:t>
            </a:r>
            <a:r>
              <a:rPr lang="en-US" dirty="0" smtClean="0"/>
              <a:t>ill encourage your client to focus on what needs to be done to correct his own </a:t>
            </a:r>
            <a:r>
              <a:rPr lang="en-US" dirty="0" err="1" smtClean="0"/>
              <a:t>behaviour</a:t>
            </a:r>
            <a:r>
              <a:rPr lang="tr-TR" dirty="0" smtClean="0"/>
              <a:t>.</a:t>
            </a:r>
            <a:endParaRPr lang="tr-TR" dirty="0"/>
          </a:p>
        </p:txBody>
      </p:sp>
    </p:spTree>
    <p:extLst>
      <p:ext uri="{BB962C8B-B14F-4D97-AF65-F5344CB8AC3E}">
        <p14:creationId xmlns:p14="http://schemas.microsoft.com/office/powerpoint/2010/main" val="30968605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4. </a:t>
            </a:r>
            <a:r>
              <a:rPr lang="en-US" dirty="0" smtClean="0"/>
              <a:t>Self-, other- and life-acceptance beliefs</a:t>
            </a:r>
            <a:r>
              <a:rPr lang="tr-TR" dirty="0" smtClean="0"/>
              <a:t>: </a:t>
            </a:r>
            <a:r>
              <a:rPr lang="tr-TR" dirty="0" err="1" smtClean="0"/>
              <a:t>Rationality</a:t>
            </a:r>
            <a:r>
              <a:rPr lang="tr-TR" dirty="0" smtClean="0"/>
              <a:t> </a:t>
            </a:r>
            <a:r>
              <a:rPr lang="tr-TR" dirty="0" err="1" smtClean="0"/>
              <a:t>check</a:t>
            </a:r>
            <a:endParaRPr lang="tr-TR" dirty="0"/>
          </a:p>
        </p:txBody>
      </p:sp>
      <p:sp>
        <p:nvSpPr>
          <p:cNvPr id="3" name="İçerik Yer Tutucusu 2"/>
          <p:cNvSpPr>
            <a:spLocks noGrp="1"/>
          </p:cNvSpPr>
          <p:nvPr>
            <p:ph idx="1"/>
          </p:nvPr>
        </p:nvSpPr>
        <p:spPr/>
        <p:txBody>
          <a:bodyPr>
            <a:normAutofit fontScale="85000" lnSpcReduction="20000"/>
          </a:bodyPr>
          <a:lstStyle/>
          <a:p>
            <a:r>
              <a:rPr lang="en-US" dirty="0" smtClean="0"/>
              <a:t>It is </a:t>
            </a:r>
            <a:r>
              <a:rPr lang="en-US" dirty="0" smtClean="0">
                <a:solidFill>
                  <a:srgbClr val="FF0000"/>
                </a:solidFill>
              </a:rPr>
              <a:t>non-extreme </a:t>
            </a:r>
            <a:r>
              <a:rPr lang="en-US" dirty="0" smtClean="0"/>
              <a:t>in that the person sees that he is able to perform well and also poorly. </a:t>
            </a:r>
            <a:endParaRPr lang="tr-TR" dirty="0" smtClean="0"/>
          </a:p>
          <a:p>
            <a:r>
              <a:rPr lang="en-US" dirty="0" smtClean="0"/>
              <a:t>It is </a:t>
            </a:r>
            <a:r>
              <a:rPr lang="en-US" dirty="0" smtClean="0">
                <a:solidFill>
                  <a:srgbClr val="FF0000"/>
                </a:solidFill>
              </a:rPr>
              <a:t>consistent with reality </a:t>
            </a:r>
            <a:r>
              <a:rPr lang="en-US" dirty="0" smtClean="0"/>
              <a:t>in that whilst he can prove that he did not do well on the test (remember that at this point we have assumed temporarily that his inferred A is true), he can also prove that he is a fallible human being and that he is not unworthy as a person. </a:t>
            </a:r>
            <a:endParaRPr lang="tr-TR" dirty="0" smtClean="0"/>
          </a:p>
          <a:p>
            <a:r>
              <a:rPr lang="en-US" dirty="0" smtClean="0"/>
              <a:t>It is </a:t>
            </a:r>
            <a:r>
              <a:rPr lang="en-US" dirty="0" smtClean="0">
                <a:solidFill>
                  <a:srgbClr val="FF0000"/>
                </a:solidFill>
              </a:rPr>
              <a:t>logical</a:t>
            </a:r>
            <a:r>
              <a:rPr lang="en-US" dirty="0" smtClean="0"/>
              <a:t> in that the person is not making the part-whole error. He is clear in asserting that the whole of himself is not defined by a part of himself. </a:t>
            </a:r>
            <a:endParaRPr lang="tr-TR" dirty="0" smtClean="0"/>
          </a:p>
          <a:p>
            <a:r>
              <a:rPr lang="en-US" dirty="0" smtClean="0"/>
              <a:t>It will lead to immediate </a:t>
            </a:r>
            <a:r>
              <a:rPr lang="en-US" dirty="0" smtClean="0">
                <a:solidFill>
                  <a:srgbClr val="FF0000"/>
                </a:solidFill>
              </a:rPr>
              <a:t>functional </a:t>
            </a:r>
            <a:r>
              <a:rPr lang="en-US" dirty="0" smtClean="0"/>
              <a:t>emotions, </a:t>
            </a:r>
            <a:r>
              <a:rPr lang="en-US" dirty="0" err="1" smtClean="0"/>
              <a:t>behaviours</a:t>
            </a:r>
            <a:r>
              <a:rPr lang="en-US" dirty="0" smtClean="0"/>
              <a:t> and thoughts and help him pursue his longer-term goals.</a:t>
            </a:r>
            <a:endParaRPr lang="tr-TR" dirty="0" smtClean="0"/>
          </a:p>
          <a:p>
            <a:r>
              <a:rPr lang="tr-TR" dirty="0" smtClean="0"/>
              <a:t>I</a:t>
            </a:r>
            <a:r>
              <a:rPr lang="en-US" dirty="0" smtClean="0"/>
              <a:t>t will </a:t>
            </a:r>
            <a:r>
              <a:rPr lang="en-US" dirty="0" smtClean="0">
                <a:solidFill>
                  <a:srgbClr val="FF0000"/>
                </a:solidFill>
              </a:rPr>
              <a:t>help </a:t>
            </a:r>
            <a:r>
              <a:rPr lang="en-US" dirty="0" smtClean="0"/>
              <a:t>him to do well in the future in the sense that he will be motivated to learn from his previous errors and translate this learning to plan what he needs to do to improve his performance on the next test rather than dwell unfruitfully on his past poor performance.</a:t>
            </a:r>
            <a:endParaRPr lang="tr-TR" dirty="0"/>
          </a:p>
        </p:txBody>
      </p:sp>
    </p:spTree>
    <p:extLst>
      <p:ext uri="{BB962C8B-B14F-4D97-AF65-F5344CB8AC3E}">
        <p14:creationId xmlns:p14="http://schemas.microsoft.com/office/powerpoint/2010/main" val="33015659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smtClean="0"/>
              <a:t>The situational ‘ABC’ model of rational emotive </a:t>
            </a:r>
            <a:r>
              <a:rPr lang="en-US" dirty="0" err="1" smtClean="0"/>
              <a:t>behaviour</a:t>
            </a:r>
            <a:r>
              <a:rPr lang="en-US" dirty="0" smtClean="0"/>
              <a:t> therapy</a:t>
            </a:r>
            <a:endParaRPr lang="tr-TR" dirty="0"/>
          </a:p>
        </p:txBody>
      </p:sp>
      <p:sp>
        <p:nvSpPr>
          <p:cNvPr id="3" name="İçerik Yer Tutucusu 2"/>
          <p:cNvSpPr>
            <a:spLocks noGrp="1"/>
          </p:cNvSpPr>
          <p:nvPr>
            <p:ph idx="1"/>
          </p:nvPr>
        </p:nvSpPr>
        <p:spPr/>
        <p:txBody>
          <a:bodyPr/>
          <a:lstStyle/>
          <a:p>
            <a:r>
              <a:rPr lang="tr-TR" dirty="0" smtClean="0"/>
              <a:t>S</a:t>
            </a:r>
            <a:r>
              <a:rPr lang="en-US" dirty="0" err="1" smtClean="0"/>
              <a:t>ituations</a:t>
            </a:r>
            <a:r>
              <a:rPr lang="en-US" dirty="0" smtClean="0"/>
              <a:t> are viewed in the ‘situational ABC’ model as descriptions of actual events about which </a:t>
            </a:r>
            <a:r>
              <a:rPr lang="en-US" b="1" dirty="0" smtClean="0"/>
              <a:t>you form</a:t>
            </a:r>
            <a:r>
              <a:rPr lang="en-US" dirty="0" smtClean="0"/>
              <a:t> </a:t>
            </a:r>
            <a:r>
              <a:rPr lang="en-US" b="1" dirty="0" smtClean="0"/>
              <a:t>inferences</a:t>
            </a:r>
            <a:r>
              <a:rPr lang="tr-TR" b="1" dirty="0" smtClean="0"/>
              <a:t>.</a:t>
            </a:r>
          </a:p>
          <a:p>
            <a:r>
              <a:rPr lang="tr-TR" dirty="0"/>
              <a:t>I</a:t>
            </a:r>
            <a:r>
              <a:rPr lang="en-US" dirty="0" err="1" smtClean="0"/>
              <a:t>nferences</a:t>
            </a:r>
            <a:r>
              <a:rPr lang="en-US" dirty="0" smtClean="0"/>
              <a:t> go beyond the data at hand and may be accurate or inaccurate.</a:t>
            </a:r>
            <a:endParaRPr lang="tr-TR" dirty="0" smtClean="0"/>
          </a:p>
          <a:p>
            <a:r>
              <a:rPr lang="tr-TR" dirty="0" err="1" smtClean="0"/>
              <a:t>Situations</a:t>
            </a:r>
            <a:r>
              <a:rPr lang="tr-TR" dirty="0" smtClean="0"/>
              <a:t> </a:t>
            </a:r>
            <a:r>
              <a:rPr lang="en-US" dirty="0" smtClean="0"/>
              <a:t>are descriptions of events and do not include inferential meaning.</a:t>
            </a:r>
            <a:endParaRPr lang="tr-TR" dirty="0" smtClean="0"/>
          </a:p>
          <a:p>
            <a:endParaRPr lang="tr-TR" b="1" dirty="0"/>
          </a:p>
        </p:txBody>
      </p:sp>
    </p:spTree>
    <p:extLst>
      <p:ext uri="{BB962C8B-B14F-4D97-AF65-F5344CB8AC3E}">
        <p14:creationId xmlns:p14="http://schemas.microsoft.com/office/powerpoint/2010/main" val="1814698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Apply</a:t>
            </a:r>
            <a:r>
              <a:rPr lang="tr-TR" dirty="0" smtClean="0"/>
              <a:t> </a:t>
            </a:r>
            <a:endParaRPr lang="tr-TR" dirty="0"/>
          </a:p>
        </p:txBody>
      </p:sp>
      <p:sp>
        <p:nvSpPr>
          <p:cNvPr id="3" name="İçerik Yer Tutucusu 2"/>
          <p:cNvSpPr>
            <a:spLocks noGrp="1"/>
          </p:cNvSpPr>
          <p:nvPr>
            <p:ph idx="1"/>
          </p:nvPr>
        </p:nvSpPr>
        <p:spPr/>
        <p:txBody>
          <a:bodyPr>
            <a:normAutofit fontScale="92500" lnSpcReduction="20000"/>
          </a:bodyPr>
          <a:lstStyle/>
          <a:p>
            <a:pPr marL="0" indent="0">
              <a:buNone/>
            </a:pPr>
            <a:r>
              <a:rPr lang="tr-TR" dirty="0" err="1" smtClean="0"/>
              <a:t>Think</a:t>
            </a:r>
            <a:r>
              <a:rPr lang="tr-TR" dirty="0" smtClean="0"/>
              <a:t> </a:t>
            </a:r>
            <a:r>
              <a:rPr lang="tr-TR" dirty="0" err="1" smtClean="0"/>
              <a:t>about</a:t>
            </a:r>
            <a:r>
              <a:rPr lang="tr-TR" dirty="0" smtClean="0"/>
              <a:t> a </a:t>
            </a:r>
            <a:r>
              <a:rPr lang="tr-TR" dirty="0" err="1" smtClean="0"/>
              <a:t>positive</a:t>
            </a:r>
            <a:r>
              <a:rPr lang="tr-TR" dirty="0" smtClean="0"/>
              <a:t> </a:t>
            </a:r>
            <a:r>
              <a:rPr lang="tr-TR" dirty="0" err="1" smtClean="0"/>
              <a:t>experience</a:t>
            </a:r>
            <a:r>
              <a:rPr lang="tr-TR" dirty="0" smtClean="0"/>
              <a:t>:</a:t>
            </a:r>
          </a:p>
          <a:p>
            <a:r>
              <a:rPr lang="tr-TR" dirty="0" err="1" smtClean="0"/>
              <a:t>Specify</a:t>
            </a:r>
            <a:r>
              <a:rPr lang="tr-TR" dirty="0" smtClean="0"/>
              <a:t> </a:t>
            </a:r>
            <a:r>
              <a:rPr lang="tr-TR" dirty="0" err="1" smtClean="0"/>
              <a:t>the</a:t>
            </a:r>
            <a:r>
              <a:rPr lang="tr-TR" dirty="0" smtClean="0"/>
              <a:t> </a:t>
            </a:r>
            <a:r>
              <a:rPr lang="tr-TR" dirty="0" err="1" smtClean="0"/>
              <a:t>event</a:t>
            </a:r>
            <a:r>
              <a:rPr lang="tr-TR" dirty="0" smtClean="0"/>
              <a:t>/</a:t>
            </a:r>
            <a:r>
              <a:rPr lang="tr-TR" dirty="0" err="1" smtClean="0"/>
              <a:t>situation</a:t>
            </a:r>
            <a:r>
              <a:rPr lang="tr-TR" dirty="0" smtClean="0"/>
              <a:t> </a:t>
            </a:r>
          </a:p>
          <a:p>
            <a:r>
              <a:rPr lang="tr-TR" dirty="0" err="1" smtClean="0"/>
              <a:t>Specify</a:t>
            </a:r>
            <a:r>
              <a:rPr lang="tr-TR" dirty="0" smtClean="0"/>
              <a:t> </a:t>
            </a:r>
            <a:r>
              <a:rPr lang="tr-TR" dirty="0" err="1" smtClean="0"/>
              <a:t>the</a:t>
            </a:r>
            <a:r>
              <a:rPr lang="tr-TR" dirty="0" smtClean="0"/>
              <a:t> </a:t>
            </a:r>
            <a:r>
              <a:rPr lang="tr-TR" dirty="0" err="1" smtClean="0"/>
              <a:t>critical</a:t>
            </a:r>
            <a:r>
              <a:rPr lang="tr-TR" dirty="0" smtClean="0"/>
              <a:t> </a:t>
            </a:r>
            <a:r>
              <a:rPr lang="tr-TR" dirty="0" err="1" smtClean="0"/>
              <a:t>A’s</a:t>
            </a:r>
            <a:endParaRPr lang="tr-TR" dirty="0" smtClean="0"/>
          </a:p>
          <a:p>
            <a:r>
              <a:rPr lang="tr-TR" dirty="0" err="1" smtClean="0"/>
              <a:t>Specify</a:t>
            </a:r>
            <a:r>
              <a:rPr lang="tr-TR" dirty="0" smtClean="0"/>
              <a:t> </a:t>
            </a:r>
            <a:r>
              <a:rPr lang="tr-TR" dirty="0" err="1" smtClean="0"/>
              <a:t>type</a:t>
            </a:r>
            <a:r>
              <a:rPr lang="tr-TR" dirty="0" smtClean="0"/>
              <a:t> of </a:t>
            </a:r>
            <a:r>
              <a:rPr lang="tr-TR" dirty="0" err="1" smtClean="0"/>
              <a:t>the</a:t>
            </a:r>
            <a:r>
              <a:rPr lang="tr-TR" dirty="0" smtClean="0"/>
              <a:t> </a:t>
            </a:r>
            <a:r>
              <a:rPr lang="tr-TR" dirty="0" err="1" smtClean="0"/>
              <a:t>critical</a:t>
            </a:r>
            <a:r>
              <a:rPr lang="tr-TR" dirty="0" smtClean="0"/>
              <a:t> </a:t>
            </a:r>
            <a:r>
              <a:rPr lang="tr-TR" dirty="0" err="1" smtClean="0"/>
              <a:t>A’s</a:t>
            </a:r>
            <a:r>
              <a:rPr lang="tr-TR" dirty="0" smtClean="0"/>
              <a:t> </a:t>
            </a:r>
          </a:p>
          <a:p>
            <a:r>
              <a:rPr lang="tr-TR" dirty="0" err="1" smtClean="0"/>
              <a:t>Identify</a:t>
            </a:r>
            <a:r>
              <a:rPr lang="tr-TR" dirty="0" smtClean="0"/>
              <a:t> </a:t>
            </a:r>
            <a:r>
              <a:rPr lang="tr-TR" dirty="0" err="1" smtClean="0"/>
              <a:t>the</a:t>
            </a:r>
            <a:r>
              <a:rPr lang="tr-TR" dirty="0" smtClean="0"/>
              <a:t> </a:t>
            </a:r>
            <a:r>
              <a:rPr lang="tr-TR" dirty="0" err="1" smtClean="0"/>
              <a:t>B’s</a:t>
            </a:r>
            <a:r>
              <a:rPr lang="tr-TR" dirty="0" smtClean="0"/>
              <a:t> </a:t>
            </a:r>
          </a:p>
          <a:p>
            <a:r>
              <a:rPr lang="tr-TR" dirty="0" err="1" smtClean="0"/>
              <a:t>Identify</a:t>
            </a:r>
            <a:r>
              <a:rPr lang="tr-TR" dirty="0" smtClean="0"/>
              <a:t> </a:t>
            </a:r>
            <a:r>
              <a:rPr lang="tr-TR" dirty="0" err="1" smtClean="0"/>
              <a:t>the</a:t>
            </a:r>
            <a:r>
              <a:rPr lang="tr-TR" dirty="0" smtClean="0"/>
              <a:t> </a:t>
            </a:r>
            <a:r>
              <a:rPr lang="tr-TR" dirty="0" err="1" smtClean="0"/>
              <a:t>types</a:t>
            </a:r>
            <a:r>
              <a:rPr lang="tr-TR" dirty="0" smtClean="0"/>
              <a:t> of </a:t>
            </a:r>
            <a:r>
              <a:rPr lang="tr-TR" dirty="0" err="1" smtClean="0"/>
              <a:t>B’s</a:t>
            </a:r>
            <a:endParaRPr lang="tr-TR" dirty="0" smtClean="0"/>
          </a:p>
          <a:p>
            <a:r>
              <a:rPr lang="tr-TR" dirty="0" err="1" smtClean="0"/>
              <a:t>Check</a:t>
            </a:r>
            <a:r>
              <a:rPr lang="tr-TR" dirty="0" smtClean="0"/>
              <a:t> </a:t>
            </a:r>
            <a:r>
              <a:rPr lang="tr-TR" dirty="0" err="1" smtClean="0"/>
              <a:t>rationality</a:t>
            </a:r>
            <a:r>
              <a:rPr lang="tr-TR" dirty="0" smtClean="0"/>
              <a:t> on 5 </a:t>
            </a:r>
            <a:r>
              <a:rPr lang="tr-TR" dirty="0" err="1" smtClean="0"/>
              <a:t>criteria</a:t>
            </a:r>
            <a:r>
              <a:rPr lang="tr-TR" dirty="0" smtClean="0"/>
              <a:t> </a:t>
            </a:r>
          </a:p>
          <a:p>
            <a:r>
              <a:rPr lang="tr-TR" dirty="0" smtClean="0"/>
              <a:t>Rate </a:t>
            </a:r>
            <a:r>
              <a:rPr lang="tr-TR" dirty="0" err="1" smtClean="0"/>
              <a:t>the</a:t>
            </a:r>
            <a:r>
              <a:rPr lang="tr-TR" dirty="0" smtClean="0"/>
              <a:t> </a:t>
            </a:r>
            <a:r>
              <a:rPr lang="tr-TR" dirty="0" err="1" smtClean="0"/>
              <a:t>rationality</a:t>
            </a:r>
            <a:r>
              <a:rPr lang="tr-TR" dirty="0" smtClean="0"/>
              <a:t> of </a:t>
            </a:r>
            <a:r>
              <a:rPr lang="tr-TR" dirty="0" err="1" smtClean="0"/>
              <a:t>each</a:t>
            </a:r>
            <a:r>
              <a:rPr lang="tr-TR" dirty="0" smtClean="0"/>
              <a:t> </a:t>
            </a:r>
            <a:r>
              <a:rPr lang="tr-TR" dirty="0" err="1" smtClean="0"/>
              <a:t>belief</a:t>
            </a:r>
            <a:r>
              <a:rPr lang="tr-TR" dirty="0" smtClean="0"/>
              <a:t>  on 0-100 </a:t>
            </a:r>
            <a:r>
              <a:rPr lang="tr-TR" dirty="0" err="1" smtClean="0"/>
              <a:t>scale</a:t>
            </a:r>
            <a:r>
              <a:rPr lang="tr-TR" dirty="0" smtClean="0"/>
              <a:t> (100 </a:t>
            </a:r>
            <a:r>
              <a:rPr lang="tr-TR" dirty="0" err="1" smtClean="0"/>
              <a:t>rational</a:t>
            </a:r>
            <a:r>
              <a:rPr lang="tr-TR" dirty="0" smtClean="0"/>
              <a:t>).</a:t>
            </a:r>
          </a:p>
          <a:p>
            <a:r>
              <a:rPr lang="tr-TR" dirty="0" err="1" smtClean="0"/>
              <a:t>State</a:t>
            </a:r>
            <a:r>
              <a:rPr lang="tr-TR" dirty="0" smtClean="0"/>
              <a:t> </a:t>
            </a:r>
            <a:r>
              <a:rPr lang="tr-TR" dirty="0" err="1" smtClean="0"/>
              <a:t>your</a:t>
            </a:r>
            <a:r>
              <a:rPr lang="tr-TR" dirty="0" smtClean="0"/>
              <a:t> </a:t>
            </a:r>
            <a:r>
              <a:rPr lang="tr-TR" dirty="0" err="1" smtClean="0"/>
              <a:t>reflections</a:t>
            </a:r>
            <a:r>
              <a:rPr lang="tr-TR" dirty="0" smtClean="0"/>
              <a:t> in 2-3 </a:t>
            </a:r>
            <a:r>
              <a:rPr lang="tr-TR" dirty="0" err="1" smtClean="0"/>
              <a:t>sentences</a:t>
            </a:r>
            <a:r>
              <a:rPr lang="tr-TR" dirty="0" smtClean="0"/>
              <a:t> </a:t>
            </a:r>
          </a:p>
          <a:p>
            <a:pPr marL="0" indent="0">
              <a:buNone/>
            </a:pPr>
            <a:r>
              <a:rPr lang="tr-TR" dirty="0" smtClean="0"/>
              <a:t>1 </a:t>
            </a:r>
            <a:r>
              <a:rPr lang="tr-TR" dirty="0" err="1" smtClean="0"/>
              <a:t>page</a:t>
            </a:r>
            <a:r>
              <a:rPr lang="tr-TR" dirty="0" smtClean="0"/>
              <a:t>, Word format, </a:t>
            </a:r>
            <a:r>
              <a:rPr lang="tr-TR" dirty="0" err="1" smtClean="0"/>
              <a:t>send</a:t>
            </a:r>
            <a:r>
              <a:rPr lang="tr-TR" dirty="0" smtClean="0"/>
              <a:t> </a:t>
            </a:r>
            <a:r>
              <a:rPr lang="tr-TR" dirty="0" err="1" smtClean="0"/>
              <a:t>via</a:t>
            </a:r>
            <a:r>
              <a:rPr lang="tr-TR" dirty="0" smtClean="0"/>
              <a:t> e-mail (2pts. Bonus).</a:t>
            </a:r>
            <a:endParaRPr lang="tr-TR" dirty="0"/>
          </a:p>
        </p:txBody>
      </p:sp>
    </p:spTree>
    <p:extLst>
      <p:ext uri="{BB962C8B-B14F-4D97-AF65-F5344CB8AC3E}">
        <p14:creationId xmlns:p14="http://schemas.microsoft.com/office/powerpoint/2010/main" val="19517591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7</a:t>
            </a:r>
            <a:r>
              <a:rPr lang="tr-TR" dirty="0" smtClean="0"/>
              <a:t>.03.2023</a:t>
            </a:r>
            <a:endParaRPr lang="tr-TR" dirty="0"/>
          </a:p>
        </p:txBody>
      </p:sp>
    </p:spTree>
    <p:extLst>
      <p:ext uri="{BB962C8B-B14F-4D97-AF65-F5344CB8AC3E}">
        <p14:creationId xmlns:p14="http://schemas.microsoft.com/office/powerpoint/2010/main" val="11417444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Irrational</a:t>
            </a:r>
            <a:r>
              <a:rPr lang="tr-TR" dirty="0" smtClean="0"/>
              <a:t> </a:t>
            </a:r>
            <a:r>
              <a:rPr lang="tr-TR" dirty="0" err="1" smtClean="0"/>
              <a:t>Beliefs</a:t>
            </a:r>
            <a:r>
              <a:rPr lang="tr-TR" dirty="0" smtClean="0"/>
              <a:t> </a:t>
            </a:r>
            <a:endParaRPr lang="tr-TR" dirty="0"/>
          </a:p>
        </p:txBody>
      </p:sp>
      <p:sp>
        <p:nvSpPr>
          <p:cNvPr id="5" name="İçerik Yer Tutucusu 4"/>
          <p:cNvSpPr>
            <a:spLocks noGrp="1"/>
          </p:cNvSpPr>
          <p:nvPr>
            <p:ph idx="1"/>
          </p:nvPr>
        </p:nvSpPr>
        <p:spPr/>
        <p:txBody>
          <a:bodyPr/>
          <a:lstStyle/>
          <a:p>
            <a:endParaRPr lang="tr-TR"/>
          </a:p>
        </p:txBody>
      </p:sp>
      <p:pic>
        <p:nvPicPr>
          <p:cNvPr id="6" name="Resim 5"/>
          <p:cNvPicPr>
            <a:picLocks noChangeAspect="1"/>
          </p:cNvPicPr>
          <p:nvPr/>
        </p:nvPicPr>
        <p:blipFill>
          <a:blip r:embed="rId2"/>
          <a:stretch>
            <a:fillRect/>
          </a:stretch>
        </p:blipFill>
        <p:spPr>
          <a:xfrm>
            <a:off x="838200" y="1825625"/>
            <a:ext cx="9477375" cy="4200525"/>
          </a:xfrm>
          <a:prstGeom prst="rect">
            <a:avLst/>
          </a:prstGeom>
        </p:spPr>
      </p:pic>
    </p:spTree>
    <p:extLst>
      <p:ext uri="{BB962C8B-B14F-4D97-AF65-F5344CB8AC3E}">
        <p14:creationId xmlns:p14="http://schemas.microsoft.com/office/powerpoint/2010/main" val="10464347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Irrational</a:t>
            </a:r>
            <a:r>
              <a:rPr lang="tr-TR" dirty="0" smtClean="0"/>
              <a:t> </a:t>
            </a:r>
            <a:r>
              <a:rPr lang="tr-TR" dirty="0" err="1"/>
              <a:t>beliefs</a:t>
            </a:r>
            <a:r>
              <a:rPr lang="tr-TR" dirty="0"/>
              <a:t>: </a:t>
            </a:r>
            <a:r>
              <a:rPr lang="tr-TR" dirty="0" err="1"/>
              <a:t>Characteristics</a:t>
            </a:r>
            <a:r>
              <a:rPr lang="tr-TR" dirty="0"/>
              <a:t> </a:t>
            </a: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838200" y="1825624"/>
            <a:ext cx="8439150" cy="3976085"/>
          </a:xfrm>
          <a:prstGeom prst="rect">
            <a:avLst/>
          </a:prstGeom>
        </p:spPr>
      </p:pic>
    </p:spTree>
    <p:extLst>
      <p:ext uri="{BB962C8B-B14F-4D97-AF65-F5344CB8AC3E}">
        <p14:creationId xmlns:p14="http://schemas.microsoft.com/office/powerpoint/2010/main" val="40713031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Demands</a:t>
            </a:r>
            <a:r>
              <a:rPr lang="tr-TR" dirty="0" smtClean="0"/>
              <a:t> </a:t>
            </a:r>
            <a:endParaRPr lang="tr-TR" dirty="0"/>
          </a:p>
        </p:txBody>
      </p:sp>
      <p:pic>
        <p:nvPicPr>
          <p:cNvPr id="4" name="İçerik Yer Tutucusu 3"/>
          <p:cNvPicPr>
            <a:picLocks noGrp="1" noChangeAspect="1"/>
          </p:cNvPicPr>
          <p:nvPr>
            <p:ph idx="1"/>
          </p:nvPr>
        </p:nvPicPr>
        <p:blipFill>
          <a:blip r:embed="rId2"/>
          <a:stretch>
            <a:fillRect/>
          </a:stretch>
        </p:blipFill>
        <p:spPr>
          <a:xfrm>
            <a:off x="0" y="2433446"/>
            <a:ext cx="10573414" cy="2974126"/>
          </a:xfrm>
          <a:prstGeom prst="rect">
            <a:avLst/>
          </a:prstGeom>
        </p:spPr>
      </p:pic>
    </p:spTree>
    <p:extLst>
      <p:ext uri="{BB962C8B-B14F-4D97-AF65-F5344CB8AC3E}">
        <p14:creationId xmlns:p14="http://schemas.microsoft.com/office/powerpoint/2010/main" val="37623294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Demands</a:t>
            </a:r>
            <a:r>
              <a:rPr lang="tr-TR" dirty="0" smtClean="0"/>
              <a:t> </a:t>
            </a:r>
            <a:endParaRPr lang="tr-TR" dirty="0"/>
          </a:p>
        </p:txBody>
      </p:sp>
      <p:pic>
        <p:nvPicPr>
          <p:cNvPr id="4" name="İçerik Yer Tutucusu 3"/>
          <p:cNvPicPr>
            <a:picLocks noGrp="1" noChangeAspect="1"/>
          </p:cNvPicPr>
          <p:nvPr>
            <p:ph idx="1"/>
          </p:nvPr>
        </p:nvPicPr>
        <p:blipFill>
          <a:blip r:embed="rId2"/>
          <a:stretch>
            <a:fillRect/>
          </a:stretch>
        </p:blipFill>
        <p:spPr>
          <a:xfrm>
            <a:off x="707771" y="2270234"/>
            <a:ext cx="9598279" cy="3083610"/>
          </a:xfrm>
          <a:prstGeom prst="rect">
            <a:avLst/>
          </a:prstGeom>
        </p:spPr>
      </p:pic>
    </p:spTree>
    <p:extLst>
      <p:ext uri="{BB962C8B-B14F-4D97-AF65-F5344CB8AC3E}">
        <p14:creationId xmlns:p14="http://schemas.microsoft.com/office/powerpoint/2010/main" val="37202906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Demands</a:t>
            </a:r>
            <a:r>
              <a:rPr lang="tr-TR" dirty="0" smtClean="0"/>
              <a:t>: </a:t>
            </a:r>
            <a:r>
              <a:rPr lang="tr-TR" dirty="0" err="1" smtClean="0"/>
              <a:t>Rationality</a:t>
            </a:r>
            <a:r>
              <a:rPr lang="tr-TR" dirty="0" smtClean="0"/>
              <a:t> </a:t>
            </a:r>
            <a:r>
              <a:rPr lang="tr-TR" dirty="0" err="1"/>
              <a:t>check</a:t>
            </a:r>
            <a:endParaRPr lang="tr-TR" dirty="0"/>
          </a:p>
        </p:txBody>
      </p:sp>
      <p:pic>
        <p:nvPicPr>
          <p:cNvPr id="4" name="İçerik Yer Tutucusu 3"/>
          <p:cNvPicPr>
            <a:picLocks noGrp="1" noChangeAspect="1"/>
          </p:cNvPicPr>
          <p:nvPr>
            <p:ph idx="1"/>
          </p:nvPr>
        </p:nvPicPr>
        <p:blipFill>
          <a:blip r:embed="rId2"/>
          <a:stretch>
            <a:fillRect/>
          </a:stretch>
        </p:blipFill>
        <p:spPr>
          <a:xfrm>
            <a:off x="2475187" y="1597040"/>
            <a:ext cx="6897378" cy="4579923"/>
          </a:xfrm>
          <a:prstGeom prst="rect">
            <a:avLst/>
          </a:prstGeom>
        </p:spPr>
      </p:pic>
    </p:spTree>
    <p:extLst>
      <p:ext uri="{BB962C8B-B14F-4D97-AF65-F5344CB8AC3E}">
        <p14:creationId xmlns:p14="http://schemas.microsoft.com/office/powerpoint/2010/main" val="7048449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Types</a:t>
            </a:r>
            <a:r>
              <a:rPr lang="tr-TR" dirty="0" smtClean="0"/>
              <a:t> of ‘</a:t>
            </a:r>
            <a:r>
              <a:rPr lang="tr-TR" dirty="0" err="1" smtClean="0"/>
              <a:t>shoulds</a:t>
            </a:r>
            <a:r>
              <a:rPr lang="tr-TR" dirty="0" smtClean="0"/>
              <a:t>’ </a:t>
            </a:r>
            <a:endParaRPr lang="tr-TR" dirty="0"/>
          </a:p>
        </p:txBody>
      </p:sp>
      <p:sp>
        <p:nvSpPr>
          <p:cNvPr id="3" name="İçerik Yer Tutucusu 2"/>
          <p:cNvSpPr>
            <a:spLocks noGrp="1"/>
          </p:cNvSpPr>
          <p:nvPr>
            <p:ph idx="1"/>
          </p:nvPr>
        </p:nvSpPr>
        <p:spPr/>
        <p:txBody>
          <a:bodyPr/>
          <a:lstStyle/>
          <a:p>
            <a:r>
              <a:rPr lang="tr-TR" dirty="0" err="1" smtClean="0"/>
              <a:t>Recommendatory</a:t>
            </a:r>
            <a:endParaRPr lang="tr-TR" dirty="0" smtClean="0"/>
          </a:p>
          <a:p>
            <a:r>
              <a:rPr lang="tr-TR" dirty="0" err="1" smtClean="0"/>
              <a:t>Predictive</a:t>
            </a:r>
            <a:endParaRPr lang="tr-TR" dirty="0" smtClean="0"/>
          </a:p>
          <a:p>
            <a:r>
              <a:rPr lang="tr-TR" dirty="0" err="1"/>
              <a:t>Ideal</a:t>
            </a:r>
            <a:r>
              <a:rPr lang="tr-TR" dirty="0"/>
              <a:t> </a:t>
            </a:r>
            <a:endParaRPr lang="tr-TR" dirty="0" smtClean="0"/>
          </a:p>
          <a:p>
            <a:r>
              <a:rPr lang="tr-TR" dirty="0" err="1" smtClean="0"/>
              <a:t>Empirical</a:t>
            </a:r>
            <a:endParaRPr lang="tr-TR" dirty="0" smtClean="0"/>
          </a:p>
          <a:p>
            <a:r>
              <a:rPr lang="tr-TR" dirty="0" err="1"/>
              <a:t>Preferential</a:t>
            </a:r>
            <a:r>
              <a:rPr lang="tr-TR" dirty="0"/>
              <a:t> </a:t>
            </a:r>
            <a:endParaRPr lang="tr-TR" dirty="0" smtClean="0"/>
          </a:p>
          <a:p>
            <a:r>
              <a:rPr lang="tr-TR" dirty="0" err="1"/>
              <a:t>Conditional</a:t>
            </a:r>
            <a:r>
              <a:rPr lang="tr-TR" dirty="0"/>
              <a:t> </a:t>
            </a:r>
            <a:endParaRPr lang="tr-TR" dirty="0" smtClean="0"/>
          </a:p>
          <a:p>
            <a:r>
              <a:rPr lang="tr-TR" dirty="0" err="1">
                <a:solidFill>
                  <a:srgbClr val="FF0000"/>
                </a:solidFill>
              </a:rPr>
              <a:t>Absolute</a:t>
            </a:r>
            <a:r>
              <a:rPr lang="tr-TR" dirty="0">
                <a:solidFill>
                  <a:srgbClr val="FF0000"/>
                </a:solidFill>
              </a:rPr>
              <a:t> </a:t>
            </a:r>
            <a:r>
              <a:rPr lang="tr-TR" dirty="0" err="1">
                <a:solidFill>
                  <a:srgbClr val="FF0000"/>
                </a:solidFill>
              </a:rPr>
              <a:t>should</a:t>
            </a:r>
            <a:endParaRPr lang="tr-TR" dirty="0">
              <a:solidFill>
                <a:srgbClr val="FF0000"/>
              </a:solidFill>
            </a:endParaRPr>
          </a:p>
        </p:txBody>
      </p:sp>
    </p:spTree>
    <p:extLst>
      <p:ext uri="{BB962C8B-B14F-4D97-AF65-F5344CB8AC3E}">
        <p14:creationId xmlns:p14="http://schemas.microsoft.com/office/powerpoint/2010/main" val="28167253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Awfulising</a:t>
            </a:r>
            <a:r>
              <a:rPr lang="tr-TR" dirty="0"/>
              <a:t> </a:t>
            </a:r>
            <a:r>
              <a:rPr lang="tr-TR" dirty="0" err="1"/>
              <a:t>belief</a:t>
            </a:r>
            <a:endParaRPr lang="tr-TR" dirty="0"/>
          </a:p>
        </p:txBody>
      </p:sp>
      <p:sp>
        <p:nvSpPr>
          <p:cNvPr id="5" name="İçerik Yer Tutucusu 4"/>
          <p:cNvSpPr>
            <a:spLocks noGrp="1"/>
          </p:cNvSpPr>
          <p:nvPr>
            <p:ph idx="1"/>
          </p:nvPr>
        </p:nvSpPr>
        <p:spPr/>
        <p:txBody>
          <a:bodyPr/>
          <a:lstStyle/>
          <a:p>
            <a:r>
              <a:rPr lang="en-US" dirty="0"/>
              <a:t>‘It would be awful if I fail to do well in my forthcoming test.’</a:t>
            </a:r>
            <a:endParaRPr lang="tr-TR" dirty="0"/>
          </a:p>
        </p:txBody>
      </p:sp>
      <p:pic>
        <p:nvPicPr>
          <p:cNvPr id="6" name="Resim 5"/>
          <p:cNvPicPr>
            <a:picLocks noChangeAspect="1"/>
          </p:cNvPicPr>
          <p:nvPr/>
        </p:nvPicPr>
        <p:blipFill>
          <a:blip r:embed="rId2"/>
          <a:stretch>
            <a:fillRect/>
          </a:stretch>
        </p:blipFill>
        <p:spPr>
          <a:xfrm>
            <a:off x="709383" y="2695904"/>
            <a:ext cx="10366221" cy="2760443"/>
          </a:xfrm>
          <a:prstGeom prst="rect">
            <a:avLst/>
          </a:prstGeom>
        </p:spPr>
      </p:pic>
    </p:spTree>
    <p:extLst>
      <p:ext uri="{BB962C8B-B14F-4D97-AF65-F5344CB8AC3E}">
        <p14:creationId xmlns:p14="http://schemas.microsoft.com/office/powerpoint/2010/main" val="22661102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Awfulising</a:t>
            </a:r>
            <a:r>
              <a:rPr lang="tr-TR" dirty="0"/>
              <a:t> </a:t>
            </a:r>
            <a:r>
              <a:rPr lang="tr-TR" dirty="0" err="1" smtClean="0"/>
              <a:t>belief</a:t>
            </a:r>
            <a:r>
              <a:rPr lang="tr-TR" dirty="0" smtClean="0"/>
              <a:t>: </a:t>
            </a:r>
            <a:r>
              <a:rPr lang="tr-TR" dirty="0" err="1" smtClean="0"/>
              <a:t>Rationality</a:t>
            </a:r>
            <a:r>
              <a:rPr lang="tr-TR" dirty="0" smtClean="0"/>
              <a:t> </a:t>
            </a:r>
            <a:r>
              <a:rPr lang="tr-TR" dirty="0" err="1"/>
              <a:t>check</a:t>
            </a:r>
            <a:endParaRPr lang="tr-TR" dirty="0"/>
          </a:p>
        </p:txBody>
      </p:sp>
      <p:pic>
        <p:nvPicPr>
          <p:cNvPr id="4" name="İçerik Yer Tutucusu 3"/>
          <p:cNvPicPr>
            <a:picLocks noGrp="1" noChangeAspect="1"/>
          </p:cNvPicPr>
          <p:nvPr>
            <p:ph idx="1"/>
          </p:nvPr>
        </p:nvPicPr>
        <p:blipFill>
          <a:blip r:embed="rId2"/>
          <a:stretch>
            <a:fillRect/>
          </a:stretch>
        </p:blipFill>
        <p:spPr>
          <a:xfrm>
            <a:off x="1749973" y="1884738"/>
            <a:ext cx="7767189" cy="4828253"/>
          </a:xfrm>
          <a:prstGeom prst="rect">
            <a:avLst/>
          </a:prstGeom>
        </p:spPr>
      </p:pic>
    </p:spTree>
    <p:extLst>
      <p:ext uri="{BB962C8B-B14F-4D97-AF65-F5344CB8AC3E}">
        <p14:creationId xmlns:p14="http://schemas.microsoft.com/office/powerpoint/2010/main" val="5169250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Situations</a:t>
            </a:r>
            <a:r>
              <a:rPr lang="tr-TR" dirty="0" smtClean="0"/>
              <a:t> </a:t>
            </a:r>
            <a:endParaRPr lang="tr-TR" dirty="0"/>
          </a:p>
        </p:txBody>
      </p:sp>
      <p:sp>
        <p:nvSpPr>
          <p:cNvPr id="3" name="İçerik Yer Tutucusu 2"/>
          <p:cNvSpPr>
            <a:spLocks noGrp="1"/>
          </p:cNvSpPr>
          <p:nvPr>
            <p:ph idx="1"/>
          </p:nvPr>
        </p:nvSpPr>
        <p:spPr/>
        <p:txBody>
          <a:bodyPr/>
          <a:lstStyle/>
          <a:p>
            <a:r>
              <a:rPr lang="tr-TR" dirty="0" smtClean="0"/>
              <a:t>‘</a:t>
            </a:r>
            <a:r>
              <a:rPr lang="tr-TR" dirty="0" err="1" smtClean="0"/>
              <a:t>Situations</a:t>
            </a:r>
            <a:r>
              <a:rPr lang="tr-TR" dirty="0" smtClean="0"/>
              <a:t>’ </a:t>
            </a:r>
            <a:r>
              <a:rPr lang="tr-TR" dirty="0" err="1" smtClean="0"/>
              <a:t>exist</a:t>
            </a:r>
            <a:r>
              <a:rPr lang="tr-TR" dirty="0" smtClean="0"/>
              <a:t> in time &amp; </a:t>
            </a:r>
            <a:r>
              <a:rPr lang="en-US" dirty="0" smtClean="0"/>
              <a:t>can </a:t>
            </a:r>
            <a:r>
              <a:rPr lang="en-US" b="1" dirty="0" smtClean="0"/>
              <a:t>describe</a:t>
            </a:r>
            <a:r>
              <a:rPr lang="tr-TR" b="1" dirty="0" smtClean="0"/>
              <a:t> </a:t>
            </a:r>
            <a:endParaRPr lang="tr-TR" dirty="0" smtClean="0"/>
          </a:p>
          <a:p>
            <a:pPr lvl="1"/>
            <a:r>
              <a:rPr lang="tr-TR" dirty="0" err="1" smtClean="0"/>
              <a:t>external</a:t>
            </a:r>
            <a:r>
              <a:rPr lang="tr-TR" dirty="0" smtClean="0"/>
              <a:t> </a:t>
            </a:r>
            <a:r>
              <a:rPr lang="tr-TR" dirty="0" err="1" smtClean="0"/>
              <a:t>actual</a:t>
            </a:r>
            <a:r>
              <a:rPr lang="tr-TR" dirty="0" smtClean="0"/>
              <a:t> </a:t>
            </a:r>
            <a:r>
              <a:rPr lang="tr-TR" dirty="0" err="1" smtClean="0"/>
              <a:t>events</a:t>
            </a:r>
            <a:endParaRPr lang="tr-TR" dirty="0" smtClean="0"/>
          </a:p>
          <a:p>
            <a:pPr lvl="1"/>
            <a:r>
              <a:rPr lang="en-US" dirty="0" smtClean="0"/>
              <a:t>past actual events</a:t>
            </a:r>
            <a:endParaRPr lang="tr-TR" dirty="0" smtClean="0"/>
          </a:p>
          <a:p>
            <a:pPr lvl="1"/>
            <a:r>
              <a:rPr lang="tr-TR" dirty="0" err="1" smtClean="0"/>
              <a:t>present</a:t>
            </a:r>
            <a:r>
              <a:rPr lang="tr-TR" dirty="0" smtClean="0"/>
              <a:t> </a:t>
            </a:r>
            <a:r>
              <a:rPr lang="tr-TR" dirty="0" err="1" smtClean="0"/>
              <a:t>actual</a:t>
            </a:r>
            <a:r>
              <a:rPr lang="tr-TR" dirty="0" smtClean="0"/>
              <a:t> </a:t>
            </a:r>
            <a:r>
              <a:rPr lang="tr-TR" dirty="0" err="1" smtClean="0"/>
              <a:t>events</a:t>
            </a:r>
            <a:endParaRPr lang="tr-TR" dirty="0" smtClean="0"/>
          </a:p>
          <a:p>
            <a:pPr lvl="1"/>
            <a:r>
              <a:rPr lang="tr-TR" dirty="0" err="1" smtClean="0"/>
              <a:t>future</a:t>
            </a:r>
            <a:r>
              <a:rPr lang="tr-TR" dirty="0" smtClean="0"/>
              <a:t> </a:t>
            </a:r>
            <a:r>
              <a:rPr lang="tr-TR" dirty="0" err="1" smtClean="0"/>
              <a:t>events</a:t>
            </a:r>
            <a:endParaRPr lang="tr-TR" dirty="0" smtClean="0"/>
          </a:p>
          <a:p>
            <a:pPr lvl="1"/>
            <a:r>
              <a:rPr lang="tr-TR" dirty="0" err="1" smtClean="0"/>
              <a:t>internal</a:t>
            </a:r>
            <a:r>
              <a:rPr lang="tr-TR" dirty="0" smtClean="0"/>
              <a:t> </a:t>
            </a:r>
            <a:r>
              <a:rPr lang="tr-TR" dirty="0" err="1" smtClean="0"/>
              <a:t>actual</a:t>
            </a:r>
            <a:r>
              <a:rPr lang="tr-TR" dirty="0" smtClean="0"/>
              <a:t> </a:t>
            </a:r>
            <a:r>
              <a:rPr lang="tr-TR" dirty="0" err="1" smtClean="0"/>
              <a:t>events</a:t>
            </a:r>
            <a:r>
              <a:rPr lang="tr-TR" dirty="0" smtClean="0"/>
              <a:t> (</a:t>
            </a:r>
            <a:r>
              <a:rPr lang="tr-TR" dirty="0" err="1" smtClean="0"/>
              <a:t>thoughts</a:t>
            </a:r>
            <a:r>
              <a:rPr lang="tr-TR" dirty="0" smtClean="0"/>
              <a:t>, </a:t>
            </a:r>
            <a:r>
              <a:rPr lang="tr-TR" dirty="0" err="1" smtClean="0"/>
              <a:t>feelings</a:t>
            </a:r>
            <a:r>
              <a:rPr lang="tr-TR" dirty="0" smtClean="0"/>
              <a:t>, </a:t>
            </a:r>
            <a:r>
              <a:rPr lang="tr-TR" dirty="0" err="1" smtClean="0"/>
              <a:t>sensations</a:t>
            </a:r>
            <a:r>
              <a:rPr lang="en-US" dirty="0" smtClean="0"/>
              <a:t>, images, fantasies, emotions and memories</a:t>
            </a:r>
            <a:r>
              <a:rPr lang="tr-TR" dirty="0" smtClean="0"/>
              <a:t>)</a:t>
            </a:r>
          </a:p>
        </p:txBody>
      </p:sp>
    </p:spTree>
    <p:extLst>
      <p:ext uri="{BB962C8B-B14F-4D97-AF65-F5344CB8AC3E}">
        <p14:creationId xmlns:p14="http://schemas.microsoft.com/office/powerpoint/2010/main" val="30948625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Low</a:t>
            </a:r>
            <a:r>
              <a:rPr lang="tr-TR" dirty="0"/>
              <a:t> </a:t>
            </a:r>
            <a:r>
              <a:rPr lang="tr-TR" dirty="0" err="1"/>
              <a:t>frustration</a:t>
            </a:r>
            <a:r>
              <a:rPr lang="tr-TR" dirty="0"/>
              <a:t> </a:t>
            </a:r>
            <a:r>
              <a:rPr lang="tr-TR" dirty="0" err="1"/>
              <a:t>tolerance</a:t>
            </a:r>
            <a:r>
              <a:rPr lang="tr-TR" dirty="0"/>
              <a:t> </a:t>
            </a:r>
            <a:r>
              <a:rPr lang="tr-TR" dirty="0" err="1"/>
              <a:t>beliefs</a:t>
            </a:r>
            <a:endParaRPr lang="tr-TR" dirty="0"/>
          </a:p>
        </p:txBody>
      </p:sp>
      <p:pic>
        <p:nvPicPr>
          <p:cNvPr id="4" name="İçerik Yer Tutucusu 3"/>
          <p:cNvPicPr>
            <a:picLocks noGrp="1" noChangeAspect="1"/>
          </p:cNvPicPr>
          <p:nvPr>
            <p:ph idx="1"/>
          </p:nvPr>
        </p:nvPicPr>
        <p:blipFill>
          <a:blip r:embed="rId2"/>
          <a:stretch>
            <a:fillRect/>
          </a:stretch>
        </p:blipFill>
        <p:spPr>
          <a:xfrm>
            <a:off x="838200" y="1894728"/>
            <a:ext cx="9472612" cy="4334924"/>
          </a:xfrm>
          <a:prstGeom prst="rect">
            <a:avLst/>
          </a:prstGeom>
        </p:spPr>
      </p:pic>
    </p:spTree>
    <p:extLst>
      <p:ext uri="{BB962C8B-B14F-4D97-AF65-F5344CB8AC3E}">
        <p14:creationId xmlns:p14="http://schemas.microsoft.com/office/powerpoint/2010/main" val="39010928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Low</a:t>
            </a:r>
            <a:r>
              <a:rPr lang="tr-TR" dirty="0"/>
              <a:t> </a:t>
            </a:r>
            <a:r>
              <a:rPr lang="tr-TR" dirty="0" err="1"/>
              <a:t>frustration</a:t>
            </a:r>
            <a:r>
              <a:rPr lang="tr-TR" dirty="0"/>
              <a:t> </a:t>
            </a:r>
            <a:r>
              <a:rPr lang="tr-TR" dirty="0" err="1"/>
              <a:t>tolerance</a:t>
            </a:r>
            <a:r>
              <a:rPr lang="tr-TR" dirty="0"/>
              <a:t> </a:t>
            </a:r>
            <a:r>
              <a:rPr lang="tr-TR" dirty="0" err="1"/>
              <a:t>beliefs</a:t>
            </a:r>
            <a:endParaRPr lang="tr-TR" dirty="0"/>
          </a:p>
        </p:txBody>
      </p:sp>
      <p:pic>
        <p:nvPicPr>
          <p:cNvPr id="4" name="İçerik Yer Tutucusu 3"/>
          <p:cNvPicPr>
            <a:picLocks noGrp="1" noChangeAspect="1"/>
          </p:cNvPicPr>
          <p:nvPr>
            <p:ph idx="1"/>
          </p:nvPr>
        </p:nvPicPr>
        <p:blipFill>
          <a:blip r:embed="rId2"/>
          <a:stretch>
            <a:fillRect/>
          </a:stretch>
        </p:blipFill>
        <p:spPr>
          <a:xfrm>
            <a:off x="1876425" y="2715419"/>
            <a:ext cx="8439150" cy="2571750"/>
          </a:xfrm>
          <a:prstGeom prst="rect">
            <a:avLst/>
          </a:prstGeom>
        </p:spPr>
      </p:pic>
    </p:spTree>
    <p:extLst>
      <p:ext uri="{BB962C8B-B14F-4D97-AF65-F5344CB8AC3E}">
        <p14:creationId xmlns:p14="http://schemas.microsoft.com/office/powerpoint/2010/main" val="14930516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Low</a:t>
            </a:r>
            <a:r>
              <a:rPr lang="tr-TR" dirty="0"/>
              <a:t> </a:t>
            </a:r>
            <a:r>
              <a:rPr lang="tr-TR" dirty="0" err="1"/>
              <a:t>frustration</a:t>
            </a:r>
            <a:r>
              <a:rPr lang="tr-TR" dirty="0"/>
              <a:t> </a:t>
            </a:r>
            <a:r>
              <a:rPr lang="tr-TR" dirty="0" err="1"/>
              <a:t>tolerance</a:t>
            </a:r>
            <a:r>
              <a:rPr lang="tr-TR" dirty="0"/>
              <a:t> </a:t>
            </a:r>
            <a:r>
              <a:rPr lang="tr-TR" dirty="0" err="1" smtClean="0"/>
              <a:t>beliefs</a:t>
            </a:r>
            <a:r>
              <a:rPr lang="tr-TR" dirty="0"/>
              <a:t>: </a:t>
            </a:r>
            <a:r>
              <a:rPr lang="tr-TR" dirty="0" err="1"/>
              <a:t>Rationality</a:t>
            </a:r>
            <a:r>
              <a:rPr lang="tr-TR" dirty="0"/>
              <a:t> </a:t>
            </a:r>
            <a:r>
              <a:rPr lang="tr-TR" dirty="0" err="1"/>
              <a:t>check</a:t>
            </a:r>
            <a:endParaRPr lang="tr-TR" dirty="0"/>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1423987" y="1825625"/>
            <a:ext cx="8429625" cy="3743325"/>
          </a:xfrm>
          <a:prstGeom prst="rect">
            <a:avLst/>
          </a:prstGeom>
        </p:spPr>
      </p:pic>
      <p:pic>
        <p:nvPicPr>
          <p:cNvPr id="5" name="Resim 4"/>
          <p:cNvPicPr>
            <a:picLocks noChangeAspect="1"/>
          </p:cNvPicPr>
          <p:nvPr/>
        </p:nvPicPr>
        <p:blipFill>
          <a:blip r:embed="rId3"/>
          <a:stretch>
            <a:fillRect/>
          </a:stretch>
        </p:blipFill>
        <p:spPr>
          <a:xfrm>
            <a:off x="1423987" y="3006944"/>
            <a:ext cx="8277225" cy="1695450"/>
          </a:xfrm>
          <a:prstGeom prst="rect">
            <a:avLst/>
          </a:prstGeom>
        </p:spPr>
      </p:pic>
    </p:spTree>
    <p:extLst>
      <p:ext uri="{BB962C8B-B14F-4D97-AF65-F5344CB8AC3E}">
        <p14:creationId xmlns:p14="http://schemas.microsoft.com/office/powerpoint/2010/main" val="2468380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a:t>Self-, other- and life-depreciation </a:t>
            </a:r>
            <a:r>
              <a:rPr lang="en-US" dirty="0" smtClean="0"/>
              <a:t>beliefs</a:t>
            </a:r>
            <a:endParaRPr lang="tr-TR" dirty="0"/>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1150883" y="1940027"/>
            <a:ext cx="9140879" cy="3859713"/>
          </a:xfrm>
          <a:prstGeom prst="rect">
            <a:avLst/>
          </a:prstGeom>
        </p:spPr>
      </p:pic>
    </p:spTree>
    <p:extLst>
      <p:ext uri="{BB962C8B-B14F-4D97-AF65-F5344CB8AC3E}">
        <p14:creationId xmlns:p14="http://schemas.microsoft.com/office/powerpoint/2010/main" val="1444304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a:t>Self-, other- and life-depreciation </a:t>
            </a:r>
            <a:r>
              <a:rPr lang="en-US" dirty="0" smtClean="0"/>
              <a:t>beliefs</a:t>
            </a:r>
            <a:endParaRPr lang="tr-TR" dirty="0"/>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1895475" y="2200275"/>
            <a:ext cx="8401050" cy="2457450"/>
          </a:xfrm>
          <a:prstGeom prst="rect">
            <a:avLst/>
          </a:prstGeom>
        </p:spPr>
      </p:pic>
    </p:spTree>
    <p:extLst>
      <p:ext uri="{BB962C8B-B14F-4D97-AF65-F5344CB8AC3E}">
        <p14:creationId xmlns:p14="http://schemas.microsoft.com/office/powerpoint/2010/main" val="27112482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a:t>Self-, other- and life-depreciation </a:t>
            </a:r>
            <a:r>
              <a:rPr lang="en-US" dirty="0" smtClean="0"/>
              <a:t>beliefs</a:t>
            </a:r>
            <a:r>
              <a:rPr lang="tr-TR" dirty="0" smtClean="0"/>
              <a:t>: </a:t>
            </a:r>
            <a:r>
              <a:rPr lang="tr-TR" dirty="0" err="1"/>
              <a:t>Rationality</a:t>
            </a:r>
            <a:r>
              <a:rPr lang="tr-TR" dirty="0"/>
              <a:t> </a:t>
            </a:r>
            <a:r>
              <a:rPr lang="tr-TR" dirty="0" err="1"/>
              <a:t>check</a:t>
            </a:r>
            <a:endParaRPr lang="tr-TR" dirty="0"/>
          </a:p>
        </p:txBody>
      </p:sp>
      <p:pic>
        <p:nvPicPr>
          <p:cNvPr id="4" name="İçerik Yer Tutucusu 3"/>
          <p:cNvPicPr>
            <a:picLocks noGrp="1" noChangeAspect="1"/>
          </p:cNvPicPr>
          <p:nvPr>
            <p:ph idx="1"/>
          </p:nvPr>
        </p:nvPicPr>
        <p:blipFill>
          <a:blip r:embed="rId2"/>
          <a:stretch>
            <a:fillRect/>
          </a:stretch>
        </p:blipFill>
        <p:spPr>
          <a:xfrm>
            <a:off x="2587591" y="1825625"/>
            <a:ext cx="7016817" cy="4351338"/>
          </a:xfrm>
          <a:prstGeom prst="rect">
            <a:avLst/>
          </a:prstGeom>
        </p:spPr>
      </p:pic>
    </p:spTree>
    <p:extLst>
      <p:ext uri="{BB962C8B-B14F-4D97-AF65-F5344CB8AC3E}">
        <p14:creationId xmlns:p14="http://schemas.microsoft.com/office/powerpoint/2010/main" val="12843707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Emotional</a:t>
            </a:r>
            <a:r>
              <a:rPr lang="tr-TR" dirty="0"/>
              <a:t> </a:t>
            </a:r>
            <a:r>
              <a:rPr lang="tr-TR" dirty="0" err="1"/>
              <a:t>consequences</a:t>
            </a:r>
            <a:r>
              <a:rPr lang="tr-TR" dirty="0"/>
              <a:t> of </a:t>
            </a:r>
            <a:r>
              <a:rPr lang="tr-TR" dirty="0" err="1" smtClean="0"/>
              <a:t>beliefs</a:t>
            </a:r>
            <a:r>
              <a:rPr lang="tr-TR" dirty="0" smtClean="0"/>
              <a:t>: </a:t>
            </a:r>
            <a:r>
              <a:rPr lang="tr-TR" dirty="0" err="1" smtClean="0"/>
              <a:t>C’s</a:t>
            </a:r>
            <a:endParaRPr lang="tr-TR" dirty="0"/>
          </a:p>
        </p:txBody>
      </p:sp>
      <p:sp>
        <p:nvSpPr>
          <p:cNvPr id="3" name="İçerik Yer Tutucusu 2"/>
          <p:cNvSpPr>
            <a:spLocks noGrp="1"/>
          </p:cNvSpPr>
          <p:nvPr>
            <p:ph idx="1"/>
          </p:nvPr>
        </p:nvSpPr>
        <p:spPr/>
        <p:txBody>
          <a:bodyPr/>
          <a:lstStyle/>
          <a:p>
            <a:r>
              <a:rPr lang="en-US" dirty="0"/>
              <a:t>The </a:t>
            </a:r>
            <a:r>
              <a:rPr lang="en-US" dirty="0" err="1"/>
              <a:t>REBT</a:t>
            </a:r>
            <a:r>
              <a:rPr lang="en-US" dirty="0"/>
              <a:t> theory of emotions is distinctive both in the field of psychotherapy and even within the tradition of cognitive </a:t>
            </a:r>
            <a:r>
              <a:rPr lang="en-US" dirty="0" err="1"/>
              <a:t>behaviour</a:t>
            </a:r>
            <a:r>
              <a:rPr lang="en-US" dirty="0"/>
              <a:t> therapy (CBT</a:t>
            </a:r>
            <a:r>
              <a:rPr lang="en-US" dirty="0" smtClean="0"/>
              <a:t>).</a:t>
            </a:r>
            <a:endParaRPr lang="tr-TR" dirty="0" smtClean="0"/>
          </a:p>
          <a:p>
            <a:r>
              <a:rPr lang="en-US" dirty="0" smtClean="0"/>
              <a:t>It </a:t>
            </a:r>
            <a:r>
              <a:rPr lang="en-US" dirty="0"/>
              <a:t>is a qualitative theory of emotions rather than a quantitative theory in that it distinguishes between healthy and unhealthy negative emotions.</a:t>
            </a:r>
            <a:endParaRPr lang="tr-TR" dirty="0"/>
          </a:p>
        </p:txBody>
      </p:sp>
    </p:spTree>
    <p:extLst>
      <p:ext uri="{BB962C8B-B14F-4D97-AF65-F5344CB8AC3E}">
        <p14:creationId xmlns:p14="http://schemas.microsoft.com/office/powerpoint/2010/main" val="16154050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a:t>Healthy and unhealthy negative emotions</a:t>
            </a:r>
            <a:endParaRPr lang="tr-TR" dirty="0"/>
          </a:p>
        </p:txBody>
      </p:sp>
      <p:sp>
        <p:nvSpPr>
          <p:cNvPr id="3" name="İçerik Yer Tutucusu 2"/>
          <p:cNvSpPr>
            <a:spLocks noGrp="1"/>
          </p:cNvSpPr>
          <p:nvPr>
            <p:ph idx="1"/>
          </p:nvPr>
        </p:nvSpPr>
        <p:spPr/>
        <p:txBody>
          <a:bodyPr/>
          <a:lstStyle/>
          <a:p>
            <a:r>
              <a:rPr lang="en-US" dirty="0" err="1" smtClean="0"/>
              <a:t>REBT</a:t>
            </a:r>
            <a:r>
              <a:rPr lang="en-US" dirty="0" smtClean="0"/>
              <a:t> </a:t>
            </a:r>
            <a:r>
              <a:rPr lang="en-US" dirty="0"/>
              <a:t>theory holds that your clients experience healthy negative emotions when their preferences are not met. </a:t>
            </a:r>
            <a:endParaRPr lang="tr-TR" dirty="0" smtClean="0"/>
          </a:p>
          <a:p>
            <a:r>
              <a:rPr lang="en-US" dirty="0" smtClean="0"/>
              <a:t>These </a:t>
            </a:r>
            <a:r>
              <a:rPr lang="en-US" dirty="0"/>
              <a:t>negative emotions </a:t>
            </a:r>
            <a:r>
              <a:rPr lang="en-US" dirty="0" smtClean="0"/>
              <a:t>are </a:t>
            </a:r>
            <a:r>
              <a:rPr lang="en-US" dirty="0"/>
              <a:t>healthy because they encourage your clients to change what can be changed or make a constructive adjustment when the situations that they face cannot be changed</a:t>
            </a:r>
            <a:r>
              <a:rPr lang="en-US" dirty="0" smtClean="0"/>
              <a:t>.</a:t>
            </a:r>
            <a:endParaRPr lang="tr-TR" dirty="0" smtClean="0"/>
          </a:p>
          <a:p>
            <a:r>
              <a:rPr lang="en-US" dirty="0"/>
              <a:t>Alternatively, your clients experience unhealthy negative emotions when they get what they demand they must not get or when they do not get what they demand they must get.</a:t>
            </a:r>
            <a:endParaRPr lang="tr-TR" dirty="0"/>
          </a:p>
        </p:txBody>
      </p:sp>
      <p:pic>
        <p:nvPicPr>
          <p:cNvPr id="4" name="Resim 3"/>
          <p:cNvPicPr>
            <a:picLocks noChangeAspect="1"/>
          </p:cNvPicPr>
          <p:nvPr/>
        </p:nvPicPr>
        <p:blipFill>
          <a:blip r:embed="rId2"/>
          <a:stretch>
            <a:fillRect/>
          </a:stretch>
        </p:blipFill>
        <p:spPr>
          <a:xfrm>
            <a:off x="1031163" y="1646539"/>
            <a:ext cx="9628955" cy="4630156"/>
          </a:xfrm>
          <a:prstGeom prst="rect">
            <a:avLst/>
          </a:prstGeom>
        </p:spPr>
      </p:pic>
    </p:spTree>
    <p:extLst>
      <p:ext uri="{BB962C8B-B14F-4D97-AF65-F5344CB8AC3E}">
        <p14:creationId xmlns:p14="http://schemas.microsoft.com/office/powerpoint/2010/main" val="33302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Mixed </a:t>
            </a:r>
            <a:r>
              <a:rPr lang="tr-TR" dirty="0" err="1" smtClean="0"/>
              <a:t>emotions</a:t>
            </a:r>
            <a:endParaRPr lang="tr-TR" dirty="0"/>
          </a:p>
        </p:txBody>
      </p:sp>
      <p:sp>
        <p:nvSpPr>
          <p:cNvPr id="3" name="İçerik Yer Tutucusu 2"/>
          <p:cNvSpPr>
            <a:spLocks noGrp="1"/>
          </p:cNvSpPr>
          <p:nvPr>
            <p:ph idx="1"/>
          </p:nvPr>
        </p:nvSpPr>
        <p:spPr/>
        <p:txBody>
          <a:bodyPr/>
          <a:lstStyle/>
          <a:p>
            <a:r>
              <a:rPr lang="en-US" dirty="0"/>
              <a:t>While assessing a target problem, you will ask for a concrete example of its occurrence. </a:t>
            </a:r>
            <a:endParaRPr lang="tr-TR" dirty="0" smtClean="0"/>
          </a:p>
          <a:p>
            <a:r>
              <a:rPr lang="en-US" dirty="0" smtClean="0"/>
              <a:t>You </a:t>
            </a:r>
            <a:r>
              <a:rPr lang="en-US" dirty="0"/>
              <a:t>need to </a:t>
            </a:r>
            <a:r>
              <a:rPr lang="en-US" dirty="0" err="1"/>
              <a:t>realise</a:t>
            </a:r>
            <a:r>
              <a:rPr lang="en-US" dirty="0"/>
              <a:t> at this point that it is likely that your client will have a mixture of emotions about the situation in which her problem occurred, rather than having a single, unalloyed emotion.</a:t>
            </a:r>
            <a:endParaRPr lang="tr-TR" dirty="0"/>
          </a:p>
        </p:txBody>
      </p:sp>
    </p:spTree>
    <p:extLst>
      <p:ext uri="{BB962C8B-B14F-4D97-AF65-F5344CB8AC3E}">
        <p14:creationId xmlns:p14="http://schemas.microsoft.com/office/powerpoint/2010/main" val="291316555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Mixed </a:t>
            </a:r>
            <a:r>
              <a:rPr lang="tr-TR" dirty="0" err="1"/>
              <a:t>emotions</a:t>
            </a:r>
            <a:endParaRPr lang="tr-TR" dirty="0"/>
          </a:p>
        </p:txBody>
      </p:sp>
      <p:pic>
        <p:nvPicPr>
          <p:cNvPr id="4" name="İçerik Yer Tutucusu 3"/>
          <p:cNvPicPr>
            <a:picLocks noGrp="1" noChangeAspect="1"/>
          </p:cNvPicPr>
          <p:nvPr>
            <p:ph idx="1"/>
          </p:nvPr>
        </p:nvPicPr>
        <p:blipFill>
          <a:blip r:embed="rId2"/>
          <a:stretch>
            <a:fillRect/>
          </a:stretch>
        </p:blipFill>
        <p:spPr>
          <a:xfrm>
            <a:off x="1373789" y="1970690"/>
            <a:ext cx="9444421" cy="3652153"/>
          </a:xfrm>
          <a:prstGeom prst="rect">
            <a:avLst/>
          </a:prstGeom>
        </p:spPr>
      </p:pic>
    </p:spTree>
    <p:extLst>
      <p:ext uri="{BB962C8B-B14F-4D97-AF65-F5344CB8AC3E}">
        <p14:creationId xmlns:p14="http://schemas.microsoft.com/office/powerpoint/2010/main" val="1459360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a:t>
            </a:r>
            <a:r>
              <a:rPr lang="tr-TR" dirty="0" err="1" smtClean="0"/>
              <a:t>A’s</a:t>
            </a:r>
            <a:r>
              <a:rPr lang="tr-TR" dirty="0" smtClean="0"/>
              <a:t>» «</a:t>
            </a:r>
            <a:r>
              <a:rPr lang="tr-TR" dirty="0"/>
              <a:t>C</a:t>
            </a:r>
            <a:r>
              <a:rPr lang="tr-TR" dirty="0" smtClean="0"/>
              <a:t>ritical A»</a:t>
            </a:r>
            <a:endParaRPr lang="tr-TR" dirty="0"/>
          </a:p>
        </p:txBody>
      </p:sp>
      <p:sp>
        <p:nvSpPr>
          <p:cNvPr id="3" name="İçerik Yer Tutucusu 2"/>
          <p:cNvSpPr>
            <a:spLocks noGrp="1"/>
          </p:cNvSpPr>
          <p:nvPr>
            <p:ph idx="1"/>
          </p:nvPr>
        </p:nvSpPr>
        <p:spPr/>
        <p:txBody>
          <a:bodyPr/>
          <a:lstStyle/>
          <a:p>
            <a:r>
              <a:rPr lang="en-US" dirty="0" smtClean="0"/>
              <a:t>‘As’ are usually aspects of situations which your client is potentially able to discern and attend to</a:t>
            </a:r>
            <a:r>
              <a:rPr lang="tr-TR" dirty="0" smtClean="0"/>
              <a:t>;</a:t>
            </a:r>
            <a:r>
              <a:rPr lang="en-US" dirty="0" smtClean="0"/>
              <a:t> can trigger his beliefs at ‘B’.</a:t>
            </a:r>
            <a:endParaRPr lang="tr-TR" dirty="0" smtClean="0"/>
          </a:p>
          <a:p>
            <a:r>
              <a:rPr lang="tr-TR" dirty="0" smtClean="0"/>
              <a:t> </a:t>
            </a:r>
            <a:r>
              <a:rPr lang="en-US" dirty="0" smtClean="0"/>
              <a:t>‘</a:t>
            </a:r>
            <a:r>
              <a:rPr lang="tr-TR" dirty="0" smtClean="0"/>
              <a:t>C</a:t>
            </a:r>
            <a:r>
              <a:rPr lang="en-US" dirty="0" err="1" smtClean="0"/>
              <a:t>ritical</a:t>
            </a:r>
            <a:r>
              <a:rPr lang="en-US" dirty="0" smtClean="0"/>
              <a:t> A’ represents that actual or psychological event in his life which activates, at that moment, the beliefs that he holds (at ‘B’)and which lead to his emotional and </a:t>
            </a:r>
            <a:r>
              <a:rPr lang="tr-TR" dirty="0" err="1" smtClean="0"/>
              <a:t>behavioral</a:t>
            </a:r>
            <a:r>
              <a:rPr lang="en-US" dirty="0" smtClean="0"/>
              <a:t> responses (at ‘C’).</a:t>
            </a:r>
            <a:endParaRPr lang="tr-TR" dirty="0"/>
          </a:p>
        </p:txBody>
      </p:sp>
    </p:spTree>
    <p:extLst>
      <p:ext uri="{BB962C8B-B14F-4D97-AF65-F5344CB8AC3E}">
        <p14:creationId xmlns:p14="http://schemas.microsoft.com/office/powerpoint/2010/main" val="398836802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Mixed </a:t>
            </a:r>
            <a:r>
              <a:rPr lang="tr-TR" dirty="0" err="1" smtClean="0"/>
              <a:t>emotions</a:t>
            </a:r>
            <a:r>
              <a:rPr lang="tr-TR" dirty="0" smtClean="0"/>
              <a:t> </a:t>
            </a:r>
            <a:endParaRPr lang="tr-TR" dirty="0"/>
          </a:p>
        </p:txBody>
      </p:sp>
      <p:sp>
        <p:nvSpPr>
          <p:cNvPr id="3" name="İçerik Yer Tutucusu 2"/>
          <p:cNvSpPr>
            <a:spLocks noGrp="1"/>
          </p:cNvSpPr>
          <p:nvPr>
            <p:ph idx="1"/>
          </p:nvPr>
        </p:nvSpPr>
        <p:spPr/>
        <p:txBody>
          <a:bodyPr/>
          <a:lstStyle/>
          <a:p>
            <a:r>
              <a:rPr lang="en-US" dirty="0"/>
              <a:t>unhealthily angry when focusing on the selfish aspects of her friends’ </a:t>
            </a:r>
            <a:r>
              <a:rPr lang="en-US" dirty="0" err="1"/>
              <a:t>behaviour</a:t>
            </a:r>
            <a:r>
              <a:rPr lang="en-US" dirty="0"/>
              <a:t> </a:t>
            </a:r>
            <a:endParaRPr lang="tr-TR" dirty="0" smtClean="0"/>
          </a:p>
          <a:p>
            <a:r>
              <a:rPr lang="en-US" dirty="0" smtClean="0"/>
              <a:t>hurt </a:t>
            </a:r>
            <a:r>
              <a:rPr lang="en-US" dirty="0"/>
              <a:t>when focusing on the uncaring aspects of their </a:t>
            </a:r>
            <a:r>
              <a:rPr lang="en-US" dirty="0" smtClean="0"/>
              <a:t>behavior</a:t>
            </a:r>
            <a:endParaRPr lang="tr-TR" dirty="0" smtClean="0"/>
          </a:p>
          <a:p>
            <a:r>
              <a:rPr lang="en-US" dirty="0"/>
              <a:t>anxious when thinking about the possible rejection that might follow any assertion </a:t>
            </a:r>
            <a:endParaRPr lang="tr-TR" dirty="0"/>
          </a:p>
          <a:p>
            <a:r>
              <a:rPr lang="en-US" dirty="0"/>
              <a:t>ashamed when focusing on her own weakness for not having the courage to speak </a:t>
            </a:r>
            <a:r>
              <a:rPr lang="en-US" dirty="0" smtClean="0"/>
              <a:t>up</a:t>
            </a:r>
            <a:endParaRPr lang="tr-TR" dirty="0" smtClean="0"/>
          </a:p>
          <a:p>
            <a:endParaRPr lang="tr-TR" dirty="0"/>
          </a:p>
        </p:txBody>
      </p:sp>
    </p:spTree>
    <p:extLst>
      <p:ext uri="{BB962C8B-B14F-4D97-AF65-F5344CB8AC3E}">
        <p14:creationId xmlns:p14="http://schemas.microsoft.com/office/powerpoint/2010/main" val="346704192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solidFill>
                  <a:srgbClr val="FF0000"/>
                </a:solidFill>
              </a:rPr>
              <a:t>Important</a:t>
            </a:r>
            <a:endParaRPr lang="tr-TR" dirty="0">
              <a:solidFill>
                <a:srgbClr val="FF0000"/>
              </a:solidFill>
            </a:endParaRP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220718" y="1826024"/>
            <a:ext cx="11971282" cy="2175270"/>
          </a:xfrm>
          <a:prstGeom prst="rect">
            <a:avLst/>
          </a:prstGeom>
        </p:spPr>
      </p:pic>
    </p:spTree>
    <p:extLst>
      <p:ext uri="{BB962C8B-B14F-4D97-AF65-F5344CB8AC3E}">
        <p14:creationId xmlns:p14="http://schemas.microsoft.com/office/powerpoint/2010/main" val="308824679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Meta-</a:t>
            </a:r>
            <a:r>
              <a:rPr lang="tr-TR" dirty="0" err="1" smtClean="0"/>
              <a:t>emotions</a:t>
            </a:r>
            <a:r>
              <a:rPr lang="tr-TR" dirty="0" smtClean="0"/>
              <a:t>: </a:t>
            </a:r>
            <a:r>
              <a:rPr lang="en-US" dirty="0"/>
              <a:t>emotions about emotions</a:t>
            </a:r>
            <a:endParaRPr lang="tr-TR" dirty="0"/>
          </a:p>
        </p:txBody>
      </p:sp>
      <p:sp>
        <p:nvSpPr>
          <p:cNvPr id="3" name="İçerik Yer Tutucusu 2"/>
          <p:cNvSpPr>
            <a:spLocks noGrp="1"/>
          </p:cNvSpPr>
          <p:nvPr>
            <p:ph idx="1"/>
          </p:nvPr>
        </p:nvSpPr>
        <p:spPr/>
        <p:txBody>
          <a:bodyPr/>
          <a:lstStyle/>
          <a:p>
            <a:r>
              <a:rPr lang="en-US" dirty="0"/>
              <a:t>As human beings, your clients have the ability to reflect on their experiences and think about their thoughts, feelings and </a:t>
            </a:r>
            <a:r>
              <a:rPr lang="en-US" dirty="0" err="1"/>
              <a:t>behaviours</a:t>
            </a:r>
            <a:r>
              <a:rPr lang="en-US" dirty="0"/>
              <a:t>. Thus, a client’s emotion can serve as a ‘critical A’ in an ‘ABC’ episode in which her beliefs determine what subsequent emotions she will have about her prior emotion. We call these emotions about emotions, ‘meta-emotions’</a:t>
            </a:r>
            <a:endParaRPr lang="tr-TR" dirty="0"/>
          </a:p>
        </p:txBody>
      </p:sp>
    </p:spTree>
    <p:extLst>
      <p:ext uri="{BB962C8B-B14F-4D97-AF65-F5344CB8AC3E}">
        <p14:creationId xmlns:p14="http://schemas.microsoft.com/office/powerpoint/2010/main" val="211663302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Meta-</a:t>
            </a:r>
            <a:r>
              <a:rPr lang="tr-TR" dirty="0" err="1"/>
              <a:t>emotions</a:t>
            </a:r>
            <a:endParaRPr lang="tr-TR" dirty="0"/>
          </a:p>
        </p:txBody>
      </p:sp>
      <p:pic>
        <p:nvPicPr>
          <p:cNvPr id="4" name="İçerik Yer Tutucusu 3"/>
          <p:cNvPicPr>
            <a:picLocks noGrp="1" noChangeAspect="1"/>
          </p:cNvPicPr>
          <p:nvPr>
            <p:ph idx="1"/>
          </p:nvPr>
        </p:nvPicPr>
        <p:blipFill>
          <a:blip r:embed="rId2"/>
          <a:stretch>
            <a:fillRect/>
          </a:stretch>
        </p:blipFill>
        <p:spPr>
          <a:xfrm>
            <a:off x="1072735" y="2207173"/>
            <a:ext cx="10046530" cy="2966846"/>
          </a:xfrm>
          <a:prstGeom prst="rect">
            <a:avLst/>
          </a:prstGeom>
        </p:spPr>
      </p:pic>
    </p:spTree>
    <p:extLst>
      <p:ext uri="{BB962C8B-B14F-4D97-AF65-F5344CB8AC3E}">
        <p14:creationId xmlns:p14="http://schemas.microsoft.com/office/powerpoint/2010/main" val="238328876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Behavioural</a:t>
            </a:r>
            <a:r>
              <a:rPr lang="tr-TR" dirty="0"/>
              <a:t> </a:t>
            </a:r>
            <a:r>
              <a:rPr lang="tr-TR" dirty="0" err="1"/>
              <a:t>consequences</a:t>
            </a:r>
            <a:r>
              <a:rPr lang="tr-TR" dirty="0"/>
              <a:t> of </a:t>
            </a:r>
            <a:r>
              <a:rPr lang="tr-TR" dirty="0" err="1"/>
              <a:t>beliefs</a:t>
            </a:r>
            <a:endParaRPr lang="tr-TR" dirty="0"/>
          </a:p>
        </p:txBody>
      </p:sp>
      <p:sp>
        <p:nvSpPr>
          <p:cNvPr id="3" name="İçerik Yer Tutucusu 2"/>
          <p:cNvSpPr>
            <a:spLocks noGrp="1"/>
          </p:cNvSpPr>
          <p:nvPr>
            <p:ph idx="1"/>
          </p:nvPr>
        </p:nvSpPr>
        <p:spPr/>
        <p:txBody>
          <a:bodyPr/>
          <a:lstStyle/>
          <a:p>
            <a:r>
              <a:rPr lang="en-US" dirty="0" err="1"/>
              <a:t>REBT</a:t>
            </a:r>
            <a:r>
              <a:rPr lang="en-US" dirty="0"/>
              <a:t> theory distinguishes between an overt action and an action tendency. </a:t>
            </a:r>
            <a:endParaRPr lang="tr-TR" dirty="0" smtClean="0"/>
          </a:p>
          <a:p>
            <a:r>
              <a:rPr lang="en-US" dirty="0" smtClean="0"/>
              <a:t>Whenever </a:t>
            </a:r>
            <a:r>
              <a:rPr lang="en-US" dirty="0"/>
              <a:t>your client holds a belief then he has a tendency to act in a certain way. </a:t>
            </a:r>
            <a:endParaRPr lang="tr-TR" dirty="0" smtClean="0"/>
          </a:p>
          <a:p>
            <a:r>
              <a:rPr lang="en-US" dirty="0" smtClean="0"/>
              <a:t>Whether </a:t>
            </a:r>
            <a:r>
              <a:rPr lang="en-US" dirty="0"/>
              <a:t>or not your client </a:t>
            </a:r>
            <a:r>
              <a:rPr lang="en-US" dirty="0" err="1"/>
              <a:t>actualises</a:t>
            </a:r>
            <a:r>
              <a:rPr lang="en-US" dirty="0"/>
              <a:t> that tendency and goes on to execute a </a:t>
            </a:r>
            <a:r>
              <a:rPr lang="en-US" dirty="0" err="1"/>
              <a:t>behaviour</a:t>
            </a:r>
            <a:r>
              <a:rPr lang="en-US" dirty="0"/>
              <a:t> consistent with it depends mainly on whether or not he makes a conscious decision to go against the tendency.</a:t>
            </a:r>
            <a:endParaRPr lang="tr-TR" dirty="0"/>
          </a:p>
        </p:txBody>
      </p:sp>
    </p:spTree>
    <p:extLst>
      <p:ext uri="{BB962C8B-B14F-4D97-AF65-F5344CB8AC3E}">
        <p14:creationId xmlns:p14="http://schemas.microsoft.com/office/powerpoint/2010/main" val="254474755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Behavioural</a:t>
            </a:r>
            <a:r>
              <a:rPr lang="tr-TR" dirty="0"/>
              <a:t> </a:t>
            </a:r>
            <a:r>
              <a:rPr lang="tr-TR" dirty="0" err="1"/>
              <a:t>consequences</a:t>
            </a:r>
            <a:r>
              <a:rPr lang="tr-TR" dirty="0"/>
              <a:t> of </a:t>
            </a:r>
            <a:r>
              <a:rPr lang="tr-TR" dirty="0" err="1"/>
              <a:t>beliefs</a:t>
            </a:r>
            <a:endParaRPr lang="tr-TR" dirty="0"/>
          </a:p>
        </p:txBody>
      </p:sp>
      <p:sp>
        <p:nvSpPr>
          <p:cNvPr id="3" name="İçerik Yer Tutucusu 2"/>
          <p:cNvSpPr>
            <a:spLocks noGrp="1"/>
          </p:cNvSpPr>
          <p:nvPr>
            <p:ph idx="1"/>
          </p:nvPr>
        </p:nvSpPr>
        <p:spPr/>
        <p:txBody>
          <a:bodyPr/>
          <a:lstStyle/>
          <a:p>
            <a:r>
              <a:rPr lang="en-US" dirty="0"/>
              <a:t>One major task that you have as an </a:t>
            </a:r>
            <a:r>
              <a:rPr lang="en-US" dirty="0" err="1"/>
              <a:t>REBT</a:t>
            </a:r>
            <a:r>
              <a:rPr lang="en-US" dirty="0"/>
              <a:t> therapist is </a:t>
            </a:r>
            <a:endParaRPr lang="tr-TR" dirty="0" smtClean="0"/>
          </a:p>
          <a:p>
            <a:r>
              <a:rPr lang="en-US" dirty="0" smtClean="0"/>
              <a:t>to </a:t>
            </a:r>
            <a:r>
              <a:rPr lang="en-US" dirty="0"/>
              <a:t>help your client to see the purpose of going against the action tendencies that are based on irrational beliefs and </a:t>
            </a:r>
            <a:endParaRPr lang="tr-TR" dirty="0" smtClean="0"/>
          </a:p>
          <a:p>
            <a:r>
              <a:rPr lang="en-US" dirty="0" smtClean="0"/>
              <a:t>to </a:t>
            </a:r>
            <a:r>
              <a:rPr lang="en-US" dirty="0"/>
              <a:t>develop alternative </a:t>
            </a:r>
            <a:r>
              <a:rPr lang="en-US" dirty="0" err="1"/>
              <a:t>behaviours</a:t>
            </a:r>
            <a:r>
              <a:rPr lang="en-US" dirty="0"/>
              <a:t> that are consistent with action tendencies based on the corresponding rational beliefs</a:t>
            </a:r>
            <a:r>
              <a:rPr lang="en-US" dirty="0" smtClean="0"/>
              <a:t>.</a:t>
            </a:r>
            <a:endParaRPr lang="tr-TR" dirty="0" smtClean="0"/>
          </a:p>
          <a:p>
            <a:r>
              <a:rPr lang="en-US" dirty="0">
                <a:solidFill>
                  <a:srgbClr val="FF0000"/>
                </a:solidFill>
              </a:rPr>
              <a:t>Before you can do this you need to help your client to identify and dispute his irrational beliefs and to develop and strengthen his alternative rational beliefs.</a:t>
            </a:r>
            <a:endParaRPr lang="tr-TR" dirty="0">
              <a:solidFill>
                <a:srgbClr val="FF0000"/>
              </a:solidFill>
            </a:endParaRPr>
          </a:p>
        </p:txBody>
      </p:sp>
    </p:spTree>
    <p:extLst>
      <p:ext uri="{BB962C8B-B14F-4D97-AF65-F5344CB8AC3E}">
        <p14:creationId xmlns:p14="http://schemas.microsoft.com/office/powerpoint/2010/main" val="129234943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Thinking</a:t>
            </a:r>
            <a:r>
              <a:rPr lang="tr-TR" dirty="0"/>
              <a:t> </a:t>
            </a:r>
            <a:r>
              <a:rPr lang="tr-TR" dirty="0" err="1"/>
              <a:t>consequences</a:t>
            </a:r>
            <a:r>
              <a:rPr lang="tr-TR" dirty="0"/>
              <a:t> of </a:t>
            </a:r>
            <a:r>
              <a:rPr lang="tr-TR" dirty="0" err="1"/>
              <a:t>beliefs</a:t>
            </a:r>
            <a:endParaRPr lang="tr-TR" dirty="0"/>
          </a:p>
        </p:txBody>
      </p:sp>
      <p:sp>
        <p:nvSpPr>
          <p:cNvPr id="3" name="İçerik Yer Tutucusu 2"/>
          <p:cNvSpPr>
            <a:spLocks noGrp="1"/>
          </p:cNvSpPr>
          <p:nvPr>
            <p:ph idx="1"/>
          </p:nvPr>
        </p:nvSpPr>
        <p:spPr/>
        <p:txBody>
          <a:bodyPr/>
          <a:lstStyle/>
          <a:p>
            <a:r>
              <a:rPr lang="tr-TR" dirty="0" smtClean="0"/>
              <a:t>A</a:t>
            </a:r>
            <a:r>
              <a:rPr lang="en-US" dirty="0" err="1" smtClean="0"/>
              <a:t>lthough</a:t>
            </a:r>
            <a:r>
              <a:rPr lang="en-US" dirty="0" smtClean="0"/>
              <a:t> </a:t>
            </a:r>
            <a:r>
              <a:rPr lang="en-US" dirty="0"/>
              <a:t>inferences are cognitions, they are best considered as ‘As’ in that when critical, they trigger your client’s beliefs at ‘B</a:t>
            </a:r>
            <a:r>
              <a:rPr lang="en-US" dirty="0" smtClean="0"/>
              <a:t>’.</a:t>
            </a:r>
            <a:endParaRPr lang="tr-TR" dirty="0" smtClean="0"/>
          </a:p>
          <a:p>
            <a:endParaRPr lang="tr-TR" dirty="0"/>
          </a:p>
        </p:txBody>
      </p:sp>
      <p:pic>
        <p:nvPicPr>
          <p:cNvPr id="4" name="Resim 3"/>
          <p:cNvPicPr>
            <a:picLocks noChangeAspect="1"/>
          </p:cNvPicPr>
          <p:nvPr/>
        </p:nvPicPr>
        <p:blipFill>
          <a:blip r:embed="rId2"/>
          <a:stretch>
            <a:fillRect/>
          </a:stretch>
        </p:blipFill>
        <p:spPr>
          <a:xfrm>
            <a:off x="1966912" y="2914650"/>
            <a:ext cx="8258175" cy="1028700"/>
          </a:xfrm>
          <a:prstGeom prst="rect">
            <a:avLst/>
          </a:prstGeom>
        </p:spPr>
      </p:pic>
      <p:pic>
        <p:nvPicPr>
          <p:cNvPr id="6" name="Resim 5"/>
          <p:cNvPicPr>
            <a:picLocks noChangeAspect="1"/>
          </p:cNvPicPr>
          <p:nvPr/>
        </p:nvPicPr>
        <p:blipFill>
          <a:blip r:embed="rId3"/>
          <a:stretch>
            <a:fillRect/>
          </a:stretch>
        </p:blipFill>
        <p:spPr>
          <a:xfrm>
            <a:off x="2005012" y="3935467"/>
            <a:ext cx="8220075" cy="1019175"/>
          </a:xfrm>
          <a:prstGeom prst="rect">
            <a:avLst/>
          </a:prstGeom>
        </p:spPr>
      </p:pic>
    </p:spTree>
    <p:extLst>
      <p:ext uri="{BB962C8B-B14F-4D97-AF65-F5344CB8AC3E}">
        <p14:creationId xmlns:p14="http://schemas.microsoft.com/office/powerpoint/2010/main" val="344743224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Example</a:t>
            </a:r>
            <a:endParaRPr lang="tr-TR" dirty="0"/>
          </a:p>
        </p:txBody>
      </p:sp>
      <p:sp>
        <p:nvSpPr>
          <p:cNvPr id="3" name="İçerik Yer Tutucusu 2"/>
          <p:cNvSpPr>
            <a:spLocks noGrp="1"/>
          </p:cNvSpPr>
          <p:nvPr>
            <p:ph idx="1"/>
          </p:nvPr>
        </p:nvSpPr>
        <p:spPr/>
        <p:txBody>
          <a:bodyPr>
            <a:normAutofit/>
          </a:bodyPr>
          <a:lstStyle/>
          <a:p>
            <a:r>
              <a:rPr lang="en-US" dirty="0"/>
              <a:t>Sarah, a 34-year-old woman, came into therapy because she was depressed about her facial appearance. At the beginning of </a:t>
            </a:r>
            <a:r>
              <a:rPr lang="en-US" dirty="0" smtClean="0"/>
              <a:t>therapy</a:t>
            </a:r>
            <a:r>
              <a:rPr lang="tr-TR" dirty="0" smtClean="0"/>
              <a:t> </a:t>
            </a:r>
            <a:r>
              <a:rPr lang="en-US" dirty="0" smtClean="0"/>
              <a:t>she </a:t>
            </a:r>
            <a:r>
              <a:rPr lang="en-US" dirty="0"/>
              <a:t>held the following irrational belief: </a:t>
            </a:r>
            <a:endParaRPr lang="tr-TR" dirty="0" smtClean="0"/>
          </a:p>
          <a:p>
            <a:r>
              <a:rPr lang="en-US" dirty="0" smtClean="0"/>
              <a:t>‘</a:t>
            </a:r>
            <a:r>
              <a:rPr lang="en-US" dirty="0"/>
              <a:t>I must be more attractive than I am and I am worthless because I am less attractive than I must be.’ </a:t>
            </a:r>
            <a:endParaRPr lang="tr-TR" dirty="0" smtClean="0"/>
          </a:p>
          <a:p>
            <a:r>
              <a:rPr lang="en-US" dirty="0" smtClean="0"/>
              <a:t>At </a:t>
            </a:r>
            <a:r>
              <a:rPr lang="en-US" dirty="0"/>
              <a:t>this point she thought that </a:t>
            </a:r>
            <a:r>
              <a:rPr lang="en-US" dirty="0">
                <a:solidFill>
                  <a:srgbClr val="7030A0"/>
                </a:solidFill>
              </a:rPr>
              <a:t>everybody that she met would consider her ugly</a:t>
            </a:r>
            <a:r>
              <a:rPr lang="en-US" dirty="0"/>
              <a:t> and </a:t>
            </a:r>
            <a:r>
              <a:rPr lang="en-US" dirty="0">
                <a:solidFill>
                  <a:srgbClr val="FF0000"/>
                </a:solidFill>
              </a:rPr>
              <a:t>that no man would want to go out with her. </a:t>
            </a:r>
            <a:r>
              <a:rPr lang="en-US" dirty="0"/>
              <a:t>You will note that these latter statements are her inferences about the reactions of people in general and men in particular and that these inferences are the thinking consequences of her irrational beliefs. </a:t>
            </a:r>
            <a:endParaRPr lang="tr-TR" dirty="0"/>
          </a:p>
        </p:txBody>
      </p:sp>
    </p:spTree>
    <p:extLst>
      <p:ext uri="{BB962C8B-B14F-4D97-AF65-F5344CB8AC3E}">
        <p14:creationId xmlns:p14="http://schemas.microsoft.com/office/powerpoint/2010/main" val="160608916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Example</a:t>
            </a:r>
            <a:endParaRPr lang="tr-TR" dirty="0"/>
          </a:p>
        </p:txBody>
      </p:sp>
      <p:sp>
        <p:nvSpPr>
          <p:cNvPr id="3" name="İçerik Yer Tutucusu 2"/>
          <p:cNvSpPr>
            <a:spLocks noGrp="1"/>
          </p:cNvSpPr>
          <p:nvPr>
            <p:ph idx="1"/>
          </p:nvPr>
        </p:nvSpPr>
        <p:spPr/>
        <p:txBody>
          <a:bodyPr>
            <a:normAutofit fontScale="85000" lnSpcReduction="10000"/>
          </a:bodyPr>
          <a:lstStyle/>
          <a:p>
            <a:r>
              <a:rPr lang="en-US" dirty="0"/>
              <a:t>During therapy I (</a:t>
            </a:r>
            <a:r>
              <a:rPr lang="en-US" dirty="0" err="1"/>
              <a:t>WD</a:t>
            </a:r>
            <a:r>
              <a:rPr lang="en-US" dirty="0"/>
              <a:t>) </a:t>
            </a:r>
            <a:r>
              <a:rPr lang="en-US" dirty="0">
                <a:solidFill>
                  <a:srgbClr val="7030A0"/>
                </a:solidFill>
              </a:rPr>
              <a:t>worked predominantly at the belief level</a:t>
            </a:r>
            <a:r>
              <a:rPr lang="en-US" dirty="0"/>
              <a:t> </a:t>
            </a:r>
            <a:r>
              <a:rPr lang="en-US" dirty="0">
                <a:solidFill>
                  <a:srgbClr val="FF0000"/>
                </a:solidFill>
              </a:rPr>
              <a:t>and at no time did I target her distorted inferences </a:t>
            </a:r>
            <a:r>
              <a:rPr lang="en-US" dirty="0"/>
              <a:t>for change. </a:t>
            </a:r>
            <a:endParaRPr lang="tr-TR" dirty="0" smtClean="0"/>
          </a:p>
          <a:p>
            <a:r>
              <a:rPr lang="en-US" dirty="0" smtClean="0"/>
              <a:t>As </a:t>
            </a:r>
            <a:r>
              <a:rPr lang="en-US" dirty="0"/>
              <a:t>a result of my interventions, Sarah came to hold the following rational belief: </a:t>
            </a:r>
            <a:endParaRPr lang="tr-TR" dirty="0" smtClean="0"/>
          </a:p>
          <a:p>
            <a:r>
              <a:rPr lang="tr-TR" dirty="0" smtClean="0"/>
              <a:t>‘</a:t>
            </a:r>
            <a:r>
              <a:rPr lang="en-US" dirty="0" smtClean="0"/>
              <a:t>I </a:t>
            </a:r>
            <a:r>
              <a:rPr lang="en-US" dirty="0"/>
              <a:t>would like to be more attractive than I am, but there is no reason why I must be. I don’t like the fact that I am less attractive than I would like to be, but I can accept myself as a fallible, complex human being with this lack. I am not worthless and my looks are just one part of me, not the total whole</a:t>
            </a:r>
            <a:r>
              <a:rPr lang="en-US" dirty="0" smtClean="0"/>
              <a:t>.</a:t>
            </a:r>
            <a:r>
              <a:rPr lang="tr-TR" dirty="0" smtClean="0"/>
              <a:t>’</a:t>
            </a:r>
          </a:p>
          <a:p>
            <a:r>
              <a:rPr lang="en-US" dirty="0" smtClean="0"/>
              <a:t> </a:t>
            </a:r>
            <a:r>
              <a:rPr lang="en-US" dirty="0"/>
              <a:t>As a result of this belief change, Sarah reduced markedly her inferences that others would consider her ugly and that men would not want to go out with her. In fact, soon her </a:t>
            </a:r>
            <a:r>
              <a:rPr lang="en-US" dirty="0" smtClean="0"/>
              <a:t>after</a:t>
            </a:r>
            <a:r>
              <a:rPr lang="tr-TR" dirty="0" smtClean="0"/>
              <a:t> </a:t>
            </a:r>
            <a:r>
              <a:rPr lang="en-US" dirty="0" smtClean="0"/>
              <a:t>therapy </a:t>
            </a:r>
            <a:r>
              <a:rPr lang="en-US" dirty="0"/>
              <a:t>ended she started dating </a:t>
            </a:r>
            <a:r>
              <a:rPr lang="en-US" dirty="0" smtClean="0"/>
              <a:t>a</a:t>
            </a:r>
            <a:r>
              <a:rPr lang="tr-TR" dirty="0" smtClean="0"/>
              <a:t> </a:t>
            </a:r>
            <a:r>
              <a:rPr lang="en-US" dirty="0" smtClean="0"/>
              <a:t>man </a:t>
            </a:r>
            <a:r>
              <a:rPr lang="en-US" dirty="0"/>
              <a:t>whom she later married. This clinical vignette shows quite clearly, we believe, the influence of beliefs on inferences.</a:t>
            </a:r>
            <a:endParaRPr lang="tr-TR" dirty="0"/>
          </a:p>
          <a:p>
            <a:endParaRPr lang="tr-TR" dirty="0"/>
          </a:p>
        </p:txBody>
      </p:sp>
    </p:spTree>
    <p:extLst>
      <p:ext uri="{BB962C8B-B14F-4D97-AF65-F5344CB8AC3E}">
        <p14:creationId xmlns:p14="http://schemas.microsoft.com/office/powerpoint/2010/main" val="33408476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a:t>
            </a:r>
            <a:r>
              <a:rPr lang="en-US" dirty="0" smtClean="0"/>
              <a:t>he </a:t>
            </a:r>
            <a:r>
              <a:rPr lang="en-US" dirty="0"/>
              <a:t>principle of psychological interactionism </a:t>
            </a:r>
            <a:r>
              <a:rPr lang="tr-TR" dirty="0"/>
              <a:t/>
            </a:r>
            <a:br>
              <a:rPr lang="tr-TR" dirty="0"/>
            </a:br>
            <a:endParaRPr lang="tr-TR" dirty="0"/>
          </a:p>
        </p:txBody>
      </p:sp>
      <p:sp>
        <p:nvSpPr>
          <p:cNvPr id="3" name="İçerik Yer Tutucusu 2"/>
          <p:cNvSpPr>
            <a:spLocks noGrp="1"/>
          </p:cNvSpPr>
          <p:nvPr>
            <p:ph idx="1"/>
          </p:nvPr>
        </p:nvSpPr>
        <p:spPr/>
        <p:txBody>
          <a:bodyPr/>
          <a:lstStyle/>
          <a:p>
            <a:r>
              <a:rPr lang="en-US" dirty="0"/>
              <a:t>‘ABCs’ interact in complex </a:t>
            </a:r>
            <a:r>
              <a:rPr lang="en-US" dirty="0" smtClean="0"/>
              <a:t>ways</a:t>
            </a:r>
            <a:endParaRPr lang="tr-TR" dirty="0" smtClean="0"/>
          </a:p>
          <a:p>
            <a:r>
              <a:rPr lang="en-US" dirty="0"/>
              <a:t>However, while in therapy it is important to deal with the ‘ABCs’ as if they were separate components – because otherwise your clients will end up confused – in reality, </a:t>
            </a:r>
            <a:r>
              <a:rPr lang="en-US" dirty="0" err="1"/>
              <a:t>REBT</a:t>
            </a:r>
            <a:r>
              <a:rPr lang="en-US" dirty="0"/>
              <a:t> theory has, right from the outset, advocated the principle of psychological </a:t>
            </a:r>
            <a:r>
              <a:rPr lang="en-US" dirty="0" smtClean="0"/>
              <a:t>interactionism</a:t>
            </a:r>
            <a:r>
              <a:rPr lang="tr-TR" dirty="0" smtClean="0"/>
              <a:t>.</a:t>
            </a:r>
          </a:p>
          <a:p>
            <a:r>
              <a:rPr lang="tr-TR" dirty="0" err="1" smtClean="0">
                <a:solidFill>
                  <a:srgbClr val="FF0000"/>
                </a:solidFill>
              </a:rPr>
              <a:t>Deal</a:t>
            </a:r>
            <a:r>
              <a:rPr lang="tr-TR" dirty="0" smtClean="0">
                <a:solidFill>
                  <a:srgbClr val="FF0000"/>
                </a:solidFill>
              </a:rPr>
              <a:t> </a:t>
            </a:r>
            <a:r>
              <a:rPr lang="tr-TR" dirty="0" err="1" smtClean="0">
                <a:solidFill>
                  <a:srgbClr val="FF0000"/>
                </a:solidFill>
              </a:rPr>
              <a:t>with</a:t>
            </a:r>
            <a:r>
              <a:rPr lang="tr-TR" dirty="0" smtClean="0">
                <a:solidFill>
                  <a:srgbClr val="FF0000"/>
                </a:solidFill>
              </a:rPr>
              <a:t> </a:t>
            </a:r>
            <a:r>
              <a:rPr lang="tr-TR" dirty="0" err="1" smtClean="0">
                <a:solidFill>
                  <a:srgbClr val="FF0000"/>
                </a:solidFill>
              </a:rPr>
              <a:t>one</a:t>
            </a:r>
            <a:r>
              <a:rPr lang="tr-TR" dirty="0" smtClean="0">
                <a:solidFill>
                  <a:srgbClr val="FF0000"/>
                </a:solidFill>
              </a:rPr>
              <a:t> A, </a:t>
            </a:r>
            <a:r>
              <a:rPr lang="tr-TR" dirty="0" err="1" smtClean="0">
                <a:solidFill>
                  <a:srgbClr val="FF0000"/>
                </a:solidFill>
              </a:rPr>
              <a:t>one</a:t>
            </a:r>
            <a:r>
              <a:rPr lang="tr-TR" dirty="0" smtClean="0">
                <a:solidFill>
                  <a:srgbClr val="FF0000"/>
                </a:solidFill>
              </a:rPr>
              <a:t> B, </a:t>
            </a:r>
            <a:r>
              <a:rPr lang="tr-TR" dirty="0" err="1" smtClean="0">
                <a:solidFill>
                  <a:srgbClr val="FF0000"/>
                </a:solidFill>
              </a:rPr>
              <a:t>one</a:t>
            </a:r>
            <a:r>
              <a:rPr lang="tr-TR" dirty="0" smtClean="0">
                <a:solidFill>
                  <a:srgbClr val="FF0000"/>
                </a:solidFill>
              </a:rPr>
              <a:t> C at a time.</a:t>
            </a:r>
          </a:p>
        </p:txBody>
      </p:sp>
    </p:spTree>
    <p:extLst>
      <p:ext uri="{BB962C8B-B14F-4D97-AF65-F5344CB8AC3E}">
        <p14:creationId xmlns:p14="http://schemas.microsoft.com/office/powerpoint/2010/main" val="20798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smtClean="0"/>
              <a:t>A ‘critical A’</a:t>
            </a:r>
            <a:endParaRPr lang="tr-TR" dirty="0"/>
          </a:p>
        </p:txBody>
      </p:sp>
      <p:sp>
        <p:nvSpPr>
          <p:cNvPr id="3" name="İçerik Yer Tutucusu 2"/>
          <p:cNvSpPr>
            <a:spLocks noGrp="1"/>
          </p:cNvSpPr>
          <p:nvPr>
            <p:ph idx="1"/>
          </p:nvPr>
        </p:nvSpPr>
        <p:spPr/>
        <p:txBody>
          <a:bodyPr/>
          <a:lstStyle/>
          <a:p>
            <a:r>
              <a:rPr lang="en-US" dirty="0" smtClean="0"/>
              <a:t>activates or triggers beliefs</a:t>
            </a:r>
            <a:endParaRPr lang="tr-TR" dirty="0" smtClean="0"/>
          </a:p>
          <a:p>
            <a:r>
              <a:rPr lang="en-US" dirty="0" smtClean="0"/>
              <a:t>is usually an aspect of the situation that your client was in when he experienced an </a:t>
            </a:r>
            <a:r>
              <a:rPr lang="en-US" b="1" dirty="0" smtClean="0"/>
              <a:t>emotional response</a:t>
            </a:r>
            <a:r>
              <a:rPr lang="en-US" dirty="0" smtClean="0"/>
              <a:t> </a:t>
            </a:r>
            <a:endParaRPr lang="tr-TR" dirty="0" smtClean="0"/>
          </a:p>
          <a:p>
            <a:r>
              <a:rPr lang="en-US" dirty="0" smtClean="0"/>
              <a:t>‘non-critical As’ d</a:t>
            </a:r>
            <a:r>
              <a:rPr lang="tr-TR" dirty="0" smtClean="0"/>
              <a:t>o</a:t>
            </a:r>
            <a:r>
              <a:rPr lang="en-US" dirty="0" smtClean="0"/>
              <a:t> not trigger beliefs in the situation</a:t>
            </a:r>
            <a:endParaRPr lang="tr-TR" dirty="0"/>
          </a:p>
        </p:txBody>
      </p:sp>
    </p:spTree>
    <p:extLst>
      <p:ext uri="{BB962C8B-B14F-4D97-AF65-F5344CB8AC3E}">
        <p14:creationId xmlns:p14="http://schemas.microsoft.com/office/powerpoint/2010/main" val="207167705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a:t>
            </a:r>
            <a:r>
              <a:rPr lang="en-US" dirty="0" smtClean="0"/>
              <a:t>he </a:t>
            </a:r>
            <a:r>
              <a:rPr lang="en-US" dirty="0"/>
              <a:t>principle of psychological interactionism </a:t>
            </a:r>
            <a:r>
              <a:rPr lang="tr-TR" dirty="0"/>
              <a:t/>
            </a:r>
            <a:br>
              <a:rPr lang="tr-TR" dirty="0"/>
            </a:br>
            <a:endParaRPr lang="tr-TR" dirty="0"/>
          </a:p>
        </p:txBody>
      </p:sp>
      <p:sp>
        <p:nvSpPr>
          <p:cNvPr id="3" name="İçerik Yer Tutucusu 2"/>
          <p:cNvSpPr>
            <a:spLocks noGrp="1"/>
          </p:cNvSpPr>
          <p:nvPr>
            <p:ph idx="1"/>
          </p:nvPr>
        </p:nvSpPr>
        <p:spPr/>
        <p:txBody>
          <a:bodyPr/>
          <a:lstStyle/>
          <a:p>
            <a:r>
              <a:rPr lang="en-US" dirty="0" smtClean="0"/>
              <a:t>This </a:t>
            </a:r>
            <a:r>
              <a:rPr lang="en-US" dirty="0"/>
              <a:t>principle states that the events that we choose to focus on, our interpretations and inferences, the beliefs that we hold and the emotions, </a:t>
            </a:r>
            <a:r>
              <a:rPr lang="en-US" dirty="0" err="1"/>
              <a:t>behaviours</a:t>
            </a:r>
            <a:r>
              <a:rPr lang="en-US" dirty="0"/>
              <a:t> and thoughts that stem from these beliefs are all interrelated and reciprocally influence one another often in complex ways.</a:t>
            </a:r>
            <a:endParaRPr lang="tr-TR" dirty="0"/>
          </a:p>
        </p:txBody>
      </p:sp>
    </p:spTree>
    <p:extLst>
      <p:ext uri="{BB962C8B-B14F-4D97-AF65-F5344CB8AC3E}">
        <p14:creationId xmlns:p14="http://schemas.microsoft.com/office/powerpoint/2010/main" val="3464189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3">
                                            <p:txEl>
                                              <p:pRg st="0" end="0"/>
                                            </p:txEl>
                                          </p:spTgt>
                                        </p:tgtEl>
                                        <p:attrNameLst>
                                          <p:attrName>r</p:attrName>
                                        </p:attrNameLst>
                                      </p:cBhvr>
                                    </p:animRot>
                                    <p:animRot by="-240000">
                                      <p:cBhvr>
                                        <p:cTn id="7" dur="200" fill="hold">
                                          <p:stCondLst>
                                            <p:cond delay="200"/>
                                          </p:stCondLst>
                                        </p:cTn>
                                        <p:tgtEl>
                                          <p:spTgt spid="3">
                                            <p:txEl>
                                              <p:pRg st="0" end="0"/>
                                            </p:txEl>
                                          </p:spTgt>
                                        </p:tgtEl>
                                        <p:attrNameLst>
                                          <p:attrName>r</p:attrName>
                                        </p:attrNameLst>
                                      </p:cBhvr>
                                    </p:animRot>
                                    <p:animRot by="240000">
                                      <p:cBhvr>
                                        <p:cTn id="8" dur="200" fill="hold">
                                          <p:stCondLst>
                                            <p:cond delay="400"/>
                                          </p:stCondLst>
                                        </p:cTn>
                                        <p:tgtEl>
                                          <p:spTgt spid="3">
                                            <p:txEl>
                                              <p:pRg st="0" end="0"/>
                                            </p:txEl>
                                          </p:spTgt>
                                        </p:tgtEl>
                                        <p:attrNameLst>
                                          <p:attrName>r</p:attrName>
                                        </p:attrNameLst>
                                      </p:cBhvr>
                                    </p:animRot>
                                    <p:animRot by="-240000">
                                      <p:cBhvr>
                                        <p:cTn id="9" dur="200" fill="hold">
                                          <p:stCondLst>
                                            <p:cond delay="600"/>
                                          </p:stCondLst>
                                        </p:cTn>
                                        <p:tgtEl>
                                          <p:spTgt spid="3">
                                            <p:txEl>
                                              <p:pRg st="0" end="0"/>
                                            </p:txEl>
                                          </p:spTgt>
                                        </p:tgtEl>
                                        <p:attrNameLst>
                                          <p:attrName>r</p:attrName>
                                        </p:attrNameLst>
                                      </p:cBhvr>
                                    </p:animRot>
                                    <p:animRot by="120000">
                                      <p:cBhvr>
                                        <p:cTn id="10" dur="200" fill="hold">
                                          <p:stCondLst>
                                            <p:cond delay="80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Apply</a:t>
            </a:r>
            <a:r>
              <a:rPr lang="tr-TR" dirty="0" smtClean="0"/>
              <a:t> </a:t>
            </a:r>
            <a:endParaRPr lang="tr-TR" dirty="0"/>
          </a:p>
        </p:txBody>
      </p:sp>
      <p:sp>
        <p:nvSpPr>
          <p:cNvPr id="3" name="İçerik Yer Tutucusu 2"/>
          <p:cNvSpPr>
            <a:spLocks noGrp="1"/>
          </p:cNvSpPr>
          <p:nvPr>
            <p:ph idx="1"/>
          </p:nvPr>
        </p:nvSpPr>
        <p:spPr/>
        <p:txBody>
          <a:bodyPr>
            <a:normAutofit fontScale="92500" lnSpcReduction="20000"/>
          </a:bodyPr>
          <a:lstStyle/>
          <a:p>
            <a:pPr marL="0" indent="0">
              <a:buNone/>
            </a:pPr>
            <a:r>
              <a:rPr lang="tr-TR" dirty="0" err="1" smtClean="0"/>
              <a:t>Think</a:t>
            </a:r>
            <a:r>
              <a:rPr lang="tr-TR" dirty="0" smtClean="0"/>
              <a:t> </a:t>
            </a:r>
            <a:r>
              <a:rPr lang="tr-TR" dirty="0" err="1" smtClean="0"/>
              <a:t>about</a:t>
            </a:r>
            <a:r>
              <a:rPr lang="tr-TR" dirty="0" smtClean="0"/>
              <a:t> a </a:t>
            </a:r>
            <a:r>
              <a:rPr lang="tr-TR" dirty="0" err="1" smtClean="0"/>
              <a:t>negative</a:t>
            </a:r>
            <a:r>
              <a:rPr lang="tr-TR" dirty="0" smtClean="0"/>
              <a:t> </a:t>
            </a:r>
            <a:r>
              <a:rPr lang="tr-TR" dirty="0" err="1" smtClean="0"/>
              <a:t>experience</a:t>
            </a:r>
            <a:r>
              <a:rPr lang="tr-TR" dirty="0" smtClean="0"/>
              <a:t>:</a:t>
            </a:r>
          </a:p>
          <a:p>
            <a:r>
              <a:rPr lang="tr-TR" dirty="0" err="1" smtClean="0"/>
              <a:t>Specify</a:t>
            </a:r>
            <a:r>
              <a:rPr lang="tr-TR" dirty="0" smtClean="0"/>
              <a:t> </a:t>
            </a:r>
            <a:r>
              <a:rPr lang="tr-TR" dirty="0" err="1" smtClean="0"/>
              <a:t>the</a:t>
            </a:r>
            <a:r>
              <a:rPr lang="tr-TR" dirty="0" smtClean="0"/>
              <a:t> </a:t>
            </a:r>
            <a:r>
              <a:rPr lang="tr-TR" dirty="0" err="1" smtClean="0"/>
              <a:t>event</a:t>
            </a:r>
            <a:r>
              <a:rPr lang="tr-TR" dirty="0" smtClean="0"/>
              <a:t>/</a:t>
            </a:r>
            <a:r>
              <a:rPr lang="tr-TR" dirty="0" err="1" smtClean="0"/>
              <a:t>situation</a:t>
            </a:r>
            <a:r>
              <a:rPr lang="tr-TR" dirty="0" smtClean="0"/>
              <a:t> </a:t>
            </a:r>
          </a:p>
          <a:p>
            <a:r>
              <a:rPr lang="tr-TR" dirty="0" err="1" smtClean="0"/>
              <a:t>Specify</a:t>
            </a:r>
            <a:r>
              <a:rPr lang="tr-TR" dirty="0" smtClean="0"/>
              <a:t> </a:t>
            </a:r>
            <a:r>
              <a:rPr lang="tr-TR" dirty="0" err="1" smtClean="0"/>
              <a:t>the</a:t>
            </a:r>
            <a:r>
              <a:rPr lang="tr-TR" dirty="0" smtClean="0"/>
              <a:t> </a:t>
            </a:r>
            <a:r>
              <a:rPr lang="tr-TR" dirty="0" err="1" smtClean="0"/>
              <a:t>critical</a:t>
            </a:r>
            <a:r>
              <a:rPr lang="tr-TR" dirty="0" smtClean="0"/>
              <a:t> </a:t>
            </a:r>
            <a:r>
              <a:rPr lang="tr-TR" dirty="0" err="1" smtClean="0"/>
              <a:t>A’s</a:t>
            </a:r>
            <a:endParaRPr lang="tr-TR" dirty="0" smtClean="0"/>
          </a:p>
          <a:p>
            <a:r>
              <a:rPr lang="tr-TR" dirty="0" err="1" smtClean="0"/>
              <a:t>Specify</a:t>
            </a:r>
            <a:r>
              <a:rPr lang="tr-TR" dirty="0" smtClean="0"/>
              <a:t> </a:t>
            </a:r>
            <a:r>
              <a:rPr lang="tr-TR" dirty="0" err="1" smtClean="0"/>
              <a:t>the</a:t>
            </a:r>
            <a:r>
              <a:rPr lang="tr-TR" dirty="0" smtClean="0"/>
              <a:t> </a:t>
            </a:r>
            <a:r>
              <a:rPr lang="tr-TR" dirty="0" err="1" smtClean="0"/>
              <a:t>type</a:t>
            </a:r>
            <a:r>
              <a:rPr lang="tr-TR" dirty="0" smtClean="0"/>
              <a:t> </a:t>
            </a:r>
            <a:r>
              <a:rPr lang="tr-TR" dirty="0" smtClean="0"/>
              <a:t>of </a:t>
            </a:r>
            <a:r>
              <a:rPr lang="tr-TR" dirty="0" err="1" smtClean="0"/>
              <a:t>the</a:t>
            </a:r>
            <a:r>
              <a:rPr lang="tr-TR" dirty="0" smtClean="0"/>
              <a:t> </a:t>
            </a:r>
            <a:r>
              <a:rPr lang="tr-TR" dirty="0" err="1" smtClean="0"/>
              <a:t>critical</a:t>
            </a:r>
            <a:r>
              <a:rPr lang="tr-TR" dirty="0" smtClean="0"/>
              <a:t> </a:t>
            </a:r>
            <a:r>
              <a:rPr lang="tr-TR" dirty="0" err="1" smtClean="0"/>
              <a:t>A’s</a:t>
            </a:r>
            <a:r>
              <a:rPr lang="tr-TR" dirty="0" smtClean="0"/>
              <a:t> </a:t>
            </a:r>
          </a:p>
          <a:p>
            <a:r>
              <a:rPr lang="tr-TR" dirty="0" err="1" smtClean="0"/>
              <a:t>Identify</a:t>
            </a:r>
            <a:r>
              <a:rPr lang="tr-TR" dirty="0" smtClean="0"/>
              <a:t> </a:t>
            </a:r>
            <a:r>
              <a:rPr lang="tr-TR" dirty="0" err="1" smtClean="0"/>
              <a:t>the</a:t>
            </a:r>
            <a:r>
              <a:rPr lang="tr-TR" dirty="0" smtClean="0"/>
              <a:t> </a:t>
            </a:r>
            <a:r>
              <a:rPr lang="tr-TR" dirty="0" err="1" smtClean="0"/>
              <a:t>IB’s</a:t>
            </a:r>
            <a:r>
              <a:rPr lang="tr-TR" dirty="0" smtClean="0"/>
              <a:t> </a:t>
            </a:r>
            <a:endParaRPr lang="tr-TR" dirty="0" smtClean="0"/>
          </a:p>
          <a:p>
            <a:r>
              <a:rPr lang="tr-TR" dirty="0" err="1" smtClean="0"/>
              <a:t>Identify</a:t>
            </a:r>
            <a:r>
              <a:rPr lang="tr-TR" dirty="0" smtClean="0"/>
              <a:t> </a:t>
            </a:r>
            <a:r>
              <a:rPr lang="tr-TR" dirty="0" err="1" smtClean="0"/>
              <a:t>the</a:t>
            </a:r>
            <a:r>
              <a:rPr lang="tr-TR" dirty="0" smtClean="0"/>
              <a:t> </a:t>
            </a:r>
            <a:r>
              <a:rPr lang="tr-TR" dirty="0" err="1" smtClean="0"/>
              <a:t>types</a:t>
            </a:r>
            <a:r>
              <a:rPr lang="tr-TR" dirty="0" smtClean="0"/>
              <a:t> of </a:t>
            </a:r>
            <a:r>
              <a:rPr lang="tr-TR" dirty="0" err="1" smtClean="0"/>
              <a:t>IB’s</a:t>
            </a:r>
            <a:endParaRPr lang="tr-TR" dirty="0" smtClean="0"/>
          </a:p>
          <a:p>
            <a:r>
              <a:rPr lang="tr-TR" dirty="0" err="1" smtClean="0"/>
              <a:t>Check</a:t>
            </a:r>
            <a:r>
              <a:rPr lang="tr-TR" dirty="0" smtClean="0"/>
              <a:t> </a:t>
            </a:r>
            <a:r>
              <a:rPr lang="tr-TR" dirty="0" err="1" smtClean="0"/>
              <a:t>rationality</a:t>
            </a:r>
            <a:r>
              <a:rPr lang="tr-TR" dirty="0" smtClean="0"/>
              <a:t> on 5 </a:t>
            </a:r>
            <a:r>
              <a:rPr lang="tr-TR" dirty="0" err="1" smtClean="0"/>
              <a:t>criteria</a:t>
            </a:r>
            <a:r>
              <a:rPr lang="tr-TR" dirty="0" smtClean="0"/>
              <a:t> </a:t>
            </a:r>
          </a:p>
          <a:p>
            <a:r>
              <a:rPr lang="tr-TR" dirty="0" smtClean="0"/>
              <a:t>Rate </a:t>
            </a:r>
            <a:r>
              <a:rPr lang="tr-TR" dirty="0" err="1" smtClean="0"/>
              <a:t>the</a:t>
            </a:r>
            <a:r>
              <a:rPr lang="tr-TR" dirty="0" smtClean="0"/>
              <a:t> </a:t>
            </a:r>
            <a:r>
              <a:rPr lang="tr-TR" dirty="0" err="1" smtClean="0"/>
              <a:t>rationality</a:t>
            </a:r>
            <a:r>
              <a:rPr lang="tr-TR" dirty="0" smtClean="0"/>
              <a:t> of </a:t>
            </a:r>
            <a:r>
              <a:rPr lang="tr-TR" dirty="0" err="1" smtClean="0"/>
              <a:t>each</a:t>
            </a:r>
            <a:r>
              <a:rPr lang="tr-TR" dirty="0" smtClean="0"/>
              <a:t> </a:t>
            </a:r>
            <a:r>
              <a:rPr lang="tr-TR" dirty="0" err="1" smtClean="0"/>
              <a:t>belief</a:t>
            </a:r>
            <a:r>
              <a:rPr lang="tr-TR" dirty="0" smtClean="0"/>
              <a:t>  on 0-100 </a:t>
            </a:r>
            <a:r>
              <a:rPr lang="tr-TR" dirty="0" err="1" smtClean="0"/>
              <a:t>scale</a:t>
            </a:r>
            <a:r>
              <a:rPr lang="tr-TR" dirty="0" smtClean="0"/>
              <a:t> (100 </a:t>
            </a:r>
            <a:r>
              <a:rPr lang="tr-TR" dirty="0" err="1" smtClean="0"/>
              <a:t>rational</a:t>
            </a:r>
            <a:r>
              <a:rPr lang="tr-TR" dirty="0" smtClean="0"/>
              <a:t>).</a:t>
            </a:r>
          </a:p>
          <a:p>
            <a:r>
              <a:rPr lang="tr-TR" dirty="0" err="1" smtClean="0"/>
              <a:t>State</a:t>
            </a:r>
            <a:r>
              <a:rPr lang="tr-TR" dirty="0" smtClean="0"/>
              <a:t> </a:t>
            </a:r>
            <a:r>
              <a:rPr lang="tr-TR" dirty="0" err="1" smtClean="0"/>
              <a:t>your</a:t>
            </a:r>
            <a:r>
              <a:rPr lang="tr-TR" dirty="0" smtClean="0"/>
              <a:t> </a:t>
            </a:r>
            <a:r>
              <a:rPr lang="tr-TR" dirty="0" err="1" smtClean="0"/>
              <a:t>reflections</a:t>
            </a:r>
            <a:r>
              <a:rPr lang="tr-TR" dirty="0" smtClean="0"/>
              <a:t> in 2-3 </a:t>
            </a:r>
            <a:r>
              <a:rPr lang="tr-TR" dirty="0" err="1" smtClean="0"/>
              <a:t>sentences</a:t>
            </a:r>
            <a:r>
              <a:rPr lang="tr-TR" dirty="0" smtClean="0"/>
              <a:t> </a:t>
            </a:r>
          </a:p>
          <a:p>
            <a:pPr marL="0" indent="0">
              <a:buNone/>
            </a:pPr>
            <a:r>
              <a:rPr lang="tr-TR" dirty="0" smtClean="0"/>
              <a:t>1 </a:t>
            </a:r>
            <a:r>
              <a:rPr lang="tr-TR" dirty="0" err="1" smtClean="0"/>
              <a:t>page</a:t>
            </a:r>
            <a:r>
              <a:rPr lang="tr-TR" dirty="0" smtClean="0"/>
              <a:t>, Word format, </a:t>
            </a:r>
            <a:r>
              <a:rPr lang="tr-TR" dirty="0" err="1" smtClean="0"/>
              <a:t>send</a:t>
            </a:r>
            <a:r>
              <a:rPr lang="tr-TR" dirty="0" smtClean="0"/>
              <a:t> </a:t>
            </a:r>
            <a:r>
              <a:rPr lang="tr-TR" dirty="0" err="1" smtClean="0"/>
              <a:t>via</a:t>
            </a:r>
            <a:r>
              <a:rPr lang="tr-TR" dirty="0" smtClean="0"/>
              <a:t> e-mail (2pts. Bonus).</a:t>
            </a:r>
            <a:endParaRPr lang="tr-TR" dirty="0"/>
          </a:p>
        </p:txBody>
      </p:sp>
    </p:spTree>
    <p:extLst>
      <p:ext uri="{BB962C8B-B14F-4D97-AF65-F5344CB8AC3E}">
        <p14:creationId xmlns:p14="http://schemas.microsoft.com/office/powerpoint/2010/main" val="25062422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Features</a:t>
            </a:r>
            <a:r>
              <a:rPr lang="tr-TR" dirty="0" smtClean="0"/>
              <a:t> of ‘Critical As’</a:t>
            </a:r>
            <a:endParaRPr lang="tr-TR" dirty="0"/>
          </a:p>
        </p:txBody>
      </p:sp>
      <p:sp>
        <p:nvSpPr>
          <p:cNvPr id="3" name="İçerik Yer Tutucusu 2"/>
          <p:cNvSpPr>
            <a:spLocks noGrp="1"/>
          </p:cNvSpPr>
          <p:nvPr>
            <p:ph idx="1"/>
          </p:nvPr>
        </p:nvSpPr>
        <p:spPr/>
        <p:txBody>
          <a:bodyPr/>
          <a:lstStyle/>
          <a:p>
            <a:r>
              <a:rPr lang="en-US" dirty="0" smtClean="0"/>
              <a:t>Critical As’ can be actual events</a:t>
            </a:r>
            <a:endParaRPr lang="tr-TR" dirty="0" smtClean="0"/>
          </a:p>
          <a:p>
            <a:r>
              <a:rPr lang="en-US" dirty="0" smtClean="0"/>
              <a:t>Critical As’ can be inferred events</a:t>
            </a:r>
            <a:endParaRPr lang="tr-TR" dirty="0" smtClean="0"/>
          </a:p>
          <a:p>
            <a:r>
              <a:rPr lang="en-US" dirty="0" smtClean="0"/>
              <a:t>Critical As’ can be external</a:t>
            </a:r>
            <a:endParaRPr lang="tr-TR" dirty="0" smtClean="0"/>
          </a:p>
          <a:p>
            <a:r>
              <a:rPr lang="en-US" dirty="0" smtClean="0"/>
              <a:t>Critical As’ can be internal</a:t>
            </a:r>
            <a:endParaRPr lang="tr-TR" dirty="0" smtClean="0"/>
          </a:p>
          <a:p>
            <a:endParaRPr lang="tr-TR" dirty="0" smtClean="0"/>
          </a:p>
          <a:p>
            <a:endParaRPr lang="tr-TR" dirty="0" smtClean="0"/>
          </a:p>
          <a:p>
            <a:endParaRPr lang="tr-TR" dirty="0"/>
          </a:p>
        </p:txBody>
      </p:sp>
    </p:spTree>
    <p:extLst>
      <p:ext uri="{BB962C8B-B14F-4D97-AF65-F5344CB8AC3E}">
        <p14:creationId xmlns:p14="http://schemas.microsoft.com/office/powerpoint/2010/main" val="27729919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Features</a:t>
            </a:r>
            <a:r>
              <a:rPr lang="tr-TR" dirty="0" smtClean="0"/>
              <a:t> of ‘Critical As’</a:t>
            </a:r>
            <a:endParaRPr lang="tr-TR" dirty="0"/>
          </a:p>
        </p:txBody>
      </p:sp>
      <p:sp>
        <p:nvSpPr>
          <p:cNvPr id="3" name="İçerik Yer Tutucusu 2"/>
          <p:cNvSpPr>
            <a:spLocks noGrp="1"/>
          </p:cNvSpPr>
          <p:nvPr>
            <p:ph idx="1"/>
          </p:nvPr>
        </p:nvSpPr>
        <p:spPr/>
        <p:txBody>
          <a:bodyPr/>
          <a:lstStyle/>
          <a:p>
            <a:r>
              <a:rPr lang="en-US" dirty="0" smtClean="0"/>
              <a:t>Critical As’ can be actual events</a:t>
            </a:r>
            <a:endParaRPr lang="tr-TR" dirty="0" smtClean="0"/>
          </a:p>
          <a:p>
            <a:r>
              <a:rPr lang="en-US" dirty="0" smtClean="0"/>
              <a:t>Critical As’ can be inferred events</a:t>
            </a:r>
            <a:endParaRPr lang="tr-TR" dirty="0" smtClean="0"/>
          </a:p>
          <a:p>
            <a:endParaRPr lang="tr-TR" dirty="0"/>
          </a:p>
        </p:txBody>
      </p:sp>
      <p:pic>
        <p:nvPicPr>
          <p:cNvPr id="4" name="Resim 3"/>
          <p:cNvPicPr>
            <a:picLocks noChangeAspect="1"/>
          </p:cNvPicPr>
          <p:nvPr/>
        </p:nvPicPr>
        <p:blipFill>
          <a:blip r:embed="rId2"/>
          <a:stretch>
            <a:fillRect/>
          </a:stretch>
        </p:blipFill>
        <p:spPr>
          <a:xfrm>
            <a:off x="2562225" y="3009791"/>
            <a:ext cx="7067550" cy="1771650"/>
          </a:xfrm>
          <a:prstGeom prst="rect">
            <a:avLst/>
          </a:prstGeom>
        </p:spPr>
      </p:pic>
      <p:pic>
        <p:nvPicPr>
          <p:cNvPr id="5" name="Resim 4"/>
          <p:cNvPicPr>
            <a:picLocks noChangeAspect="1"/>
          </p:cNvPicPr>
          <p:nvPr/>
        </p:nvPicPr>
        <p:blipFill>
          <a:blip r:embed="rId3"/>
          <a:stretch>
            <a:fillRect/>
          </a:stretch>
        </p:blipFill>
        <p:spPr>
          <a:xfrm>
            <a:off x="2752725" y="4916378"/>
            <a:ext cx="6877050" cy="1628775"/>
          </a:xfrm>
          <a:prstGeom prst="rect">
            <a:avLst/>
          </a:prstGeom>
        </p:spPr>
      </p:pic>
    </p:spTree>
    <p:extLst>
      <p:ext uri="{BB962C8B-B14F-4D97-AF65-F5344CB8AC3E}">
        <p14:creationId xmlns:p14="http://schemas.microsoft.com/office/powerpoint/2010/main" val="222913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Features</a:t>
            </a:r>
            <a:r>
              <a:rPr lang="tr-TR" dirty="0" smtClean="0"/>
              <a:t> of ‘Critical As’</a:t>
            </a:r>
            <a:endParaRPr lang="tr-TR" dirty="0"/>
          </a:p>
        </p:txBody>
      </p:sp>
      <p:sp>
        <p:nvSpPr>
          <p:cNvPr id="3" name="İçerik Yer Tutucusu 2"/>
          <p:cNvSpPr>
            <a:spLocks noGrp="1"/>
          </p:cNvSpPr>
          <p:nvPr>
            <p:ph idx="1"/>
          </p:nvPr>
        </p:nvSpPr>
        <p:spPr/>
        <p:txBody>
          <a:bodyPr/>
          <a:lstStyle/>
          <a:p>
            <a:r>
              <a:rPr lang="en-US" dirty="0" smtClean="0"/>
              <a:t>‘Critical As’ can be external or internal</a:t>
            </a:r>
            <a:endParaRPr lang="tr-TR" dirty="0" smtClean="0"/>
          </a:p>
          <a:p>
            <a:r>
              <a:rPr lang="tr-TR" dirty="0" err="1" smtClean="0"/>
              <a:t>Internal</a:t>
            </a:r>
            <a:r>
              <a:rPr lang="tr-TR" dirty="0" smtClean="0"/>
              <a:t> </a:t>
            </a:r>
            <a:r>
              <a:rPr lang="en-US" dirty="0" smtClean="0"/>
              <a:t>events can actually occur or their existence can be inferred</a:t>
            </a:r>
            <a:endParaRPr lang="tr-TR" dirty="0" smtClean="0"/>
          </a:p>
          <a:p>
            <a:endParaRPr lang="tr-TR" dirty="0"/>
          </a:p>
        </p:txBody>
      </p:sp>
      <p:pic>
        <p:nvPicPr>
          <p:cNvPr id="4" name="Resim 3"/>
          <p:cNvPicPr>
            <a:picLocks noChangeAspect="1"/>
          </p:cNvPicPr>
          <p:nvPr/>
        </p:nvPicPr>
        <p:blipFill>
          <a:blip r:embed="rId2"/>
          <a:stretch>
            <a:fillRect/>
          </a:stretch>
        </p:blipFill>
        <p:spPr>
          <a:xfrm>
            <a:off x="952335" y="3002838"/>
            <a:ext cx="10401465" cy="3541220"/>
          </a:xfrm>
          <a:prstGeom prst="rect">
            <a:avLst/>
          </a:prstGeom>
        </p:spPr>
      </p:pic>
    </p:spTree>
    <p:extLst>
      <p:ext uri="{BB962C8B-B14F-4D97-AF65-F5344CB8AC3E}">
        <p14:creationId xmlns:p14="http://schemas.microsoft.com/office/powerpoint/2010/main" val="8568330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1219</TotalTime>
  <Words>3170</Words>
  <Application>Microsoft Office PowerPoint</Application>
  <PresentationFormat>Geniş ekran</PresentationFormat>
  <Paragraphs>233</Paragraphs>
  <Slides>61</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61</vt:i4>
      </vt:variant>
    </vt:vector>
  </HeadingPairs>
  <TitlesOfParts>
    <vt:vector size="65" baseType="lpstr">
      <vt:lpstr>Arial</vt:lpstr>
      <vt:lpstr>Calibri</vt:lpstr>
      <vt:lpstr>Calibri Light</vt:lpstr>
      <vt:lpstr>Office Teması</vt:lpstr>
      <vt:lpstr>PSY 520 REBT</vt:lpstr>
      <vt:lpstr>The situational ‘ABC’ model of rational emotive behaviour therapy</vt:lpstr>
      <vt:lpstr>The situational ‘ABC’ model of rational emotive behaviour therapy</vt:lpstr>
      <vt:lpstr>Situations </vt:lpstr>
      <vt:lpstr>«A’s» «Critical A»</vt:lpstr>
      <vt:lpstr>A ‘critical A’</vt:lpstr>
      <vt:lpstr>Features of ‘Critical As’</vt:lpstr>
      <vt:lpstr>Features of ‘Critical As’</vt:lpstr>
      <vt:lpstr>Features of ‘Critical As’</vt:lpstr>
      <vt:lpstr>Features of ‘Critical As’</vt:lpstr>
      <vt:lpstr>Features of ‘Critical As’</vt:lpstr>
      <vt:lpstr>The importance of assuming temporarily that the ‘critical A’ is true</vt:lpstr>
      <vt:lpstr>B’s</vt:lpstr>
      <vt:lpstr>Rational beliefs: Characteristics  </vt:lpstr>
      <vt:lpstr>Rational beliefs: Types </vt:lpstr>
      <vt:lpstr>1. Non-dogmatic preferences:</vt:lpstr>
      <vt:lpstr>Rational beliefs: Characteristics  </vt:lpstr>
      <vt:lpstr>1. Non-dogmatic preferences: Rationality check</vt:lpstr>
      <vt:lpstr>2. Non-awfulising belief</vt:lpstr>
      <vt:lpstr>2. Non-awfulising belief</vt:lpstr>
      <vt:lpstr>Rational beliefs: Characteristics  </vt:lpstr>
      <vt:lpstr>2. Non-awfulising belief: Rationality check</vt:lpstr>
      <vt:lpstr>3. High frustration tolerance belief</vt:lpstr>
      <vt:lpstr>3. High frustration tolerance belief</vt:lpstr>
      <vt:lpstr>Rational beliefs: Characteristics  </vt:lpstr>
      <vt:lpstr>3. High frustration tolerance belief: Rationality check</vt:lpstr>
      <vt:lpstr>4. Self-, other- and life-acceptance beliefs</vt:lpstr>
      <vt:lpstr>4. Self-, other- and life-acceptance beliefs</vt:lpstr>
      <vt:lpstr>4. Self-, other- and life-acceptance beliefs: Rationality check</vt:lpstr>
      <vt:lpstr>Apply </vt:lpstr>
      <vt:lpstr>PowerPoint Sunusu</vt:lpstr>
      <vt:lpstr>Irrational Beliefs </vt:lpstr>
      <vt:lpstr>Irrational beliefs: Characteristics </vt:lpstr>
      <vt:lpstr>Demands </vt:lpstr>
      <vt:lpstr>Demands </vt:lpstr>
      <vt:lpstr>Demands: Rationality check</vt:lpstr>
      <vt:lpstr>Types of ‘shoulds’ </vt:lpstr>
      <vt:lpstr>Awfulising belief</vt:lpstr>
      <vt:lpstr>Awfulising belief: Rationality check</vt:lpstr>
      <vt:lpstr>Low frustration tolerance beliefs</vt:lpstr>
      <vt:lpstr>Low frustration tolerance beliefs</vt:lpstr>
      <vt:lpstr>Low frustration tolerance beliefs: Rationality check</vt:lpstr>
      <vt:lpstr>Self-, other- and life-depreciation beliefs</vt:lpstr>
      <vt:lpstr>Self-, other- and life-depreciation beliefs</vt:lpstr>
      <vt:lpstr>Self-, other- and life-depreciation beliefs: Rationality check</vt:lpstr>
      <vt:lpstr>Emotional consequences of beliefs: C’s</vt:lpstr>
      <vt:lpstr>Healthy and unhealthy negative emotions</vt:lpstr>
      <vt:lpstr>Mixed emotions</vt:lpstr>
      <vt:lpstr>Mixed emotions</vt:lpstr>
      <vt:lpstr>Mixed emotions </vt:lpstr>
      <vt:lpstr>Important</vt:lpstr>
      <vt:lpstr>Meta-emotions: emotions about emotions</vt:lpstr>
      <vt:lpstr>Meta-emotions</vt:lpstr>
      <vt:lpstr>Behavioural consequences of beliefs</vt:lpstr>
      <vt:lpstr>Behavioural consequences of beliefs</vt:lpstr>
      <vt:lpstr>Thinking consequences of beliefs</vt:lpstr>
      <vt:lpstr>Example</vt:lpstr>
      <vt:lpstr>Example</vt:lpstr>
      <vt:lpstr>The principle of psychological interactionism  </vt:lpstr>
      <vt:lpstr>The principle of psychological interactionism  </vt:lpstr>
      <vt:lpstr>Apply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 520 REBT</dc:title>
  <dc:creator>Admin</dc:creator>
  <cp:lastModifiedBy>Admin</cp:lastModifiedBy>
  <cp:revision>73</cp:revision>
  <dcterms:created xsi:type="dcterms:W3CDTF">2023-02-27T11:17:15Z</dcterms:created>
  <dcterms:modified xsi:type="dcterms:W3CDTF">2023-03-06T13:22:34Z</dcterms:modified>
</cp:coreProperties>
</file>