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8" r:id="rId3"/>
    <p:sldId id="257" r:id="rId4"/>
    <p:sldId id="259" r:id="rId5"/>
    <p:sldId id="260" r:id="rId6"/>
    <p:sldId id="261" r:id="rId7"/>
    <p:sldId id="262" r:id="rId8"/>
    <p:sldId id="264" r:id="rId9"/>
    <p:sldId id="265" r:id="rId10"/>
    <p:sldId id="266" r:id="rId11"/>
    <p:sldId id="267" r:id="rId12"/>
    <p:sldId id="263"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8" r:id="rId27"/>
    <p:sldId id="289" r:id="rId28"/>
    <p:sldId id="290" r:id="rId29"/>
    <p:sldId id="291" r:id="rId30"/>
    <p:sldId id="292" r:id="rId31"/>
    <p:sldId id="293" r:id="rId32"/>
    <p:sldId id="294" r:id="rId33"/>
    <p:sldId id="295" r:id="rId34"/>
    <p:sldId id="296" r:id="rId35"/>
    <p:sldId id="298" r:id="rId36"/>
    <p:sldId id="299" r:id="rId37"/>
    <p:sldId id="300" r:id="rId38"/>
    <p:sldId id="301"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FF0066"/>
    <a:srgbClr val="FF6600"/>
    <a:srgbClr val="FF6D70"/>
    <a:srgbClr val="7BA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94" autoAdjust="0"/>
  </p:normalViewPr>
  <p:slideViewPr>
    <p:cSldViewPr snapToGrid="0">
      <p:cViewPr varScale="1">
        <p:scale>
          <a:sx n="65" d="100"/>
          <a:sy n="65" d="100"/>
        </p:scale>
        <p:origin x="133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611D1-4E60-47B4-890A-CBDDAEF85B98}" type="datetimeFigureOut">
              <a:rPr lang="tr-TR" smtClean="0"/>
              <a:t>17.10.2025</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6A1CE-FC0E-4A22-935C-19720DCD3ADD}" type="slidenum">
              <a:rPr lang="tr-TR" smtClean="0"/>
              <a:t>‹#›</a:t>
            </a:fld>
            <a:endParaRPr lang="tr-TR"/>
          </a:p>
        </p:txBody>
      </p:sp>
    </p:spTree>
    <p:extLst>
      <p:ext uri="{BB962C8B-B14F-4D97-AF65-F5344CB8AC3E}">
        <p14:creationId xmlns:p14="http://schemas.microsoft.com/office/powerpoint/2010/main" val="195958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F96A1CE-FC0E-4A22-935C-19720DCD3ADD}" type="slidenum">
              <a:rPr lang="tr-TR" smtClean="0"/>
              <a:t>23</a:t>
            </a:fld>
            <a:endParaRPr lang="tr-TR"/>
          </a:p>
        </p:txBody>
      </p:sp>
    </p:spTree>
    <p:extLst>
      <p:ext uri="{BB962C8B-B14F-4D97-AF65-F5344CB8AC3E}">
        <p14:creationId xmlns:p14="http://schemas.microsoft.com/office/powerpoint/2010/main" val="37586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1CAC9EA9-1E61-48A7-81DE-CBBBEFBECED3}" type="datetime1">
              <a:rPr lang="tr-TR" smtClean="0"/>
              <a:t>17.10.2025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23864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3E578BEE-B3A6-4779-A33F-319F78D87349}" type="datetime1">
              <a:rPr lang="tr-TR" smtClean="0"/>
              <a:t>17.10.2025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178312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EEA6FACA-0F2F-4E2A-BA68-498A4D13226F}" type="datetime1">
              <a:rPr lang="tr-TR" smtClean="0"/>
              <a:t>17.10.2025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72860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58D9DC11-3C3F-4A6C-95A5-B1B50D3A0D7B}" type="datetime1">
              <a:rPr lang="tr-TR" smtClean="0"/>
              <a:t>17.10.2025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256835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99E24-C0D5-47DE-936A-EF25375A56F7}" type="datetime1">
              <a:rPr lang="tr-TR" smtClean="0"/>
              <a:t>17.10.2025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118685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4F5F962B-C49A-4E3C-8798-C1E17C79C778}" type="datetime1">
              <a:rPr lang="tr-TR" smtClean="0"/>
              <a:t>17.10.2025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1565623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6C2564B4-2178-4E5B-BB60-8234163A02B6}" type="datetime1">
              <a:rPr lang="tr-TR" smtClean="0"/>
              <a:t>17.10.2025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399393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EAD1534A-6E46-4DFB-8215-0CD15251902C}" type="datetime1">
              <a:rPr lang="tr-TR" smtClean="0"/>
              <a:t>17.10.2025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92925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6CF55-CC37-48BF-8E8C-445B3C0BE372}" type="datetime1">
              <a:rPr lang="tr-TR" smtClean="0"/>
              <a:t>17.10.2025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347894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C376F-B6A5-4011-9346-900CCA00527A}" type="datetime1">
              <a:rPr lang="tr-TR" smtClean="0"/>
              <a:t>17.10.2025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317195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A718A8-3002-48AC-8BD0-4BCADF92DE94}" type="datetime1">
              <a:rPr lang="tr-TR" smtClean="0"/>
              <a:t>17.10.2025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C36462-DBD6-4833-A557-4F162F5DA347}" type="slidenum">
              <a:rPr lang="tr-TR" smtClean="0"/>
              <a:t>‹#›</a:t>
            </a:fld>
            <a:endParaRPr lang="tr-TR"/>
          </a:p>
        </p:txBody>
      </p:sp>
    </p:spTree>
    <p:extLst>
      <p:ext uri="{BB962C8B-B14F-4D97-AF65-F5344CB8AC3E}">
        <p14:creationId xmlns:p14="http://schemas.microsoft.com/office/powerpoint/2010/main" val="423703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88BE1-B932-46BE-A0CD-D0A2097EDE55}" type="datetime1">
              <a:rPr lang="tr-TR" smtClean="0"/>
              <a:t>17.10.2025</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36462-DBD6-4833-A557-4F162F5DA347}" type="slidenum">
              <a:rPr lang="tr-TR" smtClean="0"/>
              <a:t>‹#›</a:t>
            </a:fld>
            <a:endParaRPr lang="tr-TR"/>
          </a:p>
        </p:txBody>
      </p:sp>
    </p:spTree>
    <p:extLst>
      <p:ext uri="{BB962C8B-B14F-4D97-AF65-F5344CB8AC3E}">
        <p14:creationId xmlns:p14="http://schemas.microsoft.com/office/powerpoint/2010/main" val="4076064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1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14.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1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1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s>
</file>

<file path=ppt/slides/_rels/slide18.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10" Type="http://schemas.openxmlformats.org/officeDocument/2006/relationships/image" Target="../media/image120.png"/><Relationship Id="rId4" Type="http://schemas.openxmlformats.org/officeDocument/2006/relationships/image" Target="../media/image114.png"/><Relationship Id="rId9" Type="http://schemas.openxmlformats.org/officeDocument/2006/relationships/image" Target="../media/image119.png"/></Relationships>
</file>

<file path=ppt/slides/_rels/slide19.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 Id="rId9" Type="http://schemas.openxmlformats.org/officeDocument/2006/relationships/image" Target="../media/image1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2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4.png"/><Relationship Id="rId4" Type="http://schemas.openxmlformats.org/officeDocument/2006/relationships/image" Target="../media/image133.png"/></Relationships>
</file>

<file path=ppt/slides/_rels/slide22.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42.png"/><Relationship Id="rId4" Type="http://schemas.openxmlformats.org/officeDocument/2006/relationships/image" Target="../media/image136.png"/><Relationship Id="rId9" Type="http://schemas.openxmlformats.org/officeDocument/2006/relationships/image" Target="../media/image14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1.png"/><Relationship Id="rId4" Type="http://schemas.openxmlformats.org/officeDocument/2006/relationships/image" Target="../media/image150.png"/></Relationships>
</file>

<file path=ppt/slides/_rels/slide25.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9.png"/><Relationship Id="rId7" Type="http://schemas.openxmlformats.org/officeDocument/2006/relationships/image" Target="../media/image16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58.png"/></Relationships>
</file>

<file path=ppt/slides/_rels/slide35.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64.png"/><Relationship Id="rId7" Type="http://schemas.openxmlformats.org/officeDocument/2006/relationships/image" Target="../media/image16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 Id="rId9" Type="http://schemas.openxmlformats.org/officeDocument/2006/relationships/image" Target="../media/image170.png"/></Relationships>
</file>

<file path=ppt/slides/_rels/slide36.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3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460183" y="85679"/>
            <a:ext cx="2650335" cy="751436"/>
          </a:xfrm>
          <a:prstGeom prst="rect">
            <a:avLst/>
          </a:prstGeom>
          <a:ln>
            <a:solidFill>
              <a:schemeClr val="bg2">
                <a:lumMod val="75000"/>
              </a:schemeClr>
            </a:solidFill>
          </a:ln>
        </p:spPr>
      </p:pic>
      <p:cxnSp>
        <p:nvCxnSpPr>
          <p:cNvPr id="7" name="Straight Connector 6"/>
          <p:cNvCxnSpPr/>
          <p:nvPr/>
        </p:nvCxnSpPr>
        <p:spPr>
          <a:xfrm>
            <a:off x="1686616" y="4137435"/>
            <a:ext cx="916210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86616" y="3286409"/>
            <a:ext cx="916210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64572" y="3303924"/>
            <a:ext cx="9662856" cy="769441"/>
          </a:xfrm>
          <a:prstGeom prst="rect">
            <a:avLst/>
          </a:prstGeom>
          <a:noFill/>
        </p:spPr>
        <p:txBody>
          <a:bodyPr wrap="square" rtlCol="0">
            <a:spAutoFit/>
          </a:bodyPr>
          <a:lstStyle/>
          <a:p>
            <a:pPr algn="ctr"/>
            <a:r>
              <a:rPr lang="tr-TR" sz="4400" b="1" dirty="0"/>
              <a:t>Epsilon-NTU METHOD</a:t>
            </a:r>
          </a:p>
        </p:txBody>
      </p:sp>
      <p:sp>
        <p:nvSpPr>
          <p:cNvPr id="10" name="TextBox 9"/>
          <p:cNvSpPr txBox="1"/>
          <p:nvPr/>
        </p:nvSpPr>
        <p:spPr>
          <a:xfrm>
            <a:off x="1605134" y="5182822"/>
            <a:ext cx="6054097" cy="1200329"/>
          </a:xfrm>
          <a:prstGeom prst="rect">
            <a:avLst/>
          </a:prstGeom>
          <a:noFill/>
        </p:spPr>
        <p:txBody>
          <a:bodyPr wrap="square" rtlCol="0">
            <a:spAutoFit/>
          </a:bodyPr>
          <a:lstStyle/>
          <a:p>
            <a:r>
              <a:rPr lang="tr-TR" sz="2400" b="1" dirty="0"/>
              <a:t>Dr. Yağmur NALBANT ATAK</a:t>
            </a:r>
          </a:p>
          <a:p>
            <a:r>
              <a:rPr lang="tr-TR" sz="2400" b="1" i="1" dirty="0"/>
              <a:t>Atılım University</a:t>
            </a:r>
          </a:p>
          <a:p>
            <a:r>
              <a:rPr lang="tr-TR" sz="2400" b="1" i="1" dirty="0"/>
              <a:t>Department of Mechanical Engineering</a:t>
            </a:r>
          </a:p>
        </p:txBody>
      </p:sp>
      <p:sp>
        <p:nvSpPr>
          <p:cNvPr id="11" name="Title 1"/>
          <p:cNvSpPr txBox="1">
            <a:spLocks/>
          </p:cNvSpPr>
          <p:nvPr/>
        </p:nvSpPr>
        <p:spPr>
          <a:xfrm>
            <a:off x="1149446" y="939462"/>
            <a:ext cx="9391461" cy="21525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tr-TR" sz="4400" b="1">
                <a:solidFill>
                  <a:srgbClr val="C00000"/>
                </a:solidFill>
              </a:rPr>
              <a:t>ME 453 </a:t>
            </a:r>
            <a:br>
              <a:rPr lang="tr-TR" sz="4400" b="1">
                <a:solidFill>
                  <a:srgbClr val="C00000"/>
                </a:solidFill>
              </a:rPr>
            </a:br>
            <a:r>
              <a:rPr lang="tr-TR" sz="4400" b="1">
                <a:solidFill>
                  <a:srgbClr val="C00000"/>
                </a:solidFill>
              </a:rPr>
              <a:t>HEAT EXCHANGER DESIGN</a:t>
            </a:r>
            <a:br>
              <a:rPr lang="tr-TR" sz="4400" b="1"/>
            </a:br>
            <a:r>
              <a:rPr lang="tr-TR" sz="4000" b="1"/>
              <a:t>2024-2025 / SPRING</a:t>
            </a:r>
            <a:endParaRPr lang="tr-TR" sz="4400" b="1" dirty="0"/>
          </a:p>
        </p:txBody>
      </p:sp>
      <p:sp>
        <p:nvSpPr>
          <p:cNvPr id="4" name="Slide Number Placeholder 3"/>
          <p:cNvSpPr>
            <a:spLocks noGrp="1"/>
          </p:cNvSpPr>
          <p:nvPr>
            <p:ph type="sldNum" sz="quarter" idx="12"/>
          </p:nvPr>
        </p:nvSpPr>
        <p:spPr/>
        <p:txBody>
          <a:bodyPr/>
          <a:lstStyle/>
          <a:p>
            <a:fld id="{9DC36462-DBD6-4833-A557-4F162F5DA347}" type="slidenum">
              <a:rPr lang="tr-TR" smtClean="0"/>
              <a:t>1</a:t>
            </a:fld>
            <a:endParaRPr lang="tr-TR"/>
          </a:p>
        </p:txBody>
      </p:sp>
    </p:spTree>
    <p:extLst>
      <p:ext uri="{BB962C8B-B14F-4D97-AF65-F5344CB8AC3E}">
        <p14:creationId xmlns:p14="http://schemas.microsoft.com/office/powerpoint/2010/main" val="55364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3294" y="35543"/>
            <a:ext cx="9579198" cy="707886"/>
          </a:xfrm>
          <a:prstGeom prst="rect">
            <a:avLst/>
          </a:prstGeom>
          <a:noFill/>
        </p:spPr>
        <p:txBody>
          <a:bodyPr wrap="square" rtlCol="0">
            <a:spAutoFit/>
          </a:bodyPr>
          <a:lstStyle/>
          <a:p>
            <a:r>
              <a:rPr lang="tr-TR" sz="4000" b="1" dirty="0"/>
              <a:t>Effectiveness-NTU Relations-Parallel Flow</a:t>
            </a:r>
          </a:p>
        </p:txBody>
      </p:sp>
      <p:sp>
        <p:nvSpPr>
          <p:cNvPr id="3" name="Rectangle 2">
            <a:extLst>
              <a:ext uri="{FF2B5EF4-FFF2-40B4-BE49-F238E27FC236}">
                <a16:creationId xmlns:a16="http://schemas.microsoft.com/office/drawing/2014/main" id="{0AFACDEC-B89C-F118-4394-957DC1C5BAFB}"/>
              </a:ext>
            </a:extLst>
          </p:cNvPr>
          <p:cNvSpPr/>
          <p:nvPr/>
        </p:nvSpPr>
        <p:spPr>
          <a:xfrm>
            <a:off x="3323303" y="956011"/>
            <a:ext cx="1759974" cy="9847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Straight Arrow Connector 7">
            <a:extLst>
              <a:ext uri="{FF2B5EF4-FFF2-40B4-BE49-F238E27FC236}">
                <a16:creationId xmlns:a16="http://schemas.microsoft.com/office/drawing/2014/main" id="{9F46396B-B60F-CF5A-6A2D-D608B1DD2B1D}"/>
              </a:ext>
            </a:extLst>
          </p:cNvPr>
          <p:cNvCxnSpPr>
            <a:cxnSpLocks/>
          </p:cNvCxnSpPr>
          <p:nvPr/>
        </p:nvCxnSpPr>
        <p:spPr>
          <a:xfrm>
            <a:off x="4168877" y="1940718"/>
            <a:ext cx="0" cy="3501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B9A389C-9587-1EBF-783F-10743E091B07}"/>
                  </a:ext>
                </a:extLst>
              </p:cNvPr>
              <p:cNvSpPr txBox="1"/>
              <p:nvPr/>
            </p:nvSpPr>
            <p:spPr>
              <a:xfrm>
                <a:off x="1624256" y="2830551"/>
                <a:ext cx="5335050" cy="82984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tr-TR" sz="2400" b="1" i="1" smtClean="0">
                              <a:latin typeface="Cambria Math" panose="02040503050406030204" pitchFamily="18" charset="0"/>
                              <a:ea typeface="Cambria Math" panose="02040503050406030204" pitchFamily="18" charset="0"/>
                            </a:rPr>
                          </m:ctrlPr>
                        </m:dPr>
                        <m:e>
                          <m:f>
                            <m:fPr>
                              <m:ctrlPr>
                                <a:rPr lang="tr-TR" sz="2400" b="1" i="1">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𝒐</m:t>
                                  </m:r>
                                </m:sub>
                              </m:sSub>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den>
                          </m:f>
                        </m:e>
                      </m:d>
                      <m:r>
                        <a:rPr lang="tr-TR" sz="2400" b="1" i="1" smtClean="0">
                          <a:latin typeface="Cambria Math" panose="02040503050406030204" pitchFamily="18" charset="0"/>
                        </a:rPr>
                        <m:t>=</m:t>
                      </m:r>
                      <m:f>
                        <m:fPr>
                          <m:ctrlPr>
                            <a:rPr lang="tr-TR" sz="2400" b="1" i="1" smtClean="0">
                              <a:latin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r>
                            <a:rPr lang="tr-TR" sz="2400" b="1" i="1" smtClean="0">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𝒊</m:t>
                              </m:r>
                            </m:sub>
                          </m:sSub>
                          <m:r>
                            <a:rPr lang="tr-TR" sz="2400" b="1" i="1" smtClean="0">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𝒐</m:t>
                              </m:r>
                            </m:sub>
                          </m:sSub>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den>
                      </m:f>
                    </m:oMath>
                  </m:oMathPara>
                </a14:m>
                <a:endParaRPr lang="tr-TR" sz="2400" b="1" dirty="0"/>
              </a:p>
            </p:txBody>
          </p:sp>
        </mc:Choice>
        <mc:Fallback xmlns="">
          <p:sp>
            <p:nvSpPr>
              <p:cNvPr id="10" name="TextBox 9">
                <a:extLst>
                  <a:ext uri="{FF2B5EF4-FFF2-40B4-BE49-F238E27FC236}">
                    <a16:creationId xmlns:a16="http://schemas.microsoft.com/office/drawing/2014/main" id="{AB9A389C-9587-1EBF-783F-10743E091B07}"/>
                  </a:ext>
                </a:extLst>
              </p:cNvPr>
              <p:cNvSpPr txBox="1">
                <a:spLocks noRot="1" noChangeAspect="1" noMove="1" noResize="1" noEditPoints="1" noAdjustHandles="1" noChangeArrowheads="1" noChangeShapeType="1" noTextEdit="1"/>
              </p:cNvSpPr>
              <p:nvPr/>
            </p:nvSpPr>
            <p:spPr>
              <a:xfrm>
                <a:off x="1624256" y="2830551"/>
                <a:ext cx="5335050" cy="829843"/>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3FD1A97-D55A-8AD1-85CD-34EC16E97101}"/>
                  </a:ext>
                </a:extLst>
              </p:cNvPr>
              <p:cNvSpPr txBox="1"/>
              <p:nvPr/>
            </p:nvSpPr>
            <p:spPr>
              <a:xfrm>
                <a:off x="-9054" y="2273346"/>
                <a:ext cx="7671716" cy="413511"/>
              </a:xfrm>
              <a:prstGeom prst="rect">
                <a:avLst/>
              </a:prstGeom>
              <a:noFill/>
            </p:spPr>
            <p:txBody>
              <a:bodyPr wrap="none" rtlCol="0">
                <a:spAutoFit/>
              </a:bodyPr>
              <a:lstStyle/>
              <a:p>
                <a:r>
                  <a:rPr lang="tr-TR" sz="2000" b="1" dirty="0">
                    <a:solidFill>
                      <a:srgbClr val="FF0000"/>
                    </a:solidFill>
                  </a:rPr>
                  <a:t>When we add and subtract </a:t>
                </a:r>
                <a14:m>
                  <m:oMath xmlns:m="http://schemas.openxmlformats.org/officeDocument/2006/math">
                    <m:sSub>
                      <m:sSubPr>
                        <m:ctrlPr>
                          <a:rPr lang="tr-TR" sz="2000" b="1" i="1" smtClean="0">
                            <a:solidFill>
                              <a:srgbClr val="FF0000"/>
                            </a:solidFill>
                            <a:latin typeface="Cambria Math" panose="02040503050406030204" pitchFamily="18" charset="0"/>
                          </a:rPr>
                        </m:ctrlPr>
                      </m:sSubPr>
                      <m:e>
                        <m:r>
                          <a:rPr lang="tr-TR" sz="2000" b="1" i="1">
                            <a:solidFill>
                              <a:srgbClr val="FF0000"/>
                            </a:solidFill>
                            <a:latin typeface="Cambria Math" panose="02040503050406030204" pitchFamily="18" charset="0"/>
                          </a:rPr>
                          <m:t>𝑻</m:t>
                        </m:r>
                      </m:e>
                      <m:sub>
                        <m:r>
                          <a:rPr lang="tr-TR" sz="2000" b="1" i="1">
                            <a:solidFill>
                              <a:srgbClr val="FF0000"/>
                            </a:solidFill>
                            <a:latin typeface="Cambria Math" panose="02040503050406030204" pitchFamily="18" charset="0"/>
                          </a:rPr>
                          <m:t>𝒉</m:t>
                        </m:r>
                        <m:r>
                          <a:rPr lang="tr-TR" sz="2000" b="1" i="1">
                            <a:solidFill>
                              <a:srgbClr val="FF0000"/>
                            </a:solidFill>
                            <a:latin typeface="Cambria Math" panose="02040503050406030204" pitchFamily="18" charset="0"/>
                          </a:rPr>
                          <m:t>,</m:t>
                        </m:r>
                        <m:r>
                          <a:rPr lang="tr-TR" sz="2000" b="1" i="1">
                            <a:solidFill>
                              <a:srgbClr val="FF0000"/>
                            </a:solidFill>
                            <a:latin typeface="Cambria Math" panose="02040503050406030204" pitchFamily="18" charset="0"/>
                          </a:rPr>
                          <m:t>𝒊</m:t>
                        </m:r>
                      </m:sub>
                    </m:sSub>
                  </m:oMath>
                </a14:m>
                <a:r>
                  <a:rPr lang="tr-TR" sz="2000" b="1" dirty="0">
                    <a:solidFill>
                      <a:srgbClr val="FF0000"/>
                    </a:solidFill>
                  </a:rPr>
                  <a:t> on the left-hand side of the equation:</a:t>
                </a:r>
              </a:p>
            </p:txBody>
          </p:sp>
        </mc:Choice>
        <mc:Fallback xmlns="">
          <p:sp>
            <p:nvSpPr>
              <p:cNvPr id="11" name="TextBox 10">
                <a:extLst>
                  <a:ext uri="{FF2B5EF4-FFF2-40B4-BE49-F238E27FC236}">
                    <a16:creationId xmlns:a16="http://schemas.microsoft.com/office/drawing/2014/main" id="{B3FD1A97-D55A-8AD1-85CD-34EC16E97101}"/>
                  </a:ext>
                </a:extLst>
              </p:cNvPr>
              <p:cNvSpPr txBox="1">
                <a:spLocks noRot="1" noChangeAspect="1" noMove="1" noResize="1" noEditPoints="1" noAdjustHandles="1" noChangeArrowheads="1" noChangeShapeType="1" noTextEdit="1"/>
              </p:cNvSpPr>
              <p:nvPr/>
            </p:nvSpPr>
            <p:spPr>
              <a:xfrm>
                <a:off x="-9054" y="2273346"/>
                <a:ext cx="7671716" cy="413511"/>
              </a:xfrm>
              <a:prstGeom prst="rect">
                <a:avLst/>
              </a:prstGeom>
              <a:blipFill>
                <a:blip r:embed="rId4"/>
                <a:stretch>
                  <a:fillRect l="-874" t="-8824" b="-22059"/>
                </a:stretch>
              </a:blipFill>
            </p:spPr>
            <p:txBody>
              <a:bodyPr/>
              <a:lstStyle/>
              <a:p>
                <a:r>
                  <a:rPr lang="tr-TR">
                    <a:noFill/>
                  </a:rPr>
                  <a:t> </a:t>
                </a:r>
              </a:p>
            </p:txBody>
          </p:sp>
        </mc:Fallback>
      </mc:AlternateContent>
      <p:sp>
        <p:nvSpPr>
          <p:cNvPr id="12" name="Oval 11">
            <a:extLst>
              <a:ext uri="{FF2B5EF4-FFF2-40B4-BE49-F238E27FC236}">
                <a16:creationId xmlns:a16="http://schemas.microsoft.com/office/drawing/2014/main" id="{61C9168E-7FC8-8554-8BA9-ECE7C2DA6578}"/>
              </a:ext>
            </a:extLst>
          </p:cNvPr>
          <p:cNvSpPr/>
          <p:nvPr/>
        </p:nvSpPr>
        <p:spPr>
          <a:xfrm>
            <a:off x="6331974" y="2704427"/>
            <a:ext cx="627332" cy="70400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6673467-93A0-D5F4-D909-FC18BC478D06}"/>
                  </a:ext>
                </a:extLst>
              </p:cNvPr>
              <p:cNvSpPr txBox="1"/>
              <p:nvPr/>
            </p:nvSpPr>
            <p:spPr>
              <a:xfrm>
                <a:off x="7767484" y="3451971"/>
                <a:ext cx="3745641" cy="41684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tr-TR" sz="2400" b="1" i="1" smtClean="0">
                              <a:latin typeface="Cambria Math" panose="02040503050406030204" pitchFamily="18" charset="0"/>
                            </a:rPr>
                          </m:ctrlPr>
                        </m:sSupPr>
                        <m:e>
                          <m:sSub>
                            <m:sSubPr>
                              <m:ctrlPr>
                                <a:rPr lang="tr-TR" sz="2400" b="1" i="1">
                                  <a:latin typeface="Cambria Math" panose="02040503050406030204" pitchFamily="18" charset="0"/>
                                </a:rPr>
                              </m:ctrlPr>
                            </m:sSub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𝒐</m:t>
                                  </m:r>
                                </m:sub>
                              </m:sSub>
                              <m:r>
                                <a:rPr lang="tr-TR" sz="2400" b="1" i="1" smtClean="0">
                                  <a:latin typeface="Cambria Math" panose="02040503050406030204" pitchFamily="18" charset="0"/>
                                </a:rPr>
                                <m:t>=</m:t>
                              </m:r>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smtClean="0">
                              <a:latin typeface="Cambria Math" panose="02040503050406030204" pitchFamily="18" charset="0"/>
                            </a:rPr>
                            <m:t>+</m:t>
                          </m:r>
                          <m:r>
                            <a:rPr lang="tr-TR" sz="2400" b="1" i="1">
                              <a:latin typeface="Cambria Math" panose="02040503050406030204" pitchFamily="18" charset="0"/>
                            </a:rPr>
                            <m:t>𝑪</m:t>
                          </m:r>
                        </m:e>
                        <m:sup>
                          <m:r>
                            <a:rPr lang="tr-TR" sz="2400" b="1" i="1">
                              <a:latin typeface="Cambria Math" panose="02040503050406030204" pitchFamily="18" charset="0"/>
                            </a:rPr>
                            <m:t>∗</m:t>
                          </m:r>
                        </m:sup>
                      </m:sSup>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e>
                      </m:d>
                    </m:oMath>
                  </m:oMathPara>
                </a14:m>
                <a:endParaRPr lang="tr-TR" sz="2400" b="1" dirty="0"/>
              </a:p>
            </p:txBody>
          </p:sp>
        </mc:Choice>
        <mc:Fallback xmlns="">
          <p:sp>
            <p:nvSpPr>
              <p:cNvPr id="13" name="TextBox 12">
                <a:extLst>
                  <a:ext uri="{FF2B5EF4-FFF2-40B4-BE49-F238E27FC236}">
                    <a16:creationId xmlns:a16="http://schemas.microsoft.com/office/drawing/2014/main" id="{46673467-93A0-D5F4-D909-FC18BC478D06}"/>
                  </a:ext>
                </a:extLst>
              </p:cNvPr>
              <p:cNvSpPr txBox="1">
                <a:spLocks noRot="1" noChangeAspect="1" noMove="1" noResize="1" noEditPoints="1" noAdjustHandles="1" noChangeArrowheads="1" noChangeShapeType="1" noTextEdit="1"/>
              </p:cNvSpPr>
              <p:nvPr/>
            </p:nvSpPr>
            <p:spPr>
              <a:xfrm>
                <a:off x="7767484" y="3451971"/>
                <a:ext cx="3745641" cy="416845"/>
              </a:xfrm>
              <a:prstGeom prst="rect">
                <a:avLst/>
              </a:prstGeom>
              <a:blipFill>
                <a:blip r:embed="rId5"/>
                <a:stretch>
                  <a:fillRect/>
                </a:stretch>
              </a:blipFill>
              <a:ln>
                <a:solidFill>
                  <a:schemeClr val="tx1"/>
                </a:solidFill>
              </a:ln>
            </p:spPr>
            <p:txBody>
              <a:bodyPr/>
              <a:lstStyle/>
              <a:p>
                <a:r>
                  <a:rPr lang="tr-TR">
                    <a:noFill/>
                  </a:rPr>
                  <a:t> </a:t>
                </a:r>
              </a:p>
            </p:txBody>
          </p:sp>
        </mc:Fallback>
      </mc:AlternateContent>
      <p:cxnSp>
        <p:nvCxnSpPr>
          <p:cNvPr id="15" name="Straight Arrow Connector 14">
            <a:extLst>
              <a:ext uri="{FF2B5EF4-FFF2-40B4-BE49-F238E27FC236}">
                <a16:creationId xmlns:a16="http://schemas.microsoft.com/office/drawing/2014/main" id="{EB19773F-715B-D201-127C-D9F5DA9A0F5E}"/>
              </a:ext>
            </a:extLst>
          </p:cNvPr>
          <p:cNvCxnSpPr>
            <a:cxnSpLocks/>
          </p:cNvCxnSpPr>
          <p:nvPr/>
        </p:nvCxnSpPr>
        <p:spPr>
          <a:xfrm>
            <a:off x="6959306" y="3117938"/>
            <a:ext cx="808178" cy="542456"/>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60B938C-CBCB-4B03-551D-7DB0F97A16C5}"/>
                  </a:ext>
                </a:extLst>
              </p:cNvPr>
              <p:cNvSpPr txBox="1"/>
              <p:nvPr/>
            </p:nvSpPr>
            <p:spPr>
              <a:xfrm>
                <a:off x="8625859" y="2290916"/>
                <a:ext cx="2028889" cy="739048"/>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tr-TR" sz="2000" b="1" i="1" smtClean="0">
                              <a:latin typeface="Cambria Math" panose="02040503050406030204" pitchFamily="18" charset="0"/>
                            </a:rPr>
                          </m:ctrlPr>
                        </m:sSupPr>
                        <m:e>
                          <m:r>
                            <a:rPr lang="tr-TR" sz="2000" b="1" i="1">
                              <a:latin typeface="Cambria Math" panose="02040503050406030204" pitchFamily="18" charset="0"/>
                            </a:rPr>
                            <m:t>𝑪</m:t>
                          </m:r>
                        </m:e>
                        <m:sup>
                          <m:r>
                            <a:rPr lang="tr-TR" sz="2000" b="1" i="1">
                              <a:latin typeface="Cambria Math" panose="02040503050406030204" pitchFamily="18" charset="0"/>
                            </a:rPr>
                            <m:t>∗</m:t>
                          </m:r>
                        </m:sup>
                      </m:sSup>
                      <m:r>
                        <a:rPr lang="tr-TR" sz="2000" b="1" i="1" smtClean="0">
                          <a:latin typeface="Cambria Math" panose="02040503050406030204" pitchFamily="18" charset="0"/>
                        </a:rPr>
                        <m:t>=</m:t>
                      </m:r>
                      <m:f>
                        <m:fPr>
                          <m:ctrlPr>
                            <a:rPr lang="tr-TR" sz="2000" b="1" i="1">
                              <a:latin typeface="Cambria Math" panose="02040503050406030204" pitchFamily="18" charset="0"/>
                            </a:rPr>
                          </m:ctrlPr>
                        </m:fPr>
                        <m:num>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𝒐</m:t>
                                  </m:r>
                                </m:sub>
                              </m:sSub>
                              <m:r>
                                <a:rPr lang="tr-TR" sz="2000" b="1" i="1">
                                  <a:latin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𝒊</m:t>
                                  </m:r>
                                </m:sub>
                              </m:sSub>
                            </m:e>
                          </m:d>
                        </m:num>
                        <m:den>
                          <m:d>
                            <m:dPr>
                              <m:ctrlPr>
                                <a:rPr lang="tr-TR" sz="2000" b="1" i="1">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𝒊</m:t>
                                  </m:r>
                                </m:sub>
                              </m:sSub>
                              <m:r>
                                <a:rPr lang="tr-TR" sz="2000" b="1" i="1">
                                  <a:latin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𝒐</m:t>
                                  </m:r>
                                </m:sub>
                              </m:sSub>
                            </m:e>
                          </m:d>
                        </m:den>
                      </m:f>
                    </m:oMath>
                  </m:oMathPara>
                </a14:m>
                <a:endParaRPr lang="tr-TR" sz="2000" b="1" dirty="0"/>
              </a:p>
            </p:txBody>
          </p:sp>
        </mc:Choice>
        <mc:Fallback xmlns="">
          <p:sp>
            <p:nvSpPr>
              <p:cNvPr id="18" name="TextBox 17">
                <a:extLst>
                  <a:ext uri="{FF2B5EF4-FFF2-40B4-BE49-F238E27FC236}">
                    <a16:creationId xmlns:a16="http://schemas.microsoft.com/office/drawing/2014/main" id="{C60B938C-CBCB-4B03-551D-7DB0F97A16C5}"/>
                  </a:ext>
                </a:extLst>
              </p:cNvPr>
              <p:cNvSpPr txBox="1">
                <a:spLocks noRot="1" noChangeAspect="1" noMove="1" noResize="1" noEditPoints="1" noAdjustHandles="1" noChangeArrowheads="1" noChangeShapeType="1" noTextEdit="1"/>
              </p:cNvSpPr>
              <p:nvPr/>
            </p:nvSpPr>
            <p:spPr>
              <a:xfrm>
                <a:off x="8625859" y="2290916"/>
                <a:ext cx="2028889" cy="739048"/>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19" name="Arrow: Down 18">
            <a:extLst>
              <a:ext uri="{FF2B5EF4-FFF2-40B4-BE49-F238E27FC236}">
                <a16:creationId xmlns:a16="http://schemas.microsoft.com/office/drawing/2014/main" id="{F4872CD0-C2D8-601B-E2C1-4221B02F62A5}"/>
              </a:ext>
            </a:extLst>
          </p:cNvPr>
          <p:cNvSpPr/>
          <p:nvPr/>
        </p:nvSpPr>
        <p:spPr>
          <a:xfrm>
            <a:off x="9541664" y="3076532"/>
            <a:ext cx="254815" cy="30363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3B2D7DC-FC2A-1BB1-DADF-06A8BB23660C}"/>
                  </a:ext>
                </a:extLst>
              </p:cNvPr>
              <p:cNvSpPr txBox="1"/>
              <p:nvPr/>
            </p:nvSpPr>
            <p:spPr>
              <a:xfrm>
                <a:off x="357627" y="4177464"/>
                <a:ext cx="7868308" cy="99418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tr-TR" sz="2400" b="1" i="1" smtClean="0">
                              <a:latin typeface="Cambria Math" panose="02040503050406030204" pitchFamily="18" charset="0"/>
                              <a:ea typeface="Cambria Math" panose="02040503050406030204" pitchFamily="18" charset="0"/>
                            </a:rPr>
                          </m:ctrlPr>
                        </m:dPr>
                        <m:e>
                          <m:f>
                            <m:fPr>
                              <m:ctrlPr>
                                <a:rPr lang="tr-TR" sz="2400" b="1" i="1">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𝒐</m:t>
                                  </m:r>
                                </m:sub>
                              </m:sSub>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den>
                          </m:f>
                        </m:e>
                      </m:d>
                      <m:r>
                        <a:rPr lang="tr-TR" sz="2400" b="1" i="1" smtClean="0">
                          <a:latin typeface="Cambria Math" panose="02040503050406030204" pitchFamily="18" charset="0"/>
                        </a:rPr>
                        <m:t>=</m:t>
                      </m:r>
                      <m:f>
                        <m:fPr>
                          <m:ctrlPr>
                            <a:rPr lang="tr-TR" sz="2400" b="1" i="1" smtClean="0">
                              <a:latin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r>
                            <a:rPr lang="tr-TR" sz="2400" b="1" i="1" smtClean="0">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𝒊</m:t>
                              </m:r>
                            </m:sub>
                          </m:sSub>
                          <m:r>
                            <a:rPr lang="tr-TR" sz="2400" b="1" i="1" smtClean="0">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𝒊</m:t>
                              </m:r>
                            </m:sub>
                          </m:sSub>
                          <m:r>
                            <a:rPr lang="tr-TR" sz="2400" b="1" i="1">
                              <a:latin typeface="Cambria Math" panose="02040503050406030204" pitchFamily="18" charset="0"/>
                            </a:rPr>
                            <m:t>−</m:t>
                          </m:r>
                          <m:d>
                            <m:dPr>
                              <m:ctrlPr>
                                <a:rPr lang="tr-TR" sz="2400" b="1" i="1" smtClean="0">
                                  <a:latin typeface="Cambria Math" panose="02040503050406030204" pitchFamily="18" charset="0"/>
                                </a:rPr>
                              </m:ctrlPr>
                            </m:dPr>
                            <m:e>
                              <m:sSup>
                                <m:sSupPr>
                                  <m:ctrlPr>
                                    <a:rPr lang="tr-TR" sz="2400" b="1" i="1">
                                      <a:latin typeface="Cambria Math" panose="02040503050406030204" pitchFamily="18" charset="0"/>
                                    </a:rPr>
                                  </m:ctrlPr>
                                </m:sSup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r>
                                    <a:rPr lang="tr-TR" sz="2400" b="1" i="1">
                                      <a:latin typeface="Cambria Math" panose="02040503050406030204" pitchFamily="18" charset="0"/>
                                    </a:rPr>
                                    <m:t>𝑪</m:t>
                                  </m:r>
                                </m:e>
                                <m:sup>
                                  <m:r>
                                    <a:rPr lang="tr-TR" sz="2400" b="1" i="1">
                                      <a:latin typeface="Cambria Math" panose="02040503050406030204" pitchFamily="18" charset="0"/>
                                    </a:rPr>
                                    <m:t>∗</m:t>
                                  </m:r>
                                </m:sup>
                              </m:sSup>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e>
                              </m:d>
                            </m:e>
                          </m:d>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den>
                      </m:f>
                    </m:oMath>
                  </m:oMathPara>
                </a14:m>
                <a:endParaRPr lang="tr-TR" sz="2400" b="1" dirty="0"/>
              </a:p>
            </p:txBody>
          </p:sp>
        </mc:Choice>
        <mc:Fallback xmlns="">
          <p:sp>
            <p:nvSpPr>
              <p:cNvPr id="20" name="TextBox 19">
                <a:extLst>
                  <a:ext uri="{FF2B5EF4-FFF2-40B4-BE49-F238E27FC236}">
                    <a16:creationId xmlns:a16="http://schemas.microsoft.com/office/drawing/2014/main" id="{73B2D7DC-FC2A-1BB1-DADF-06A8BB23660C}"/>
                  </a:ext>
                </a:extLst>
              </p:cNvPr>
              <p:cNvSpPr txBox="1">
                <a:spLocks noRot="1" noChangeAspect="1" noMove="1" noResize="1" noEditPoints="1" noAdjustHandles="1" noChangeArrowheads="1" noChangeShapeType="1" noTextEdit="1"/>
              </p:cNvSpPr>
              <p:nvPr/>
            </p:nvSpPr>
            <p:spPr>
              <a:xfrm>
                <a:off x="357627" y="4177464"/>
                <a:ext cx="7868308" cy="994183"/>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21" name="Arrow: Down 20">
            <a:extLst>
              <a:ext uri="{FF2B5EF4-FFF2-40B4-BE49-F238E27FC236}">
                <a16:creationId xmlns:a16="http://schemas.microsoft.com/office/drawing/2014/main" id="{B9E3F282-3AEC-D8BB-E0D9-9A0034831D70}"/>
              </a:ext>
            </a:extLst>
          </p:cNvPr>
          <p:cNvSpPr/>
          <p:nvPr/>
        </p:nvSpPr>
        <p:spPr>
          <a:xfrm>
            <a:off x="4164373" y="3761547"/>
            <a:ext cx="254815" cy="30363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Arrow: Down 21">
            <a:extLst>
              <a:ext uri="{FF2B5EF4-FFF2-40B4-BE49-F238E27FC236}">
                <a16:creationId xmlns:a16="http://schemas.microsoft.com/office/drawing/2014/main" id="{17FB9B6D-E67A-D1CD-BCDB-FF1002D9D419}"/>
              </a:ext>
            </a:extLst>
          </p:cNvPr>
          <p:cNvSpPr/>
          <p:nvPr/>
        </p:nvSpPr>
        <p:spPr>
          <a:xfrm>
            <a:off x="4164373" y="5328480"/>
            <a:ext cx="254815" cy="30363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F83896C-DC73-3A7B-16F3-87F8A4B776CE}"/>
                  </a:ext>
                </a:extLst>
              </p:cNvPr>
              <p:cNvSpPr txBox="1"/>
              <p:nvPr/>
            </p:nvSpPr>
            <p:spPr>
              <a:xfrm>
                <a:off x="115348" y="5784256"/>
                <a:ext cx="8352864" cy="99418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tr-TR" sz="2400" b="1" i="1" smtClean="0">
                              <a:latin typeface="Cambria Math" panose="02040503050406030204" pitchFamily="18" charset="0"/>
                              <a:ea typeface="Cambria Math" panose="02040503050406030204" pitchFamily="18" charset="0"/>
                            </a:rPr>
                          </m:ctrlPr>
                        </m:dPr>
                        <m:e>
                          <m:f>
                            <m:fPr>
                              <m:ctrlPr>
                                <a:rPr lang="tr-TR" sz="2400" b="1" i="1">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𝒐</m:t>
                                  </m:r>
                                </m:sub>
                              </m:sSub>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den>
                          </m:f>
                        </m:e>
                      </m:d>
                      <m:r>
                        <a:rPr lang="tr-TR" sz="2400" b="1" i="1" smtClean="0">
                          <a:latin typeface="Cambria Math" panose="02040503050406030204" pitchFamily="18" charset="0"/>
                        </a:rPr>
                        <m:t>=</m:t>
                      </m:r>
                      <m:f>
                        <m:fPr>
                          <m:ctrlPr>
                            <a:rPr lang="tr-TR" sz="2400" b="1" i="1" smtClean="0">
                              <a:latin typeface="Cambria Math" panose="02040503050406030204" pitchFamily="18" charset="0"/>
                            </a:rPr>
                          </m:ctrlPr>
                        </m:fPr>
                        <m:num>
                          <m:d>
                            <m:dPr>
                              <m:ctrlPr>
                                <a:rPr lang="tr-TR" sz="2400" b="1" i="1" smtClean="0">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e>
                          </m:d>
                          <m:r>
                            <a:rPr lang="tr-TR" sz="2400" b="1" i="1" smtClean="0">
                              <a:latin typeface="Cambria Math" panose="02040503050406030204" pitchFamily="18" charset="0"/>
                            </a:rPr>
                            <m:t>+</m:t>
                          </m:r>
                          <m:d>
                            <m:dPr>
                              <m:ctrlPr>
                                <a:rPr lang="tr-TR" sz="2400" b="1" i="1" smtClean="0">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sSub>
                                <m:sSubPr>
                                  <m:ctrlPr>
                                    <a:rPr lang="tr-TR" sz="2400" b="1" i="1">
                                      <a:latin typeface="Cambria Math" panose="02040503050406030204" pitchFamily="18" charset="0"/>
                                    </a:rPr>
                                  </m:ctrlPr>
                                </m:sSubPr>
                                <m:e>
                                  <m:r>
                                    <a:rPr lang="tr-TR" sz="2400" b="1" i="1">
                                      <a:latin typeface="Cambria Math" panose="02040503050406030204" pitchFamily="18" charset="0"/>
                                    </a:rPr>
                                    <m:t>−</m:t>
                                  </m:r>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e>
                          </m:d>
                          <m:r>
                            <a:rPr lang="tr-TR" sz="2400" b="1" i="1">
                              <a:latin typeface="Cambria Math" panose="02040503050406030204" pitchFamily="18" charset="0"/>
                            </a:rPr>
                            <m:t>−</m:t>
                          </m:r>
                          <m:d>
                            <m:dPr>
                              <m:ctrlPr>
                                <a:rPr lang="tr-TR" sz="2400" b="1" i="1" smtClean="0">
                                  <a:latin typeface="Cambria Math" panose="02040503050406030204" pitchFamily="18" charset="0"/>
                                </a:rPr>
                              </m:ctrlPr>
                            </m:dPr>
                            <m:e>
                              <m:sSup>
                                <m:sSupPr>
                                  <m:ctrlPr>
                                    <a:rPr lang="tr-TR" sz="2400" b="1" i="1">
                                      <a:latin typeface="Cambria Math" panose="02040503050406030204" pitchFamily="18" charset="0"/>
                                    </a:rPr>
                                  </m:ctrlPr>
                                </m:sSupPr>
                                <m:e>
                                  <m:r>
                                    <a:rPr lang="tr-TR" sz="2400" b="1" i="1">
                                      <a:latin typeface="Cambria Math" panose="02040503050406030204" pitchFamily="18" charset="0"/>
                                    </a:rPr>
                                    <m:t>𝑪</m:t>
                                  </m:r>
                                </m:e>
                                <m:sup>
                                  <m:r>
                                    <a:rPr lang="tr-TR" sz="2400" b="1" i="1">
                                      <a:latin typeface="Cambria Math" panose="02040503050406030204" pitchFamily="18" charset="0"/>
                                    </a:rPr>
                                    <m:t>∗</m:t>
                                  </m:r>
                                </m:sup>
                              </m:sSup>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e>
                              </m:d>
                            </m:e>
                          </m:d>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den>
                      </m:f>
                    </m:oMath>
                  </m:oMathPara>
                </a14:m>
                <a:endParaRPr lang="tr-TR" sz="2400" b="1" dirty="0"/>
              </a:p>
            </p:txBody>
          </p:sp>
        </mc:Choice>
        <mc:Fallback xmlns="">
          <p:sp>
            <p:nvSpPr>
              <p:cNvPr id="23" name="TextBox 22">
                <a:extLst>
                  <a:ext uri="{FF2B5EF4-FFF2-40B4-BE49-F238E27FC236}">
                    <a16:creationId xmlns:a16="http://schemas.microsoft.com/office/drawing/2014/main" id="{FF83896C-DC73-3A7B-16F3-87F8A4B776CE}"/>
                  </a:ext>
                </a:extLst>
              </p:cNvPr>
              <p:cNvSpPr txBox="1">
                <a:spLocks noRot="1" noChangeAspect="1" noMove="1" noResize="1" noEditPoints="1" noAdjustHandles="1" noChangeArrowheads="1" noChangeShapeType="1" noTextEdit="1"/>
              </p:cNvSpPr>
              <p:nvPr/>
            </p:nvSpPr>
            <p:spPr>
              <a:xfrm>
                <a:off x="115348" y="5784256"/>
                <a:ext cx="8352864" cy="994183"/>
              </a:xfrm>
              <a:prstGeom prst="rect">
                <a:avLst/>
              </a:prstGeom>
              <a:blipFill>
                <a:blip r:embed="rId8"/>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D7CBCC2-F92B-89D2-D014-FE2EE323D4EF}"/>
                  </a:ext>
                </a:extLst>
              </p:cNvPr>
              <p:cNvSpPr txBox="1"/>
              <p:nvPr/>
            </p:nvSpPr>
            <p:spPr>
              <a:xfrm>
                <a:off x="3323303" y="1013848"/>
                <a:ext cx="5029262" cy="82984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tr-TR" sz="2400" b="1" i="1" smtClean="0">
                              <a:latin typeface="Cambria Math" panose="02040503050406030204" pitchFamily="18" charset="0"/>
                              <a:ea typeface="Cambria Math" panose="02040503050406030204" pitchFamily="18" charset="0"/>
                            </a:rPr>
                          </m:ctrlPr>
                        </m:dPr>
                        <m:e>
                          <m:f>
                            <m:fPr>
                              <m:ctrlPr>
                                <a:rPr lang="tr-TR" sz="2400" b="1" i="1">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𝒐</m:t>
                                  </m:r>
                                </m:sub>
                              </m:sSub>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den>
                          </m:f>
                        </m:e>
                      </m:d>
                      <m:r>
                        <a:rPr lang="tr-TR" sz="2400" b="1" i="1" smtClean="0">
                          <a:latin typeface="Cambria Math" panose="02040503050406030204" pitchFamily="18" charset="0"/>
                        </a:rPr>
                        <m:t>=</m:t>
                      </m:r>
                      <m:r>
                        <a:rPr lang="tr-TR" sz="2400" b="1" i="1" smtClean="0">
                          <a:latin typeface="Cambria Math" panose="02040503050406030204" pitchFamily="18" charset="0"/>
                        </a:rPr>
                        <m:t>𝒆𝒙𝒑</m:t>
                      </m:r>
                      <m:d>
                        <m:dPr>
                          <m:ctrlPr>
                            <a:rPr lang="tr-TR" sz="2400" b="1" i="1" smtClean="0">
                              <a:latin typeface="Cambria Math" panose="02040503050406030204" pitchFamily="18" charset="0"/>
                            </a:rPr>
                          </m:ctrlPr>
                        </m:dPr>
                        <m:e>
                          <m:r>
                            <a:rPr lang="tr-TR" sz="2400" b="1" i="1" smtClean="0">
                              <a:latin typeface="Cambria Math" panose="02040503050406030204" pitchFamily="18" charset="0"/>
                            </a:rPr>
                            <m:t>−</m:t>
                          </m:r>
                          <m:r>
                            <a:rPr lang="tr-TR" sz="2400" b="1" i="1" smtClean="0">
                              <a:latin typeface="Cambria Math" panose="02040503050406030204" pitchFamily="18" charset="0"/>
                            </a:rPr>
                            <m:t>𝑵𝑻𝑼</m:t>
                          </m:r>
                          <m:d>
                            <m:dPr>
                              <m:ctrlPr>
                                <a:rPr lang="tr-TR" sz="2400" b="1" i="1">
                                  <a:latin typeface="Cambria Math" panose="02040503050406030204" pitchFamily="18" charset="0"/>
                                </a:rPr>
                              </m:ctrlPr>
                            </m:dPr>
                            <m:e>
                              <m:r>
                                <a:rPr lang="tr-TR" sz="2400" b="1" i="1">
                                  <a:latin typeface="Cambria Math" panose="02040503050406030204" pitchFamily="18" charset="0"/>
                                </a:rPr>
                                <m:t>𝟏</m:t>
                              </m:r>
                              <m:r>
                                <a:rPr lang="tr-TR" sz="2400" b="1" i="1">
                                  <a:latin typeface="Cambria Math" panose="02040503050406030204" pitchFamily="18" charset="0"/>
                                </a:rPr>
                                <m:t>+</m:t>
                              </m:r>
                              <m:sSup>
                                <m:sSupPr>
                                  <m:ctrlPr>
                                    <a:rPr lang="tr-TR" sz="2400" b="1" i="1" smtClean="0">
                                      <a:solidFill>
                                        <a:schemeClr val="tx1"/>
                                      </a:solidFill>
                                      <a:latin typeface="Cambria Math" panose="02040503050406030204" pitchFamily="18" charset="0"/>
                                    </a:rPr>
                                  </m:ctrlPr>
                                </m:sSupPr>
                                <m:e>
                                  <m:r>
                                    <a:rPr lang="tr-TR" sz="2400" b="1" i="1">
                                      <a:solidFill>
                                        <a:schemeClr val="tx1"/>
                                      </a:solidFill>
                                      <a:latin typeface="Cambria Math" panose="02040503050406030204" pitchFamily="18" charset="0"/>
                                    </a:rPr>
                                    <m:t>𝑪</m:t>
                                  </m:r>
                                </m:e>
                                <m:sup>
                                  <m:r>
                                    <a:rPr lang="tr-TR" sz="2400" b="1" i="1">
                                      <a:solidFill>
                                        <a:schemeClr val="tx1"/>
                                      </a:solidFill>
                                      <a:latin typeface="Cambria Math" panose="02040503050406030204" pitchFamily="18" charset="0"/>
                                    </a:rPr>
                                    <m:t>∗</m:t>
                                  </m:r>
                                </m:sup>
                              </m:sSup>
                            </m:e>
                          </m:d>
                        </m:e>
                      </m:d>
                    </m:oMath>
                  </m:oMathPara>
                </a14:m>
                <a:endParaRPr lang="tr-TR" sz="2400" b="1" dirty="0"/>
              </a:p>
            </p:txBody>
          </p:sp>
        </mc:Choice>
        <mc:Fallback xmlns="">
          <p:sp>
            <p:nvSpPr>
              <p:cNvPr id="27" name="TextBox 26">
                <a:extLst>
                  <a:ext uri="{FF2B5EF4-FFF2-40B4-BE49-F238E27FC236}">
                    <a16:creationId xmlns:a16="http://schemas.microsoft.com/office/drawing/2014/main" id="{CD7CBCC2-F92B-89D2-D014-FE2EE323D4EF}"/>
                  </a:ext>
                </a:extLst>
              </p:cNvPr>
              <p:cNvSpPr txBox="1">
                <a:spLocks noRot="1" noChangeAspect="1" noMove="1" noResize="1" noEditPoints="1" noAdjustHandles="1" noChangeArrowheads="1" noChangeShapeType="1" noTextEdit="1"/>
              </p:cNvSpPr>
              <p:nvPr/>
            </p:nvSpPr>
            <p:spPr>
              <a:xfrm>
                <a:off x="3323303" y="1013848"/>
                <a:ext cx="5029262" cy="829843"/>
              </a:xfrm>
              <a:prstGeom prst="rect">
                <a:avLst/>
              </a:prstGeom>
              <a:blipFill>
                <a:blip r:embed="rId9"/>
                <a:stretch>
                  <a:fillRect/>
                </a:stretch>
              </a:blipFill>
              <a:ln>
                <a:solidFill>
                  <a:schemeClr val="tx1"/>
                </a:solidFill>
              </a:ln>
            </p:spPr>
            <p:txBody>
              <a:bodyPr/>
              <a:lstStyle/>
              <a:p>
                <a:r>
                  <a:rPr lang="tr-TR">
                    <a:noFill/>
                  </a:rPr>
                  <a:t> </a:t>
                </a:r>
              </a:p>
            </p:txBody>
          </p:sp>
        </mc:Fallback>
      </mc:AlternateContent>
      <p:sp>
        <p:nvSpPr>
          <p:cNvPr id="2" name="Slayt Numarası Yer Tutucusu 1">
            <a:extLst>
              <a:ext uri="{FF2B5EF4-FFF2-40B4-BE49-F238E27FC236}">
                <a16:creationId xmlns:a16="http://schemas.microsoft.com/office/drawing/2014/main" id="{32D8411B-8685-C22E-BA2E-F0389A754978}"/>
              </a:ext>
            </a:extLst>
          </p:cNvPr>
          <p:cNvSpPr>
            <a:spLocks noGrp="1"/>
          </p:cNvSpPr>
          <p:nvPr>
            <p:ph type="sldNum" sz="quarter" idx="12"/>
          </p:nvPr>
        </p:nvSpPr>
        <p:spPr/>
        <p:txBody>
          <a:bodyPr/>
          <a:lstStyle/>
          <a:p>
            <a:fld id="{9DC36462-DBD6-4833-A557-4F162F5DA347}" type="slidenum">
              <a:rPr lang="tr-TR" smtClean="0"/>
              <a:t>10</a:t>
            </a:fld>
            <a:endParaRPr lang="tr-TR"/>
          </a:p>
        </p:txBody>
      </p:sp>
    </p:spTree>
    <p:extLst>
      <p:ext uri="{BB962C8B-B14F-4D97-AF65-F5344CB8AC3E}">
        <p14:creationId xmlns:p14="http://schemas.microsoft.com/office/powerpoint/2010/main" val="419907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485" y="34247"/>
            <a:ext cx="9693635" cy="707886"/>
          </a:xfrm>
          <a:prstGeom prst="rect">
            <a:avLst/>
          </a:prstGeom>
          <a:noFill/>
        </p:spPr>
        <p:txBody>
          <a:bodyPr wrap="square" rtlCol="0">
            <a:spAutoFit/>
          </a:bodyPr>
          <a:lstStyle/>
          <a:p>
            <a:r>
              <a:rPr lang="tr-TR" sz="4000" b="1" dirty="0"/>
              <a:t>Effectiveness-NTU Relations-Parallel Flow</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185647D-F159-5956-30BF-7D52904545B3}"/>
                  </a:ext>
                </a:extLst>
              </p:cNvPr>
              <p:cNvSpPr txBox="1"/>
              <p:nvPr/>
            </p:nvSpPr>
            <p:spPr>
              <a:xfrm>
                <a:off x="292329" y="1271057"/>
                <a:ext cx="8352864" cy="99418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tr-TR" sz="2400" b="1" i="1" smtClean="0">
                              <a:latin typeface="Cambria Math" panose="02040503050406030204" pitchFamily="18" charset="0"/>
                              <a:ea typeface="Cambria Math" panose="02040503050406030204" pitchFamily="18" charset="0"/>
                            </a:rPr>
                          </m:ctrlPr>
                        </m:dPr>
                        <m:e>
                          <m:f>
                            <m:fPr>
                              <m:ctrlPr>
                                <a:rPr lang="tr-TR" sz="2400" b="1" i="1">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𝒐</m:t>
                                  </m:r>
                                </m:sub>
                              </m:sSub>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den>
                          </m:f>
                        </m:e>
                      </m:d>
                      <m:r>
                        <a:rPr lang="tr-TR" sz="2400" b="1" i="1" smtClean="0">
                          <a:latin typeface="Cambria Math" panose="02040503050406030204" pitchFamily="18" charset="0"/>
                        </a:rPr>
                        <m:t>=</m:t>
                      </m:r>
                      <m:f>
                        <m:fPr>
                          <m:ctrlPr>
                            <a:rPr lang="tr-TR" sz="2400" b="1" i="1" smtClean="0">
                              <a:latin typeface="Cambria Math" panose="02040503050406030204" pitchFamily="18" charset="0"/>
                            </a:rPr>
                          </m:ctrlPr>
                        </m:fPr>
                        <m:num>
                          <m:d>
                            <m:dPr>
                              <m:ctrlPr>
                                <a:rPr lang="tr-TR" sz="2400" b="1" i="1" smtClean="0">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e>
                          </m:d>
                          <m:r>
                            <a:rPr lang="tr-TR" sz="2400" b="1" i="1" smtClean="0">
                              <a:latin typeface="Cambria Math" panose="02040503050406030204" pitchFamily="18" charset="0"/>
                            </a:rPr>
                            <m:t>+</m:t>
                          </m:r>
                          <m:d>
                            <m:dPr>
                              <m:ctrlPr>
                                <a:rPr lang="tr-TR" sz="2400" b="1" i="1" smtClean="0">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sSub>
                                <m:sSubPr>
                                  <m:ctrlPr>
                                    <a:rPr lang="tr-TR" sz="2400" b="1" i="1">
                                      <a:latin typeface="Cambria Math" panose="02040503050406030204" pitchFamily="18" charset="0"/>
                                    </a:rPr>
                                  </m:ctrlPr>
                                </m:sSubPr>
                                <m:e>
                                  <m:r>
                                    <a:rPr lang="tr-TR" sz="2400" b="1" i="1">
                                      <a:latin typeface="Cambria Math" panose="02040503050406030204" pitchFamily="18" charset="0"/>
                                    </a:rPr>
                                    <m:t>−</m:t>
                                  </m:r>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e>
                          </m:d>
                          <m:r>
                            <a:rPr lang="tr-TR" sz="2400" b="1" i="1">
                              <a:latin typeface="Cambria Math" panose="02040503050406030204" pitchFamily="18" charset="0"/>
                            </a:rPr>
                            <m:t>−</m:t>
                          </m:r>
                          <m:d>
                            <m:dPr>
                              <m:ctrlPr>
                                <a:rPr lang="tr-TR" sz="2400" b="1" i="1" smtClean="0">
                                  <a:latin typeface="Cambria Math" panose="02040503050406030204" pitchFamily="18" charset="0"/>
                                </a:rPr>
                              </m:ctrlPr>
                            </m:dPr>
                            <m:e>
                              <m:sSup>
                                <m:sSupPr>
                                  <m:ctrlPr>
                                    <a:rPr lang="tr-TR" sz="2400" b="1" i="1">
                                      <a:latin typeface="Cambria Math" panose="02040503050406030204" pitchFamily="18" charset="0"/>
                                    </a:rPr>
                                  </m:ctrlPr>
                                </m:sSupPr>
                                <m:e>
                                  <m:r>
                                    <a:rPr lang="tr-TR" sz="2400" b="1" i="1">
                                      <a:latin typeface="Cambria Math" panose="02040503050406030204" pitchFamily="18" charset="0"/>
                                    </a:rPr>
                                    <m:t>𝑪</m:t>
                                  </m:r>
                                </m:e>
                                <m:sup>
                                  <m:r>
                                    <a:rPr lang="tr-TR" sz="2400" b="1" i="1">
                                      <a:latin typeface="Cambria Math" panose="02040503050406030204" pitchFamily="18" charset="0"/>
                                    </a:rPr>
                                    <m:t>∗</m:t>
                                  </m:r>
                                </m:sup>
                              </m:sSup>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e>
                              </m:d>
                            </m:e>
                          </m:d>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den>
                      </m:f>
                    </m:oMath>
                  </m:oMathPara>
                </a14:m>
                <a:endParaRPr lang="tr-TR" sz="2400" b="1" dirty="0"/>
              </a:p>
            </p:txBody>
          </p:sp>
        </mc:Choice>
        <mc:Fallback xmlns="">
          <p:sp>
            <p:nvSpPr>
              <p:cNvPr id="2" name="TextBox 1">
                <a:extLst>
                  <a:ext uri="{FF2B5EF4-FFF2-40B4-BE49-F238E27FC236}">
                    <a16:creationId xmlns:a16="http://schemas.microsoft.com/office/drawing/2014/main" id="{5185647D-F159-5956-30BF-7D52904545B3}"/>
                  </a:ext>
                </a:extLst>
              </p:cNvPr>
              <p:cNvSpPr txBox="1">
                <a:spLocks noRot="1" noChangeAspect="1" noMove="1" noResize="1" noEditPoints="1" noAdjustHandles="1" noChangeArrowheads="1" noChangeShapeType="1" noTextEdit="1"/>
              </p:cNvSpPr>
              <p:nvPr/>
            </p:nvSpPr>
            <p:spPr>
              <a:xfrm>
                <a:off x="292329" y="1271057"/>
                <a:ext cx="8352864" cy="994183"/>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54028CF-B953-EA80-6E06-DDC4CA92E37E}"/>
                  </a:ext>
                </a:extLst>
              </p:cNvPr>
              <p:cNvSpPr txBox="1"/>
              <p:nvPr/>
            </p:nvSpPr>
            <p:spPr>
              <a:xfrm>
                <a:off x="9161781" y="1334171"/>
                <a:ext cx="2280111" cy="886718"/>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𝜺</m:t>
                      </m:r>
                      <m:r>
                        <a:rPr lang="tr-TR" sz="2400" b="1" i="1" smtClean="0">
                          <a:latin typeface="Cambria Math" panose="02040503050406030204" pitchFamily="18" charset="0"/>
                        </a:rPr>
                        <m:t>=</m:t>
                      </m:r>
                      <m:f>
                        <m:fPr>
                          <m:ctrlPr>
                            <a:rPr lang="tr-TR" sz="2400" b="1" i="1" smtClean="0">
                              <a:latin typeface="Cambria Math" panose="02040503050406030204" pitchFamily="18" charset="0"/>
                            </a:rPr>
                          </m:ctrlPr>
                        </m:fPr>
                        <m:num>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e>
                          </m:d>
                        </m:num>
                        <m:den>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e>
                          </m:d>
                        </m:den>
                      </m:f>
                    </m:oMath>
                  </m:oMathPara>
                </a14:m>
                <a:endParaRPr lang="tr-TR" sz="2400" b="1" dirty="0"/>
              </a:p>
            </p:txBody>
          </p:sp>
        </mc:Choice>
        <mc:Fallback xmlns="">
          <p:sp>
            <p:nvSpPr>
              <p:cNvPr id="3" name="TextBox 2">
                <a:extLst>
                  <a:ext uri="{FF2B5EF4-FFF2-40B4-BE49-F238E27FC236}">
                    <a16:creationId xmlns:a16="http://schemas.microsoft.com/office/drawing/2014/main" id="{454028CF-B953-EA80-6E06-DDC4CA92E37E}"/>
                  </a:ext>
                </a:extLst>
              </p:cNvPr>
              <p:cNvSpPr txBox="1">
                <a:spLocks noRot="1" noChangeAspect="1" noMove="1" noResize="1" noEditPoints="1" noAdjustHandles="1" noChangeArrowheads="1" noChangeShapeType="1" noTextEdit="1"/>
              </p:cNvSpPr>
              <p:nvPr/>
            </p:nvSpPr>
            <p:spPr>
              <a:xfrm>
                <a:off x="9161781" y="1334171"/>
                <a:ext cx="2280111" cy="886718"/>
              </a:xfrm>
              <a:prstGeom prst="rect">
                <a:avLst/>
              </a:prstGeom>
              <a:blipFill>
                <a:blip r:embed="rId4"/>
                <a:stretch>
                  <a:fillRect/>
                </a:stretch>
              </a:blipFill>
              <a:ln>
                <a:solidFill>
                  <a:schemeClr val="tx1"/>
                </a:solidFill>
              </a:ln>
            </p:spPr>
            <p:txBody>
              <a:bodyPr/>
              <a:lstStyle/>
              <a:p>
                <a:r>
                  <a:rPr lang="tr-TR">
                    <a:noFill/>
                  </a:rPr>
                  <a:t> </a:t>
                </a:r>
              </a:p>
            </p:txBody>
          </p:sp>
        </mc:Fallback>
      </mc:AlternateContent>
      <p:sp>
        <p:nvSpPr>
          <p:cNvPr id="6" name="Freeform: Shape 5">
            <a:extLst>
              <a:ext uri="{FF2B5EF4-FFF2-40B4-BE49-F238E27FC236}">
                <a16:creationId xmlns:a16="http://schemas.microsoft.com/office/drawing/2014/main" id="{07584B70-3E59-380B-D61A-006CA8B2FCBB}"/>
              </a:ext>
            </a:extLst>
          </p:cNvPr>
          <p:cNvSpPr/>
          <p:nvPr/>
        </p:nvSpPr>
        <p:spPr>
          <a:xfrm>
            <a:off x="2466091" y="953536"/>
            <a:ext cx="3846219" cy="1507986"/>
          </a:xfrm>
          <a:custGeom>
            <a:avLst/>
            <a:gdLst>
              <a:gd name="connsiteX0" fmla="*/ 1683122 w 3846219"/>
              <a:gd name="connsiteY0" fmla="*/ 668594 h 1507986"/>
              <a:gd name="connsiteX1" fmla="*/ 1673290 w 3846219"/>
              <a:gd name="connsiteY1" fmla="*/ 619433 h 1507986"/>
              <a:gd name="connsiteX2" fmla="*/ 1643793 w 3846219"/>
              <a:gd name="connsiteY2" fmla="*/ 452284 h 1507986"/>
              <a:gd name="connsiteX3" fmla="*/ 1574967 w 3846219"/>
              <a:gd name="connsiteY3" fmla="*/ 294968 h 1507986"/>
              <a:gd name="connsiteX4" fmla="*/ 1525806 w 3846219"/>
              <a:gd name="connsiteY4" fmla="*/ 235975 h 1507986"/>
              <a:gd name="connsiteX5" fmla="*/ 1515974 w 3846219"/>
              <a:gd name="connsiteY5" fmla="*/ 206478 h 1507986"/>
              <a:gd name="connsiteX6" fmla="*/ 1358658 w 3846219"/>
              <a:gd name="connsiteY6" fmla="*/ 117988 h 1507986"/>
              <a:gd name="connsiteX7" fmla="*/ 1260335 w 3846219"/>
              <a:gd name="connsiteY7" fmla="*/ 68826 h 1507986"/>
              <a:gd name="connsiteX8" fmla="*/ 1093187 w 3846219"/>
              <a:gd name="connsiteY8" fmla="*/ 0 h 1507986"/>
              <a:gd name="connsiteX9" fmla="*/ 867045 w 3846219"/>
              <a:gd name="connsiteY9" fmla="*/ 9833 h 1507986"/>
              <a:gd name="connsiteX10" fmla="*/ 768722 w 3846219"/>
              <a:gd name="connsiteY10" fmla="*/ 29497 h 1507986"/>
              <a:gd name="connsiteX11" fmla="*/ 581909 w 3846219"/>
              <a:gd name="connsiteY11" fmla="*/ 49162 h 1507986"/>
              <a:gd name="connsiteX12" fmla="*/ 414761 w 3846219"/>
              <a:gd name="connsiteY12" fmla="*/ 88491 h 1507986"/>
              <a:gd name="connsiteX13" fmla="*/ 375432 w 3846219"/>
              <a:gd name="connsiteY13" fmla="*/ 108155 h 1507986"/>
              <a:gd name="connsiteX14" fmla="*/ 178787 w 3846219"/>
              <a:gd name="connsiteY14" fmla="*/ 206478 h 1507986"/>
              <a:gd name="connsiteX15" fmla="*/ 139458 w 3846219"/>
              <a:gd name="connsiteY15" fmla="*/ 245807 h 1507986"/>
              <a:gd name="connsiteX16" fmla="*/ 41135 w 3846219"/>
              <a:gd name="connsiteY16" fmla="*/ 324465 h 1507986"/>
              <a:gd name="connsiteX17" fmla="*/ 11638 w 3846219"/>
              <a:gd name="connsiteY17" fmla="*/ 373626 h 1507986"/>
              <a:gd name="connsiteX18" fmla="*/ 11638 w 3846219"/>
              <a:gd name="connsiteY18" fmla="*/ 570271 h 1507986"/>
              <a:gd name="connsiteX19" fmla="*/ 41135 w 3846219"/>
              <a:gd name="connsiteY19" fmla="*/ 668594 h 1507986"/>
              <a:gd name="connsiteX20" fmla="*/ 70632 w 3846219"/>
              <a:gd name="connsiteY20" fmla="*/ 727588 h 1507986"/>
              <a:gd name="connsiteX21" fmla="*/ 247613 w 3846219"/>
              <a:gd name="connsiteY21" fmla="*/ 943897 h 1507986"/>
              <a:gd name="connsiteX22" fmla="*/ 345935 w 3846219"/>
              <a:gd name="connsiteY22" fmla="*/ 1032388 h 1507986"/>
              <a:gd name="connsiteX23" fmla="*/ 562245 w 3846219"/>
              <a:gd name="connsiteY23" fmla="*/ 1150375 h 1507986"/>
              <a:gd name="connsiteX24" fmla="*/ 670400 w 3846219"/>
              <a:gd name="connsiteY24" fmla="*/ 1179871 h 1507986"/>
              <a:gd name="connsiteX25" fmla="*/ 857213 w 3846219"/>
              <a:gd name="connsiteY25" fmla="*/ 1219200 h 1507986"/>
              <a:gd name="connsiteX26" fmla="*/ 935871 w 3846219"/>
              <a:gd name="connsiteY26" fmla="*/ 1238865 h 1507986"/>
              <a:gd name="connsiteX27" fmla="*/ 1034193 w 3846219"/>
              <a:gd name="connsiteY27" fmla="*/ 1268362 h 1507986"/>
              <a:gd name="connsiteX28" fmla="*/ 1132516 w 3846219"/>
              <a:gd name="connsiteY28" fmla="*/ 1288026 h 1507986"/>
              <a:gd name="connsiteX29" fmla="*/ 1240671 w 3846219"/>
              <a:gd name="connsiteY29" fmla="*/ 1317523 h 1507986"/>
              <a:gd name="connsiteX30" fmla="*/ 1338993 w 3846219"/>
              <a:gd name="connsiteY30" fmla="*/ 1327355 h 1507986"/>
              <a:gd name="connsiteX31" fmla="*/ 1437316 w 3846219"/>
              <a:gd name="connsiteY31" fmla="*/ 1347020 h 1507986"/>
              <a:gd name="connsiteX32" fmla="*/ 1712619 w 3846219"/>
              <a:gd name="connsiteY32" fmla="*/ 1415846 h 1507986"/>
              <a:gd name="connsiteX33" fmla="*/ 1791277 w 3846219"/>
              <a:gd name="connsiteY33" fmla="*/ 1425678 h 1507986"/>
              <a:gd name="connsiteX34" fmla="*/ 2076413 w 3846219"/>
              <a:gd name="connsiteY34" fmla="*/ 1455175 h 1507986"/>
              <a:gd name="connsiteX35" fmla="*/ 2469703 w 3846219"/>
              <a:gd name="connsiteY35" fmla="*/ 1494504 h 1507986"/>
              <a:gd name="connsiteX36" fmla="*/ 2853161 w 3846219"/>
              <a:gd name="connsiteY36" fmla="*/ 1484671 h 1507986"/>
              <a:gd name="connsiteX37" fmla="*/ 2941651 w 3846219"/>
              <a:gd name="connsiteY37" fmla="*/ 1455175 h 1507986"/>
              <a:gd name="connsiteX38" fmla="*/ 3049806 w 3846219"/>
              <a:gd name="connsiteY38" fmla="*/ 1435510 h 1507986"/>
              <a:gd name="connsiteX39" fmla="*/ 3531587 w 3846219"/>
              <a:gd name="connsiteY39" fmla="*/ 1406013 h 1507986"/>
              <a:gd name="connsiteX40" fmla="*/ 3708567 w 3846219"/>
              <a:gd name="connsiteY40" fmla="*/ 1386349 h 1507986"/>
              <a:gd name="connsiteX41" fmla="*/ 3757729 w 3846219"/>
              <a:gd name="connsiteY41" fmla="*/ 1366684 h 1507986"/>
              <a:gd name="connsiteX42" fmla="*/ 3846219 w 3846219"/>
              <a:gd name="connsiteY42" fmla="*/ 1160207 h 1507986"/>
              <a:gd name="connsiteX43" fmla="*/ 3767561 w 3846219"/>
              <a:gd name="connsiteY43" fmla="*/ 924233 h 1507986"/>
              <a:gd name="connsiteX44" fmla="*/ 3639742 w 3846219"/>
              <a:gd name="connsiteY44" fmla="*/ 904568 h 1507986"/>
              <a:gd name="connsiteX45" fmla="*/ 3521755 w 3846219"/>
              <a:gd name="connsiteY45" fmla="*/ 865239 h 1507986"/>
              <a:gd name="connsiteX46" fmla="*/ 2135406 w 3846219"/>
              <a:gd name="connsiteY46" fmla="*/ 825910 h 1507986"/>
              <a:gd name="connsiteX47" fmla="*/ 1948593 w 3846219"/>
              <a:gd name="connsiteY47" fmla="*/ 796413 h 1507986"/>
              <a:gd name="connsiteX48" fmla="*/ 1919096 w 3846219"/>
              <a:gd name="connsiteY48" fmla="*/ 786581 h 1507986"/>
              <a:gd name="connsiteX49" fmla="*/ 1860103 w 3846219"/>
              <a:gd name="connsiteY49" fmla="*/ 747252 h 1507986"/>
              <a:gd name="connsiteX50" fmla="*/ 1820774 w 3846219"/>
              <a:gd name="connsiteY50" fmla="*/ 737420 h 1507986"/>
              <a:gd name="connsiteX51" fmla="*/ 1761780 w 3846219"/>
              <a:gd name="connsiteY51" fmla="*/ 698091 h 1507986"/>
              <a:gd name="connsiteX52" fmla="*/ 1683122 w 3846219"/>
              <a:gd name="connsiteY52" fmla="*/ 668594 h 150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46219" h="1507986">
                <a:moveTo>
                  <a:pt x="1683122" y="668594"/>
                </a:moveTo>
                <a:cubicBezTo>
                  <a:pt x="1668374" y="655484"/>
                  <a:pt x="1675831" y="635950"/>
                  <a:pt x="1673290" y="619433"/>
                </a:cubicBezTo>
                <a:cubicBezTo>
                  <a:pt x="1662482" y="549180"/>
                  <a:pt x="1666020" y="522670"/>
                  <a:pt x="1643793" y="452284"/>
                </a:cubicBezTo>
                <a:cubicBezTo>
                  <a:pt x="1637108" y="431114"/>
                  <a:pt x="1594832" y="324766"/>
                  <a:pt x="1574967" y="294968"/>
                </a:cubicBezTo>
                <a:cubicBezTo>
                  <a:pt x="1560768" y="273670"/>
                  <a:pt x="1542193" y="255639"/>
                  <a:pt x="1525806" y="235975"/>
                </a:cubicBezTo>
                <a:cubicBezTo>
                  <a:pt x="1522529" y="226143"/>
                  <a:pt x="1522609" y="214440"/>
                  <a:pt x="1515974" y="206478"/>
                </a:cubicBezTo>
                <a:cubicBezTo>
                  <a:pt x="1489364" y="174546"/>
                  <a:pt x="1362784" y="120051"/>
                  <a:pt x="1358658" y="117988"/>
                </a:cubicBezTo>
                <a:cubicBezTo>
                  <a:pt x="1325884" y="101601"/>
                  <a:pt x="1294772" y="81348"/>
                  <a:pt x="1260335" y="68826"/>
                </a:cubicBezTo>
                <a:cubicBezTo>
                  <a:pt x="1131518" y="21984"/>
                  <a:pt x="1186491" y="46653"/>
                  <a:pt x="1093187" y="0"/>
                </a:cubicBezTo>
                <a:cubicBezTo>
                  <a:pt x="1017806" y="3278"/>
                  <a:pt x="942187" y="3002"/>
                  <a:pt x="867045" y="9833"/>
                </a:cubicBezTo>
                <a:cubicBezTo>
                  <a:pt x="833759" y="12859"/>
                  <a:pt x="801809" y="24770"/>
                  <a:pt x="768722" y="29497"/>
                </a:cubicBezTo>
                <a:cubicBezTo>
                  <a:pt x="666826" y="44054"/>
                  <a:pt x="672711" y="33138"/>
                  <a:pt x="581909" y="49162"/>
                </a:cubicBezTo>
                <a:cubicBezTo>
                  <a:pt x="564663" y="52205"/>
                  <a:pt x="435413" y="81607"/>
                  <a:pt x="414761" y="88491"/>
                </a:cubicBezTo>
                <a:cubicBezTo>
                  <a:pt x="400856" y="93126"/>
                  <a:pt x="388904" y="102381"/>
                  <a:pt x="375432" y="108155"/>
                </a:cubicBezTo>
                <a:cubicBezTo>
                  <a:pt x="318062" y="132742"/>
                  <a:pt x="224610" y="160655"/>
                  <a:pt x="178787" y="206478"/>
                </a:cubicBezTo>
                <a:cubicBezTo>
                  <a:pt x="165677" y="219588"/>
                  <a:pt x="153535" y="233741"/>
                  <a:pt x="139458" y="245807"/>
                </a:cubicBezTo>
                <a:cubicBezTo>
                  <a:pt x="107591" y="273122"/>
                  <a:pt x="41135" y="324465"/>
                  <a:pt x="41135" y="324465"/>
                </a:cubicBezTo>
                <a:cubicBezTo>
                  <a:pt x="31303" y="340852"/>
                  <a:pt x="19399" y="356163"/>
                  <a:pt x="11638" y="373626"/>
                </a:cubicBezTo>
                <a:cubicBezTo>
                  <a:pt x="-12851" y="428726"/>
                  <a:pt x="8406" y="536336"/>
                  <a:pt x="11638" y="570271"/>
                </a:cubicBezTo>
                <a:cubicBezTo>
                  <a:pt x="15237" y="608059"/>
                  <a:pt x="25504" y="634205"/>
                  <a:pt x="41135" y="668594"/>
                </a:cubicBezTo>
                <a:cubicBezTo>
                  <a:pt x="50233" y="688609"/>
                  <a:pt x="59853" y="708426"/>
                  <a:pt x="70632" y="727588"/>
                </a:cubicBezTo>
                <a:cubicBezTo>
                  <a:pt x="140916" y="852537"/>
                  <a:pt x="127811" y="829541"/>
                  <a:pt x="247613" y="943897"/>
                </a:cubicBezTo>
                <a:cubicBezTo>
                  <a:pt x="279508" y="974342"/>
                  <a:pt x="308544" y="1009019"/>
                  <a:pt x="345935" y="1032388"/>
                </a:cubicBezTo>
                <a:cubicBezTo>
                  <a:pt x="423813" y="1081061"/>
                  <a:pt x="470410" y="1113641"/>
                  <a:pt x="562245" y="1150375"/>
                </a:cubicBezTo>
                <a:cubicBezTo>
                  <a:pt x="596941" y="1164253"/>
                  <a:pt x="634608" y="1169133"/>
                  <a:pt x="670400" y="1179871"/>
                </a:cubicBezTo>
                <a:cubicBezTo>
                  <a:pt x="810097" y="1221780"/>
                  <a:pt x="706807" y="1204160"/>
                  <a:pt x="857213" y="1219200"/>
                </a:cubicBezTo>
                <a:cubicBezTo>
                  <a:pt x="883432" y="1225755"/>
                  <a:pt x="909831" y="1231631"/>
                  <a:pt x="935871" y="1238865"/>
                </a:cubicBezTo>
                <a:cubicBezTo>
                  <a:pt x="968840" y="1248023"/>
                  <a:pt x="1000998" y="1260063"/>
                  <a:pt x="1034193" y="1268362"/>
                </a:cubicBezTo>
                <a:cubicBezTo>
                  <a:pt x="1066618" y="1276468"/>
                  <a:pt x="1100002" y="1280285"/>
                  <a:pt x="1132516" y="1288026"/>
                </a:cubicBezTo>
                <a:cubicBezTo>
                  <a:pt x="1168868" y="1296681"/>
                  <a:pt x="1203963" y="1310531"/>
                  <a:pt x="1240671" y="1317523"/>
                </a:cubicBezTo>
                <a:cubicBezTo>
                  <a:pt x="1273027" y="1323686"/>
                  <a:pt x="1306219" y="1324078"/>
                  <a:pt x="1338993" y="1327355"/>
                </a:cubicBezTo>
                <a:cubicBezTo>
                  <a:pt x="1371767" y="1333910"/>
                  <a:pt x="1404993" y="1338514"/>
                  <a:pt x="1437316" y="1347020"/>
                </a:cubicBezTo>
                <a:cubicBezTo>
                  <a:pt x="1596079" y="1388800"/>
                  <a:pt x="1475114" y="1386159"/>
                  <a:pt x="1712619" y="1415846"/>
                </a:cubicBezTo>
                <a:lnTo>
                  <a:pt x="1791277" y="1425678"/>
                </a:lnTo>
                <a:lnTo>
                  <a:pt x="2076413" y="1455175"/>
                </a:lnTo>
                <a:cubicBezTo>
                  <a:pt x="2437422" y="1499380"/>
                  <a:pt x="2108377" y="1476436"/>
                  <a:pt x="2469703" y="1494504"/>
                </a:cubicBezTo>
                <a:cubicBezTo>
                  <a:pt x="2630995" y="1512425"/>
                  <a:pt x="2612042" y="1515584"/>
                  <a:pt x="2853161" y="1484671"/>
                </a:cubicBezTo>
                <a:cubicBezTo>
                  <a:pt x="2884001" y="1480717"/>
                  <a:pt x="2911487" y="1462716"/>
                  <a:pt x="2941651" y="1455175"/>
                </a:cubicBezTo>
                <a:cubicBezTo>
                  <a:pt x="2977200" y="1446288"/>
                  <a:pt x="3013507" y="1440517"/>
                  <a:pt x="3049806" y="1435510"/>
                </a:cubicBezTo>
                <a:cubicBezTo>
                  <a:pt x="3257249" y="1406897"/>
                  <a:pt x="3288316" y="1413861"/>
                  <a:pt x="3531587" y="1406013"/>
                </a:cubicBezTo>
                <a:cubicBezTo>
                  <a:pt x="3543943" y="1404777"/>
                  <a:pt x="3687283" y="1391261"/>
                  <a:pt x="3708567" y="1386349"/>
                </a:cubicBezTo>
                <a:cubicBezTo>
                  <a:pt x="3725765" y="1382380"/>
                  <a:pt x="3741342" y="1373239"/>
                  <a:pt x="3757729" y="1366684"/>
                </a:cubicBezTo>
                <a:cubicBezTo>
                  <a:pt x="3830627" y="1220887"/>
                  <a:pt x="3802817" y="1290412"/>
                  <a:pt x="3846219" y="1160207"/>
                </a:cubicBezTo>
                <a:cubicBezTo>
                  <a:pt x="3841336" y="1134572"/>
                  <a:pt x="3854166" y="949706"/>
                  <a:pt x="3767561" y="924233"/>
                </a:cubicBezTo>
                <a:cubicBezTo>
                  <a:pt x="3726205" y="912069"/>
                  <a:pt x="3682348" y="911123"/>
                  <a:pt x="3639742" y="904568"/>
                </a:cubicBezTo>
                <a:cubicBezTo>
                  <a:pt x="3600413" y="891458"/>
                  <a:pt x="3563155" y="867404"/>
                  <a:pt x="3521755" y="865239"/>
                </a:cubicBezTo>
                <a:cubicBezTo>
                  <a:pt x="3060083" y="841099"/>
                  <a:pt x="2135406" y="825910"/>
                  <a:pt x="2135406" y="825910"/>
                </a:cubicBezTo>
                <a:cubicBezTo>
                  <a:pt x="2055561" y="815930"/>
                  <a:pt x="2033970" y="814708"/>
                  <a:pt x="1948593" y="796413"/>
                </a:cubicBezTo>
                <a:cubicBezTo>
                  <a:pt x="1938459" y="794241"/>
                  <a:pt x="1928928" y="789858"/>
                  <a:pt x="1919096" y="786581"/>
                </a:cubicBezTo>
                <a:cubicBezTo>
                  <a:pt x="1899432" y="773471"/>
                  <a:pt x="1881242" y="757821"/>
                  <a:pt x="1860103" y="747252"/>
                </a:cubicBezTo>
                <a:cubicBezTo>
                  <a:pt x="1848017" y="741209"/>
                  <a:pt x="1832861" y="743463"/>
                  <a:pt x="1820774" y="737420"/>
                </a:cubicBezTo>
                <a:cubicBezTo>
                  <a:pt x="1799635" y="726851"/>
                  <a:pt x="1780687" y="712271"/>
                  <a:pt x="1761780" y="698091"/>
                </a:cubicBezTo>
                <a:cubicBezTo>
                  <a:pt x="1712998" y="661504"/>
                  <a:pt x="1697870" y="681704"/>
                  <a:pt x="1683122" y="668594"/>
                </a:cubicBezTo>
                <a:close/>
              </a:path>
            </a:pathLst>
          </a:cu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72143CD-CFDE-3D00-A974-6FE2E7995812}"/>
                  </a:ext>
                </a:extLst>
              </p:cNvPr>
              <p:cNvSpPr txBox="1"/>
              <p:nvPr/>
            </p:nvSpPr>
            <p:spPr>
              <a:xfrm>
                <a:off x="2083398" y="796703"/>
                <a:ext cx="541815" cy="430887"/>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rgbClr val="FF0066"/>
                          </a:solidFill>
                          <a:latin typeface="Cambria Math" panose="02040503050406030204" pitchFamily="18" charset="0"/>
                          <a:ea typeface="Cambria Math" panose="02040503050406030204" pitchFamily="18" charset="0"/>
                        </a:rPr>
                        <m:t>−</m:t>
                      </m:r>
                      <m:r>
                        <a:rPr lang="tr-TR" sz="2800" b="1" i="1" smtClean="0">
                          <a:solidFill>
                            <a:srgbClr val="FF0066"/>
                          </a:solidFill>
                          <a:latin typeface="Cambria Math" panose="02040503050406030204" pitchFamily="18" charset="0"/>
                          <a:ea typeface="Cambria Math" panose="02040503050406030204" pitchFamily="18" charset="0"/>
                        </a:rPr>
                        <m:t>𝜺</m:t>
                      </m:r>
                    </m:oMath>
                  </m:oMathPara>
                </a14:m>
                <a:endParaRPr lang="tr-TR" sz="2800" b="1" dirty="0">
                  <a:solidFill>
                    <a:srgbClr val="FF0066"/>
                  </a:solidFill>
                </a:endParaRPr>
              </a:p>
            </p:txBody>
          </p:sp>
        </mc:Choice>
        <mc:Fallback xmlns="">
          <p:sp>
            <p:nvSpPr>
              <p:cNvPr id="8" name="TextBox 7">
                <a:extLst>
                  <a:ext uri="{FF2B5EF4-FFF2-40B4-BE49-F238E27FC236}">
                    <a16:creationId xmlns:a16="http://schemas.microsoft.com/office/drawing/2014/main" id="{972143CD-CFDE-3D00-A974-6FE2E7995812}"/>
                  </a:ext>
                </a:extLst>
              </p:cNvPr>
              <p:cNvSpPr txBox="1">
                <a:spLocks noRot="1" noChangeAspect="1" noMove="1" noResize="1" noEditPoints="1" noAdjustHandles="1" noChangeArrowheads="1" noChangeShapeType="1" noTextEdit="1"/>
              </p:cNvSpPr>
              <p:nvPr/>
            </p:nvSpPr>
            <p:spPr>
              <a:xfrm>
                <a:off x="2083398" y="796703"/>
                <a:ext cx="541815" cy="430887"/>
              </a:xfrm>
              <a:prstGeom prst="rect">
                <a:avLst/>
              </a:prstGeom>
              <a:blipFill>
                <a:blip r:embed="rId5"/>
                <a:stretch>
                  <a:fillRect/>
                </a:stretch>
              </a:blipFill>
              <a:ln>
                <a:no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9A06C30-F848-8914-F73C-FCC6E1E4B641}"/>
                  </a:ext>
                </a:extLst>
              </p:cNvPr>
              <p:cNvSpPr txBox="1"/>
              <p:nvPr/>
            </p:nvSpPr>
            <p:spPr>
              <a:xfrm>
                <a:off x="292329" y="2795432"/>
                <a:ext cx="4216347" cy="82984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tr-TR" sz="2400" b="1" i="1" smtClean="0">
                              <a:latin typeface="Cambria Math" panose="02040503050406030204" pitchFamily="18" charset="0"/>
                              <a:ea typeface="Cambria Math" panose="02040503050406030204" pitchFamily="18" charset="0"/>
                            </a:rPr>
                          </m:ctrlPr>
                        </m:dPr>
                        <m:e>
                          <m:f>
                            <m:fPr>
                              <m:ctrlPr>
                                <a:rPr lang="tr-TR" sz="2400" b="1" i="1">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𝒐</m:t>
                                  </m:r>
                                </m:sub>
                              </m:sSub>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den>
                          </m:f>
                        </m:e>
                      </m:d>
                      <m:r>
                        <a:rPr lang="tr-TR" sz="2400" b="1" i="1" smtClean="0">
                          <a:latin typeface="Cambria Math" panose="02040503050406030204" pitchFamily="18" charset="0"/>
                        </a:rPr>
                        <m:t>=−</m:t>
                      </m:r>
                      <m:r>
                        <a:rPr lang="tr-TR" sz="2400" b="1" i="1">
                          <a:latin typeface="Cambria Math" panose="02040503050406030204" pitchFamily="18" charset="0"/>
                          <a:ea typeface="Cambria Math" panose="02040503050406030204" pitchFamily="18" charset="0"/>
                        </a:rPr>
                        <m:t>𝜺</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𝟏</m:t>
                      </m:r>
                      <m:r>
                        <a:rPr lang="tr-TR" sz="2400" b="1" i="1" smtClean="0">
                          <a:latin typeface="Cambria Math" panose="02040503050406030204" pitchFamily="18" charset="0"/>
                          <a:ea typeface="Cambria Math" panose="02040503050406030204" pitchFamily="18" charset="0"/>
                        </a:rPr>
                        <m:t>−</m:t>
                      </m:r>
                      <m:sSup>
                        <m:sSupPr>
                          <m:ctrlPr>
                            <a:rPr lang="tr-TR" sz="2400" b="1" i="1">
                              <a:latin typeface="Cambria Math" panose="02040503050406030204" pitchFamily="18" charset="0"/>
                            </a:rPr>
                          </m:ctrlPr>
                        </m:sSupPr>
                        <m:e>
                          <m:r>
                            <a:rPr lang="tr-TR" sz="2400" b="1" i="1">
                              <a:latin typeface="Cambria Math" panose="02040503050406030204" pitchFamily="18" charset="0"/>
                            </a:rPr>
                            <m:t>𝑪</m:t>
                          </m:r>
                        </m:e>
                        <m:sup>
                          <m:r>
                            <a:rPr lang="tr-TR" sz="2400" b="1" i="1">
                              <a:latin typeface="Cambria Math" panose="02040503050406030204" pitchFamily="18" charset="0"/>
                            </a:rPr>
                            <m:t>∗</m:t>
                          </m:r>
                        </m:sup>
                      </m:sSup>
                      <m:r>
                        <a:rPr lang="tr-TR" sz="2400" b="1" i="1" smtClean="0">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𝜺</m:t>
                      </m:r>
                    </m:oMath>
                  </m:oMathPara>
                </a14:m>
                <a:endParaRPr lang="tr-TR" sz="2400" b="1" dirty="0"/>
              </a:p>
            </p:txBody>
          </p:sp>
        </mc:Choice>
        <mc:Fallback xmlns="">
          <p:sp>
            <p:nvSpPr>
              <p:cNvPr id="9" name="TextBox 8">
                <a:extLst>
                  <a:ext uri="{FF2B5EF4-FFF2-40B4-BE49-F238E27FC236}">
                    <a16:creationId xmlns:a16="http://schemas.microsoft.com/office/drawing/2014/main" id="{69A06C30-F848-8914-F73C-FCC6E1E4B641}"/>
                  </a:ext>
                </a:extLst>
              </p:cNvPr>
              <p:cNvSpPr txBox="1">
                <a:spLocks noRot="1" noChangeAspect="1" noMove="1" noResize="1" noEditPoints="1" noAdjustHandles="1" noChangeArrowheads="1" noChangeShapeType="1" noTextEdit="1"/>
              </p:cNvSpPr>
              <p:nvPr/>
            </p:nvSpPr>
            <p:spPr>
              <a:xfrm>
                <a:off x="292329" y="2795432"/>
                <a:ext cx="4216347" cy="829843"/>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12" name="Freeform: Shape 11">
            <a:extLst>
              <a:ext uri="{FF2B5EF4-FFF2-40B4-BE49-F238E27FC236}">
                <a16:creationId xmlns:a16="http://schemas.microsoft.com/office/drawing/2014/main" id="{413C12C0-243F-4C07-7C9B-896F3F366E01}"/>
              </a:ext>
            </a:extLst>
          </p:cNvPr>
          <p:cNvSpPr/>
          <p:nvPr/>
        </p:nvSpPr>
        <p:spPr>
          <a:xfrm>
            <a:off x="4847303" y="1156308"/>
            <a:ext cx="3589062" cy="1407119"/>
          </a:xfrm>
          <a:custGeom>
            <a:avLst/>
            <a:gdLst>
              <a:gd name="connsiteX0" fmla="*/ 2438400 w 3589062"/>
              <a:gd name="connsiteY0" fmla="*/ 1106 h 1407119"/>
              <a:gd name="connsiteX1" fmla="*/ 2349910 w 3589062"/>
              <a:gd name="connsiteY1" fmla="*/ 10938 h 1407119"/>
              <a:gd name="connsiteX2" fmla="*/ 2113936 w 3589062"/>
              <a:gd name="connsiteY2" fmla="*/ 20771 h 1407119"/>
              <a:gd name="connsiteX3" fmla="*/ 2035278 w 3589062"/>
              <a:gd name="connsiteY3" fmla="*/ 69932 h 1407119"/>
              <a:gd name="connsiteX4" fmla="*/ 2015613 w 3589062"/>
              <a:gd name="connsiteY4" fmla="*/ 99429 h 1407119"/>
              <a:gd name="connsiteX5" fmla="*/ 1995949 w 3589062"/>
              <a:gd name="connsiteY5" fmla="*/ 217416 h 1407119"/>
              <a:gd name="connsiteX6" fmla="*/ 1986117 w 3589062"/>
              <a:gd name="connsiteY6" fmla="*/ 266577 h 1407119"/>
              <a:gd name="connsiteX7" fmla="*/ 1976284 w 3589062"/>
              <a:gd name="connsiteY7" fmla="*/ 404229 h 1407119"/>
              <a:gd name="connsiteX8" fmla="*/ 1956620 w 3589062"/>
              <a:gd name="connsiteY8" fmla="*/ 551713 h 1407119"/>
              <a:gd name="connsiteX9" fmla="*/ 1936955 w 3589062"/>
              <a:gd name="connsiteY9" fmla="*/ 591042 h 1407119"/>
              <a:gd name="connsiteX10" fmla="*/ 1868129 w 3589062"/>
              <a:gd name="connsiteY10" fmla="*/ 659867 h 1407119"/>
              <a:gd name="connsiteX11" fmla="*/ 1838633 w 3589062"/>
              <a:gd name="connsiteY11" fmla="*/ 679532 h 1407119"/>
              <a:gd name="connsiteX12" fmla="*/ 1730478 w 3589062"/>
              <a:gd name="connsiteY12" fmla="*/ 699196 h 1407119"/>
              <a:gd name="connsiteX13" fmla="*/ 1484671 w 3589062"/>
              <a:gd name="connsiteY13" fmla="*/ 689364 h 1407119"/>
              <a:gd name="connsiteX14" fmla="*/ 1120878 w 3589062"/>
              <a:gd name="connsiteY14" fmla="*/ 709029 h 1407119"/>
              <a:gd name="connsiteX15" fmla="*/ 983226 w 3589062"/>
              <a:gd name="connsiteY15" fmla="*/ 728693 h 1407119"/>
              <a:gd name="connsiteX16" fmla="*/ 521110 w 3589062"/>
              <a:gd name="connsiteY16" fmla="*/ 718861 h 1407119"/>
              <a:gd name="connsiteX17" fmla="*/ 324465 w 3589062"/>
              <a:gd name="connsiteY17" fmla="*/ 699196 h 1407119"/>
              <a:gd name="connsiteX18" fmla="*/ 68826 w 3589062"/>
              <a:gd name="connsiteY18" fmla="*/ 709029 h 1407119"/>
              <a:gd name="connsiteX19" fmla="*/ 39329 w 3589062"/>
              <a:gd name="connsiteY19" fmla="*/ 718861 h 1407119"/>
              <a:gd name="connsiteX20" fmla="*/ 29497 w 3589062"/>
              <a:gd name="connsiteY20" fmla="*/ 846680 h 1407119"/>
              <a:gd name="connsiteX21" fmla="*/ 9833 w 3589062"/>
              <a:gd name="connsiteY21" fmla="*/ 925338 h 1407119"/>
              <a:gd name="connsiteX22" fmla="*/ 0 w 3589062"/>
              <a:gd name="connsiteY22" fmla="*/ 984332 h 1407119"/>
              <a:gd name="connsiteX23" fmla="*/ 19665 w 3589062"/>
              <a:gd name="connsiteY23" fmla="*/ 1082655 h 1407119"/>
              <a:gd name="connsiteX24" fmla="*/ 29497 w 3589062"/>
              <a:gd name="connsiteY24" fmla="*/ 1112151 h 1407119"/>
              <a:gd name="connsiteX25" fmla="*/ 117988 w 3589062"/>
              <a:gd name="connsiteY25" fmla="*/ 1220306 h 1407119"/>
              <a:gd name="connsiteX26" fmla="*/ 334297 w 3589062"/>
              <a:gd name="connsiteY26" fmla="*/ 1357958 h 1407119"/>
              <a:gd name="connsiteX27" fmla="*/ 530942 w 3589062"/>
              <a:gd name="connsiteY27" fmla="*/ 1407119 h 1407119"/>
              <a:gd name="connsiteX28" fmla="*/ 747252 w 3589062"/>
              <a:gd name="connsiteY28" fmla="*/ 1377622 h 1407119"/>
              <a:gd name="connsiteX29" fmla="*/ 845575 w 3589062"/>
              <a:gd name="connsiteY29" fmla="*/ 1328461 h 1407119"/>
              <a:gd name="connsiteX30" fmla="*/ 943897 w 3589062"/>
              <a:gd name="connsiteY30" fmla="*/ 1289132 h 1407119"/>
              <a:gd name="connsiteX31" fmla="*/ 1042220 w 3589062"/>
              <a:gd name="connsiteY31" fmla="*/ 1269467 h 1407119"/>
              <a:gd name="connsiteX32" fmla="*/ 1170039 w 3589062"/>
              <a:gd name="connsiteY32" fmla="*/ 1239971 h 1407119"/>
              <a:gd name="connsiteX33" fmla="*/ 1268362 w 3589062"/>
              <a:gd name="connsiteY33" fmla="*/ 1210474 h 1407119"/>
              <a:gd name="connsiteX34" fmla="*/ 1386349 w 3589062"/>
              <a:gd name="connsiteY34" fmla="*/ 1190809 h 1407119"/>
              <a:gd name="connsiteX35" fmla="*/ 1622323 w 3589062"/>
              <a:gd name="connsiteY35" fmla="*/ 1141648 h 1407119"/>
              <a:gd name="connsiteX36" fmla="*/ 1818968 w 3589062"/>
              <a:gd name="connsiteY36" fmla="*/ 1053158 h 1407119"/>
              <a:gd name="connsiteX37" fmla="*/ 1946788 w 3589062"/>
              <a:gd name="connsiteY37" fmla="*/ 1013829 h 1407119"/>
              <a:gd name="connsiteX38" fmla="*/ 2202426 w 3589062"/>
              <a:gd name="connsiteY38" fmla="*/ 895842 h 1407119"/>
              <a:gd name="connsiteX39" fmla="*/ 2300749 w 3589062"/>
              <a:gd name="connsiteY39" fmla="*/ 876177 h 1407119"/>
              <a:gd name="connsiteX40" fmla="*/ 2399071 w 3589062"/>
              <a:gd name="connsiteY40" fmla="*/ 846680 h 1407119"/>
              <a:gd name="connsiteX41" fmla="*/ 2585884 w 3589062"/>
              <a:gd name="connsiteY41" fmla="*/ 807351 h 1407119"/>
              <a:gd name="connsiteX42" fmla="*/ 2684207 w 3589062"/>
              <a:gd name="connsiteY42" fmla="*/ 768022 h 1407119"/>
              <a:gd name="connsiteX43" fmla="*/ 3038168 w 3589062"/>
              <a:gd name="connsiteY43" fmla="*/ 718861 h 1407119"/>
              <a:gd name="connsiteX44" fmla="*/ 3126659 w 3589062"/>
              <a:gd name="connsiteY44" fmla="*/ 689364 h 1407119"/>
              <a:gd name="connsiteX45" fmla="*/ 3293807 w 3589062"/>
              <a:gd name="connsiteY45" fmla="*/ 620538 h 1407119"/>
              <a:gd name="connsiteX46" fmla="*/ 3323304 w 3589062"/>
              <a:gd name="connsiteY46" fmla="*/ 600874 h 1407119"/>
              <a:gd name="connsiteX47" fmla="*/ 3421626 w 3589062"/>
              <a:gd name="connsiteY47" fmla="*/ 561545 h 1407119"/>
              <a:gd name="connsiteX48" fmla="*/ 3460955 w 3589062"/>
              <a:gd name="connsiteY48" fmla="*/ 522216 h 1407119"/>
              <a:gd name="connsiteX49" fmla="*/ 3490452 w 3589062"/>
              <a:gd name="connsiteY49" fmla="*/ 482887 h 1407119"/>
              <a:gd name="connsiteX50" fmla="*/ 3559278 w 3589062"/>
              <a:gd name="connsiteY50" fmla="*/ 423893 h 1407119"/>
              <a:gd name="connsiteX51" fmla="*/ 3578942 w 3589062"/>
              <a:gd name="connsiteY51" fmla="*/ 374732 h 1407119"/>
              <a:gd name="connsiteX52" fmla="*/ 3588775 w 3589062"/>
              <a:gd name="connsiteY52" fmla="*/ 345235 h 1407119"/>
              <a:gd name="connsiteX53" fmla="*/ 3549446 w 3589062"/>
              <a:gd name="connsiteY53" fmla="*/ 217416 h 1407119"/>
              <a:gd name="connsiteX54" fmla="*/ 3411794 w 3589062"/>
              <a:gd name="connsiteY54" fmla="*/ 128926 h 1407119"/>
              <a:gd name="connsiteX55" fmla="*/ 3303639 w 3589062"/>
              <a:gd name="connsiteY55" fmla="*/ 99429 h 1407119"/>
              <a:gd name="connsiteX56" fmla="*/ 3067665 w 3589062"/>
              <a:gd name="connsiteY56" fmla="*/ 69932 h 1407119"/>
              <a:gd name="connsiteX57" fmla="*/ 2880852 w 3589062"/>
              <a:gd name="connsiteY57" fmla="*/ 79764 h 1407119"/>
              <a:gd name="connsiteX58" fmla="*/ 2802194 w 3589062"/>
              <a:gd name="connsiteY58" fmla="*/ 99429 h 1407119"/>
              <a:gd name="connsiteX59" fmla="*/ 2566220 w 3589062"/>
              <a:gd name="connsiteY59" fmla="*/ 89596 h 1407119"/>
              <a:gd name="connsiteX60" fmla="*/ 2536723 w 3589062"/>
              <a:gd name="connsiteY60" fmla="*/ 69932 h 1407119"/>
              <a:gd name="connsiteX61" fmla="*/ 2497394 w 3589062"/>
              <a:gd name="connsiteY61" fmla="*/ 40435 h 1407119"/>
              <a:gd name="connsiteX62" fmla="*/ 2438400 w 3589062"/>
              <a:gd name="connsiteY62" fmla="*/ 1106 h 140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89062" h="1407119">
                <a:moveTo>
                  <a:pt x="2438400" y="1106"/>
                </a:moveTo>
                <a:cubicBezTo>
                  <a:pt x="2413819" y="-3810"/>
                  <a:pt x="2379534" y="9143"/>
                  <a:pt x="2349910" y="10938"/>
                </a:cubicBezTo>
                <a:cubicBezTo>
                  <a:pt x="2271328" y="15701"/>
                  <a:pt x="2191924" y="10014"/>
                  <a:pt x="2113936" y="20771"/>
                </a:cubicBezTo>
                <a:cubicBezTo>
                  <a:pt x="2106457" y="21803"/>
                  <a:pt x="2048635" y="61027"/>
                  <a:pt x="2035278" y="69932"/>
                </a:cubicBezTo>
                <a:cubicBezTo>
                  <a:pt x="2028723" y="79764"/>
                  <a:pt x="2018658" y="88011"/>
                  <a:pt x="2015613" y="99429"/>
                </a:cubicBezTo>
                <a:cubicBezTo>
                  <a:pt x="2005340" y="137954"/>
                  <a:pt x="2003768" y="178319"/>
                  <a:pt x="1995949" y="217416"/>
                </a:cubicBezTo>
                <a:lnTo>
                  <a:pt x="1986117" y="266577"/>
                </a:lnTo>
                <a:cubicBezTo>
                  <a:pt x="1982839" y="312461"/>
                  <a:pt x="1979952" y="358375"/>
                  <a:pt x="1976284" y="404229"/>
                </a:cubicBezTo>
                <a:cubicBezTo>
                  <a:pt x="1973676" y="436832"/>
                  <a:pt x="1972078" y="510491"/>
                  <a:pt x="1956620" y="551713"/>
                </a:cubicBezTo>
                <a:cubicBezTo>
                  <a:pt x="1951474" y="565437"/>
                  <a:pt x="1946237" y="579698"/>
                  <a:pt x="1936955" y="591042"/>
                </a:cubicBezTo>
                <a:cubicBezTo>
                  <a:pt x="1916410" y="616153"/>
                  <a:pt x="1895124" y="641869"/>
                  <a:pt x="1868129" y="659867"/>
                </a:cubicBezTo>
                <a:cubicBezTo>
                  <a:pt x="1858297" y="666422"/>
                  <a:pt x="1849995" y="676286"/>
                  <a:pt x="1838633" y="679532"/>
                </a:cubicBezTo>
                <a:cubicBezTo>
                  <a:pt x="1803400" y="689599"/>
                  <a:pt x="1766530" y="692641"/>
                  <a:pt x="1730478" y="699196"/>
                </a:cubicBezTo>
                <a:cubicBezTo>
                  <a:pt x="1648542" y="695919"/>
                  <a:pt x="1566672" y="689364"/>
                  <a:pt x="1484671" y="689364"/>
                </a:cubicBezTo>
                <a:cubicBezTo>
                  <a:pt x="1374907" y="689364"/>
                  <a:pt x="1237152" y="694495"/>
                  <a:pt x="1120878" y="709029"/>
                </a:cubicBezTo>
                <a:cubicBezTo>
                  <a:pt x="1074886" y="714778"/>
                  <a:pt x="1029110" y="722138"/>
                  <a:pt x="983226" y="728693"/>
                </a:cubicBezTo>
                <a:lnTo>
                  <a:pt x="521110" y="718861"/>
                </a:lnTo>
                <a:cubicBezTo>
                  <a:pt x="409038" y="715187"/>
                  <a:pt x="409130" y="713308"/>
                  <a:pt x="324465" y="699196"/>
                </a:cubicBezTo>
                <a:cubicBezTo>
                  <a:pt x="239252" y="702474"/>
                  <a:pt x="153900" y="703162"/>
                  <a:pt x="68826" y="709029"/>
                </a:cubicBezTo>
                <a:cubicBezTo>
                  <a:pt x="58486" y="709742"/>
                  <a:pt x="42176" y="708896"/>
                  <a:pt x="39329" y="718861"/>
                </a:cubicBezTo>
                <a:cubicBezTo>
                  <a:pt x="27590" y="759949"/>
                  <a:pt x="34216" y="804209"/>
                  <a:pt x="29497" y="846680"/>
                </a:cubicBezTo>
                <a:cubicBezTo>
                  <a:pt x="20054" y="931669"/>
                  <a:pt x="23448" y="864072"/>
                  <a:pt x="9833" y="925338"/>
                </a:cubicBezTo>
                <a:cubicBezTo>
                  <a:pt x="5508" y="944799"/>
                  <a:pt x="3278" y="964667"/>
                  <a:pt x="0" y="984332"/>
                </a:cubicBezTo>
                <a:cubicBezTo>
                  <a:pt x="6555" y="1017106"/>
                  <a:pt x="12149" y="1050088"/>
                  <a:pt x="19665" y="1082655"/>
                </a:cubicBezTo>
                <a:cubicBezTo>
                  <a:pt x="21995" y="1092753"/>
                  <a:pt x="23473" y="1103718"/>
                  <a:pt x="29497" y="1112151"/>
                </a:cubicBezTo>
                <a:cubicBezTo>
                  <a:pt x="56572" y="1150055"/>
                  <a:pt x="80316" y="1192908"/>
                  <a:pt x="117988" y="1220306"/>
                </a:cubicBezTo>
                <a:cubicBezTo>
                  <a:pt x="196790" y="1277617"/>
                  <a:pt x="244643" y="1319535"/>
                  <a:pt x="334297" y="1357958"/>
                </a:cubicBezTo>
                <a:cubicBezTo>
                  <a:pt x="391321" y="1382397"/>
                  <a:pt x="470678" y="1395066"/>
                  <a:pt x="530942" y="1407119"/>
                </a:cubicBezTo>
                <a:cubicBezTo>
                  <a:pt x="603045" y="1397287"/>
                  <a:pt x="676654" y="1395271"/>
                  <a:pt x="747252" y="1377622"/>
                </a:cubicBezTo>
                <a:cubicBezTo>
                  <a:pt x="782801" y="1368735"/>
                  <a:pt x="812160" y="1343498"/>
                  <a:pt x="845575" y="1328461"/>
                </a:cubicBezTo>
                <a:cubicBezTo>
                  <a:pt x="877765" y="1313976"/>
                  <a:pt x="910087" y="1299275"/>
                  <a:pt x="943897" y="1289132"/>
                </a:cubicBezTo>
                <a:cubicBezTo>
                  <a:pt x="975911" y="1279528"/>
                  <a:pt x="1009559" y="1276567"/>
                  <a:pt x="1042220" y="1269467"/>
                </a:cubicBezTo>
                <a:cubicBezTo>
                  <a:pt x="1084948" y="1260178"/>
                  <a:pt x="1127729" y="1251008"/>
                  <a:pt x="1170039" y="1239971"/>
                </a:cubicBezTo>
                <a:cubicBezTo>
                  <a:pt x="1203148" y="1231334"/>
                  <a:pt x="1234995" y="1218057"/>
                  <a:pt x="1268362" y="1210474"/>
                </a:cubicBezTo>
                <a:cubicBezTo>
                  <a:pt x="1307242" y="1201638"/>
                  <a:pt x="1347252" y="1198628"/>
                  <a:pt x="1386349" y="1190809"/>
                </a:cubicBezTo>
                <a:cubicBezTo>
                  <a:pt x="1826639" y="1102751"/>
                  <a:pt x="1239215" y="1211306"/>
                  <a:pt x="1622323" y="1141648"/>
                </a:cubicBezTo>
                <a:cubicBezTo>
                  <a:pt x="1687871" y="1112151"/>
                  <a:pt x="1750267" y="1074297"/>
                  <a:pt x="1818968" y="1053158"/>
                </a:cubicBezTo>
                <a:cubicBezTo>
                  <a:pt x="1861575" y="1040048"/>
                  <a:pt x="1905814" y="1031389"/>
                  <a:pt x="1946788" y="1013829"/>
                </a:cubicBezTo>
                <a:cubicBezTo>
                  <a:pt x="2133938" y="933622"/>
                  <a:pt x="2037903" y="942849"/>
                  <a:pt x="2202426" y="895842"/>
                </a:cubicBezTo>
                <a:cubicBezTo>
                  <a:pt x="2234563" y="886660"/>
                  <a:pt x="2268324" y="884283"/>
                  <a:pt x="2300749" y="876177"/>
                </a:cubicBezTo>
                <a:cubicBezTo>
                  <a:pt x="2333944" y="867878"/>
                  <a:pt x="2365876" y="854979"/>
                  <a:pt x="2399071" y="846680"/>
                </a:cubicBezTo>
                <a:cubicBezTo>
                  <a:pt x="2433751" y="838010"/>
                  <a:pt x="2549089" y="818971"/>
                  <a:pt x="2585884" y="807351"/>
                </a:cubicBezTo>
                <a:cubicBezTo>
                  <a:pt x="2619545" y="796721"/>
                  <a:pt x="2650266" y="777719"/>
                  <a:pt x="2684207" y="768022"/>
                </a:cubicBezTo>
                <a:cubicBezTo>
                  <a:pt x="2854132" y="719472"/>
                  <a:pt x="2864137" y="728529"/>
                  <a:pt x="3038168" y="718861"/>
                </a:cubicBezTo>
                <a:lnTo>
                  <a:pt x="3126659" y="689364"/>
                </a:lnTo>
                <a:cubicBezTo>
                  <a:pt x="3181822" y="669895"/>
                  <a:pt x="3241651" y="646616"/>
                  <a:pt x="3293807" y="620538"/>
                </a:cubicBezTo>
                <a:cubicBezTo>
                  <a:pt x="3304376" y="615253"/>
                  <a:pt x="3312735" y="606159"/>
                  <a:pt x="3323304" y="600874"/>
                </a:cubicBezTo>
                <a:cubicBezTo>
                  <a:pt x="3368082" y="578485"/>
                  <a:pt x="3382390" y="574623"/>
                  <a:pt x="3421626" y="561545"/>
                </a:cubicBezTo>
                <a:cubicBezTo>
                  <a:pt x="3434736" y="548435"/>
                  <a:pt x="3448746" y="536169"/>
                  <a:pt x="3460955" y="522216"/>
                </a:cubicBezTo>
                <a:cubicBezTo>
                  <a:pt x="3471746" y="509883"/>
                  <a:pt x="3478865" y="494474"/>
                  <a:pt x="3490452" y="482887"/>
                </a:cubicBezTo>
                <a:cubicBezTo>
                  <a:pt x="3511818" y="461521"/>
                  <a:pt x="3536336" y="443558"/>
                  <a:pt x="3559278" y="423893"/>
                </a:cubicBezTo>
                <a:cubicBezTo>
                  <a:pt x="3565833" y="407506"/>
                  <a:pt x="3572745" y="391258"/>
                  <a:pt x="3578942" y="374732"/>
                </a:cubicBezTo>
                <a:cubicBezTo>
                  <a:pt x="3582581" y="365028"/>
                  <a:pt x="3590685" y="355422"/>
                  <a:pt x="3588775" y="345235"/>
                </a:cubicBezTo>
                <a:cubicBezTo>
                  <a:pt x="3580560" y="301421"/>
                  <a:pt x="3571781" y="255995"/>
                  <a:pt x="3549446" y="217416"/>
                </a:cubicBezTo>
                <a:cubicBezTo>
                  <a:pt x="3524450" y="174241"/>
                  <a:pt x="3456534" y="143839"/>
                  <a:pt x="3411794" y="128926"/>
                </a:cubicBezTo>
                <a:cubicBezTo>
                  <a:pt x="3376343" y="117109"/>
                  <a:pt x="3340282" y="106758"/>
                  <a:pt x="3303639" y="99429"/>
                </a:cubicBezTo>
                <a:cubicBezTo>
                  <a:pt x="3230664" y="84834"/>
                  <a:pt x="3142975" y="77463"/>
                  <a:pt x="3067665" y="69932"/>
                </a:cubicBezTo>
                <a:cubicBezTo>
                  <a:pt x="3005394" y="73209"/>
                  <a:pt x="2942828" y="72878"/>
                  <a:pt x="2880852" y="79764"/>
                </a:cubicBezTo>
                <a:cubicBezTo>
                  <a:pt x="2853991" y="82749"/>
                  <a:pt x="2829207" y="98585"/>
                  <a:pt x="2802194" y="99429"/>
                </a:cubicBezTo>
                <a:cubicBezTo>
                  <a:pt x="2723506" y="101888"/>
                  <a:pt x="2644878" y="92874"/>
                  <a:pt x="2566220" y="89596"/>
                </a:cubicBezTo>
                <a:cubicBezTo>
                  <a:pt x="2556388" y="83041"/>
                  <a:pt x="2546339" y="76800"/>
                  <a:pt x="2536723" y="69932"/>
                </a:cubicBezTo>
                <a:cubicBezTo>
                  <a:pt x="2523388" y="60407"/>
                  <a:pt x="2510819" y="49832"/>
                  <a:pt x="2497394" y="40435"/>
                </a:cubicBezTo>
                <a:cubicBezTo>
                  <a:pt x="2478032" y="26882"/>
                  <a:pt x="2462981" y="6022"/>
                  <a:pt x="2438400" y="1106"/>
                </a:cubicBezTo>
                <a:close/>
              </a:path>
            </a:pathLst>
          </a:custGeom>
          <a:no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8AC3628-1919-4AD0-A8CA-F8D981550DF0}"/>
                  </a:ext>
                </a:extLst>
              </p:cNvPr>
              <p:cNvSpPr txBox="1"/>
              <p:nvPr/>
            </p:nvSpPr>
            <p:spPr>
              <a:xfrm>
                <a:off x="7730744" y="782795"/>
                <a:ext cx="274113" cy="430887"/>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rgbClr val="33CC33"/>
                          </a:solidFill>
                          <a:latin typeface="Cambria Math" panose="02040503050406030204" pitchFamily="18" charset="0"/>
                          <a:ea typeface="Cambria Math" panose="02040503050406030204" pitchFamily="18" charset="0"/>
                        </a:rPr>
                        <m:t>𝜺</m:t>
                      </m:r>
                    </m:oMath>
                  </m:oMathPara>
                </a14:m>
                <a:endParaRPr lang="tr-TR" sz="2800" b="1" dirty="0">
                  <a:solidFill>
                    <a:srgbClr val="33CC33"/>
                  </a:solidFill>
                </a:endParaRPr>
              </a:p>
            </p:txBody>
          </p:sp>
        </mc:Choice>
        <mc:Fallback xmlns="">
          <p:sp>
            <p:nvSpPr>
              <p:cNvPr id="13" name="TextBox 12">
                <a:extLst>
                  <a:ext uri="{FF2B5EF4-FFF2-40B4-BE49-F238E27FC236}">
                    <a16:creationId xmlns:a16="http://schemas.microsoft.com/office/drawing/2014/main" id="{28AC3628-1919-4AD0-A8CA-F8D981550DF0}"/>
                  </a:ext>
                </a:extLst>
              </p:cNvPr>
              <p:cNvSpPr txBox="1">
                <a:spLocks noRot="1" noChangeAspect="1" noMove="1" noResize="1" noEditPoints="1" noAdjustHandles="1" noChangeArrowheads="1" noChangeShapeType="1" noTextEdit="1"/>
              </p:cNvSpPr>
              <p:nvPr/>
            </p:nvSpPr>
            <p:spPr>
              <a:xfrm>
                <a:off x="7730744" y="782795"/>
                <a:ext cx="274113" cy="430887"/>
              </a:xfrm>
              <a:prstGeom prst="rect">
                <a:avLst/>
              </a:prstGeom>
              <a:blipFill>
                <a:blip r:embed="rId7"/>
                <a:stretch>
                  <a:fillRect/>
                </a:stretch>
              </a:blipFill>
              <a:ln>
                <a:no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CB9A66C-BA97-40F0-45CD-A40B51FF6243}"/>
                  </a:ext>
                </a:extLst>
              </p:cNvPr>
              <p:cNvSpPr txBox="1"/>
              <p:nvPr/>
            </p:nvSpPr>
            <p:spPr>
              <a:xfrm>
                <a:off x="292329" y="4237556"/>
                <a:ext cx="4087721" cy="79528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tr-TR" sz="2300" b="1" i="1" smtClean="0">
                              <a:latin typeface="Cambria Math" panose="02040503050406030204" pitchFamily="18" charset="0"/>
                              <a:ea typeface="Cambria Math" panose="02040503050406030204" pitchFamily="18" charset="0"/>
                            </a:rPr>
                          </m:ctrlPr>
                        </m:dPr>
                        <m:e>
                          <m:f>
                            <m:fPr>
                              <m:ctrlPr>
                                <a:rPr lang="tr-TR" sz="2300" b="1" i="1">
                                  <a:latin typeface="Cambria Math" panose="02040503050406030204" pitchFamily="18" charset="0"/>
                                  <a:ea typeface="Cambria Math" panose="02040503050406030204" pitchFamily="18" charset="0"/>
                                </a:rPr>
                              </m:ctrlPr>
                            </m:fPr>
                            <m:num>
                              <m:sSub>
                                <m:sSubPr>
                                  <m:ctrlPr>
                                    <a:rPr lang="tr-TR" sz="2300" b="1" i="1">
                                      <a:latin typeface="Cambria Math" panose="02040503050406030204" pitchFamily="18" charset="0"/>
                                    </a:rPr>
                                  </m:ctrlPr>
                                </m:sSubPr>
                                <m:e>
                                  <m:r>
                                    <a:rPr lang="tr-TR" sz="2300" b="1" i="1">
                                      <a:latin typeface="Cambria Math" panose="02040503050406030204" pitchFamily="18" charset="0"/>
                                    </a:rPr>
                                    <m:t>𝑻</m:t>
                                  </m:r>
                                </m:e>
                                <m:sub>
                                  <m:r>
                                    <a:rPr lang="tr-TR" sz="2300" b="1" i="1">
                                      <a:latin typeface="Cambria Math" panose="02040503050406030204" pitchFamily="18" charset="0"/>
                                    </a:rPr>
                                    <m:t>𝒉</m:t>
                                  </m:r>
                                  <m:r>
                                    <a:rPr lang="tr-TR" sz="2300" b="1" i="1">
                                      <a:latin typeface="Cambria Math" panose="02040503050406030204" pitchFamily="18" charset="0"/>
                                    </a:rPr>
                                    <m:t>,</m:t>
                                  </m:r>
                                  <m:r>
                                    <a:rPr lang="tr-TR" sz="2300" b="1" i="1">
                                      <a:latin typeface="Cambria Math" panose="02040503050406030204" pitchFamily="18" charset="0"/>
                                    </a:rPr>
                                    <m:t>𝒐</m:t>
                                  </m:r>
                                </m:sub>
                              </m:sSub>
                              <m:r>
                                <a:rPr lang="tr-TR" sz="2300" b="1" i="1">
                                  <a:latin typeface="Cambria Math" panose="02040503050406030204" pitchFamily="18" charset="0"/>
                                </a:rPr>
                                <m:t>−</m:t>
                              </m:r>
                              <m:sSub>
                                <m:sSubPr>
                                  <m:ctrlPr>
                                    <a:rPr lang="tr-TR" sz="2300" b="1" i="1">
                                      <a:latin typeface="Cambria Math" panose="02040503050406030204" pitchFamily="18" charset="0"/>
                                    </a:rPr>
                                  </m:ctrlPr>
                                </m:sSubPr>
                                <m:e>
                                  <m:r>
                                    <a:rPr lang="tr-TR" sz="2300" b="1" i="1">
                                      <a:latin typeface="Cambria Math" panose="02040503050406030204" pitchFamily="18" charset="0"/>
                                    </a:rPr>
                                    <m:t>𝑻</m:t>
                                  </m:r>
                                </m:e>
                                <m:sub>
                                  <m:r>
                                    <a:rPr lang="tr-TR" sz="2300" b="1" i="1">
                                      <a:latin typeface="Cambria Math" panose="02040503050406030204" pitchFamily="18" charset="0"/>
                                    </a:rPr>
                                    <m:t>𝒄</m:t>
                                  </m:r>
                                  <m:r>
                                    <a:rPr lang="tr-TR" sz="2300" b="1" i="1">
                                      <a:latin typeface="Cambria Math" panose="02040503050406030204" pitchFamily="18" charset="0"/>
                                    </a:rPr>
                                    <m:t>,</m:t>
                                  </m:r>
                                  <m:r>
                                    <a:rPr lang="tr-TR" sz="2300" b="1" i="1">
                                      <a:latin typeface="Cambria Math" panose="02040503050406030204" pitchFamily="18" charset="0"/>
                                    </a:rPr>
                                    <m:t>𝒐</m:t>
                                  </m:r>
                                </m:sub>
                              </m:sSub>
                            </m:num>
                            <m:den>
                              <m:sSub>
                                <m:sSubPr>
                                  <m:ctrlPr>
                                    <a:rPr lang="tr-TR" sz="2300" b="1" i="1">
                                      <a:latin typeface="Cambria Math" panose="02040503050406030204" pitchFamily="18" charset="0"/>
                                    </a:rPr>
                                  </m:ctrlPr>
                                </m:sSubPr>
                                <m:e>
                                  <m:r>
                                    <a:rPr lang="tr-TR" sz="2300" b="1" i="1">
                                      <a:latin typeface="Cambria Math" panose="02040503050406030204" pitchFamily="18" charset="0"/>
                                    </a:rPr>
                                    <m:t>𝑻</m:t>
                                  </m:r>
                                </m:e>
                                <m:sub>
                                  <m:r>
                                    <a:rPr lang="tr-TR" sz="2300" b="1" i="1">
                                      <a:latin typeface="Cambria Math" panose="02040503050406030204" pitchFamily="18" charset="0"/>
                                    </a:rPr>
                                    <m:t>𝒉</m:t>
                                  </m:r>
                                  <m:r>
                                    <a:rPr lang="tr-TR" sz="2300" b="1" i="1">
                                      <a:latin typeface="Cambria Math" panose="02040503050406030204" pitchFamily="18" charset="0"/>
                                    </a:rPr>
                                    <m:t>,</m:t>
                                  </m:r>
                                  <m:r>
                                    <a:rPr lang="tr-TR" sz="2300" b="1" i="1">
                                      <a:latin typeface="Cambria Math" panose="02040503050406030204" pitchFamily="18" charset="0"/>
                                    </a:rPr>
                                    <m:t>𝒊</m:t>
                                  </m:r>
                                </m:sub>
                              </m:sSub>
                              <m:r>
                                <a:rPr lang="tr-TR" sz="2300" b="1" i="1">
                                  <a:latin typeface="Cambria Math" panose="02040503050406030204" pitchFamily="18" charset="0"/>
                                </a:rPr>
                                <m:t>−</m:t>
                              </m:r>
                              <m:sSub>
                                <m:sSubPr>
                                  <m:ctrlPr>
                                    <a:rPr lang="tr-TR" sz="2300" b="1" i="1">
                                      <a:latin typeface="Cambria Math" panose="02040503050406030204" pitchFamily="18" charset="0"/>
                                    </a:rPr>
                                  </m:ctrlPr>
                                </m:sSubPr>
                                <m:e>
                                  <m:r>
                                    <a:rPr lang="tr-TR" sz="2300" b="1" i="1">
                                      <a:latin typeface="Cambria Math" panose="02040503050406030204" pitchFamily="18" charset="0"/>
                                    </a:rPr>
                                    <m:t>𝑻</m:t>
                                  </m:r>
                                </m:e>
                                <m:sub>
                                  <m:r>
                                    <a:rPr lang="tr-TR" sz="2300" b="1" i="1">
                                      <a:latin typeface="Cambria Math" panose="02040503050406030204" pitchFamily="18" charset="0"/>
                                    </a:rPr>
                                    <m:t>𝒄</m:t>
                                  </m:r>
                                  <m:r>
                                    <a:rPr lang="tr-TR" sz="2300" b="1" i="1">
                                      <a:latin typeface="Cambria Math" panose="02040503050406030204" pitchFamily="18" charset="0"/>
                                    </a:rPr>
                                    <m:t>,</m:t>
                                  </m:r>
                                  <m:r>
                                    <a:rPr lang="tr-TR" sz="2300" b="1" i="1">
                                      <a:latin typeface="Cambria Math" panose="02040503050406030204" pitchFamily="18" charset="0"/>
                                    </a:rPr>
                                    <m:t>𝒊</m:t>
                                  </m:r>
                                </m:sub>
                              </m:sSub>
                            </m:den>
                          </m:f>
                        </m:e>
                      </m:d>
                      <m:r>
                        <a:rPr lang="tr-TR" sz="2300" b="1" i="1" smtClean="0">
                          <a:latin typeface="Cambria Math" panose="02040503050406030204" pitchFamily="18" charset="0"/>
                        </a:rPr>
                        <m:t>=</m:t>
                      </m:r>
                      <m:r>
                        <a:rPr lang="tr-TR" sz="2300" b="1" i="1" smtClean="0">
                          <a:latin typeface="Cambria Math" panose="02040503050406030204" pitchFamily="18" charset="0"/>
                        </a:rPr>
                        <m:t>𝟏</m:t>
                      </m:r>
                      <m:r>
                        <a:rPr lang="tr-TR" sz="2300" b="1" i="1" smtClean="0">
                          <a:latin typeface="Cambria Math" panose="02040503050406030204" pitchFamily="18" charset="0"/>
                        </a:rPr>
                        <m:t>−</m:t>
                      </m:r>
                      <m:r>
                        <a:rPr lang="tr-TR" sz="2300" b="1" i="1">
                          <a:latin typeface="Cambria Math" panose="02040503050406030204" pitchFamily="18" charset="0"/>
                          <a:ea typeface="Cambria Math" panose="02040503050406030204" pitchFamily="18" charset="0"/>
                        </a:rPr>
                        <m:t>𝜺</m:t>
                      </m:r>
                      <m:r>
                        <a:rPr lang="tr-TR" sz="2300" b="1" i="1" smtClean="0">
                          <a:latin typeface="Cambria Math" panose="02040503050406030204" pitchFamily="18" charset="0"/>
                          <a:ea typeface="Cambria Math" panose="02040503050406030204" pitchFamily="18" charset="0"/>
                        </a:rPr>
                        <m:t>∙</m:t>
                      </m:r>
                      <m:d>
                        <m:dPr>
                          <m:ctrlPr>
                            <a:rPr lang="tr-TR" sz="2300" b="1" i="1" smtClean="0">
                              <a:latin typeface="Cambria Math" panose="02040503050406030204" pitchFamily="18" charset="0"/>
                              <a:ea typeface="Cambria Math" panose="02040503050406030204" pitchFamily="18" charset="0"/>
                            </a:rPr>
                          </m:ctrlPr>
                        </m:dPr>
                        <m:e>
                          <m:r>
                            <a:rPr lang="tr-TR" sz="2300" b="1" i="1">
                              <a:latin typeface="Cambria Math" panose="02040503050406030204" pitchFamily="18" charset="0"/>
                              <a:ea typeface="Cambria Math" panose="02040503050406030204" pitchFamily="18" charset="0"/>
                            </a:rPr>
                            <m:t>𝟏</m:t>
                          </m:r>
                          <m:r>
                            <a:rPr lang="tr-TR" sz="2300" b="1" i="1" smtClean="0">
                              <a:latin typeface="Cambria Math" panose="02040503050406030204" pitchFamily="18" charset="0"/>
                              <a:ea typeface="Cambria Math" panose="02040503050406030204" pitchFamily="18" charset="0"/>
                            </a:rPr>
                            <m:t>+</m:t>
                          </m:r>
                          <m:sSup>
                            <m:sSupPr>
                              <m:ctrlPr>
                                <a:rPr lang="tr-TR" sz="2300" b="1" i="1">
                                  <a:latin typeface="Cambria Math" panose="02040503050406030204" pitchFamily="18" charset="0"/>
                                </a:rPr>
                              </m:ctrlPr>
                            </m:sSupPr>
                            <m:e>
                              <m:r>
                                <a:rPr lang="tr-TR" sz="2300" b="1" i="1">
                                  <a:latin typeface="Cambria Math" panose="02040503050406030204" pitchFamily="18" charset="0"/>
                                </a:rPr>
                                <m:t>𝑪</m:t>
                              </m:r>
                            </m:e>
                            <m:sup>
                              <m:r>
                                <a:rPr lang="tr-TR" sz="2300" b="1" i="1">
                                  <a:latin typeface="Cambria Math" panose="02040503050406030204" pitchFamily="18" charset="0"/>
                                </a:rPr>
                                <m:t>∗</m:t>
                              </m:r>
                            </m:sup>
                          </m:sSup>
                        </m:e>
                      </m:d>
                    </m:oMath>
                  </m:oMathPara>
                </a14:m>
                <a:endParaRPr lang="tr-TR" sz="2300" b="1" dirty="0"/>
              </a:p>
            </p:txBody>
          </p:sp>
        </mc:Choice>
        <mc:Fallback xmlns="">
          <p:sp>
            <p:nvSpPr>
              <p:cNvPr id="14" name="TextBox 13">
                <a:extLst>
                  <a:ext uri="{FF2B5EF4-FFF2-40B4-BE49-F238E27FC236}">
                    <a16:creationId xmlns:a16="http://schemas.microsoft.com/office/drawing/2014/main" id="{BCB9A66C-BA97-40F0-45CD-A40B51FF6243}"/>
                  </a:ext>
                </a:extLst>
              </p:cNvPr>
              <p:cNvSpPr txBox="1">
                <a:spLocks noRot="1" noChangeAspect="1" noMove="1" noResize="1" noEditPoints="1" noAdjustHandles="1" noChangeArrowheads="1" noChangeShapeType="1" noTextEdit="1"/>
              </p:cNvSpPr>
              <p:nvPr/>
            </p:nvSpPr>
            <p:spPr>
              <a:xfrm>
                <a:off x="292329" y="4237556"/>
                <a:ext cx="4087721" cy="795282"/>
              </a:xfrm>
              <a:prstGeom prst="rect">
                <a:avLst/>
              </a:prstGeom>
              <a:blipFill>
                <a:blip r:embed="rId8"/>
                <a:stretch>
                  <a:fillRect/>
                </a:stretch>
              </a:blipFill>
              <a:ln>
                <a:solidFill>
                  <a:schemeClr val="tx1"/>
                </a:solidFill>
              </a:ln>
            </p:spPr>
            <p:txBody>
              <a:bodyPr/>
              <a:lstStyle/>
              <a:p>
                <a:r>
                  <a:rPr lang="tr-TR">
                    <a:noFill/>
                  </a:rPr>
                  <a:t> </a:t>
                </a:r>
              </a:p>
            </p:txBody>
          </p:sp>
        </mc:Fallback>
      </mc:AlternateContent>
      <p:sp>
        <p:nvSpPr>
          <p:cNvPr id="16" name="Right Brace 15">
            <a:extLst>
              <a:ext uri="{FF2B5EF4-FFF2-40B4-BE49-F238E27FC236}">
                <a16:creationId xmlns:a16="http://schemas.microsoft.com/office/drawing/2014/main" id="{3D85F064-58C8-FAFD-D81F-23C90CC4653A}"/>
              </a:ext>
            </a:extLst>
          </p:cNvPr>
          <p:cNvSpPr/>
          <p:nvPr/>
        </p:nvSpPr>
        <p:spPr>
          <a:xfrm>
            <a:off x="5349762" y="4035482"/>
            <a:ext cx="493941" cy="2545535"/>
          </a:xfrm>
          <a:prstGeom prst="rightBrace">
            <a:avLst>
              <a:gd name="adj1" fmla="val 35494"/>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F4565EB-23E5-0C14-50AF-840B125C4DE9}"/>
                  </a:ext>
                </a:extLst>
              </p:cNvPr>
              <p:cNvSpPr txBox="1"/>
              <p:nvPr/>
            </p:nvSpPr>
            <p:spPr>
              <a:xfrm>
                <a:off x="6098763" y="3475981"/>
                <a:ext cx="5343129" cy="41684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a:latin typeface="Cambria Math" panose="02040503050406030204" pitchFamily="18" charset="0"/>
                        </a:rPr>
                        <m:t>𝟏</m:t>
                      </m:r>
                      <m:r>
                        <a:rPr lang="tr-TR" sz="2400" b="1" i="1">
                          <a:latin typeface="Cambria Math" panose="02040503050406030204" pitchFamily="18" charset="0"/>
                        </a:rPr>
                        <m:t>−</m:t>
                      </m:r>
                      <m:r>
                        <a:rPr lang="tr-TR" sz="2400" b="1" i="1">
                          <a:latin typeface="Cambria Math" panose="02040503050406030204" pitchFamily="18" charset="0"/>
                          <a:ea typeface="Cambria Math" panose="02040503050406030204" pitchFamily="18" charset="0"/>
                        </a:rPr>
                        <m:t>𝜺</m:t>
                      </m:r>
                      <m:r>
                        <a:rPr lang="tr-TR" sz="2400" b="1" i="1">
                          <a:latin typeface="Cambria Math" panose="02040503050406030204" pitchFamily="18" charset="0"/>
                          <a:ea typeface="Cambria Math" panose="02040503050406030204" pitchFamily="18" charset="0"/>
                        </a:rPr>
                        <m:t>∙</m:t>
                      </m:r>
                      <m:d>
                        <m:dPr>
                          <m:ctrlPr>
                            <a:rPr lang="tr-TR" sz="2400" b="1" i="1">
                              <a:latin typeface="Cambria Math" panose="02040503050406030204" pitchFamily="18" charset="0"/>
                              <a:ea typeface="Cambria Math" panose="02040503050406030204" pitchFamily="18" charset="0"/>
                            </a:rPr>
                          </m:ctrlPr>
                        </m:dPr>
                        <m:e>
                          <m:r>
                            <a:rPr lang="tr-TR" sz="2400" b="1" i="1">
                              <a:latin typeface="Cambria Math" panose="02040503050406030204" pitchFamily="18" charset="0"/>
                              <a:ea typeface="Cambria Math" panose="02040503050406030204" pitchFamily="18" charset="0"/>
                            </a:rPr>
                            <m:t>𝟏</m:t>
                          </m:r>
                          <m:r>
                            <a:rPr lang="tr-TR" sz="2400" b="1" i="1">
                              <a:latin typeface="Cambria Math" panose="02040503050406030204" pitchFamily="18" charset="0"/>
                              <a:ea typeface="Cambria Math" panose="02040503050406030204" pitchFamily="18" charset="0"/>
                            </a:rPr>
                            <m:t>+</m:t>
                          </m:r>
                          <m:sSup>
                            <m:sSupPr>
                              <m:ctrlPr>
                                <a:rPr lang="tr-TR" sz="2400" b="1" i="1">
                                  <a:latin typeface="Cambria Math" panose="02040503050406030204" pitchFamily="18" charset="0"/>
                                </a:rPr>
                              </m:ctrlPr>
                            </m:sSupPr>
                            <m:e>
                              <m:r>
                                <a:rPr lang="tr-TR" sz="2400" b="1" i="1">
                                  <a:latin typeface="Cambria Math" panose="02040503050406030204" pitchFamily="18" charset="0"/>
                                </a:rPr>
                                <m:t>𝑪</m:t>
                              </m:r>
                            </m:e>
                            <m:sup>
                              <m:r>
                                <a:rPr lang="tr-TR" sz="2400" b="1" i="1">
                                  <a:latin typeface="Cambria Math" panose="02040503050406030204" pitchFamily="18" charset="0"/>
                                </a:rPr>
                                <m:t>∗</m:t>
                              </m:r>
                            </m:sup>
                          </m:sSup>
                        </m:e>
                      </m:d>
                      <m:r>
                        <a:rPr lang="tr-TR" sz="2400" b="1" i="1" smtClean="0">
                          <a:latin typeface="Cambria Math" panose="02040503050406030204" pitchFamily="18" charset="0"/>
                        </a:rPr>
                        <m:t>=</m:t>
                      </m:r>
                      <m:r>
                        <a:rPr lang="tr-TR" sz="2400" b="1" i="1" smtClean="0">
                          <a:latin typeface="Cambria Math" panose="02040503050406030204" pitchFamily="18" charset="0"/>
                        </a:rPr>
                        <m:t>𝒆𝒙𝒑</m:t>
                      </m:r>
                      <m:d>
                        <m:dPr>
                          <m:ctrlPr>
                            <a:rPr lang="tr-TR" sz="2400" b="1" i="1" smtClean="0">
                              <a:latin typeface="Cambria Math" panose="02040503050406030204" pitchFamily="18" charset="0"/>
                            </a:rPr>
                          </m:ctrlPr>
                        </m:dPr>
                        <m:e>
                          <m:r>
                            <a:rPr lang="tr-TR" sz="2400" b="1" i="1">
                              <a:latin typeface="Cambria Math" panose="02040503050406030204" pitchFamily="18" charset="0"/>
                            </a:rPr>
                            <m:t>−</m:t>
                          </m:r>
                          <m:r>
                            <a:rPr lang="tr-TR" sz="2400" b="1" i="1">
                              <a:latin typeface="Cambria Math" panose="02040503050406030204" pitchFamily="18" charset="0"/>
                            </a:rPr>
                            <m:t>𝑵𝑻𝑼</m:t>
                          </m:r>
                          <m:d>
                            <m:dPr>
                              <m:ctrlPr>
                                <a:rPr lang="tr-TR" sz="2400" b="1" i="1">
                                  <a:latin typeface="Cambria Math" panose="02040503050406030204" pitchFamily="18" charset="0"/>
                                </a:rPr>
                              </m:ctrlPr>
                            </m:dPr>
                            <m:e>
                              <m:r>
                                <a:rPr lang="tr-TR" sz="2400" b="1" i="1">
                                  <a:latin typeface="Cambria Math" panose="02040503050406030204" pitchFamily="18" charset="0"/>
                                </a:rPr>
                                <m:t>𝟏</m:t>
                              </m:r>
                              <m:r>
                                <a:rPr lang="tr-TR" sz="2400" b="1" i="1">
                                  <a:latin typeface="Cambria Math" panose="02040503050406030204" pitchFamily="18" charset="0"/>
                                </a:rPr>
                                <m:t>+</m:t>
                              </m:r>
                              <m:sSup>
                                <m:sSupPr>
                                  <m:ctrlPr>
                                    <a:rPr lang="tr-TR" sz="2400" b="1" i="1">
                                      <a:latin typeface="Cambria Math" panose="02040503050406030204" pitchFamily="18" charset="0"/>
                                    </a:rPr>
                                  </m:ctrlPr>
                                </m:sSupPr>
                                <m:e>
                                  <m:r>
                                    <a:rPr lang="tr-TR" sz="2400" b="1" i="1">
                                      <a:latin typeface="Cambria Math" panose="02040503050406030204" pitchFamily="18" charset="0"/>
                                    </a:rPr>
                                    <m:t>𝑪</m:t>
                                  </m:r>
                                </m:e>
                                <m:sup>
                                  <m:r>
                                    <a:rPr lang="tr-TR" sz="2400" b="1" i="1">
                                      <a:latin typeface="Cambria Math" panose="02040503050406030204" pitchFamily="18" charset="0"/>
                                    </a:rPr>
                                    <m:t>∗</m:t>
                                  </m:r>
                                </m:sup>
                              </m:sSup>
                            </m:e>
                          </m:d>
                        </m:e>
                      </m:d>
                    </m:oMath>
                  </m:oMathPara>
                </a14:m>
                <a:endParaRPr lang="tr-TR" sz="2400" b="1" dirty="0"/>
              </a:p>
            </p:txBody>
          </p:sp>
        </mc:Choice>
        <mc:Fallback xmlns="">
          <p:sp>
            <p:nvSpPr>
              <p:cNvPr id="17" name="TextBox 16">
                <a:extLst>
                  <a:ext uri="{FF2B5EF4-FFF2-40B4-BE49-F238E27FC236}">
                    <a16:creationId xmlns:a16="http://schemas.microsoft.com/office/drawing/2014/main" id="{AF4565EB-23E5-0C14-50AF-840B125C4DE9}"/>
                  </a:ext>
                </a:extLst>
              </p:cNvPr>
              <p:cNvSpPr txBox="1">
                <a:spLocks noRot="1" noChangeAspect="1" noMove="1" noResize="1" noEditPoints="1" noAdjustHandles="1" noChangeArrowheads="1" noChangeShapeType="1" noTextEdit="1"/>
              </p:cNvSpPr>
              <p:nvPr/>
            </p:nvSpPr>
            <p:spPr>
              <a:xfrm>
                <a:off x="6098763" y="3475981"/>
                <a:ext cx="5343129" cy="416845"/>
              </a:xfrm>
              <a:prstGeom prst="rect">
                <a:avLst/>
              </a:prstGeom>
              <a:blipFill>
                <a:blip r:embed="rId9"/>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E929DFD-5C77-4DC5-2AE5-4CB399560105}"/>
                  </a:ext>
                </a:extLst>
              </p:cNvPr>
              <p:cNvSpPr txBox="1"/>
              <p:nvPr/>
            </p:nvSpPr>
            <p:spPr>
              <a:xfrm>
                <a:off x="5971233" y="4527780"/>
                <a:ext cx="3831818" cy="780470"/>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300" b="1" i="1" smtClean="0">
                          <a:latin typeface="Cambria Math" panose="02040503050406030204" pitchFamily="18" charset="0"/>
                          <a:ea typeface="Cambria Math" panose="02040503050406030204" pitchFamily="18" charset="0"/>
                        </a:rPr>
                        <m:t>𝜺</m:t>
                      </m:r>
                      <m:r>
                        <a:rPr lang="tr-TR" sz="2300" b="1" i="1" smtClean="0">
                          <a:latin typeface="Cambria Math" panose="02040503050406030204" pitchFamily="18" charset="0"/>
                        </a:rPr>
                        <m:t>=</m:t>
                      </m:r>
                      <m:f>
                        <m:fPr>
                          <m:ctrlPr>
                            <a:rPr lang="tr-TR" sz="2300" b="1" i="1" smtClean="0">
                              <a:latin typeface="Cambria Math" panose="02040503050406030204" pitchFamily="18" charset="0"/>
                            </a:rPr>
                          </m:ctrlPr>
                        </m:fPr>
                        <m:num>
                          <m:r>
                            <a:rPr lang="tr-TR" sz="2300" b="1" i="1">
                              <a:latin typeface="Cambria Math" panose="02040503050406030204" pitchFamily="18" charset="0"/>
                            </a:rPr>
                            <m:t>𝟏</m:t>
                          </m:r>
                          <m:r>
                            <a:rPr lang="tr-TR" sz="2300" b="1" i="1">
                              <a:latin typeface="Cambria Math" panose="02040503050406030204" pitchFamily="18" charset="0"/>
                            </a:rPr>
                            <m:t>−</m:t>
                          </m:r>
                          <m:r>
                            <a:rPr lang="tr-TR" sz="2300" b="1" i="1">
                              <a:latin typeface="Cambria Math" panose="02040503050406030204" pitchFamily="18" charset="0"/>
                            </a:rPr>
                            <m:t>𝒆𝒙𝒑</m:t>
                          </m:r>
                          <m:d>
                            <m:dPr>
                              <m:ctrlPr>
                                <a:rPr lang="tr-TR" sz="2300" b="1" i="1">
                                  <a:latin typeface="Cambria Math" panose="02040503050406030204" pitchFamily="18" charset="0"/>
                                </a:rPr>
                              </m:ctrlPr>
                            </m:dPr>
                            <m:e>
                              <m:r>
                                <a:rPr lang="tr-TR" sz="2300" b="1" i="1">
                                  <a:latin typeface="Cambria Math" panose="02040503050406030204" pitchFamily="18" charset="0"/>
                                </a:rPr>
                                <m:t>−</m:t>
                              </m:r>
                              <m:r>
                                <a:rPr lang="tr-TR" sz="2300" b="1" i="1">
                                  <a:latin typeface="Cambria Math" panose="02040503050406030204" pitchFamily="18" charset="0"/>
                                </a:rPr>
                                <m:t>𝑵𝑻𝑼</m:t>
                              </m:r>
                              <m:d>
                                <m:dPr>
                                  <m:ctrlPr>
                                    <a:rPr lang="tr-TR" sz="2300" b="1" i="1">
                                      <a:latin typeface="Cambria Math" panose="02040503050406030204" pitchFamily="18" charset="0"/>
                                    </a:rPr>
                                  </m:ctrlPr>
                                </m:dPr>
                                <m:e>
                                  <m:r>
                                    <a:rPr lang="tr-TR" sz="2300" b="1" i="1">
                                      <a:latin typeface="Cambria Math" panose="02040503050406030204" pitchFamily="18" charset="0"/>
                                    </a:rPr>
                                    <m:t>𝟏</m:t>
                                  </m:r>
                                  <m:r>
                                    <a:rPr lang="tr-TR" sz="2300" b="1" i="1" smtClean="0">
                                      <a:solidFill>
                                        <a:srgbClr val="0000FF"/>
                                      </a:solidFill>
                                      <a:latin typeface="Cambria Math" panose="02040503050406030204" pitchFamily="18" charset="0"/>
                                    </a:rPr>
                                    <m:t>+</m:t>
                                  </m:r>
                                  <m:sSup>
                                    <m:sSupPr>
                                      <m:ctrlPr>
                                        <a:rPr lang="tr-TR" sz="2300" b="1" i="1">
                                          <a:latin typeface="Cambria Math" panose="02040503050406030204" pitchFamily="18" charset="0"/>
                                        </a:rPr>
                                      </m:ctrlPr>
                                    </m:sSupPr>
                                    <m:e>
                                      <m:r>
                                        <a:rPr lang="tr-TR" sz="2300" b="1" i="1">
                                          <a:latin typeface="Cambria Math" panose="02040503050406030204" pitchFamily="18" charset="0"/>
                                        </a:rPr>
                                        <m:t>𝑪</m:t>
                                      </m:r>
                                    </m:e>
                                    <m:sup>
                                      <m:r>
                                        <a:rPr lang="tr-TR" sz="2300" b="1" i="1">
                                          <a:latin typeface="Cambria Math" panose="02040503050406030204" pitchFamily="18" charset="0"/>
                                        </a:rPr>
                                        <m:t>∗</m:t>
                                      </m:r>
                                    </m:sup>
                                  </m:sSup>
                                </m:e>
                              </m:d>
                            </m:e>
                          </m:d>
                        </m:num>
                        <m:den>
                          <m:d>
                            <m:dPr>
                              <m:ctrlPr>
                                <a:rPr lang="tr-TR" sz="2300" b="1" i="1">
                                  <a:latin typeface="Cambria Math" panose="02040503050406030204" pitchFamily="18" charset="0"/>
                                  <a:ea typeface="Cambria Math" panose="02040503050406030204" pitchFamily="18" charset="0"/>
                                </a:rPr>
                              </m:ctrlPr>
                            </m:dPr>
                            <m:e>
                              <m:r>
                                <a:rPr lang="tr-TR" sz="2300" b="1" i="1">
                                  <a:latin typeface="Cambria Math" panose="02040503050406030204" pitchFamily="18" charset="0"/>
                                  <a:ea typeface="Cambria Math" panose="02040503050406030204" pitchFamily="18" charset="0"/>
                                </a:rPr>
                                <m:t>𝟏</m:t>
                              </m:r>
                              <m:r>
                                <a:rPr lang="tr-TR" sz="2300" b="1" i="1">
                                  <a:latin typeface="Cambria Math" panose="02040503050406030204" pitchFamily="18" charset="0"/>
                                  <a:ea typeface="Cambria Math" panose="02040503050406030204" pitchFamily="18" charset="0"/>
                                </a:rPr>
                                <m:t>+</m:t>
                              </m:r>
                              <m:sSup>
                                <m:sSupPr>
                                  <m:ctrlPr>
                                    <a:rPr lang="tr-TR" sz="2300" b="1" i="1">
                                      <a:latin typeface="Cambria Math" panose="02040503050406030204" pitchFamily="18" charset="0"/>
                                    </a:rPr>
                                  </m:ctrlPr>
                                </m:sSupPr>
                                <m:e>
                                  <m:r>
                                    <a:rPr lang="tr-TR" sz="2300" b="1" i="1">
                                      <a:latin typeface="Cambria Math" panose="02040503050406030204" pitchFamily="18" charset="0"/>
                                    </a:rPr>
                                    <m:t>𝑪</m:t>
                                  </m:r>
                                </m:e>
                                <m:sup>
                                  <m:r>
                                    <a:rPr lang="tr-TR" sz="2300" b="1" i="1">
                                      <a:latin typeface="Cambria Math" panose="02040503050406030204" pitchFamily="18" charset="0"/>
                                    </a:rPr>
                                    <m:t>∗</m:t>
                                  </m:r>
                                </m:sup>
                              </m:sSup>
                            </m:e>
                          </m:d>
                        </m:den>
                      </m:f>
                    </m:oMath>
                  </m:oMathPara>
                </a14:m>
                <a:endParaRPr lang="tr-TR" sz="2300" b="1" dirty="0"/>
              </a:p>
            </p:txBody>
          </p:sp>
        </mc:Choice>
        <mc:Fallback xmlns="">
          <p:sp>
            <p:nvSpPr>
              <p:cNvPr id="18" name="TextBox 17">
                <a:extLst>
                  <a:ext uri="{FF2B5EF4-FFF2-40B4-BE49-F238E27FC236}">
                    <a16:creationId xmlns:a16="http://schemas.microsoft.com/office/drawing/2014/main" id="{3E929DFD-5C77-4DC5-2AE5-4CB399560105}"/>
                  </a:ext>
                </a:extLst>
              </p:cNvPr>
              <p:cNvSpPr txBox="1">
                <a:spLocks noRot="1" noChangeAspect="1" noMove="1" noResize="1" noEditPoints="1" noAdjustHandles="1" noChangeArrowheads="1" noChangeShapeType="1" noTextEdit="1"/>
              </p:cNvSpPr>
              <p:nvPr/>
            </p:nvSpPr>
            <p:spPr>
              <a:xfrm>
                <a:off x="5971233" y="4527780"/>
                <a:ext cx="3831818" cy="780470"/>
              </a:xfrm>
              <a:prstGeom prst="rect">
                <a:avLst/>
              </a:prstGeom>
              <a:blipFill>
                <a:blip r:embed="rId10"/>
                <a:stretch>
                  <a:fillRect/>
                </a:stretch>
              </a:blipFill>
              <a:ln>
                <a:solidFill>
                  <a:schemeClr val="tx1"/>
                </a:solidFill>
              </a:ln>
            </p:spPr>
            <p:txBody>
              <a:bodyPr/>
              <a:lstStyle/>
              <a:p>
                <a:r>
                  <a:rPr lang="tr-TR">
                    <a:noFill/>
                  </a:rPr>
                  <a:t> </a:t>
                </a:r>
              </a:p>
            </p:txBody>
          </p:sp>
        </mc:Fallback>
      </mc:AlternateContent>
      <p:sp>
        <p:nvSpPr>
          <p:cNvPr id="19" name="Arrow: Down 18">
            <a:extLst>
              <a:ext uri="{FF2B5EF4-FFF2-40B4-BE49-F238E27FC236}">
                <a16:creationId xmlns:a16="http://schemas.microsoft.com/office/drawing/2014/main" id="{397AD63F-3428-EAB7-C270-90F705C37791}"/>
              </a:ext>
            </a:extLst>
          </p:cNvPr>
          <p:cNvSpPr/>
          <p:nvPr/>
        </p:nvSpPr>
        <p:spPr>
          <a:xfrm>
            <a:off x="2261419" y="2395570"/>
            <a:ext cx="363794" cy="3175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Arrow: Down 19">
            <a:extLst>
              <a:ext uri="{FF2B5EF4-FFF2-40B4-BE49-F238E27FC236}">
                <a16:creationId xmlns:a16="http://schemas.microsoft.com/office/drawing/2014/main" id="{C7BD593F-AB53-4BD1-1039-6E7D1CB10A0D}"/>
              </a:ext>
            </a:extLst>
          </p:cNvPr>
          <p:cNvSpPr/>
          <p:nvPr/>
        </p:nvSpPr>
        <p:spPr>
          <a:xfrm>
            <a:off x="2261419" y="3808146"/>
            <a:ext cx="363794" cy="3175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Arrow: Down 20">
            <a:extLst>
              <a:ext uri="{FF2B5EF4-FFF2-40B4-BE49-F238E27FC236}">
                <a16:creationId xmlns:a16="http://schemas.microsoft.com/office/drawing/2014/main" id="{CA6BE790-FB76-FD94-F84E-3B33CF33C573}"/>
              </a:ext>
            </a:extLst>
          </p:cNvPr>
          <p:cNvSpPr/>
          <p:nvPr/>
        </p:nvSpPr>
        <p:spPr>
          <a:xfrm>
            <a:off x="8588429" y="4077168"/>
            <a:ext cx="363794" cy="31752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9FF98B8-20CD-F5C1-BFE2-163B8C6BD6E9}"/>
                  </a:ext>
                </a:extLst>
              </p:cNvPr>
              <p:cNvSpPr txBox="1"/>
              <p:nvPr/>
            </p:nvSpPr>
            <p:spPr>
              <a:xfrm>
                <a:off x="292329" y="5312450"/>
                <a:ext cx="5029262" cy="82984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tr-TR" sz="2400" b="1" i="1" smtClean="0">
                              <a:latin typeface="Cambria Math" panose="02040503050406030204" pitchFamily="18" charset="0"/>
                              <a:ea typeface="Cambria Math" panose="02040503050406030204" pitchFamily="18" charset="0"/>
                            </a:rPr>
                          </m:ctrlPr>
                        </m:dPr>
                        <m:e>
                          <m:f>
                            <m:fPr>
                              <m:ctrlPr>
                                <a:rPr lang="tr-TR" sz="2400" b="1" i="1">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𝒐</m:t>
                                  </m:r>
                                </m:sub>
                              </m:sSub>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den>
                          </m:f>
                        </m:e>
                      </m:d>
                      <m:r>
                        <a:rPr lang="tr-TR" sz="2400" b="1" i="1" smtClean="0">
                          <a:latin typeface="Cambria Math" panose="02040503050406030204" pitchFamily="18" charset="0"/>
                        </a:rPr>
                        <m:t>=</m:t>
                      </m:r>
                      <m:r>
                        <a:rPr lang="tr-TR" sz="2400" b="1" i="1" smtClean="0">
                          <a:latin typeface="Cambria Math" panose="02040503050406030204" pitchFamily="18" charset="0"/>
                        </a:rPr>
                        <m:t>𝒆𝒙𝒑</m:t>
                      </m:r>
                      <m:d>
                        <m:dPr>
                          <m:ctrlPr>
                            <a:rPr lang="tr-TR" sz="2400" b="1" i="1" smtClean="0">
                              <a:latin typeface="Cambria Math" panose="02040503050406030204" pitchFamily="18" charset="0"/>
                            </a:rPr>
                          </m:ctrlPr>
                        </m:dPr>
                        <m:e>
                          <m:r>
                            <a:rPr lang="tr-TR" sz="2400" b="1" i="1" smtClean="0">
                              <a:latin typeface="Cambria Math" panose="02040503050406030204" pitchFamily="18" charset="0"/>
                            </a:rPr>
                            <m:t>−</m:t>
                          </m:r>
                          <m:r>
                            <a:rPr lang="tr-TR" sz="2400" b="1" i="1" smtClean="0">
                              <a:latin typeface="Cambria Math" panose="02040503050406030204" pitchFamily="18" charset="0"/>
                            </a:rPr>
                            <m:t>𝑵𝑻𝑼</m:t>
                          </m:r>
                          <m:d>
                            <m:dPr>
                              <m:ctrlPr>
                                <a:rPr lang="tr-TR" sz="2400" b="1" i="1">
                                  <a:latin typeface="Cambria Math" panose="02040503050406030204" pitchFamily="18" charset="0"/>
                                </a:rPr>
                              </m:ctrlPr>
                            </m:dPr>
                            <m:e>
                              <m:r>
                                <a:rPr lang="tr-TR" sz="2400" b="1" i="1">
                                  <a:latin typeface="Cambria Math" panose="02040503050406030204" pitchFamily="18" charset="0"/>
                                </a:rPr>
                                <m:t>𝟏</m:t>
                              </m:r>
                              <m:r>
                                <a:rPr lang="tr-TR" sz="2400" b="1" i="1">
                                  <a:latin typeface="Cambria Math" panose="02040503050406030204" pitchFamily="18" charset="0"/>
                                </a:rPr>
                                <m:t>+</m:t>
                              </m:r>
                              <m:sSup>
                                <m:sSupPr>
                                  <m:ctrlPr>
                                    <a:rPr lang="tr-TR" sz="2400" b="1" i="1" smtClean="0">
                                      <a:solidFill>
                                        <a:schemeClr val="tx1"/>
                                      </a:solidFill>
                                      <a:latin typeface="Cambria Math" panose="02040503050406030204" pitchFamily="18" charset="0"/>
                                    </a:rPr>
                                  </m:ctrlPr>
                                </m:sSupPr>
                                <m:e>
                                  <m:r>
                                    <a:rPr lang="tr-TR" sz="2400" b="1" i="1">
                                      <a:solidFill>
                                        <a:schemeClr val="tx1"/>
                                      </a:solidFill>
                                      <a:latin typeface="Cambria Math" panose="02040503050406030204" pitchFamily="18" charset="0"/>
                                    </a:rPr>
                                    <m:t>𝑪</m:t>
                                  </m:r>
                                </m:e>
                                <m:sup>
                                  <m:r>
                                    <a:rPr lang="tr-TR" sz="2400" b="1" i="1">
                                      <a:solidFill>
                                        <a:schemeClr val="tx1"/>
                                      </a:solidFill>
                                      <a:latin typeface="Cambria Math" panose="02040503050406030204" pitchFamily="18" charset="0"/>
                                    </a:rPr>
                                    <m:t>∗</m:t>
                                  </m:r>
                                </m:sup>
                              </m:sSup>
                            </m:e>
                          </m:d>
                        </m:e>
                      </m:d>
                    </m:oMath>
                  </m:oMathPara>
                </a14:m>
                <a:endParaRPr lang="tr-TR" sz="2400" b="1" dirty="0"/>
              </a:p>
            </p:txBody>
          </p:sp>
        </mc:Choice>
        <mc:Fallback xmlns="">
          <p:sp>
            <p:nvSpPr>
              <p:cNvPr id="22" name="TextBox 21">
                <a:extLst>
                  <a:ext uri="{FF2B5EF4-FFF2-40B4-BE49-F238E27FC236}">
                    <a16:creationId xmlns:a16="http://schemas.microsoft.com/office/drawing/2014/main" id="{F9FF98B8-20CD-F5C1-BFE2-163B8C6BD6E9}"/>
                  </a:ext>
                </a:extLst>
              </p:cNvPr>
              <p:cNvSpPr txBox="1">
                <a:spLocks noRot="1" noChangeAspect="1" noMove="1" noResize="1" noEditPoints="1" noAdjustHandles="1" noChangeArrowheads="1" noChangeShapeType="1" noTextEdit="1"/>
              </p:cNvSpPr>
              <p:nvPr/>
            </p:nvSpPr>
            <p:spPr>
              <a:xfrm>
                <a:off x="292329" y="5312450"/>
                <a:ext cx="5029262" cy="829843"/>
              </a:xfrm>
              <a:prstGeom prst="rect">
                <a:avLst/>
              </a:prstGeom>
              <a:blipFill>
                <a:blip r:embed="rId11"/>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09D01383-9B09-7317-6CB3-CABB338210D8}"/>
                  </a:ext>
                </a:extLst>
              </p:cNvPr>
              <p:cNvSpPr txBox="1"/>
              <p:nvPr/>
            </p:nvSpPr>
            <p:spPr>
              <a:xfrm>
                <a:off x="5971233" y="5674508"/>
                <a:ext cx="3831818" cy="780470"/>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300" b="1" i="1" smtClean="0">
                          <a:latin typeface="Cambria Math" panose="02040503050406030204" pitchFamily="18" charset="0"/>
                          <a:ea typeface="Cambria Math" panose="02040503050406030204" pitchFamily="18" charset="0"/>
                        </a:rPr>
                        <m:t>𝜺</m:t>
                      </m:r>
                      <m:r>
                        <a:rPr lang="tr-TR" sz="2300" b="1" i="1" smtClean="0">
                          <a:latin typeface="Cambria Math" panose="02040503050406030204" pitchFamily="18" charset="0"/>
                        </a:rPr>
                        <m:t>=</m:t>
                      </m:r>
                      <m:f>
                        <m:fPr>
                          <m:ctrlPr>
                            <a:rPr lang="tr-TR" sz="2300" b="1" i="1" smtClean="0">
                              <a:latin typeface="Cambria Math" panose="02040503050406030204" pitchFamily="18" charset="0"/>
                            </a:rPr>
                          </m:ctrlPr>
                        </m:fPr>
                        <m:num>
                          <m:r>
                            <a:rPr lang="tr-TR" sz="2300" b="1" i="1">
                              <a:latin typeface="Cambria Math" panose="02040503050406030204" pitchFamily="18" charset="0"/>
                            </a:rPr>
                            <m:t>𝟏</m:t>
                          </m:r>
                          <m:r>
                            <a:rPr lang="tr-TR" sz="2300" b="1" i="1">
                              <a:latin typeface="Cambria Math" panose="02040503050406030204" pitchFamily="18" charset="0"/>
                            </a:rPr>
                            <m:t>−</m:t>
                          </m:r>
                          <m:r>
                            <a:rPr lang="tr-TR" sz="2300" b="1" i="1">
                              <a:latin typeface="Cambria Math" panose="02040503050406030204" pitchFamily="18" charset="0"/>
                            </a:rPr>
                            <m:t>𝒆𝒙𝒑</m:t>
                          </m:r>
                          <m:d>
                            <m:dPr>
                              <m:ctrlPr>
                                <a:rPr lang="tr-TR" sz="2300" b="1" i="1">
                                  <a:latin typeface="Cambria Math" panose="02040503050406030204" pitchFamily="18" charset="0"/>
                                </a:rPr>
                              </m:ctrlPr>
                            </m:dPr>
                            <m:e>
                              <m:r>
                                <a:rPr lang="tr-TR" sz="2300" b="1" i="1">
                                  <a:latin typeface="Cambria Math" panose="02040503050406030204" pitchFamily="18" charset="0"/>
                                </a:rPr>
                                <m:t>−</m:t>
                              </m:r>
                              <m:r>
                                <a:rPr lang="tr-TR" sz="2300" b="1" i="1">
                                  <a:latin typeface="Cambria Math" panose="02040503050406030204" pitchFamily="18" charset="0"/>
                                </a:rPr>
                                <m:t>𝑵𝑻𝑼</m:t>
                              </m:r>
                              <m:d>
                                <m:dPr>
                                  <m:ctrlPr>
                                    <a:rPr lang="tr-TR" sz="2300" b="1" i="1">
                                      <a:latin typeface="Cambria Math" panose="02040503050406030204" pitchFamily="18" charset="0"/>
                                    </a:rPr>
                                  </m:ctrlPr>
                                </m:dPr>
                                <m:e>
                                  <m:r>
                                    <a:rPr lang="tr-TR" sz="2300" b="1" i="1">
                                      <a:latin typeface="Cambria Math" panose="02040503050406030204" pitchFamily="18" charset="0"/>
                                    </a:rPr>
                                    <m:t>𝟏</m:t>
                                  </m:r>
                                  <m:r>
                                    <a:rPr lang="tr-TR" sz="2300" b="1" i="1" smtClean="0">
                                      <a:solidFill>
                                        <a:srgbClr val="0000FF"/>
                                      </a:solidFill>
                                      <a:latin typeface="Cambria Math" panose="02040503050406030204" pitchFamily="18" charset="0"/>
                                    </a:rPr>
                                    <m:t>−</m:t>
                                  </m:r>
                                  <m:sSup>
                                    <m:sSupPr>
                                      <m:ctrlPr>
                                        <a:rPr lang="tr-TR" sz="2300" b="1" i="1">
                                          <a:latin typeface="Cambria Math" panose="02040503050406030204" pitchFamily="18" charset="0"/>
                                        </a:rPr>
                                      </m:ctrlPr>
                                    </m:sSupPr>
                                    <m:e>
                                      <m:r>
                                        <a:rPr lang="tr-TR" sz="2300" b="1" i="1">
                                          <a:latin typeface="Cambria Math" panose="02040503050406030204" pitchFamily="18" charset="0"/>
                                        </a:rPr>
                                        <m:t>𝑪</m:t>
                                      </m:r>
                                    </m:e>
                                    <m:sup>
                                      <m:r>
                                        <a:rPr lang="tr-TR" sz="2300" b="1" i="1">
                                          <a:latin typeface="Cambria Math" panose="02040503050406030204" pitchFamily="18" charset="0"/>
                                        </a:rPr>
                                        <m:t>∗</m:t>
                                      </m:r>
                                    </m:sup>
                                  </m:sSup>
                                </m:e>
                              </m:d>
                            </m:e>
                          </m:d>
                        </m:num>
                        <m:den>
                          <m:d>
                            <m:dPr>
                              <m:ctrlPr>
                                <a:rPr lang="tr-TR" sz="2300" b="1" i="1">
                                  <a:latin typeface="Cambria Math" panose="02040503050406030204" pitchFamily="18" charset="0"/>
                                  <a:ea typeface="Cambria Math" panose="02040503050406030204" pitchFamily="18" charset="0"/>
                                </a:rPr>
                              </m:ctrlPr>
                            </m:dPr>
                            <m:e>
                              <m:r>
                                <a:rPr lang="tr-TR" sz="2300" b="1" i="1">
                                  <a:latin typeface="Cambria Math" panose="02040503050406030204" pitchFamily="18" charset="0"/>
                                  <a:ea typeface="Cambria Math" panose="02040503050406030204" pitchFamily="18" charset="0"/>
                                </a:rPr>
                                <m:t>𝟏</m:t>
                              </m:r>
                              <m:r>
                                <a:rPr lang="tr-TR" sz="2300" b="1" i="1" smtClean="0">
                                  <a:latin typeface="Cambria Math" panose="02040503050406030204" pitchFamily="18" charset="0"/>
                                  <a:ea typeface="Cambria Math" panose="02040503050406030204" pitchFamily="18" charset="0"/>
                                </a:rPr>
                                <m:t>−</m:t>
                              </m:r>
                              <m:sSup>
                                <m:sSupPr>
                                  <m:ctrlPr>
                                    <a:rPr lang="tr-TR" sz="2300" b="1" i="1">
                                      <a:latin typeface="Cambria Math" panose="02040503050406030204" pitchFamily="18" charset="0"/>
                                    </a:rPr>
                                  </m:ctrlPr>
                                </m:sSupPr>
                                <m:e>
                                  <m:r>
                                    <a:rPr lang="tr-TR" sz="2300" b="1" i="1">
                                      <a:latin typeface="Cambria Math" panose="02040503050406030204" pitchFamily="18" charset="0"/>
                                    </a:rPr>
                                    <m:t>𝑪</m:t>
                                  </m:r>
                                </m:e>
                                <m:sup>
                                  <m:r>
                                    <a:rPr lang="tr-TR" sz="2300" b="1" i="1">
                                      <a:latin typeface="Cambria Math" panose="02040503050406030204" pitchFamily="18" charset="0"/>
                                    </a:rPr>
                                    <m:t>∗</m:t>
                                  </m:r>
                                </m:sup>
                              </m:sSup>
                            </m:e>
                          </m:d>
                        </m:den>
                      </m:f>
                    </m:oMath>
                  </m:oMathPara>
                </a14:m>
                <a:endParaRPr lang="tr-TR" sz="2300" b="1" dirty="0"/>
              </a:p>
            </p:txBody>
          </p:sp>
        </mc:Choice>
        <mc:Fallback>
          <p:sp>
            <p:nvSpPr>
              <p:cNvPr id="23" name="TextBox 22">
                <a:extLst>
                  <a:ext uri="{FF2B5EF4-FFF2-40B4-BE49-F238E27FC236}">
                    <a16:creationId xmlns:a16="http://schemas.microsoft.com/office/drawing/2014/main" id="{09D01383-9B09-7317-6CB3-CABB338210D8}"/>
                  </a:ext>
                </a:extLst>
              </p:cNvPr>
              <p:cNvSpPr txBox="1">
                <a:spLocks noRot="1" noChangeAspect="1" noMove="1" noResize="1" noEditPoints="1" noAdjustHandles="1" noChangeArrowheads="1" noChangeShapeType="1" noTextEdit="1"/>
              </p:cNvSpPr>
              <p:nvPr/>
            </p:nvSpPr>
            <p:spPr>
              <a:xfrm>
                <a:off x="5971233" y="5674508"/>
                <a:ext cx="3831818" cy="780470"/>
              </a:xfrm>
              <a:prstGeom prst="rect">
                <a:avLst/>
              </a:prstGeom>
              <a:blipFill>
                <a:blip r:embed="rId12"/>
                <a:stretch>
                  <a:fillRect/>
                </a:stretch>
              </a:blipFill>
              <a:ln>
                <a:solidFill>
                  <a:schemeClr val="tx1"/>
                </a:solidFill>
              </a:ln>
            </p:spPr>
            <p:txBody>
              <a:bodyPr/>
              <a:lstStyle/>
              <a:p>
                <a:r>
                  <a:rPr lang="tr-TR">
                    <a:noFill/>
                  </a:rPr>
                  <a:t> </a:t>
                </a:r>
              </a:p>
            </p:txBody>
          </p:sp>
        </mc:Fallback>
      </mc:AlternateContent>
      <p:sp>
        <p:nvSpPr>
          <p:cNvPr id="24" name="TextBox 23">
            <a:extLst>
              <a:ext uri="{FF2B5EF4-FFF2-40B4-BE49-F238E27FC236}">
                <a16:creationId xmlns:a16="http://schemas.microsoft.com/office/drawing/2014/main" id="{3435EBDF-AF21-ACF7-EDD9-1C712EF9E607}"/>
              </a:ext>
            </a:extLst>
          </p:cNvPr>
          <p:cNvSpPr txBox="1"/>
          <p:nvPr/>
        </p:nvSpPr>
        <p:spPr>
          <a:xfrm>
            <a:off x="9803051" y="4687182"/>
            <a:ext cx="2482603" cy="461665"/>
          </a:xfrm>
          <a:prstGeom prst="rect">
            <a:avLst/>
          </a:prstGeom>
          <a:noFill/>
        </p:spPr>
        <p:txBody>
          <a:bodyPr wrap="none" rtlCol="0">
            <a:spAutoFit/>
          </a:bodyPr>
          <a:lstStyle/>
          <a:p>
            <a:r>
              <a:rPr lang="tr-TR" sz="2300" b="1" dirty="0">
                <a:solidFill>
                  <a:srgbClr val="0000FF"/>
                </a:solidFill>
              </a:rPr>
              <a:t>For Parallel Flow</a:t>
            </a:r>
          </a:p>
        </p:txBody>
      </p:sp>
      <p:sp>
        <p:nvSpPr>
          <p:cNvPr id="25" name="TextBox 24">
            <a:extLst>
              <a:ext uri="{FF2B5EF4-FFF2-40B4-BE49-F238E27FC236}">
                <a16:creationId xmlns:a16="http://schemas.microsoft.com/office/drawing/2014/main" id="{E3B4D556-802F-554A-7BE6-22ED7548BA96}"/>
              </a:ext>
            </a:extLst>
          </p:cNvPr>
          <p:cNvSpPr txBox="1"/>
          <p:nvPr/>
        </p:nvSpPr>
        <p:spPr>
          <a:xfrm>
            <a:off x="9803051" y="5818475"/>
            <a:ext cx="2450286" cy="446276"/>
          </a:xfrm>
          <a:prstGeom prst="rect">
            <a:avLst/>
          </a:prstGeom>
          <a:noFill/>
        </p:spPr>
        <p:txBody>
          <a:bodyPr wrap="none" rtlCol="0">
            <a:spAutoFit/>
          </a:bodyPr>
          <a:lstStyle/>
          <a:p>
            <a:r>
              <a:rPr lang="tr-TR" sz="2300" b="1" dirty="0">
                <a:solidFill>
                  <a:srgbClr val="0000FF"/>
                </a:solidFill>
              </a:rPr>
              <a:t>For Counter Flow</a:t>
            </a:r>
          </a:p>
        </p:txBody>
      </p:sp>
      <p:sp>
        <p:nvSpPr>
          <p:cNvPr id="10" name="Slayt Numarası Yer Tutucusu 9">
            <a:extLst>
              <a:ext uri="{FF2B5EF4-FFF2-40B4-BE49-F238E27FC236}">
                <a16:creationId xmlns:a16="http://schemas.microsoft.com/office/drawing/2014/main" id="{0DAD2C6C-77CE-220C-F027-F66C6043027F}"/>
              </a:ext>
            </a:extLst>
          </p:cNvPr>
          <p:cNvSpPr>
            <a:spLocks noGrp="1"/>
          </p:cNvSpPr>
          <p:nvPr>
            <p:ph type="sldNum" sz="quarter" idx="12"/>
          </p:nvPr>
        </p:nvSpPr>
        <p:spPr/>
        <p:txBody>
          <a:bodyPr/>
          <a:lstStyle/>
          <a:p>
            <a:fld id="{9DC36462-DBD6-4833-A557-4F162F5DA347}" type="slidenum">
              <a:rPr lang="tr-TR" smtClean="0"/>
              <a:t>11</a:t>
            </a:fld>
            <a:endParaRPr lang="tr-TR"/>
          </a:p>
        </p:txBody>
      </p:sp>
    </p:spTree>
    <p:extLst>
      <p:ext uri="{BB962C8B-B14F-4D97-AF65-F5344CB8AC3E}">
        <p14:creationId xmlns:p14="http://schemas.microsoft.com/office/powerpoint/2010/main" val="373930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7274900" cy="707886"/>
          </a:xfrm>
          <a:prstGeom prst="rect">
            <a:avLst/>
          </a:prstGeom>
          <a:noFill/>
        </p:spPr>
        <p:txBody>
          <a:bodyPr wrap="square" rtlCol="0">
            <a:spAutoFit/>
          </a:bodyPr>
          <a:lstStyle/>
          <a:p>
            <a:r>
              <a:rPr lang="tr-TR" sz="4000" b="1" dirty="0"/>
              <a:t>Effectiveness-NTU Relations</a:t>
            </a:r>
          </a:p>
        </p:txBody>
      </p:sp>
      <p:pic>
        <p:nvPicPr>
          <p:cNvPr id="3" name="Picture 2">
            <a:extLst>
              <a:ext uri="{FF2B5EF4-FFF2-40B4-BE49-F238E27FC236}">
                <a16:creationId xmlns:a16="http://schemas.microsoft.com/office/drawing/2014/main" id="{746FAFD3-9BDB-0395-7F59-F87A39390B6E}"/>
              </a:ext>
            </a:extLst>
          </p:cNvPr>
          <p:cNvPicPr>
            <a:picLocks noChangeAspect="1"/>
          </p:cNvPicPr>
          <p:nvPr/>
        </p:nvPicPr>
        <p:blipFill>
          <a:blip r:embed="rId3"/>
          <a:stretch>
            <a:fillRect/>
          </a:stretch>
        </p:blipFill>
        <p:spPr>
          <a:xfrm>
            <a:off x="292772" y="1080078"/>
            <a:ext cx="11597399" cy="5508764"/>
          </a:xfrm>
          <a:prstGeom prst="rect">
            <a:avLst/>
          </a:prstGeom>
          <a:ln>
            <a:solidFill>
              <a:schemeClr val="tx1"/>
            </a:solidFill>
          </a:ln>
        </p:spPr>
      </p:pic>
      <p:sp>
        <p:nvSpPr>
          <p:cNvPr id="2" name="Slayt Numarası Yer Tutucusu 1">
            <a:extLst>
              <a:ext uri="{FF2B5EF4-FFF2-40B4-BE49-F238E27FC236}">
                <a16:creationId xmlns:a16="http://schemas.microsoft.com/office/drawing/2014/main" id="{432F658A-A7D6-3FEC-5AE2-BE15C3C04227}"/>
              </a:ext>
            </a:extLst>
          </p:cNvPr>
          <p:cNvSpPr>
            <a:spLocks noGrp="1"/>
          </p:cNvSpPr>
          <p:nvPr>
            <p:ph type="sldNum" sz="quarter" idx="12"/>
          </p:nvPr>
        </p:nvSpPr>
        <p:spPr/>
        <p:txBody>
          <a:bodyPr/>
          <a:lstStyle/>
          <a:p>
            <a:fld id="{9DC36462-DBD6-4833-A557-4F162F5DA347}" type="slidenum">
              <a:rPr lang="tr-TR" smtClean="0"/>
              <a:t>12</a:t>
            </a:fld>
            <a:endParaRPr lang="tr-TR"/>
          </a:p>
        </p:txBody>
      </p:sp>
    </p:spTree>
    <p:extLst>
      <p:ext uri="{BB962C8B-B14F-4D97-AF65-F5344CB8AC3E}">
        <p14:creationId xmlns:p14="http://schemas.microsoft.com/office/powerpoint/2010/main" val="413894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7274900" cy="707886"/>
          </a:xfrm>
          <a:prstGeom prst="rect">
            <a:avLst/>
          </a:prstGeom>
          <a:noFill/>
        </p:spPr>
        <p:txBody>
          <a:bodyPr wrap="square" rtlCol="0">
            <a:spAutoFit/>
          </a:bodyPr>
          <a:lstStyle/>
          <a:p>
            <a:r>
              <a:rPr lang="tr-TR" sz="4000" b="1" dirty="0"/>
              <a:t>Effectiveness-NTU Relations</a:t>
            </a:r>
          </a:p>
        </p:txBody>
      </p:sp>
      <p:sp>
        <p:nvSpPr>
          <p:cNvPr id="2" name="TextBox 1">
            <a:extLst>
              <a:ext uri="{FF2B5EF4-FFF2-40B4-BE49-F238E27FC236}">
                <a16:creationId xmlns:a16="http://schemas.microsoft.com/office/drawing/2014/main" id="{B865FCDB-C3D8-6FD6-09B1-EF28124A14BB}"/>
              </a:ext>
            </a:extLst>
          </p:cNvPr>
          <p:cNvSpPr txBox="1"/>
          <p:nvPr/>
        </p:nvSpPr>
        <p:spPr>
          <a:xfrm>
            <a:off x="4046848" y="2189244"/>
            <a:ext cx="4069584" cy="461665"/>
          </a:xfrm>
          <a:prstGeom prst="rect">
            <a:avLst/>
          </a:prstGeom>
          <a:noFill/>
        </p:spPr>
        <p:txBody>
          <a:bodyPr wrap="square">
            <a:spAutoFit/>
          </a:bodyPr>
          <a:lstStyle/>
          <a:p>
            <a:pPr algn="ctr"/>
            <a:r>
              <a:rPr lang="tr-TR" sz="2400" b="1" u="sng" dirty="0"/>
              <a:t>TWO LIMITING CASES</a:t>
            </a:r>
          </a:p>
        </p:txBody>
      </p:sp>
      <p:cxnSp>
        <p:nvCxnSpPr>
          <p:cNvPr id="6" name="Straight Arrow Connector 5">
            <a:extLst>
              <a:ext uri="{FF2B5EF4-FFF2-40B4-BE49-F238E27FC236}">
                <a16:creationId xmlns:a16="http://schemas.microsoft.com/office/drawing/2014/main" id="{73A285CB-A4C6-5967-ADFF-A9AF2D6FB09D}"/>
              </a:ext>
            </a:extLst>
          </p:cNvPr>
          <p:cNvCxnSpPr/>
          <p:nvPr/>
        </p:nvCxnSpPr>
        <p:spPr>
          <a:xfrm>
            <a:off x="6007510" y="2556387"/>
            <a:ext cx="0" cy="324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86E6F6F-D8A2-3D90-17DD-BCF31E769673}"/>
              </a:ext>
            </a:extLst>
          </p:cNvPr>
          <p:cNvCxnSpPr/>
          <p:nvPr/>
        </p:nvCxnSpPr>
        <p:spPr>
          <a:xfrm>
            <a:off x="2133989" y="2880387"/>
            <a:ext cx="77576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1C567B2-BFC8-141A-58F4-DC5734F16608}"/>
              </a:ext>
            </a:extLst>
          </p:cNvPr>
          <p:cNvCxnSpPr/>
          <p:nvPr/>
        </p:nvCxnSpPr>
        <p:spPr>
          <a:xfrm>
            <a:off x="9881808" y="2870555"/>
            <a:ext cx="0" cy="360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03C2C94-CF0C-1A35-EF5E-213413489C21}"/>
              </a:ext>
            </a:extLst>
          </p:cNvPr>
          <p:cNvCxnSpPr/>
          <p:nvPr/>
        </p:nvCxnSpPr>
        <p:spPr>
          <a:xfrm>
            <a:off x="2144209" y="2870555"/>
            <a:ext cx="0" cy="360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38B3FA0-4EE6-892C-4DFF-6EBA1AA97FB8}"/>
                  </a:ext>
                </a:extLst>
              </p:cNvPr>
              <p:cNvSpPr txBox="1"/>
              <p:nvPr/>
            </p:nvSpPr>
            <p:spPr>
              <a:xfrm>
                <a:off x="1285769" y="3247530"/>
                <a:ext cx="1716880" cy="629981"/>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tr-TR" sz="2000" b="1" i="1" smtClean="0">
                              <a:solidFill>
                                <a:srgbClr val="0000FF"/>
                              </a:solidFill>
                              <a:latin typeface="Cambria Math" panose="02040503050406030204" pitchFamily="18" charset="0"/>
                            </a:rPr>
                          </m:ctrlPr>
                        </m:sSupPr>
                        <m:e>
                          <m:r>
                            <a:rPr lang="tr-TR" sz="2000" b="1" i="1">
                              <a:solidFill>
                                <a:srgbClr val="0000FF"/>
                              </a:solidFill>
                              <a:latin typeface="Cambria Math" panose="02040503050406030204" pitchFamily="18" charset="0"/>
                            </a:rPr>
                            <m:t>𝑪</m:t>
                          </m:r>
                        </m:e>
                        <m:sup>
                          <m:r>
                            <a:rPr lang="tr-TR" sz="2000" b="1" i="1">
                              <a:solidFill>
                                <a:srgbClr val="0000FF"/>
                              </a:solidFill>
                              <a:latin typeface="Cambria Math" panose="02040503050406030204" pitchFamily="18" charset="0"/>
                            </a:rPr>
                            <m:t>∗</m:t>
                          </m:r>
                        </m:sup>
                      </m:sSup>
                      <m:r>
                        <a:rPr lang="tr-TR" sz="2000" b="1" i="1" smtClean="0">
                          <a:solidFill>
                            <a:srgbClr val="0000FF"/>
                          </a:solidFill>
                          <a:latin typeface="Cambria Math" panose="02040503050406030204" pitchFamily="18" charset="0"/>
                        </a:rPr>
                        <m:t>=</m:t>
                      </m:r>
                      <m:f>
                        <m:fPr>
                          <m:ctrlPr>
                            <a:rPr lang="tr-TR" sz="2000" b="1" i="1">
                              <a:solidFill>
                                <a:srgbClr val="0000FF"/>
                              </a:solidFill>
                              <a:latin typeface="Cambria Math" panose="02040503050406030204" pitchFamily="18" charset="0"/>
                            </a:rPr>
                          </m:ctrlPr>
                        </m:fPr>
                        <m:num>
                          <m:sSub>
                            <m:sSubPr>
                              <m:ctrlPr>
                                <a:rPr lang="tr-TR" sz="2000" b="1" i="1">
                                  <a:solidFill>
                                    <a:srgbClr val="0000FF"/>
                                  </a:solidFill>
                                  <a:latin typeface="Cambria Math" panose="02040503050406030204" pitchFamily="18" charset="0"/>
                                  <a:ea typeface="Cambria Math" panose="02040503050406030204" pitchFamily="18" charset="0"/>
                                </a:rPr>
                              </m:ctrlPr>
                            </m:sSubPr>
                            <m:e>
                              <m:r>
                                <a:rPr lang="tr-TR" sz="2000" b="1" i="1">
                                  <a:solidFill>
                                    <a:srgbClr val="0000FF"/>
                                  </a:solidFill>
                                  <a:latin typeface="Cambria Math" panose="02040503050406030204" pitchFamily="18" charset="0"/>
                                  <a:ea typeface="Cambria Math" panose="02040503050406030204" pitchFamily="18" charset="0"/>
                                </a:rPr>
                                <m:t>𝑪</m:t>
                              </m:r>
                            </m:e>
                            <m:sub>
                              <m:r>
                                <a:rPr lang="tr-TR" sz="2000" b="1" i="1">
                                  <a:solidFill>
                                    <a:srgbClr val="0000FF"/>
                                  </a:solidFill>
                                  <a:latin typeface="Cambria Math" panose="02040503050406030204" pitchFamily="18" charset="0"/>
                                  <a:ea typeface="Cambria Math" panose="02040503050406030204" pitchFamily="18" charset="0"/>
                                </a:rPr>
                                <m:t>𝒎𝒊𝒏</m:t>
                              </m:r>
                            </m:sub>
                          </m:sSub>
                        </m:num>
                        <m:den>
                          <m:sSub>
                            <m:sSubPr>
                              <m:ctrlPr>
                                <a:rPr lang="tr-TR" sz="2000" b="1" i="1">
                                  <a:solidFill>
                                    <a:srgbClr val="0000FF"/>
                                  </a:solidFill>
                                  <a:latin typeface="Cambria Math" panose="02040503050406030204" pitchFamily="18" charset="0"/>
                                  <a:ea typeface="Cambria Math" panose="02040503050406030204" pitchFamily="18" charset="0"/>
                                </a:rPr>
                              </m:ctrlPr>
                            </m:sSubPr>
                            <m:e>
                              <m:r>
                                <a:rPr lang="tr-TR" sz="2000" b="1" i="1">
                                  <a:solidFill>
                                    <a:srgbClr val="0000FF"/>
                                  </a:solidFill>
                                  <a:latin typeface="Cambria Math" panose="02040503050406030204" pitchFamily="18" charset="0"/>
                                  <a:ea typeface="Cambria Math" panose="02040503050406030204" pitchFamily="18" charset="0"/>
                                </a:rPr>
                                <m:t>𝑪</m:t>
                              </m:r>
                            </m:e>
                            <m:sub>
                              <m:r>
                                <a:rPr lang="tr-TR" sz="2000" b="1" i="1">
                                  <a:solidFill>
                                    <a:srgbClr val="0000FF"/>
                                  </a:solidFill>
                                  <a:latin typeface="Cambria Math" panose="02040503050406030204" pitchFamily="18" charset="0"/>
                                  <a:ea typeface="Cambria Math" panose="02040503050406030204" pitchFamily="18" charset="0"/>
                                </a:rPr>
                                <m:t>𝒎𝒂𝒙</m:t>
                              </m:r>
                            </m:sub>
                          </m:sSub>
                        </m:den>
                      </m:f>
                      <m:r>
                        <a:rPr lang="tr-TR" sz="2000" b="1" i="1" smtClean="0">
                          <a:solidFill>
                            <a:srgbClr val="0000FF"/>
                          </a:solidFill>
                          <a:latin typeface="Cambria Math" panose="02040503050406030204" pitchFamily="18" charset="0"/>
                          <a:ea typeface="Cambria Math" panose="02040503050406030204" pitchFamily="18" charset="0"/>
                        </a:rPr>
                        <m:t>=</m:t>
                      </m:r>
                      <m:r>
                        <a:rPr lang="tr-TR" sz="2000" b="1" i="1" smtClean="0">
                          <a:solidFill>
                            <a:srgbClr val="0000FF"/>
                          </a:solidFill>
                          <a:latin typeface="Cambria Math" panose="02040503050406030204" pitchFamily="18" charset="0"/>
                          <a:ea typeface="Cambria Math" panose="02040503050406030204" pitchFamily="18" charset="0"/>
                        </a:rPr>
                        <m:t>𝟏</m:t>
                      </m:r>
                    </m:oMath>
                  </m:oMathPara>
                </a14:m>
                <a:endParaRPr lang="tr-TR" sz="2000" b="1" dirty="0">
                  <a:solidFill>
                    <a:srgbClr val="0000FF"/>
                  </a:solidFill>
                </a:endParaRPr>
              </a:p>
            </p:txBody>
          </p:sp>
        </mc:Choice>
        <mc:Fallback xmlns="">
          <p:sp>
            <p:nvSpPr>
              <p:cNvPr id="13" name="TextBox 12">
                <a:extLst>
                  <a:ext uri="{FF2B5EF4-FFF2-40B4-BE49-F238E27FC236}">
                    <a16:creationId xmlns:a16="http://schemas.microsoft.com/office/drawing/2014/main" id="{A38B3FA0-4EE6-892C-4DFF-6EBA1AA97FB8}"/>
                  </a:ext>
                </a:extLst>
              </p:cNvPr>
              <p:cNvSpPr txBox="1">
                <a:spLocks noRot="1" noChangeAspect="1" noMove="1" noResize="1" noEditPoints="1" noAdjustHandles="1" noChangeArrowheads="1" noChangeShapeType="1" noTextEdit="1"/>
              </p:cNvSpPr>
              <p:nvPr/>
            </p:nvSpPr>
            <p:spPr>
              <a:xfrm>
                <a:off x="1285769" y="3247530"/>
                <a:ext cx="1716880" cy="629981"/>
              </a:xfrm>
              <a:prstGeom prst="rect">
                <a:avLst/>
              </a:prstGeom>
              <a:blipFill>
                <a:blip r:embed="rId3"/>
                <a:stretch>
                  <a:fillRect/>
                </a:stretch>
              </a:blipFill>
              <a:ln>
                <a:no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FEC19E0-4111-395E-A2F2-2F99677BA7B6}"/>
                  </a:ext>
                </a:extLst>
              </p:cNvPr>
              <p:cNvSpPr txBox="1"/>
              <p:nvPr/>
            </p:nvSpPr>
            <p:spPr>
              <a:xfrm>
                <a:off x="7480709" y="3243272"/>
                <a:ext cx="4711290" cy="629981"/>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tr-TR" sz="2000" b="1" i="1" smtClean="0">
                              <a:solidFill>
                                <a:srgbClr val="0000FF"/>
                              </a:solidFill>
                              <a:latin typeface="Cambria Math" panose="02040503050406030204" pitchFamily="18" charset="0"/>
                            </a:rPr>
                          </m:ctrlPr>
                        </m:sSupPr>
                        <m:e>
                          <m:r>
                            <a:rPr lang="tr-TR" sz="2000" b="1" i="1">
                              <a:solidFill>
                                <a:srgbClr val="0000FF"/>
                              </a:solidFill>
                              <a:latin typeface="Cambria Math" panose="02040503050406030204" pitchFamily="18" charset="0"/>
                            </a:rPr>
                            <m:t>𝑪</m:t>
                          </m:r>
                        </m:e>
                        <m:sup>
                          <m:r>
                            <a:rPr lang="tr-TR" sz="2000" b="1" i="1">
                              <a:solidFill>
                                <a:srgbClr val="0000FF"/>
                              </a:solidFill>
                              <a:latin typeface="Cambria Math" panose="02040503050406030204" pitchFamily="18" charset="0"/>
                            </a:rPr>
                            <m:t>∗</m:t>
                          </m:r>
                        </m:sup>
                      </m:sSup>
                      <m:r>
                        <a:rPr lang="tr-TR" sz="2000" b="1" i="1" smtClean="0">
                          <a:solidFill>
                            <a:srgbClr val="0000FF"/>
                          </a:solidFill>
                          <a:latin typeface="Cambria Math" panose="02040503050406030204" pitchFamily="18" charset="0"/>
                        </a:rPr>
                        <m:t>=</m:t>
                      </m:r>
                      <m:f>
                        <m:fPr>
                          <m:ctrlPr>
                            <a:rPr lang="tr-TR" sz="2000" b="1" i="1">
                              <a:solidFill>
                                <a:srgbClr val="0000FF"/>
                              </a:solidFill>
                              <a:latin typeface="Cambria Math" panose="02040503050406030204" pitchFamily="18" charset="0"/>
                            </a:rPr>
                          </m:ctrlPr>
                        </m:fPr>
                        <m:num>
                          <m:sSub>
                            <m:sSubPr>
                              <m:ctrlPr>
                                <a:rPr lang="tr-TR" sz="2000" b="1" i="1">
                                  <a:solidFill>
                                    <a:srgbClr val="0000FF"/>
                                  </a:solidFill>
                                  <a:latin typeface="Cambria Math" panose="02040503050406030204" pitchFamily="18" charset="0"/>
                                  <a:ea typeface="Cambria Math" panose="02040503050406030204" pitchFamily="18" charset="0"/>
                                </a:rPr>
                              </m:ctrlPr>
                            </m:sSubPr>
                            <m:e>
                              <m:r>
                                <a:rPr lang="tr-TR" sz="2000" b="1" i="1">
                                  <a:solidFill>
                                    <a:srgbClr val="0000FF"/>
                                  </a:solidFill>
                                  <a:latin typeface="Cambria Math" panose="02040503050406030204" pitchFamily="18" charset="0"/>
                                  <a:ea typeface="Cambria Math" panose="02040503050406030204" pitchFamily="18" charset="0"/>
                                </a:rPr>
                                <m:t>𝑪</m:t>
                              </m:r>
                            </m:e>
                            <m:sub>
                              <m:r>
                                <a:rPr lang="tr-TR" sz="2000" b="1" i="1">
                                  <a:solidFill>
                                    <a:srgbClr val="0000FF"/>
                                  </a:solidFill>
                                  <a:latin typeface="Cambria Math" panose="02040503050406030204" pitchFamily="18" charset="0"/>
                                  <a:ea typeface="Cambria Math" panose="02040503050406030204" pitchFamily="18" charset="0"/>
                                </a:rPr>
                                <m:t>𝒎𝒊𝒏</m:t>
                              </m:r>
                            </m:sub>
                          </m:sSub>
                        </m:num>
                        <m:den>
                          <m:sSub>
                            <m:sSubPr>
                              <m:ctrlPr>
                                <a:rPr lang="tr-TR" sz="2000" b="1" i="1">
                                  <a:solidFill>
                                    <a:srgbClr val="0000FF"/>
                                  </a:solidFill>
                                  <a:latin typeface="Cambria Math" panose="02040503050406030204" pitchFamily="18" charset="0"/>
                                  <a:ea typeface="Cambria Math" panose="02040503050406030204" pitchFamily="18" charset="0"/>
                                </a:rPr>
                              </m:ctrlPr>
                            </m:sSubPr>
                            <m:e>
                              <m:r>
                                <a:rPr lang="tr-TR" sz="2000" b="1" i="1">
                                  <a:solidFill>
                                    <a:srgbClr val="0000FF"/>
                                  </a:solidFill>
                                  <a:latin typeface="Cambria Math" panose="02040503050406030204" pitchFamily="18" charset="0"/>
                                  <a:ea typeface="Cambria Math" panose="02040503050406030204" pitchFamily="18" charset="0"/>
                                </a:rPr>
                                <m:t>𝑪</m:t>
                              </m:r>
                            </m:e>
                            <m:sub>
                              <m:r>
                                <a:rPr lang="tr-TR" sz="2000" b="1" i="1">
                                  <a:solidFill>
                                    <a:srgbClr val="0000FF"/>
                                  </a:solidFill>
                                  <a:latin typeface="Cambria Math" panose="02040503050406030204" pitchFamily="18" charset="0"/>
                                  <a:ea typeface="Cambria Math" panose="02040503050406030204" pitchFamily="18" charset="0"/>
                                </a:rPr>
                                <m:t>𝒎𝒂𝒙</m:t>
                              </m:r>
                            </m:sub>
                          </m:sSub>
                        </m:den>
                      </m:f>
                      <m:r>
                        <a:rPr lang="tr-TR" sz="2000" b="1" i="1" smtClean="0">
                          <a:solidFill>
                            <a:srgbClr val="0000FF"/>
                          </a:solidFill>
                          <a:latin typeface="Cambria Math" panose="02040503050406030204" pitchFamily="18" charset="0"/>
                          <a:ea typeface="Cambria Math" panose="02040503050406030204" pitchFamily="18" charset="0"/>
                        </a:rPr>
                        <m:t>=</m:t>
                      </m:r>
                      <m:r>
                        <a:rPr lang="tr-TR" sz="2000" b="1" i="1" smtClean="0">
                          <a:solidFill>
                            <a:srgbClr val="0000FF"/>
                          </a:solidFill>
                          <a:latin typeface="Cambria Math" panose="02040503050406030204" pitchFamily="18" charset="0"/>
                          <a:ea typeface="Cambria Math" panose="02040503050406030204" pitchFamily="18" charset="0"/>
                        </a:rPr>
                        <m:t>𝟎</m:t>
                      </m:r>
                      <m:r>
                        <a:rPr lang="tr-TR" sz="2000" b="1" i="1" smtClean="0">
                          <a:solidFill>
                            <a:srgbClr val="0000FF"/>
                          </a:solidFill>
                          <a:latin typeface="Cambria Math" panose="02040503050406030204" pitchFamily="18" charset="0"/>
                          <a:ea typeface="Cambria Math" panose="02040503050406030204" pitchFamily="18" charset="0"/>
                        </a:rPr>
                        <m:t> [</m:t>
                      </m:r>
                      <m:r>
                        <a:rPr lang="tr-TR" sz="2000" b="1" i="1" smtClean="0">
                          <a:solidFill>
                            <a:srgbClr val="0000FF"/>
                          </a:solidFill>
                          <a:latin typeface="Cambria Math" panose="02040503050406030204" pitchFamily="18" charset="0"/>
                          <a:ea typeface="Cambria Math" panose="02040503050406030204" pitchFamily="18" charset="0"/>
                        </a:rPr>
                        <m:t>𝑩𝒐𝒊𝒍𝒆𝒓</m:t>
                      </m:r>
                      <m:r>
                        <a:rPr lang="tr-TR" sz="2000" b="1" i="1" smtClean="0">
                          <a:solidFill>
                            <a:srgbClr val="0000FF"/>
                          </a:solidFill>
                          <a:latin typeface="Cambria Math" panose="02040503050406030204" pitchFamily="18" charset="0"/>
                          <a:ea typeface="Cambria Math" panose="02040503050406030204" pitchFamily="18" charset="0"/>
                        </a:rPr>
                        <m:t> </m:t>
                      </m:r>
                      <m:r>
                        <a:rPr lang="tr-TR" sz="2000" b="1" i="1" smtClean="0">
                          <a:solidFill>
                            <a:srgbClr val="0000FF"/>
                          </a:solidFill>
                          <a:latin typeface="Cambria Math" panose="02040503050406030204" pitchFamily="18" charset="0"/>
                          <a:ea typeface="Cambria Math" panose="02040503050406030204" pitchFamily="18" charset="0"/>
                        </a:rPr>
                        <m:t>𝒂𝒏𝒅</m:t>
                      </m:r>
                      <m:r>
                        <a:rPr lang="tr-TR" sz="2000" b="1" i="1" smtClean="0">
                          <a:solidFill>
                            <a:srgbClr val="0000FF"/>
                          </a:solidFill>
                          <a:latin typeface="Cambria Math" panose="02040503050406030204" pitchFamily="18" charset="0"/>
                          <a:ea typeface="Cambria Math" panose="02040503050406030204" pitchFamily="18" charset="0"/>
                        </a:rPr>
                        <m:t> </m:t>
                      </m:r>
                      <m:r>
                        <a:rPr lang="tr-TR" sz="2000" b="1" i="1" smtClean="0">
                          <a:solidFill>
                            <a:srgbClr val="0000FF"/>
                          </a:solidFill>
                          <a:latin typeface="Cambria Math" panose="02040503050406030204" pitchFamily="18" charset="0"/>
                          <a:ea typeface="Cambria Math" panose="02040503050406030204" pitchFamily="18" charset="0"/>
                        </a:rPr>
                        <m:t>𝑪𝒐𝒏𝒅𝒆𝒏𝒔𝒆𝒓</m:t>
                      </m:r>
                      <m:r>
                        <a:rPr lang="tr-TR" sz="2000" b="1" i="1" smtClean="0">
                          <a:solidFill>
                            <a:srgbClr val="0000FF"/>
                          </a:solidFill>
                          <a:latin typeface="Cambria Math" panose="02040503050406030204" pitchFamily="18" charset="0"/>
                          <a:ea typeface="Cambria Math" panose="02040503050406030204" pitchFamily="18" charset="0"/>
                        </a:rPr>
                        <m:t>]</m:t>
                      </m:r>
                    </m:oMath>
                  </m:oMathPara>
                </a14:m>
                <a:endParaRPr lang="tr-TR" sz="2000" b="1" dirty="0">
                  <a:solidFill>
                    <a:srgbClr val="0000FF"/>
                  </a:solidFill>
                </a:endParaRPr>
              </a:p>
            </p:txBody>
          </p:sp>
        </mc:Choice>
        <mc:Fallback xmlns="">
          <p:sp>
            <p:nvSpPr>
              <p:cNvPr id="14" name="TextBox 13">
                <a:extLst>
                  <a:ext uri="{FF2B5EF4-FFF2-40B4-BE49-F238E27FC236}">
                    <a16:creationId xmlns:a16="http://schemas.microsoft.com/office/drawing/2014/main" id="{DFEC19E0-4111-395E-A2F2-2F99677BA7B6}"/>
                  </a:ext>
                </a:extLst>
              </p:cNvPr>
              <p:cNvSpPr txBox="1">
                <a:spLocks noRot="1" noChangeAspect="1" noMove="1" noResize="1" noEditPoints="1" noAdjustHandles="1" noChangeArrowheads="1" noChangeShapeType="1" noTextEdit="1"/>
              </p:cNvSpPr>
              <p:nvPr/>
            </p:nvSpPr>
            <p:spPr>
              <a:xfrm>
                <a:off x="7480709" y="3243272"/>
                <a:ext cx="4711290" cy="629981"/>
              </a:xfrm>
              <a:prstGeom prst="rect">
                <a:avLst/>
              </a:prstGeom>
              <a:blipFill>
                <a:blip r:embed="rId4"/>
                <a:stretch>
                  <a:fillRect b="-971"/>
                </a:stretch>
              </a:blipFill>
              <a:ln>
                <a:no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ED6BCF2-6937-B954-D6BB-C8529130ADC8}"/>
                  </a:ext>
                </a:extLst>
              </p:cNvPr>
              <p:cNvSpPr txBox="1"/>
              <p:nvPr/>
            </p:nvSpPr>
            <p:spPr>
              <a:xfrm>
                <a:off x="2016001" y="1328872"/>
                <a:ext cx="3336363" cy="678712"/>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ea typeface="Cambria Math" panose="02040503050406030204" pitchFamily="18" charset="0"/>
                        </a:rPr>
                        <m:t>𝜺</m:t>
                      </m:r>
                      <m:r>
                        <a:rPr lang="tr-TR" sz="2000" b="1" i="1" smtClean="0">
                          <a:latin typeface="Cambria Math" panose="02040503050406030204" pitchFamily="18" charset="0"/>
                        </a:rPr>
                        <m:t>=</m:t>
                      </m:r>
                      <m:f>
                        <m:fPr>
                          <m:ctrlPr>
                            <a:rPr lang="tr-TR" sz="2000" b="1" i="1" smtClean="0">
                              <a:latin typeface="Cambria Math" panose="02040503050406030204" pitchFamily="18" charset="0"/>
                            </a:rPr>
                          </m:ctrlPr>
                        </m:fPr>
                        <m:num>
                          <m:r>
                            <a:rPr lang="tr-TR" sz="2000" b="1" i="1">
                              <a:latin typeface="Cambria Math" panose="02040503050406030204" pitchFamily="18" charset="0"/>
                            </a:rPr>
                            <m:t>𝟏</m:t>
                          </m:r>
                          <m:r>
                            <a:rPr lang="tr-TR" sz="2000" b="1" i="1">
                              <a:latin typeface="Cambria Math" panose="02040503050406030204" pitchFamily="18" charset="0"/>
                            </a:rPr>
                            <m:t>−</m:t>
                          </m:r>
                          <m:r>
                            <a:rPr lang="tr-TR" sz="2000" b="1" i="1">
                              <a:latin typeface="Cambria Math" panose="02040503050406030204" pitchFamily="18" charset="0"/>
                            </a:rPr>
                            <m:t>𝒆𝒙𝒑</m:t>
                          </m:r>
                          <m:d>
                            <m:dPr>
                              <m:ctrlPr>
                                <a:rPr lang="tr-TR" sz="2000" b="1" i="1">
                                  <a:latin typeface="Cambria Math" panose="02040503050406030204" pitchFamily="18" charset="0"/>
                                </a:rPr>
                              </m:ctrlPr>
                            </m:dPr>
                            <m:e>
                              <m:r>
                                <a:rPr lang="tr-TR" sz="2000" b="1" i="1">
                                  <a:latin typeface="Cambria Math" panose="02040503050406030204" pitchFamily="18" charset="0"/>
                                </a:rPr>
                                <m:t>−</m:t>
                              </m:r>
                              <m:r>
                                <a:rPr lang="tr-TR" sz="2000" b="1" i="1">
                                  <a:latin typeface="Cambria Math" panose="02040503050406030204" pitchFamily="18" charset="0"/>
                                </a:rPr>
                                <m:t>𝑵𝑻𝑼</m:t>
                              </m:r>
                              <m:d>
                                <m:dPr>
                                  <m:ctrlPr>
                                    <a:rPr lang="tr-TR" sz="2000" b="1" i="1">
                                      <a:latin typeface="Cambria Math" panose="02040503050406030204" pitchFamily="18" charset="0"/>
                                    </a:rPr>
                                  </m:ctrlPr>
                                </m:dPr>
                                <m:e>
                                  <m:r>
                                    <a:rPr lang="tr-TR" sz="2000" b="1" i="1">
                                      <a:latin typeface="Cambria Math" panose="02040503050406030204" pitchFamily="18" charset="0"/>
                                    </a:rPr>
                                    <m:t>𝟏</m:t>
                                  </m:r>
                                  <m:r>
                                    <a:rPr lang="tr-TR" sz="2000" b="1" i="1" smtClean="0">
                                      <a:solidFill>
                                        <a:srgbClr val="0000FF"/>
                                      </a:solidFill>
                                      <a:latin typeface="Cambria Math" panose="02040503050406030204" pitchFamily="18" charset="0"/>
                                    </a:rPr>
                                    <m:t>+</m:t>
                                  </m:r>
                                  <m:sSup>
                                    <m:sSupPr>
                                      <m:ctrlPr>
                                        <a:rPr lang="tr-TR" sz="2000" b="1" i="1">
                                          <a:latin typeface="Cambria Math" panose="02040503050406030204" pitchFamily="18" charset="0"/>
                                        </a:rPr>
                                      </m:ctrlPr>
                                    </m:sSupPr>
                                    <m:e>
                                      <m:r>
                                        <a:rPr lang="tr-TR" sz="2000" b="1" i="1">
                                          <a:latin typeface="Cambria Math" panose="02040503050406030204" pitchFamily="18" charset="0"/>
                                        </a:rPr>
                                        <m:t>𝑪</m:t>
                                      </m:r>
                                    </m:e>
                                    <m:sup>
                                      <m:r>
                                        <a:rPr lang="tr-TR" sz="2000" b="1" i="1">
                                          <a:latin typeface="Cambria Math" panose="02040503050406030204" pitchFamily="18" charset="0"/>
                                        </a:rPr>
                                        <m:t>∗</m:t>
                                      </m:r>
                                    </m:sup>
                                  </m:sSup>
                                </m:e>
                              </m:d>
                            </m:e>
                          </m:d>
                        </m:num>
                        <m:den>
                          <m:d>
                            <m:dPr>
                              <m:ctrlPr>
                                <a:rPr lang="tr-TR" sz="2000" b="1" i="1">
                                  <a:latin typeface="Cambria Math" panose="02040503050406030204" pitchFamily="18" charset="0"/>
                                  <a:ea typeface="Cambria Math" panose="02040503050406030204" pitchFamily="18" charset="0"/>
                                </a:rPr>
                              </m:ctrlPr>
                            </m:dPr>
                            <m:e>
                              <m:r>
                                <a:rPr lang="tr-TR" sz="2000" b="1" i="1">
                                  <a:latin typeface="Cambria Math" panose="02040503050406030204" pitchFamily="18" charset="0"/>
                                  <a:ea typeface="Cambria Math" panose="02040503050406030204" pitchFamily="18" charset="0"/>
                                </a:rPr>
                                <m:t>𝟏</m:t>
                              </m:r>
                              <m:r>
                                <a:rPr lang="tr-TR" sz="2000" b="1" i="1">
                                  <a:latin typeface="Cambria Math" panose="02040503050406030204" pitchFamily="18" charset="0"/>
                                  <a:ea typeface="Cambria Math" panose="02040503050406030204" pitchFamily="18" charset="0"/>
                                </a:rPr>
                                <m:t>+</m:t>
                              </m:r>
                              <m:sSup>
                                <m:sSupPr>
                                  <m:ctrlPr>
                                    <a:rPr lang="tr-TR" sz="2000" b="1" i="1">
                                      <a:latin typeface="Cambria Math" panose="02040503050406030204" pitchFamily="18" charset="0"/>
                                    </a:rPr>
                                  </m:ctrlPr>
                                </m:sSupPr>
                                <m:e>
                                  <m:r>
                                    <a:rPr lang="tr-TR" sz="2000" b="1" i="1">
                                      <a:latin typeface="Cambria Math" panose="02040503050406030204" pitchFamily="18" charset="0"/>
                                    </a:rPr>
                                    <m:t>𝑪</m:t>
                                  </m:r>
                                </m:e>
                                <m:sup>
                                  <m:r>
                                    <a:rPr lang="tr-TR" sz="2000" b="1" i="1">
                                      <a:latin typeface="Cambria Math" panose="02040503050406030204" pitchFamily="18" charset="0"/>
                                    </a:rPr>
                                    <m:t>∗</m:t>
                                  </m:r>
                                </m:sup>
                              </m:sSup>
                            </m:e>
                          </m:d>
                        </m:den>
                      </m:f>
                    </m:oMath>
                  </m:oMathPara>
                </a14:m>
                <a:endParaRPr lang="tr-TR" sz="2000" b="1" dirty="0"/>
              </a:p>
            </p:txBody>
          </p:sp>
        </mc:Choice>
        <mc:Fallback xmlns="">
          <p:sp>
            <p:nvSpPr>
              <p:cNvPr id="15" name="TextBox 14">
                <a:extLst>
                  <a:ext uri="{FF2B5EF4-FFF2-40B4-BE49-F238E27FC236}">
                    <a16:creationId xmlns:a16="http://schemas.microsoft.com/office/drawing/2014/main" id="{8ED6BCF2-6937-B954-D6BB-C8529130ADC8}"/>
                  </a:ext>
                </a:extLst>
              </p:cNvPr>
              <p:cNvSpPr txBox="1">
                <a:spLocks noRot="1" noChangeAspect="1" noMove="1" noResize="1" noEditPoints="1" noAdjustHandles="1" noChangeArrowheads="1" noChangeShapeType="1" noTextEdit="1"/>
              </p:cNvSpPr>
              <p:nvPr/>
            </p:nvSpPr>
            <p:spPr>
              <a:xfrm>
                <a:off x="2016001" y="1328872"/>
                <a:ext cx="3336363" cy="678712"/>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C8CB662C-AD1C-C3A0-82C7-CC6BC25F9440}"/>
                  </a:ext>
                </a:extLst>
              </p:cNvPr>
              <p:cNvSpPr txBox="1"/>
              <p:nvPr/>
            </p:nvSpPr>
            <p:spPr>
              <a:xfrm>
                <a:off x="6555277" y="1351369"/>
                <a:ext cx="3336363" cy="678712"/>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000" b="1" i="1" smtClean="0">
                          <a:latin typeface="Cambria Math" panose="02040503050406030204" pitchFamily="18" charset="0"/>
                          <a:ea typeface="Cambria Math" panose="02040503050406030204" pitchFamily="18" charset="0"/>
                        </a:rPr>
                        <m:t>𝜺</m:t>
                      </m:r>
                      <m:r>
                        <a:rPr lang="tr-TR" sz="2000" b="1" i="1" smtClean="0">
                          <a:latin typeface="Cambria Math" panose="02040503050406030204" pitchFamily="18" charset="0"/>
                        </a:rPr>
                        <m:t>=</m:t>
                      </m:r>
                      <m:f>
                        <m:fPr>
                          <m:ctrlPr>
                            <a:rPr lang="tr-TR" sz="2000" b="1" i="1" smtClean="0">
                              <a:latin typeface="Cambria Math" panose="02040503050406030204" pitchFamily="18" charset="0"/>
                            </a:rPr>
                          </m:ctrlPr>
                        </m:fPr>
                        <m:num>
                          <m:r>
                            <a:rPr lang="tr-TR" sz="2000" b="1" i="1">
                              <a:latin typeface="Cambria Math" panose="02040503050406030204" pitchFamily="18" charset="0"/>
                            </a:rPr>
                            <m:t>𝟏</m:t>
                          </m:r>
                          <m:r>
                            <a:rPr lang="tr-TR" sz="2000" b="1" i="1">
                              <a:latin typeface="Cambria Math" panose="02040503050406030204" pitchFamily="18" charset="0"/>
                            </a:rPr>
                            <m:t>−</m:t>
                          </m:r>
                          <m:r>
                            <a:rPr lang="tr-TR" sz="2000" b="1" i="1">
                              <a:latin typeface="Cambria Math" panose="02040503050406030204" pitchFamily="18" charset="0"/>
                            </a:rPr>
                            <m:t>𝒆𝒙𝒑</m:t>
                          </m:r>
                          <m:d>
                            <m:dPr>
                              <m:ctrlPr>
                                <a:rPr lang="tr-TR" sz="2000" b="1" i="1">
                                  <a:latin typeface="Cambria Math" panose="02040503050406030204" pitchFamily="18" charset="0"/>
                                </a:rPr>
                              </m:ctrlPr>
                            </m:dPr>
                            <m:e>
                              <m:r>
                                <a:rPr lang="tr-TR" sz="2000" b="1" i="1">
                                  <a:latin typeface="Cambria Math" panose="02040503050406030204" pitchFamily="18" charset="0"/>
                                </a:rPr>
                                <m:t>−</m:t>
                              </m:r>
                              <m:r>
                                <a:rPr lang="tr-TR" sz="2000" b="1" i="1">
                                  <a:latin typeface="Cambria Math" panose="02040503050406030204" pitchFamily="18" charset="0"/>
                                </a:rPr>
                                <m:t>𝑵𝑻𝑼</m:t>
                              </m:r>
                              <m:d>
                                <m:dPr>
                                  <m:ctrlPr>
                                    <a:rPr lang="tr-TR" sz="2000" b="1" i="1">
                                      <a:latin typeface="Cambria Math" panose="02040503050406030204" pitchFamily="18" charset="0"/>
                                    </a:rPr>
                                  </m:ctrlPr>
                                </m:dPr>
                                <m:e>
                                  <m:r>
                                    <a:rPr lang="tr-TR" sz="2000" b="1" i="1">
                                      <a:latin typeface="Cambria Math" panose="02040503050406030204" pitchFamily="18" charset="0"/>
                                    </a:rPr>
                                    <m:t>𝟏</m:t>
                                  </m:r>
                                  <m:r>
                                    <a:rPr lang="tr-TR" sz="2000" b="1" i="1" smtClean="0">
                                      <a:solidFill>
                                        <a:srgbClr val="0000FF"/>
                                      </a:solidFill>
                                      <a:latin typeface="Cambria Math" panose="02040503050406030204" pitchFamily="18" charset="0"/>
                                    </a:rPr>
                                    <m:t>−</m:t>
                                  </m:r>
                                  <m:sSup>
                                    <m:sSupPr>
                                      <m:ctrlPr>
                                        <a:rPr lang="tr-TR" sz="2000" b="1" i="1">
                                          <a:latin typeface="Cambria Math" panose="02040503050406030204" pitchFamily="18" charset="0"/>
                                        </a:rPr>
                                      </m:ctrlPr>
                                    </m:sSupPr>
                                    <m:e>
                                      <m:r>
                                        <a:rPr lang="tr-TR" sz="2000" b="1" i="1">
                                          <a:latin typeface="Cambria Math" panose="02040503050406030204" pitchFamily="18" charset="0"/>
                                        </a:rPr>
                                        <m:t>𝑪</m:t>
                                      </m:r>
                                    </m:e>
                                    <m:sup>
                                      <m:r>
                                        <a:rPr lang="tr-TR" sz="2000" b="1" i="1">
                                          <a:latin typeface="Cambria Math" panose="02040503050406030204" pitchFamily="18" charset="0"/>
                                        </a:rPr>
                                        <m:t>∗</m:t>
                                      </m:r>
                                    </m:sup>
                                  </m:sSup>
                                </m:e>
                              </m:d>
                            </m:e>
                          </m:d>
                        </m:num>
                        <m:den>
                          <m:d>
                            <m:dPr>
                              <m:ctrlPr>
                                <a:rPr lang="tr-TR" sz="2000" b="1" i="1">
                                  <a:latin typeface="Cambria Math" panose="02040503050406030204" pitchFamily="18" charset="0"/>
                                  <a:ea typeface="Cambria Math" panose="02040503050406030204" pitchFamily="18" charset="0"/>
                                </a:rPr>
                              </m:ctrlPr>
                            </m:dPr>
                            <m:e>
                              <m:r>
                                <a:rPr lang="tr-TR" sz="2000" b="1" i="1">
                                  <a:latin typeface="Cambria Math" panose="02040503050406030204" pitchFamily="18" charset="0"/>
                                  <a:ea typeface="Cambria Math" panose="02040503050406030204" pitchFamily="18" charset="0"/>
                                </a:rPr>
                                <m:t>𝟏</m:t>
                              </m:r>
                              <m:r>
                                <a:rPr lang="tr-TR" sz="2000" b="1" i="1" smtClean="0">
                                  <a:latin typeface="Cambria Math" panose="02040503050406030204" pitchFamily="18" charset="0"/>
                                  <a:ea typeface="Cambria Math" panose="02040503050406030204" pitchFamily="18" charset="0"/>
                                </a:rPr>
                                <m:t>−</m:t>
                              </m:r>
                              <m:sSup>
                                <m:sSupPr>
                                  <m:ctrlPr>
                                    <a:rPr lang="tr-TR" sz="2000" b="1" i="1">
                                      <a:latin typeface="Cambria Math" panose="02040503050406030204" pitchFamily="18" charset="0"/>
                                    </a:rPr>
                                  </m:ctrlPr>
                                </m:sSupPr>
                                <m:e>
                                  <m:r>
                                    <a:rPr lang="tr-TR" sz="2000" b="1" i="1">
                                      <a:latin typeface="Cambria Math" panose="02040503050406030204" pitchFamily="18" charset="0"/>
                                    </a:rPr>
                                    <m:t>𝑪</m:t>
                                  </m:r>
                                </m:e>
                                <m:sup>
                                  <m:r>
                                    <a:rPr lang="tr-TR" sz="2000" b="1" i="1">
                                      <a:latin typeface="Cambria Math" panose="02040503050406030204" pitchFamily="18" charset="0"/>
                                    </a:rPr>
                                    <m:t>∗</m:t>
                                  </m:r>
                                </m:sup>
                              </m:sSup>
                            </m:e>
                          </m:d>
                        </m:den>
                      </m:f>
                    </m:oMath>
                  </m:oMathPara>
                </a14:m>
                <a:endParaRPr lang="tr-TR" sz="2000" b="1" dirty="0"/>
              </a:p>
            </p:txBody>
          </p:sp>
        </mc:Choice>
        <mc:Fallback>
          <p:sp>
            <p:nvSpPr>
              <p:cNvPr id="16" name="TextBox 15">
                <a:extLst>
                  <a:ext uri="{FF2B5EF4-FFF2-40B4-BE49-F238E27FC236}">
                    <a16:creationId xmlns:a16="http://schemas.microsoft.com/office/drawing/2014/main" id="{C8CB662C-AD1C-C3A0-82C7-CC6BC25F9440}"/>
                  </a:ext>
                </a:extLst>
              </p:cNvPr>
              <p:cNvSpPr txBox="1">
                <a:spLocks noRot="1" noChangeAspect="1" noMove="1" noResize="1" noEditPoints="1" noAdjustHandles="1" noChangeArrowheads="1" noChangeShapeType="1" noTextEdit="1"/>
              </p:cNvSpPr>
              <p:nvPr/>
            </p:nvSpPr>
            <p:spPr>
              <a:xfrm>
                <a:off x="6555277" y="1351369"/>
                <a:ext cx="3336363" cy="678712"/>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17" name="TextBox 16">
            <a:extLst>
              <a:ext uri="{FF2B5EF4-FFF2-40B4-BE49-F238E27FC236}">
                <a16:creationId xmlns:a16="http://schemas.microsoft.com/office/drawing/2014/main" id="{598DF681-262B-D032-C680-C4628F577D01}"/>
              </a:ext>
            </a:extLst>
          </p:cNvPr>
          <p:cNvSpPr txBox="1"/>
          <p:nvPr/>
        </p:nvSpPr>
        <p:spPr>
          <a:xfrm>
            <a:off x="2613429" y="834132"/>
            <a:ext cx="2482603" cy="461665"/>
          </a:xfrm>
          <a:prstGeom prst="rect">
            <a:avLst/>
          </a:prstGeom>
          <a:noFill/>
        </p:spPr>
        <p:txBody>
          <a:bodyPr wrap="none" rtlCol="0">
            <a:spAutoFit/>
          </a:bodyPr>
          <a:lstStyle/>
          <a:p>
            <a:r>
              <a:rPr lang="tr-TR" sz="2300" b="1" dirty="0"/>
              <a:t>For Parallel Flow</a:t>
            </a:r>
          </a:p>
        </p:txBody>
      </p:sp>
      <p:sp>
        <p:nvSpPr>
          <p:cNvPr id="18" name="TextBox 17">
            <a:extLst>
              <a:ext uri="{FF2B5EF4-FFF2-40B4-BE49-F238E27FC236}">
                <a16:creationId xmlns:a16="http://schemas.microsoft.com/office/drawing/2014/main" id="{A94FE015-031D-2EAB-75B7-9B2D9973CEC9}"/>
              </a:ext>
            </a:extLst>
          </p:cNvPr>
          <p:cNvSpPr txBox="1"/>
          <p:nvPr/>
        </p:nvSpPr>
        <p:spPr>
          <a:xfrm>
            <a:off x="6998315" y="823206"/>
            <a:ext cx="2450286" cy="446276"/>
          </a:xfrm>
          <a:prstGeom prst="rect">
            <a:avLst/>
          </a:prstGeom>
          <a:noFill/>
        </p:spPr>
        <p:txBody>
          <a:bodyPr wrap="none" rtlCol="0">
            <a:spAutoFit/>
          </a:bodyPr>
          <a:lstStyle/>
          <a:p>
            <a:r>
              <a:rPr lang="tr-TR" sz="2300" b="1" dirty="0"/>
              <a:t>For Counter Flow</a:t>
            </a:r>
          </a:p>
        </p:txBody>
      </p:sp>
      <p:sp>
        <p:nvSpPr>
          <p:cNvPr id="19" name="TextBox 18">
            <a:extLst>
              <a:ext uri="{FF2B5EF4-FFF2-40B4-BE49-F238E27FC236}">
                <a16:creationId xmlns:a16="http://schemas.microsoft.com/office/drawing/2014/main" id="{29354A60-FEDE-529A-B527-D7B01FA90E02}"/>
              </a:ext>
            </a:extLst>
          </p:cNvPr>
          <p:cNvSpPr txBox="1"/>
          <p:nvPr/>
        </p:nvSpPr>
        <p:spPr>
          <a:xfrm>
            <a:off x="0" y="4162458"/>
            <a:ext cx="2187009" cy="400110"/>
          </a:xfrm>
          <a:prstGeom prst="rect">
            <a:avLst/>
          </a:prstGeom>
          <a:noFill/>
        </p:spPr>
        <p:txBody>
          <a:bodyPr wrap="none" rtlCol="0">
            <a:spAutoFit/>
          </a:bodyPr>
          <a:lstStyle/>
          <a:p>
            <a:r>
              <a:rPr lang="tr-TR" sz="2000" b="1" dirty="0"/>
              <a:t>For Parallel Flow:</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6644BDD-DDEA-313F-0BF6-9284D963A665}"/>
                  </a:ext>
                </a:extLst>
              </p:cNvPr>
              <p:cNvSpPr txBox="1"/>
              <p:nvPr/>
            </p:nvSpPr>
            <p:spPr>
              <a:xfrm>
                <a:off x="2305472" y="4032469"/>
                <a:ext cx="2714589" cy="691471"/>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𝜺</m:t>
                      </m:r>
                      <m:r>
                        <a:rPr lang="tr-TR" sz="2400" b="1" i="1" smtClean="0">
                          <a:latin typeface="Cambria Math" panose="02040503050406030204" pitchFamily="18" charset="0"/>
                        </a:rPr>
                        <m:t>=</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𝟏</m:t>
                          </m:r>
                        </m:num>
                        <m:den>
                          <m:r>
                            <a:rPr lang="tr-TR" sz="2400" b="1" i="1" smtClean="0">
                              <a:latin typeface="Cambria Math" panose="02040503050406030204" pitchFamily="18" charset="0"/>
                            </a:rPr>
                            <m:t>𝟐</m:t>
                          </m:r>
                        </m:den>
                      </m:f>
                      <m:d>
                        <m:dPr>
                          <m:ctrlPr>
                            <a:rPr lang="tr-TR" sz="2400" b="1" i="1" smtClean="0">
                              <a:latin typeface="Cambria Math" panose="02040503050406030204" pitchFamily="18" charset="0"/>
                            </a:rPr>
                          </m:ctrlPr>
                        </m:dPr>
                        <m:e>
                          <m:r>
                            <a:rPr lang="tr-TR" sz="2400" b="1" i="1" smtClean="0">
                              <a:latin typeface="Cambria Math" panose="02040503050406030204" pitchFamily="18" charset="0"/>
                            </a:rPr>
                            <m:t>𝟏</m:t>
                          </m:r>
                          <m:r>
                            <a:rPr lang="tr-TR" sz="2400" b="1" i="1" smtClean="0">
                              <a:latin typeface="Cambria Math" panose="02040503050406030204" pitchFamily="18" charset="0"/>
                            </a:rPr>
                            <m:t>−</m:t>
                          </m:r>
                          <m:sSup>
                            <m:sSupPr>
                              <m:ctrlPr>
                                <a:rPr lang="tr-TR" sz="2400" b="1" i="1" smtClean="0">
                                  <a:latin typeface="Cambria Math" panose="02040503050406030204" pitchFamily="18" charset="0"/>
                                </a:rPr>
                              </m:ctrlPr>
                            </m:sSupPr>
                            <m:e>
                              <m:r>
                                <a:rPr lang="tr-TR" sz="2400" b="1" i="1" smtClean="0">
                                  <a:latin typeface="Cambria Math" panose="02040503050406030204" pitchFamily="18" charset="0"/>
                                </a:rPr>
                                <m:t>𝒆</m:t>
                              </m:r>
                            </m:e>
                            <m:sup>
                              <m:r>
                                <a:rPr lang="tr-TR" sz="2400" b="1" i="1" smtClean="0">
                                  <a:latin typeface="Cambria Math" panose="02040503050406030204" pitchFamily="18" charset="0"/>
                                </a:rPr>
                                <m:t>−</m:t>
                              </m:r>
                              <m:r>
                                <a:rPr lang="tr-TR" sz="2400" b="1" i="1" smtClean="0">
                                  <a:latin typeface="Cambria Math" panose="02040503050406030204" pitchFamily="18" charset="0"/>
                                </a:rPr>
                                <m:t>𝟐</m:t>
                              </m:r>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𝑵𝑻𝑼</m:t>
                              </m:r>
                            </m:sup>
                          </m:sSup>
                        </m:e>
                      </m:d>
                    </m:oMath>
                  </m:oMathPara>
                </a14:m>
                <a:endParaRPr lang="tr-TR" sz="2400" b="1" dirty="0"/>
              </a:p>
            </p:txBody>
          </p:sp>
        </mc:Choice>
        <mc:Fallback xmlns="">
          <p:sp>
            <p:nvSpPr>
              <p:cNvPr id="20" name="TextBox 19">
                <a:extLst>
                  <a:ext uri="{FF2B5EF4-FFF2-40B4-BE49-F238E27FC236}">
                    <a16:creationId xmlns:a16="http://schemas.microsoft.com/office/drawing/2014/main" id="{A6644BDD-DDEA-313F-0BF6-9284D963A665}"/>
                  </a:ext>
                </a:extLst>
              </p:cNvPr>
              <p:cNvSpPr txBox="1">
                <a:spLocks noRot="1" noChangeAspect="1" noMove="1" noResize="1" noEditPoints="1" noAdjustHandles="1" noChangeArrowheads="1" noChangeShapeType="1" noTextEdit="1"/>
              </p:cNvSpPr>
              <p:nvPr/>
            </p:nvSpPr>
            <p:spPr>
              <a:xfrm>
                <a:off x="2305472" y="4032469"/>
                <a:ext cx="2714589" cy="691471"/>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21" name="TextBox 20">
            <a:extLst>
              <a:ext uri="{FF2B5EF4-FFF2-40B4-BE49-F238E27FC236}">
                <a16:creationId xmlns:a16="http://schemas.microsoft.com/office/drawing/2014/main" id="{C0DFA0AF-DD61-08B7-E293-C2B9CFFFBD19}"/>
              </a:ext>
            </a:extLst>
          </p:cNvPr>
          <p:cNvSpPr txBox="1"/>
          <p:nvPr/>
        </p:nvSpPr>
        <p:spPr>
          <a:xfrm>
            <a:off x="0" y="5247625"/>
            <a:ext cx="2241704" cy="400110"/>
          </a:xfrm>
          <a:prstGeom prst="rect">
            <a:avLst/>
          </a:prstGeom>
          <a:noFill/>
        </p:spPr>
        <p:txBody>
          <a:bodyPr wrap="none" rtlCol="0">
            <a:spAutoFit/>
          </a:bodyPr>
          <a:lstStyle/>
          <a:p>
            <a:r>
              <a:rPr lang="tr-TR" sz="2000" b="1" dirty="0"/>
              <a:t>For Counter Flow:</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10B2D08-C602-C57E-52BF-8EC309BC7701}"/>
                  </a:ext>
                </a:extLst>
              </p:cNvPr>
              <p:cNvSpPr txBox="1"/>
              <p:nvPr/>
            </p:nvSpPr>
            <p:spPr>
              <a:xfrm>
                <a:off x="2305472" y="5148509"/>
                <a:ext cx="2587247" cy="52039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1" i="1" smtClean="0">
                          <a:latin typeface="Cambria Math" panose="02040503050406030204" pitchFamily="18" charset="0"/>
                          <a:ea typeface="Cambria Math" panose="02040503050406030204" pitchFamily="18" charset="0"/>
                        </a:rPr>
                        <m:t>𝜺</m:t>
                      </m:r>
                      <m:r>
                        <a:rPr lang="tr-TR" b="1" i="1" smtClean="0">
                          <a:latin typeface="Cambria Math" panose="02040503050406030204" pitchFamily="18" charset="0"/>
                        </a:rPr>
                        <m:t>=</m:t>
                      </m:r>
                      <m:f>
                        <m:fPr>
                          <m:ctrlPr>
                            <a:rPr lang="tr-TR" b="1" i="1" smtClean="0">
                              <a:latin typeface="Cambria Math" panose="02040503050406030204" pitchFamily="18" charset="0"/>
                            </a:rPr>
                          </m:ctrlPr>
                        </m:fPr>
                        <m:num>
                          <m:r>
                            <a:rPr lang="tr-TR" b="1" i="1" smtClean="0">
                              <a:latin typeface="Cambria Math" panose="02040503050406030204" pitchFamily="18" charset="0"/>
                            </a:rPr>
                            <m:t>𝟎</m:t>
                          </m:r>
                        </m:num>
                        <m:den>
                          <m:r>
                            <a:rPr lang="tr-TR" b="1" i="1" smtClean="0">
                              <a:latin typeface="Cambria Math" panose="02040503050406030204" pitchFamily="18" charset="0"/>
                            </a:rPr>
                            <m:t>𝟎</m:t>
                          </m:r>
                        </m:den>
                      </m:f>
                      <m:r>
                        <a:rPr lang="tr-TR" b="1" i="1" smtClean="0">
                          <a:latin typeface="Cambria Math" panose="02040503050406030204" pitchFamily="18" charset="0"/>
                        </a:rPr>
                        <m:t>=</m:t>
                      </m:r>
                      <m:r>
                        <a:rPr lang="tr-TR" b="1" i="1" smtClean="0">
                          <a:latin typeface="Cambria Math" panose="02040503050406030204" pitchFamily="18" charset="0"/>
                        </a:rPr>
                        <m:t>𝒊𝒏𝒅𝒆𝒕𝒆𝒓𝒎𝒊𝒏𝒂𝒕𝒆</m:t>
                      </m:r>
                    </m:oMath>
                  </m:oMathPara>
                </a14:m>
                <a:endParaRPr lang="tr-TR" b="1" dirty="0"/>
              </a:p>
            </p:txBody>
          </p:sp>
        </mc:Choice>
        <mc:Fallback xmlns="">
          <p:sp>
            <p:nvSpPr>
              <p:cNvPr id="22" name="TextBox 21">
                <a:extLst>
                  <a:ext uri="{FF2B5EF4-FFF2-40B4-BE49-F238E27FC236}">
                    <a16:creationId xmlns:a16="http://schemas.microsoft.com/office/drawing/2014/main" id="{910B2D08-C602-C57E-52BF-8EC309BC7701}"/>
                  </a:ext>
                </a:extLst>
              </p:cNvPr>
              <p:cNvSpPr txBox="1">
                <a:spLocks noRot="1" noChangeAspect="1" noMove="1" noResize="1" noEditPoints="1" noAdjustHandles="1" noChangeArrowheads="1" noChangeShapeType="1" noTextEdit="1"/>
              </p:cNvSpPr>
              <p:nvPr/>
            </p:nvSpPr>
            <p:spPr>
              <a:xfrm>
                <a:off x="2305472" y="5148509"/>
                <a:ext cx="2587247" cy="520399"/>
              </a:xfrm>
              <a:prstGeom prst="rect">
                <a:avLst/>
              </a:prstGeom>
              <a:blipFill>
                <a:blip r:embed="rId8"/>
                <a:stretch>
                  <a:fillRect/>
                </a:stretch>
              </a:blipFill>
              <a:ln>
                <a:solidFill>
                  <a:schemeClr val="tx1"/>
                </a:solidFill>
              </a:ln>
            </p:spPr>
            <p:txBody>
              <a:bodyPr/>
              <a:lstStyle/>
              <a:p>
                <a:r>
                  <a:rPr lang="tr-TR">
                    <a:noFill/>
                  </a:rPr>
                  <a:t> </a:t>
                </a:r>
              </a:p>
            </p:txBody>
          </p:sp>
        </mc:Fallback>
      </mc:AlternateContent>
      <p:sp>
        <p:nvSpPr>
          <p:cNvPr id="23" name="TextBox 22">
            <a:extLst>
              <a:ext uri="{FF2B5EF4-FFF2-40B4-BE49-F238E27FC236}">
                <a16:creationId xmlns:a16="http://schemas.microsoft.com/office/drawing/2014/main" id="{294A75F1-FB2A-6FF5-D575-74FEC90169A6}"/>
              </a:ext>
            </a:extLst>
          </p:cNvPr>
          <p:cNvSpPr txBox="1"/>
          <p:nvPr/>
        </p:nvSpPr>
        <p:spPr>
          <a:xfrm>
            <a:off x="7470947" y="4162837"/>
            <a:ext cx="2187009" cy="400110"/>
          </a:xfrm>
          <a:prstGeom prst="rect">
            <a:avLst/>
          </a:prstGeom>
          <a:noFill/>
        </p:spPr>
        <p:txBody>
          <a:bodyPr wrap="none" rtlCol="0">
            <a:spAutoFit/>
          </a:bodyPr>
          <a:lstStyle/>
          <a:p>
            <a:r>
              <a:rPr lang="tr-TR" sz="2000" b="1" dirty="0"/>
              <a:t>For Parallel Flow:</a:t>
            </a:r>
          </a:p>
        </p:txBody>
      </p:sp>
      <p:sp>
        <p:nvSpPr>
          <p:cNvPr id="24" name="TextBox 23">
            <a:extLst>
              <a:ext uri="{FF2B5EF4-FFF2-40B4-BE49-F238E27FC236}">
                <a16:creationId xmlns:a16="http://schemas.microsoft.com/office/drawing/2014/main" id="{56E938F4-0485-2C68-9888-E5B3E447BFB2}"/>
              </a:ext>
            </a:extLst>
          </p:cNvPr>
          <p:cNvSpPr txBox="1"/>
          <p:nvPr/>
        </p:nvSpPr>
        <p:spPr>
          <a:xfrm>
            <a:off x="7470947" y="5213199"/>
            <a:ext cx="2241704" cy="400110"/>
          </a:xfrm>
          <a:prstGeom prst="rect">
            <a:avLst/>
          </a:prstGeom>
          <a:noFill/>
        </p:spPr>
        <p:txBody>
          <a:bodyPr wrap="none" rtlCol="0">
            <a:spAutoFit/>
          </a:bodyPr>
          <a:lstStyle/>
          <a:p>
            <a:r>
              <a:rPr lang="tr-TR" sz="2000" b="1" dirty="0"/>
              <a:t>For Counter Flow:</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223AE3A-3F0D-939C-C6B2-DC30F801A603}"/>
                  </a:ext>
                </a:extLst>
              </p:cNvPr>
              <p:cNvSpPr txBox="1"/>
              <p:nvPr/>
            </p:nvSpPr>
            <p:spPr>
              <a:xfrm>
                <a:off x="9909253" y="4167961"/>
                <a:ext cx="2003689" cy="37587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𝜺</m:t>
                      </m:r>
                      <m:r>
                        <a:rPr lang="tr-TR" sz="2400" b="1" i="1" smtClean="0">
                          <a:latin typeface="Cambria Math" panose="02040503050406030204" pitchFamily="18" charset="0"/>
                          <a:ea typeface="Cambria Math" panose="02040503050406030204" pitchFamily="18" charset="0"/>
                        </a:rPr>
                        <m:t>=</m:t>
                      </m:r>
                      <m:r>
                        <a:rPr lang="tr-TR" sz="2400" b="1" i="1">
                          <a:latin typeface="Cambria Math" panose="02040503050406030204" pitchFamily="18" charset="0"/>
                        </a:rPr>
                        <m:t>𝟏</m:t>
                      </m:r>
                      <m:r>
                        <a:rPr lang="tr-TR" sz="2400" b="1" i="1">
                          <a:latin typeface="Cambria Math" panose="02040503050406030204" pitchFamily="18" charset="0"/>
                        </a:rPr>
                        <m:t>−</m:t>
                      </m:r>
                      <m:sSup>
                        <m:sSupPr>
                          <m:ctrlPr>
                            <a:rPr lang="tr-TR" sz="2400" b="1" i="1">
                              <a:latin typeface="Cambria Math" panose="02040503050406030204" pitchFamily="18" charset="0"/>
                            </a:rPr>
                          </m:ctrlPr>
                        </m:sSupPr>
                        <m:e>
                          <m:r>
                            <a:rPr lang="tr-TR" sz="2400" b="1" i="1">
                              <a:latin typeface="Cambria Math" panose="02040503050406030204" pitchFamily="18" charset="0"/>
                            </a:rPr>
                            <m:t>𝒆</m:t>
                          </m:r>
                        </m:e>
                        <m:sup>
                          <m:r>
                            <a:rPr lang="tr-TR" sz="2400" b="1" i="1">
                              <a:latin typeface="Cambria Math" panose="02040503050406030204" pitchFamily="18" charset="0"/>
                            </a:rPr>
                            <m:t>−</m:t>
                          </m:r>
                          <m:r>
                            <a:rPr lang="tr-TR" sz="2400" b="1" i="1">
                              <a:latin typeface="Cambria Math" panose="02040503050406030204" pitchFamily="18" charset="0"/>
                              <a:ea typeface="Cambria Math" panose="02040503050406030204" pitchFamily="18" charset="0"/>
                            </a:rPr>
                            <m:t>𝑵𝑻𝑼</m:t>
                          </m:r>
                        </m:sup>
                      </m:sSup>
                    </m:oMath>
                  </m:oMathPara>
                </a14:m>
                <a:endParaRPr lang="tr-TR" sz="2400" b="1" dirty="0"/>
              </a:p>
            </p:txBody>
          </p:sp>
        </mc:Choice>
        <mc:Fallback xmlns="">
          <p:sp>
            <p:nvSpPr>
              <p:cNvPr id="26" name="TextBox 25">
                <a:extLst>
                  <a:ext uri="{FF2B5EF4-FFF2-40B4-BE49-F238E27FC236}">
                    <a16:creationId xmlns:a16="http://schemas.microsoft.com/office/drawing/2014/main" id="{0223AE3A-3F0D-939C-C6B2-DC30F801A603}"/>
                  </a:ext>
                </a:extLst>
              </p:cNvPr>
              <p:cNvSpPr txBox="1">
                <a:spLocks noRot="1" noChangeAspect="1" noMove="1" noResize="1" noEditPoints="1" noAdjustHandles="1" noChangeArrowheads="1" noChangeShapeType="1" noTextEdit="1"/>
              </p:cNvSpPr>
              <p:nvPr/>
            </p:nvSpPr>
            <p:spPr>
              <a:xfrm>
                <a:off x="9909253" y="4167961"/>
                <a:ext cx="2003689" cy="375872"/>
              </a:xfrm>
              <a:prstGeom prst="rect">
                <a:avLst/>
              </a:prstGeom>
              <a:blipFill>
                <a:blip r:embed="rId9"/>
                <a:stretch>
                  <a:fillRect l="-1212" r="-1212" b="-6349"/>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EA05991-BF2A-A8BB-97D3-2A859F595CE4}"/>
                  </a:ext>
                </a:extLst>
              </p:cNvPr>
              <p:cNvSpPr txBox="1"/>
              <p:nvPr/>
            </p:nvSpPr>
            <p:spPr>
              <a:xfrm>
                <a:off x="9881808" y="5222073"/>
                <a:ext cx="2003689" cy="37587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𝜺</m:t>
                      </m:r>
                      <m:r>
                        <a:rPr lang="tr-TR" sz="2400" b="1" i="1" smtClean="0">
                          <a:latin typeface="Cambria Math" panose="02040503050406030204" pitchFamily="18" charset="0"/>
                          <a:ea typeface="Cambria Math" panose="02040503050406030204" pitchFamily="18" charset="0"/>
                        </a:rPr>
                        <m:t>=</m:t>
                      </m:r>
                      <m:r>
                        <a:rPr lang="tr-TR" sz="2400" b="1" i="1">
                          <a:latin typeface="Cambria Math" panose="02040503050406030204" pitchFamily="18" charset="0"/>
                        </a:rPr>
                        <m:t>𝟏</m:t>
                      </m:r>
                      <m:r>
                        <a:rPr lang="tr-TR" sz="2400" b="1" i="1">
                          <a:latin typeface="Cambria Math" panose="02040503050406030204" pitchFamily="18" charset="0"/>
                        </a:rPr>
                        <m:t>−</m:t>
                      </m:r>
                      <m:sSup>
                        <m:sSupPr>
                          <m:ctrlPr>
                            <a:rPr lang="tr-TR" sz="2400" b="1" i="1">
                              <a:latin typeface="Cambria Math" panose="02040503050406030204" pitchFamily="18" charset="0"/>
                            </a:rPr>
                          </m:ctrlPr>
                        </m:sSupPr>
                        <m:e>
                          <m:r>
                            <a:rPr lang="tr-TR" sz="2400" b="1" i="1">
                              <a:latin typeface="Cambria Math" panose="02040503050406030204" pitchFamily="18" charset="0"/>
                            </a:rPr>
                            <m:t>𝒆</m:t>
                          </m:r>
                        </m:e>
                        <m:sup>
                          <m:r>
                            <a:rPr lang="tr-TR" sz="2400" b="1" i="1">
                              <a:latin typeface="Cambria Math" panose="02040503050406030204" pitchFamily="18" charset="0"/>
                            </a:rPr>
                            <m:t>−</m:t>
                          </m:r>
                          <m:r>
                            <a:rPr lang="tr-TR" sz="2400" b="1" i="1">
                              <a:latin typeface="Cambria Math" panose="02040503050406030204" pitchFamily="18" charset="0"/>
                              <a:ea typeface="Cambria Math" panose="02040503050406030204" pitchFamily="18" charset="0"/>
                            </a:rPr>
                            <m:t>𝑵𝑻𝑼</m:t>
                          </m:r>
                        </m:sup>
                      </m:sSup>
                    </m:oMath>
                  </m:oMathPara>
                </a14:m>
                <a:endParaRPr lang="tr-TR" sz="2400" b="1" dirty="0"/>
              </a:p>
            </p:txBody>
          </p:sp>
        </mc:Choice>
        <mc:Fallback xmlns="">
          <p:sp>
            <p:nvSpPr>
              <p:cNvPr id="27" name="TextBox 26">
                <a:extLst>
                  <a:ext uri="{FF2B5EF4-FFF2-40B4-BE49-F238E27FC236}">
                    <a16:creationId xmlns:a16="http://schemas.microsoft.com/office/drawing/2014/main" id="{5EA05991-BF2A-A8BB-97D3-2A859F595CE4}"/>
                  </a:ext>
                </a:extLst>
              </p:cNvPr>
              <p:cNvSpPr txBox="1">
                <a:spLocks noRot="1" noChangeAspect="1" noMove="1" noResize="1" noEditPoints="1" noAdjustHandles="1" noChangeArrowheads="1" noChangeShapeType="1" noTextEdit="1"/>
              </p:cNvSpPr>
              <p:nvPr/>
            </p:nvSpPr>
            <p:spPr>
              <a:xfrm>
                <a:off x="9881808" y="5222073"/>
                <a:ext cx="2003689" cy="375872"/>
              </a:xfrm>
              <a:prstGeom prst="rect">
                <a:avLst/>
              </a:prstGeom>
              <a:blipFill>
                <a:blip r:embed="rId10"/>
                <a:stretch>
                  <a:fillRect l="-1208" r="-906" b="-6349"/>
                </a:stretch>
              </a:blipFill>
              <a:ln>
                <a:solidFill>
                  <a:schemeClr val="tx1"/>
                </a:solidFill>
              </a:ln>
            </p:spPr>
            <p:txBody>
              <a:bodyPr/>
              <a:lstStyle/>
              <a:p>
                <a:r>
                  <a:rPr lang="tr-TR">
                    <a:noFill/>
                  </a:rPr>
                  <a:t> </a:t>
                </a:r>
              </a:p>
            </p:txBody>
          </p:sp>
        </mc:Fallback>
      </mc:AlternateContent>
      <p:cxnSp>
        <p:nvCxnSpPr>
          <p:cNvPr id="28" name="Straight Arrow Connector 27">
            <a:extLst>
              <a:ext uri="{FF2B5EF4-FFF2-40B4-BE49-F238E27FC236}">
                <a16:creationId xmlns:a16="http://schemas.microsoft.com/office/drawing/2014/main" id="{B2B88377-50CC-CFFC-1B6A-7812A1F18A69}"/>
              </a:ext>
            </a:extLst>
          </p:cNvPr>
          <p:cNvCxnSpPr/>
          <p:nvPr/>
        </p:nvCxnSpPr>
        <p:spPr>
          <a:xfrm>
            <a:off x="3569599" y="5668908"/>
            <a:ext cx="0" cy="324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0C1B562-2C7A-FE21-2A52-222784722163}"/>
                  </a:ext>
                </a:extLst>
              </p:cNvPr>
              <p:cNvSpPr txBox="1"/>
              <p:nvPr/>
            </p:nvSpPr>
            <p:spPr>
              <a:xfrm>
                <a:off x="2539937" y="6002985"/>
                <a:ext cx="1837041" cy="697627"/>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𝜺</m:t>
                      </m:r>
                      <m:r>
                        <a:rPr lang="tr-TR" sz="2400" b="1" i="1" smtClean="0">
                          <a:latin typeface="Cambria Math" panose="02040503050406030204" pitchFamily="18" charset="0"/>
                        </a:rPr>
                        <m:t>=</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𝑵𝑻𝑼</m:t>
                          </m:r>
                        </m:num>
                        <m:den>
                          <m:r>
                            <a:rPr lang="tr-TR" sz="2400" b="1" i="1" smtClean="0">
                              <a:latin typeface="Cambria Math" panose="02040503050406030204" pitchFamily="18" charset="0"/>
                            </a:rPr>
                            <m:t>𝟏</m:t>
                          </m:r>
                          <m:r>
                            <a:rPr lang="tr-TR" sz="2400" b="1" i="1" smtClean="0">
                              <a:latin typeface="Cambria Math" panose="02040503050406030204" pitchFamily="18" charset="0"/>
                            </a:rPr>
                            <m:t>+</m:t>
                          </m:r>
                          <m:r>
                            <a:rPr lang="tr-TR" sz="2400" b="1" i="1" smtClean="0">
                              <a:latin typeface="Cambria Math" panose="02040503050406030204" pitchFamily="18" charset="0"/>
                            </a:rPr>
                            <m:t>𝑵𝑻𝑼</m:t>
                          </m:r>
                        </m:den>
                      </m:f>
                    </m:oMath>
                  </m:oMathPara>
                </a14:m>
                <a:endParaRPr lang="tr-TR" sz="2400" b="1" dirty="0"/>
              </a:p>
            </p:txBody>
          </p:sp>
        </mc:Choice>
        <mc:Fallback xmlns="">
          <p:sp>
            <p:nvSpPr>
              <p:cNvPr id="29" name="TextBox 28">
                <a:extLst>
                  <a:ext uri="{FF2B5EF4-FFF2-40B4-BE49-F238E27FC236}">
                    <a16:creationId xmlns:a16="http://schemas.microsoft.com/office/drawing/2014/main" id="{B0C1B562-2C7A-FE21-2A52-222784722163}"/>
                  </a:ext>
                </a:extLst>
              </p:cNvPr>
              <p:cNvSpPr txBox="1">
                <a:spLocks noRot="1" noChangeAspect="1" noMove="1" noResize="1" noEditPoints="1" noAdjustHandles="1" noChangeArrowheads="1" noChangeShapeType="1" noTextEdit="1"/>
              </p:cNvSpPr>
              <p:nvPr/>
            </p:nvSpPr>
            <p:spPr>
              <a:xfrm>
                <a:off x="2539937" y="6002985"/>
                <a:ext cx="1837041" cy="697627"/>
              </a:xfrm>
              <a:prstGeom prst="rect">
                <a:avLst/>
              </a:prstGeom>
              <a:blipFill>
                <a:blip r:embed="rId11"/>
                <a:stretch>
                  <a:fillRect/>
                </a:stretch>
              </a:blipFill>
              <a:ln>
                <a:solidFill>
                  <a:schemeClr val="tx1"/>
                </a:solidFill>
              </a:ln>
            </p:spPr>
            <p:txBody>
              <a:bodyPr/>
              <a:lstStyle/>
              <a:p>
                <a:r>
                  <a:rPr lang="tr-TR">
                    <a:noFill/>
                  </a:rPr>
                  <a:t> </a:t>
                </a:r>
              </a:p>
            </p:txBody>
          </p:sp>
        </mc:Fallback>
      </mc:AlternateContent>
      <p:sp>
        <p:nvSpPr>
          <p:cNvPr id="3" name="Slayt Numarası Yer Tutucusu 2">
            <a:extLst>
              <a:ext uri="{FF2B5EF4-FFF2-40B4-BE49-F238E27FC236}">
                <a16:creationId xmlns:a16="http://schemas.microsoft.com/office/drawing/2014/main" id="{2A8E32D9-252D-90E4-EB93-624373C32B15}"/>
              </a:ext>
            </a:extLst>
          </p:cNvPr>
          <p:cNvSpPr>
            <a:spLocks noGrp="1"/>
          </p:cNvSpPr>
          <p:nvPr>
            <p:ph type="sldNum" sz="quarter" idx="12"/>
          </p:nvPr>
        </p:nvSpPr>
        <p:spPr/>
        <p:txBody>
          <a:bodyPr/>
          <a:lstStyle/>
          <a:p>
            <a:fld id="{9DC36462-DBD6-4833-A557-4F162F5DA347}" type="slidenum">
              <a:rPr lang="tr-TR" smtClean="0"/>
              <a:t>13</a:t>
            </a:fld>
            <a:endParaRPr lang="tr-TR"/>
          </a:p>
        </p:txBody>
      </p:sp>
    </p:spTree>
    <p:extLst>
      <p:ext uri="{BB962C8B-B14F-4D97-AF65-F5344CB8AC3E}">
        <p14:creationId xmlns:p14="http://schemas.microsoft.com/office/powerpoint/2010/main" val="1684702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7274900" cy="707886"/>
          </a:xfrm>
          <a:prstGeom prst="rect">
            <a:avLst/>
          </a:prstGeom>
          <a:noFill/>
        </p:spPr>
        <p:txBody>
          <a:bodyPr wrap="square" rtlCol="0">
            <a:spAutoFit/>
          </a:bodyPr>
          <a:lstStyle/>
          <a:p>
            <a:r>
              <a:rPr lang="tr-TR" sz="4000" b="1" dirty="0"/>
              <a:t>Effectiveness-NTU Relations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D7E1AD9-6BAA-FD10-414D-CB09310FBEA1}"/>
                  </a:ext>
                </a:extLst>
              </p:cNvPr>
              <p:cNvSpPr txBox="1"/>
              <p:nvPr/>
            </p:nvSpPr>
            <p:spPr>
              <a:xfrm>
                <a:off x="4911033" y="972844"/>
                <a:ext cx="5955798" cy="430887"/>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𝜺</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𝒇</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𝑵𝑻𝑼</m:t>
                      </m:r>
                      <m:r>
                        <a:rPr lang="tr-TR" sz="2800" b="1" i="1" smtClean="0">
                          <a:latin typeface="Cambria Math" panose="02040503050406030204" pitchFamily="18" charset="0"/>
                          <a:ea typeface="Cambria Math" panose="02040503050406030204" pitchFamily="18" charset="0"/>
                        </a:rPr>
                        <m:t>, </m:t>
                      </m:r>
                      <m:sSup>
                        <m:sSupPr>
                          <m:ctrlPr>
                            <a:rPr lang="tr-TR" sz="2800" b="1" i="1" smtClean="0">
                              <a:latin typeface="Cambria Math" panose="02040503050406030204" pitchFamily="18" charset="0"/>
                              <a:ea typeface="Cambria Math" panose="02040503050406030204" pitchFamily="18" charset="0"/>
                            </a:rPr>
                          </m:ctrlPr>
                        </m:sSupPr>
                        <m:e>
                          <m:r>
                            <a:rPr lang="tr-TR" sz="2800" b="1" i="1" smtClean="0">
                              <a:latin typeface="Cambria Math" panose="02040503050406030204" pitchFamily="18" charset="0"/>
                              <a:ea typeface="Cambria Math" panose="02040503050406030204" pitchFamily="18" charset="0"/>
                            </a:rPr>
                            <m:t>𝑪</m:t>
                          </m:r>
                        </m:e>
                        <m:sup>
                          <m:r>
                            <a:rPr lang="tr-TR" sz="2800" b="1" i="1" smtClean="0">
                              <a:latin typeface="Cambria Math" panose="02040503050406030204" pitchFamily="18" charset="0"/>
                              <a:ea typeface="Cambria Math" panose="02040503050406030204" pitchFamily="18" charset="0"/>
                            </a:rPr>
                            <m:t>∗</m:t>
                          </m:r>
                        </m:sup>
                      </m:sSup>
                      <m:r>
                        <a:rPr lang="tr-TR" sz="2800" b="1" i="1" smtClean="0">
                          <a:latin typeface="Cambria Math" panose="02040503050406030204" pitchFamily="18" charset="0"/>
                          <a:ea typeface="Cambria Math" panose="02040503050406030204" pitchFamily="18" charset="0"/>
                        </a:rPr>
                        <m:t>, </m:t>
                      </m:r>
                      <m:r>
                        <a:rPr lang="tr-TR" sz="2800" b="1" i="1" smtClean="0">
                          <a:latin typeface="Cambria Math" panose="02040503050406030204" pitchFamily="18" charset="0"/>
                          <a:ea typeface="Cambria Math" panose="02040503050406030204" pitchFamily="18" charset="0"/>
                        </a:rPr>
                        <m:t>𝒇𝒍𝒐𝒘</m:t>
                      </m:r>
                      <m:r>
                        <a:rPr lang="tr-TR" sz="2800" b="1" i="1" smtClean="0">
                          <a:latin typeface="Cambria Math" panose="02040503050406030204" pitchFamily="18" charset="0"/>
                          <a:ea typeface="Cambria Math" panose="02040503050406030204" pitchFamily="18" charset="0"/>
                        </a:rPr>
                        <m:t> </m:t>
                      </m:r>
                      <m:r>
                        <a:rPr lang="tr-TR" sz="2800" b="1" i="1" smtClean="0">
                          <a:latin typeface="Cambria Math" panose="02040503050406030204" pitchFamily="18" charset="0"/>
                          <a:ea typeface="Cambria Math" panose="02040503050406030204" pitchFamily="18" charset="0"/>
                        </a:rPr>
                        <m:t>𝒂𝒓𝒓𝒂𝒏𝒈𝒆𝒎𝒆𝒏𝒕</m:t>
                      </m:r>
                      <m:r>
                        <a:rPr lang="tr-TR" sz="2800" b="1" i="1" smtClean="0">
                          <a:latin typeface="Cambria Math" panose="02040503050406030204" pitchFamily="18" charset="0"/>
                          <a:ea typeface="Cambria Math" panose="02040503050406030204" pitchFamily="18" charset="0"/>
                        </a:rPr>
                        <m:t>)</m:t>
                      </m:r>
                    </m:oMath>
                  </m:oMathPara>
                </a14:m>
                <a:endParaRPr lang="tr-TR" sz="2800" b="1" dirty="0"/>
              </a:p>
            </p:txBody>
          </p:sp>
        </mc:Choice>
        <mc:Fallback xmlns="">
          <p:sp>
            <p:nvSpPr>
              <p:cNvPr id="2" name="TextBox 1">
                <a:extLst>
                  <a:ext uri="{FF2B5EF4-FFF2-40B4-BE49-F238E27FC236}">
                    <a16:creationId xmlns:a16="http://schemas.microsoft.com/office/drawing/2014/main" id="{2D7E1AD9-6BAA-FD10-414D-CB09310FBEA1}"/>
                  </a:ext>
                </a:extLst>
              </p:cNvPr>
              <p:cNvSpPr txBox="1">
                <a:spLocks noRot="1" noChangeAspect="1" noMove="1" noResize="1" noEditPoints="1" noAdjustHandles="1" noChangeArrowheads="1" noChangeShapeType="1" noTextEdit="1"/>
              </p:cNvSpPr>
              <p:nvPr/>
            </p:nvSpPr>
            <p:spPr>
              <a:xfrm>
                <a:off x="4911033" y="972844"/>
                <a:ext cx="5955798" cy="430887"/>
              </a:xfrm>
              <a:prstGeom prst="rect">
                <a:avLst/>
              </a:prstGeom>
              <a:blipFill>
                <a:blip r:embed="rId3"/>
                <a:stretch>
                  <a:fillRect/>
                </a:stretch>
              </a:blipFill>
              <a:ln>
                <a:solidFill>
                  <a:schemeClr val="tx1"/>
                </a:solidFill>
              </a:ln>
            </p:spPr>
            <p:txBody>
              <a:bodyPr/>
              <a:lstStyle/>
              <a:p>
                <a:r>
                  <a:rPr lang="tr-TR">
                    <a:noFill/>
                  </a:rPr>
                  <a:t> </a:t>
                </a:r>
              </a:p>
            </p:txBody>
          </p:sp>
        </mc:Fallback>
      </mc:AlternateContent>
      <p:sp>
        <p:nvSpPr>
          <p:cNvPr id="3" name="TextBox 2">
            <a:extLst>
              <a:ext uri="{FF2B5EF4-FFF2-40B4-BE49-F238E27FC236}">
                <a16:creationId xmlns:a16="http://schemas.microsoft.com/office/drawing/2014/main" id="{B3188241-124B-314F-1DA6-4144EEBC2F47}"/>
              </a:ext>
            </a:extLst>
          </p:cNvPr>
          <p:cNvSpPr txBox="1"/>
          <p:nvPr/>
        </p:nvSpPr>
        <p:spPr>
          <a:xfrm>
            <a:off x="217281" y="996761"/>
            <a:ext cx="4360489" cy="461665"/>
          </a:xfrm>
          <a:prstGeom prst="rect">
            <a:avLst/>
          </a:prstGeom>
          <a:noFill/>
        </p:spPr>
        <p:txBody>
          <a:bodyPr wrap="none" rtlCol="0">
            <a:spAutoFit/>
          </a:bodyPr>
          <a:lstStyle/>
          <a:p>
            <a:pPr marL="342900" indent="-342900">
              <a:buFont typeface="Wingdings" panose="05000000000000000000" pitchFamily="2" charset="2"/>
              <a:buChar char="Ø"/>
            </a:pPr>
            <a:r>
              <a:rPr lang="tr-TR" sz="2400" b="1" dirty="0"/>
              <a:t>Effectiveness is a function of:</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DCA76CC-4663-11D1-4953-6921013B8EFD}"/>
                  </a:ext>
                </a:extLst>
              </p:cNvPr>
              <p:cNvSpPr txBox="1"/>
              <p:nvPr/>
            </p:nvSpPr>
            <p:spPr>
              <a:xfrm>
                <a:off x="217281" y="1577286"/>
                <a:ext cx="11630590" cy="3046988"/>
              </a:xfrm>
              <a:prstGeom prst="rect">
                <a:avLst/>
              </a:prstGeom>
              <a:noFill/>
            </p:spPr>
            <p:txBody>
              <a:bodyPr wrap="square" rtlCol="0">
                <a:spAutoFit/>
              </a:bodyPr>
              <a:lstStyle/>
              <a:p>
                <a:pPr marL="342900" indent="-342900" algn="just">
                  <a:buFont typeface="Wingdings" panose="05000000000000000000" pitchFamily="2" charset="2"/>
                  <a:buChar char="Ø"/>
                </a:pPr>
                <a:r>
                  <a:rPr lang="tr-TR" sz="2400" b="1" dirty="0"/>
                  <a:t>The following observations may be made by reviewing the figures given in the next slides:</a:t>
                </a:r>
              </a:p>
              <a:p>
                <a:pPr marL="914400" lvl="1" indent="-457200" algn="just">
                  <a:buAutoNum type="arabicPeriod"/>
                </a:pPr>
                <a:r>
                  <a:rPr lang="tr-TR" sz="2400" b="1" dirty="0"/>
                  <a:t>The heat exchanger thermal effectiveness, </a:t>
                </a:r>
                <a14:m>
                  <m:oMath xmlns:m="http://schemas.openxmlformats.org/officeDocument/2006/math">
                    <m:r>
                      <a:rPr lang="tr-TR" sz="2400" b="1" i="1">
                        <a:latin typeface="Cambria Math" panose="02040503050406030204" pitchFamily="18" charset="0"/>
                        <a:ea typeface="Cambria Math" panose="02040503050406030204" pitchFamily="18" charset="0"/>
                      </a:rPr>
                      <m:t>𝜺</m:t>
                    </m:r>
                  </m:oMath>
                </a14:m>
                <a:r>
                  <a:rPr lang="tr-TR" sz="2400" b="1" dirty="0"/>
                  <a:t>, increases with the increasing values of NTU for a specified </a:t>
                </a:r>
                <a14:m>
                  <m:oMath xmlns:m="http://schemas.openxmlformats.org/officeDocument/2006/math">
                    <m:sSup>
                      <m:sSupPr>
                        <m:ctrlPr>
                          <a:rPr lang="tr-TR" sz="2400" b="1" i="1" smtClean="0">
                            <a:latin typeface="Cambria Math" panose="02040503050406030204" pitchFamily="18" charset="0"/>
                            <a:ea typeface="Cambria Math" panose="02040503050406030204" pitchFamily="18" charset="0"/>
                          </a:rPr>
                        </m:ctrlPr>
                      </m:sSupPr>
                      <m:e>
                        <m:r>
                          <a:rPr lang="tr-TR" sz="2400" b="1" i="1" smtClean="0">
                            <a:latin typeface="Cambria Math" panose="02040503050406030204" pitchFamily="18" charset="0"/>
                            <a:ea typeface="Cambria Math" panose="02040503050406030204" pitchFamily="18" charset="0"/>
                          </a:rPr>
                          <m:t>𝑪</m:t>
                        </m:r>
                      </m:e>
                      <m:sup>
                        <m:r>
                          <a:rPr lang="tr-TR" sz="2400" b="1" i="1" smtClean="0">
                            <a:latin typeface="Cambria Math" panose="02040503050406030204" pitchFamily="18" charset="0"/>
                            <a:ea typeface="Cambria Math" panose="02040503050406030204" pitchFamily="18" charset="0"/>
                          </a:rPr>
                          <m:t>∗</m:t>
                        </m:r>
                      </m:sup>
                    </m:sSup>
                  </m:oMath>
                </a14:m>
                <a:r>
                  <a:rPr lang="tr-TR" sz="2400" b="1" dirty="0"/>
                  <a:t>.</a:t>
                </a:r>
              </a:p>
              <a:p>
                <a:pPr marL="914400" lvl="1" indent="-457200" algn="just">
                  <a:buAutoNum type="arabicPeriod"/>
                </a:pPr>
                <a:r>
                  <a:rPr lang="tr-TR" sz="2400" b="1" dirty="0"/>
                  <a:t>The exchanger thermal effectiveness, </a:t>
                </a:r>
                <a14:m>
                  <m:oMath xmlns:m="http://schemas.openxmlformats.org/officeDocument/2006/math">
                    <m:r>
                      <a:rPr lang="tr-TR" sz="2400" b="1" i="1" smtClean="0">
                        <a:latin typeface="Cambria Math" panose="02040503050406030204" pitchFamily="18" charset="0"/>
                        <a:ea typeface="Cambria Math" panose="02040503050406030204" pitchFamily="18" charset="0"/>
                      </a:rPr>
                      <m:t>𝜺</m:t>
                    </m:r>
                  </m:oMath>
                </a14:m>
                <a:r>
                  <a:rPr lang="tr-TR" sz="2400" b="1" dirty="0"/>
                  <a:t>, increases with decreasing values of </a:t>
                </a:r>
                <a14:m>
                  <m:oMath xmlns:m="http://schemas.openxmlformats.org/officeDocument/2006/math">
                    <m:sSup>
                      <m:sSupPr>
                        <m:ctrlPr>
                          <a:rPr lang="tr-TR" sz="2400" b="1" i="1">
                            <a:latin typeface="Cambria Math" panose="02040503050406030204" pitchFamily="18" charset="0"/>
                            <a:ea typeface="Cambria Math" panose="02040503050406030204" pitchFamily="18" charset="0"/>
                          </a:rPr>
                        </m:ctrlPr>
                      </m:sSupPr>
                      <m:e>
                        <m:r>
                          <a:rPr lang="tr-TR" sz="2400" b="1" i="1">
                            <a:latin typeface="Cambria Math" panose="02040503050406030204" pitchFamily="18" charset="0"/>
                            <a:ea typeface="Cambria Math" panose="02040503050406030204" pitchFamily="18" charset="0"/>
                          </a:rPr>
                          <m:t>𝑪</m:t>
                        </m:r>
                      </m:e>
                      <m:sup>
                        <m:r>
                          <a:rPr lang="tr-TR" sz="2400" b="1" i="1">
                            <a:latin typeface="Cambria Math" panose="02040503050406030204" pitchFamily="18" charset="0"/>
                            <a:ea typeface="Cambria Math" panose="02040503050406030204" pitchFamily="18" charset="0"/>
                          </a:rPr>
                          <m:t>∗</m:t>
                        </m:r>
                      </m:sup>
                    </m:sSup>
                  </m:oMath>
                </a14:m>
                <a:r>
                  <a:rPr lang="tr-TR" sz="2400" b="1" dirty="0"/>
                  <a:t> for a specified NTU.</a:t>
                </a:r>
              </a:p>
              <a:p>
                <a:pPr marL="914400" lvl="1" indent="-457200" algn="just">
                  <a:buAutoNum type="arabicPeriod"/>
                </a:pPr>
                <a:r>
                  <a:rPr lang="tr-TR" sz="2400" b="1" dirty="0"/>
                  <a:t>For </a:t>
                </a:r>
                <a14:m>
                  <m:oMath xmlns:m="http://schemas.openxmlformats.org/officeDocument/2006/math">
                    <m:r>
                      <a:rPr lang="tr-TR" sz="2400" b="1" i="1" smtClean="0">
                        <a:latin typeface="Cambria Math" panose="02040503050406030204" pitchFamily="18" charset="0"/>
                        <a:ea typeface="Cambria Math" panose="02040503050406030204" pitchFamily="18" charset="0"/>
                      </a:rPr>
                      <m:t>𝜺</m:t>
                    </m:r>
                  </m:oMath>
                </a14:m>
                <a:r>
                  <a:rPr lang="tr-TR" sz="2400" b="1" dirty="0"/>
                  <a:t>&lt;40%, the capacity rate ratio, </a:t>
                </a:r>
                <a14:m>
                  <m:oMath xmlns:m="http://schemas.openxmlformats.org/officeDocument/2006/math">
                    <m:sSup>
                      <m:sSupPr>
                        <m:ctrlPr>
                          <a:rPr lang="tr-TR" sz="2400" b="1" i="1">
                            <a:latin typeface="Cambria Math" panose="02040503050406030204" pitchFamily="18" charset="0"/>
                            <a:ea typeface="Cambria Math" panose="02040503050406030204" pitchFamily="18" charset="0"/>
                          </a:rPr>
                        </m:ctrlPr>
                      </m:sSupPr>
                      <m:e>
                        <m:r>
                          <a:rPr lang="tr-TR" sz="2400" b="1" i="1">
                            <a:latin typeface="Cambria Math" panose="02040503050406030204" pitchFamily="18" charset="0"/>
                            <a:ea typeface="Cambria Math" panose="02040503050406030204" pitchFamily="18" charset="0"/>
                          </a:rPr>
                          <m:t>𝑪</m:t>
                        </m:r>
                      </m:e>
                      <m:sup>
                        <m:r>
                          <a:rPr lang="tr-TR" sz="2400" b="1" i="1">
                            <a:latin typeface="Cambria Math" panose="02040503050406030204" pitchFamily="18" charset="0"/>
                            <a:ea typeface="Cambria Math" panose="02040503050406030204" pitchFamily="18" charset="0"/>
                          </a:rPr>
                          <m:t>∗</m:t>
                        </m:r>
                      </m:sup>
                    </m:sSup>
                  </m:oMath>
                </a14:m>
                <a:r>
                  <a:rPr lang="tr-TR" sz="2400" b="1" dirty="0"/>
                  <a:t>, does not have a significant influence on the exchanger effectiveness.</a:t>
                </a:r>
              </a:p>
            </p:txBody>
          </p:sp>
        </mc:Choice>
        <mc:Fallback xmlns="">
          <p:sp>
            <p:nvSpPr>
              <p:cNvPr id="6" name="TextBox 5">
                <a:extLst>
                  <a:ext uri="{FF2B5EF4-FFF2-40B4-BE49-F238E27FC236}">
                    <a16:creationId xmlns:a16="http://schemas.microsoft.com/office/drawing/2014/main" id="{CDCA76CC-4663-11D1-4953-6921013B8EFD}"/>
                  </a:ext>
                </a:extLst>
              </p:cNvPr>
              <p:cNvSpPr txBox="1">
                <a:spLocks noRot="1" noChangeAspect="1" noMove="1" noResize="1" noEditPoints="1" noAdjustHandles="1" noChangeArrowheads="1" noChangeShapeType="1" noTextEdit="1"/>
              </p:cNvSpPr>
              <p:nvPr/>
            </p:nvSpPr>
            <p:spPr>
              <a:xfrm>
                <a:off x="217281" y="1577286"/>
                <a:ext cx="11630590" cy="3046988"/>
              </a:xfrm>
              <a:prstGeom prst="rect">
                <a:avLst/>
              </a:prstGeom>
              <a:blipFill>
                <a:blip r:embed="rId4"/>
                <a:stretch>
                  <a:fillRect l="-734" t="-1600" r="-786" b="-360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67A5D4B-8DD1-D156-50C3-4681A1958794}"/>
                  </a:ext>
                </a:extLst>
              </p:cNvPr>
              <p:cNvSpPr txBox="1"/>
              <p:nvPr/>
            </p:nvSpPr>
            <p:spPr>
              <a:xfrm>
                <a:off x="2841281" y="4746307"/>
                <a:ext cx="553515" cy="615553"/>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4000" b="1" i="1" smtClean="0">
                          <a:latin typeface="Cambria Math" panose="02040503050406030204" pitchFamily="18" charset="0"/>
                          <a:ea typeface="Cambria Math" panose="02040503050406030204" pitchFamily="18" charset="0"/>
                        </a:rPr>
                        <m:t>𝜺</m:t>
                      </m:r>
                    </m:oMath>
                  </m:oMathPara>
                </a14:m>
                <a:endParaRPr lang="tr-TR" sz="4000" b="1" dirty="0"/>
              </a:p>
            </p:txBody>
          </p:sp>
        </mc:Choice>
        <mc:Fallback xmlns="">
          <p:sp>
            <p:nvSpPr>
              <p:cNvPr id="8" name="TextBox 7">
                <a:extLst>
                  <a:ext uri="{FF2B5EF4-FFF2-40B4-BE49-F238E27FC236}">
                    <a16:creationId xmlns:a16="http://schemas.microsoft.com/office/drawing/2014/main" id="{267A5D4B-8DD1-D156-50C3-4681A1958794}"/>
                  </a:ext>
                </a:extLst>
              </p:cNvPr>
              <p:cNvSpPr txBox="1">
                <a:spLocks noRot="1" noChangeAspect="1" noMove="1" noResize="1" noEditPoints="1" noAdjustHandles="1" noChangeArrowheads="1" noChangeShapeType="1" noTextEdit="1"/>
              </p:cNvSpPr>
              <p:nvPr/>
            </p:nvSpPr>
            <p:spPr>
              <a:xfrm>
                <a:off x="2841281" y="4746307"/>
                <a:ext cx="553515" cy="615553"/>
              </a:xfrm>
              <a:prstGeom prst="rect">
                <a:avLst/>
              </a:prstGeom>
              <a:blipFill>
                <a:blip r:embed="rId5"/>
                <a:stretch>
                  <a:fillRect/>
                </a:stretch>
              </a:blipFill>
              <a:ln>
                <a:noFill/>
              </a:ln>
            </p:spPr>
            <p:txBody>
              <a:bodyPr/>
              <a:lstStyle/>
              <a:p>
                <a:r>
                  <a:rPr lang="tr-TR">
                    <a:noFill/>
                  </a:rPr>
                  <a:t> </a:t>
                </a:r>
              </a:p>
            </p:txBody>
          </p:sp>
        </mc:Fallback>
      </mc:AlternateContent>
      <p:sp>
        <p:nvSpPr>
          <p:cNvPr id="9" name="Arrow: Down 8">
            <a:extLst>
              <a:ext uri="{FF2B5EF4-FFF2-40B4-BE49-F238E27FC236}">
                <a16:creationId xmlns:a16="http://schemas.microsoft.com/office/drawing/2014/main" id="{3678070C-3B2B-37A0-5F6E-C282BD72C3DD}"/>
              </a:ext>
            </a:extLst>
          </p:cNvPr>
          <p:cNvSpPr/>
          <p:nvPr/>
        </p:nvSpPr>
        <p:spPr>
          <a:xfrm rot="10800000">
            <a:off x="3596664" y="4754554"/>
            <a:ext cx="309896" cy="60730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F53655A-95F5-89CD-7254-E755B2573FE7}"/>
                  </a:ext>
                </a:extLst>
              </p:cNvPr>
              <p:cNvSpPr txBox="1"/>
              <p:nvPr/>
            </p:nvSpPr>
            <p:spPr>
              <a:xfrm>
                <a:off x="5108590" y="4762801"/>
                <a:ext cx="553515" cy="615553"/>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tr-TR" sz="4000" b="1" i="1" smtClean="0">
                          <a:latin typeface="Cambria Math" panose="02040503050406030204" pitchFamily="18" charset="0"/>
                        </a:rPr>
                        <m:t>𝑵𝑻𝑼</m:t>
                      </m:r>
                    </m:oMath>
                  </m:oMathPara>
                </a14:m>
                <a:endParaRPr lang="tr-TR" sz="4000" b="1" dirty="0"/>
              </a:p>
            </p:txBody>
          </p:sp>
        </mc:Choice>
        <mc:Fallback xmlns="">
          <p:sp>
            <p:nvSpPr>
              <p:cNvPr id="10" name="TextBox 9">
                <a:extLst>
                  <a:ext uri="{FF2B5EF4-FFF2-40B4-BE49-F238E27FC236}">
                    <a16:creationId xmlns:a16="http://schemas.microsoft.com/office/drawing/2014/main" id="{BF53655A-95F5-89CD-7254-E755B2573FE7}"/>
                  </a:ext>
                </a:extLst>
              </p:cNvPr>
              <p:cNvSpPr txBox="1">
                <a:spLocks noRot="1" noChangeAspect="1" noMove="1" noResize="1" noEditPoints="1" noAdjustHandles="1" noChangeArrowheads="1" noChangeShapeType="1" noTextEdit="1"/>
              </p:cNvSpPr>
              <p:nvPr/>
            </p:nvSpPr>
            <p:spPr>
              <a:xfrm>
                <a:off x="5108590" y="4762801"/>
                <a:ext cx="553515" cy="615553"/>
              </a:xfrm>
              <a:prstGeom prst="rect">
                <a:avLst/>
              </a:prstGeom>
              <a:blipFill>
                <a:blip r:embed="rId6"/>
                <a:stretch>
                  <a:fillRect r="-91209"/>
                </a:stretch>
              </a:blipFill>
              <a:ln>
                <a:noFill/>
              </a:ln>
            </p:spPr>
            <p:txBody>
              <a:bodyPr/>
              <a:lstStyle/>
              <a:p>
                <a:r>
                  <a:rPr lang="tr-TR">
                    <a:noFill/>
                  </a:rPr>
                  <a:t> </a:t>
                </a:r>
              </a:p>
            </p:txBody>
          </p:sp>
        </mc:Fallback>
      </mc:AlternateContent>
      <p:sp>
        <p:nvSpPr>
          <p:cNvPr id="11" name="Arrow: Down 10">
            <a:extLst>
              <a:ext uri="{FF2B5EF4-FFF2-40B4-BE49-F238E27FC236}">
                <a16:creationId xmlns:a16="http://schemas.microsoft.com/office/drawing/2014/main" id="{1849DA74-005D-B829-B7B0-1FC0187CBAD9}"/>
              </a:ext>
            </a:extLst>
          </p:cNvPr>
          <p:cNvSpPr/>
          <p:nvPr/>
        </p:nvSpPr>
        <p:spPr>
          <a:xfrm rot="10800000">
            <a:off x="6323659" y="4754554"/>
            <a:ext cx="309896" cy="60730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E6565ED-2F19-FB5A-1C92-02C1C74DBC05}"/>
                  </a:ext>
                </a:extLst>
              </p:cNvPr>
              <p:cNvSpPr txBox="1"/>
              <p:nvPr/>
            </p:nvSpPr>
            <p:spPr>
              <a:xfrm>
                <a:off x="7888932" y="4762801"/>
                <a:ext cx="553515" cy="615553"/>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tr-TR" sz="4000" b="1" i="1">
                              <a:latin typeface="Cambria Math" panose="02040503050406030204" pitchFamily="18" charset="0"/>
                              <a:ea typeface="Cambria Math" panose="02040503050406030204" pitchFamily="18" charset="0"/>
                            </a:rPr>
                          </m:ctrlPr>
                        </m:sSupPr>
                        <m:e>
                          <m:r>
                            <a:rPr lang="tr-TR" sz="4000" b="1" i="1">
                              <a:latin typeface="Cambria Math" panose="02040503050406030204" pitchFamily="18" charset="0"/>
                              <a:ea typeface="Cambria Math" panose="02040503050406030204" pitchFamily="18" charset="0"/>
                            </a:rPr>
                            <m:t>𝑪</m:t>
                          </m:r>
                        </m:e>
                        <m:sup>
                          <m:r>
                            <a:rPr lang="tr-TR" sz="4000" b="1" i="1">
                              <a:latin typeface="Cambria Math" panose="02040503050406030204" pitchFamily="18" charset="0"/>
                              <a:ea typeface="Cambria Math" panose="02040503050406030204" pitchFamily="18" charset="0"/>
                            </a:rPr>
                            <m:t>∗</m:t>
                          </m:r>
                        </m:sup>
                      </m:sSup>
                    </m:oMath>
                  </m:oMathPara>
                </a14:m>
                <a:endParaRPr lang="tr-TR" sz="4000" b="1" dirty="0"/>
              </a:p>
            </p:txBody>
          </p:sp>
        </mc:Choice>
        <mc:Fallback xmlns="">
          <p:sp>
            <p:nvSpPr>
              <p:cNvPr id="12" name="TextBox 11">
                <a:extLst>
                  <a:ext uri="{FF2B5EF4-FFF2-40B4-BE49-F238E27FC236}">
                    <a16:creationId xmlns:a16="http://schemas.microsoft.com/office/drawing/2014/main" id="{8E6565ED-2F19-FB5A-1C92-02C1C74DBC05}"/>
                  </a:ext>
                </a:extLst>
              </p:cNvPr>
              <p:cNvSpPr txBox="1">
                <a:spLocks noRot="1" noChangeAspect="1" noMove="1" noResize="1" noEditPoints="1" noAdjustHandles="1" noChangeArrowheads="1" noChangeShapeType="1" noTextEdit="1"/>
              </p:cNvSpPr>
              <p:nvPr/>
            </p:nvSpPr>
            <p:spPr>
              <a:xfrm>
                <a:off x="7888932" y="4762801"/>
                <a:ext cx="553515" cy="615553"/>
              </a:xfrm>
              <a:prstGeom prst="rect">
                <a:avLst/>
              </a:prstGeom>
              <a:blipFill>
                <a:blip r:embed="rId7"/>
                <a:stretch>
                  <a:fillRect/>
                </a:stretch>
              </a:blipFill>
              <a:ln>
                <a:noFill/>
              </a:ln>
            </p:spPr>
            <p:txBody>
              <a:bodyPr/>
              <a:lstStyle/>
              <a:p>
                <a:r>
                  <a:rPr lang="tr-TR">
                    <a:noFill/>
                  </a:rPr>
                  <a:t> </a:t>
                </a:r>
              </a:p>
            </p:txBody>
          </p:sp>
        </mc:Fallback>
      </mc:AlternateContent>
      <p:sp>
        <p:nvSpPr>
          <p:cNvPr id="13" name="Arrow: Down 12">
            <a:extLst>
              <a:ext uri="{FF2B5EF4-FFF2-40B4-BE49-F238E27FC236}">
                <a16:creationId xmlns:a16="http://schemas.microsoft.com/office/drawing/2014/main" id="{94705981-3C60-7C07-FD1D-2F3A093CE688}"/>
              </a:ext>
            </a:extLst>
          </p:cNvPr>
          <p:cNvSpPr/>
          <p:nvPr/>
        </p:nvSpPr>
        <p:spPr>
          <a:xfrm>
            <a:off x="8474251" y="4787585"/>
            <a:ext cx="309896" cy="60730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a:extLst>
              <a:ext uri="{FF2B5EF4-FFF2-40B4-BE49-F238E27FC236}">
                <a16:creationId xmlns:a16="http://schemas.microsoft.com/office/drawing/2014/main" id="{A761CA50-68CD-CBA0-438A-13E77075D398}"/>
              </a:ext>
            </a:extLst>
          </p:cNvPr>
          <p:cNvSpPr/>
          <p:nvPr/>
        </p:nvSpPr>
        <p:spPr>
          <a:xfrm>
            <a:off x="330740" y="5558201"/>
            <a:ext cx="11630590" cy="923443"/>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TextBox 2">
            <a:extLst>
              <a:ext uri="{FF2B5EF4-FFF2-40B4-BE49-F238E27FC236}">
                <a16:creationId xmlns:a16="http://schemas.microsoft.com/office/drawing/2014/main" id="{330049D7-95E0-76C8-90E7-D1F2031B5ACB}"/>
              </a:ext>
            </a:extLst>
          </p:cNvPr>
          <p:cNvSpPr txBox="1"/>
          <p:nvPr/>
        </p:nvSpPr>
        <p:spPr>
          <a:xfrm>
            <a:off x="532372" y="5558314"/>
            <a:ext cx="11227326" cy="923330"/>
          </a:xfrm>
          <a:prstGeom prst="rect">
            <a:avLst/>
          </a:prstGeom>
          <a:noFill/>
        </p:spPr>
        <p:txBody>
          <a:bodyPr wrap="square" rtlCol="0">
            <a:spAutoFit/>
          </a:bodyPr>
          <a:lstStyle/>
          <a:p>
            <a:pPr algn="just"/>
            <a:r>
              <a:rPr lang="en-US" b="1" dirty="0"/>
              <a:t>The counterflow exchanger has the highest exchanger effectiveness &amp; for specified NTU and C* values compared with those for all other exchanger flow arrangements. Thus, a maximum heat transfer performance is achieved for counterflow</a:t>
            </a:r>
            <a:r>
              <a:rPr lang="tr-TR" b="1" dirty="0"/>
              <a:t> </a:t>
            </a:r>
            <a:r>
              <a:rPr lang="en-US" b="1" dirty="0"/>
              <a:t>compared with all other flow arrangements.</a:t>
            </a:r>
            <a:endParaRPr lang="tr-TR" b="1" dirty="0"/>
          </a:p>
        </p:txBody>
      </p:sp>
      <p:sp>
        <p:nvSpPr>
          <p:cNvPr id="16" name="Slayt Numarası Yer Tutucusu 15">
            <a:extLst>
              <a:ext uri="{FF2B5EF4-FFF2-40B4-BE49-F238E27FC236}">
                <a16:creationId xmlns:a16="http://schemas.microsoft.com/office/drawing/2014/main" id="{EA65507E-644C-C0FA-CCE8-4C2229C898C2}"/>
              </a:ext>
            </a:extLst>
          </p:cNvPr>
          <p:cNvSpPr>
            <a:spLocks noGrp="1"/>
          </p:cNvSpPr>
          <p:nvPr>
            <p:ph type="sldNum" sz="quarter" idx="12"/>
          </p:nvPr>
        </p:nvSpPr>
        <p:spPr/>
        <p:txBody>
          <a:bodyPr/>
          <a:lstStyle/>
          <a:p>
            <a:fld id="{9DC36462-DBD6-4833-A557-4F162F5DA347}" type="slidenum">
              <a:rPr lang="tr-TR" smtClean="0"/>
              <a:t>14</a:t>
            </a:fld>
            <a:endParaRPr lang="tr-TR"/>
          </a:p>
        </p:txBody>
      </p:sp>
    </p:spTree>
    <p:extLst>
      <p:ext uri="{BB962C8B-B14F-4D97-AF65-F5344CB8AC3E}">
        <p14:creationId xmlns:p14="http://schemas.microsoft.com/office/powerpoint/2010/main" val="1264267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7274900" cy="707886"/>
          </a:xfrm>
          <a:prstGeom prst="rect">
            <a:avLst/>
          </a:prstGeom>
          <a:noFill/>
        </p:spPr>
        <p:txBody>
          <a:bodyPr wrap="square" rtlCol="0">
            <a:spAutoFit/>
          </a:bodyPr>
          <a:lstStyle/>
          <a:p>
            <a:r>
              <a:rPr lang="tr-TR" sz="4000" b="1" dirty="0" err="1"/>
              <a:t>Effectiveness</a:t>
            </a:r>
            <a:r>
              <a:rPr lang="tr-TR" sz="4000" b="1" dirty="0"/>
              <a:t>-NTU </a:t>
            </a:r>
            <a:r>
              <a:rPr lang="tr-TR" sz="4000" b="1" dirty="0" err="1"/>
              <a:t>Relations</a:t>
            </a:r>
            <a:endParaRPr lang="tr-TR" sz="4000" b="1" dirty="0"/>
          </a:p>
        </p:txBody>
      </p:sp>
      <p:pic>
        <p:nvPicPr>
          <p:cNvPr id="3" name="Resim 2">
            <a:extLst>
              <a:ext uri="{FF2B5EF4-FFF2-40B4-BE49-F238E27FC236}">
                <a16:creationId xmlns:a16="http://schemas.microsoft.com/office/drawing/2014/main" id="{F1051490-255A-AB75-893C-7DC40272D377}"/>
              </a:ext>
            </a:extLst>
          </p:cNvPr>
          <p:cNvPicPr>
            <a:picLocks noChangeAspect="1"/>
          </p:cNvPicPr>
          <p:nvPr/>
        </p:nvPicPr>
        <p:blipFill>
          <a:blip r:embed="rId3"/>
          <a:stretch>
            <a:fillRect/>
          </a:stretch>
        </p:blipFill>
        <p:spPr>
          <a:xfrm>
            <a:off x="1430980" y="907167"/>
            <a:ext cx="8637148" cy="5680519"/>
          </a:xfrm>
          <a:prstGeom prst="rect">
            <a:avLst/>
          </a:prstGeom>
          <a:ln>
            <a:solidFill>
              <a:schemeClr val="tx1"/>
            </a:solidFill>
          </a:ln>
        </p:spPr>
      </p:pic>
      <p:sp>
        <p:nvSpPr>
          <p:cNvPr id="2" name="Slayt Numarası Yer Tutucusu 1">
            <a:extLst>
              <a:ext uri="{FF2B5EF4-FFF2-40B4-BE49-F238E27FC236}">
                <a16:creationId xmlns:a16="http://schemas.microsoft.com/office/drawing/2014/main" id="{0066773B-8A80-AD93-7A3C-5A1B0F65B8A8}"/>
              </a:ext>
            </a:extLst>
          </p:cNvPr>
          <p:cNvSpPr>
            <a:spLocks noGrp="1"/>
          </p:cNvSpPr>
          <p:nvPr>
            <p:ph type="sldNum" sz="quarter" idx="12"/>
          </p:nvPr>
        </p:nvSpPr>
        <p:spPr/>
        <p:txBody>
          <a:bodyPr/>
          <a:lstStyle/>
          <a:p>
            <a:fld id="{9DC36462-DBD6-4833-A557-4F162F5DA347}" type="slidenum">
              <a:rPr lang="tr-TR" smtClean="0"/>
              <a:t>15</a:t>
            </a:fld>
            <a:endParaRPr lang="tr-TR"/>
          </a:p>
        </p:txBody>
      </p:sp>
    </p:spTree>
    <p:extLst>
      <p:ext uri="{BB962C8B-B14F-4D97-AF65-F5344CB8AC3E}">
        <p14:creationId xmlns:p14="http://schemas.microsoft.com/office/powerpoint/2010/main" val="3113954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7274900" cy="707886"/>
          </a:xfrm>
          <a:prstGeom prst="rect">
            <a:avLst/>
          </a:prstGeom>
          <a:noFill/>
        </p:spPr>
        <p:txBody>
          <a:bodyPr wrap="square" rtlCol="0">
            <a:spAutoFit/>
          </a:bodyPr>
          <a:lstStyle/>
          <a:p>
            <a:r>
              <a:rPr lang="tr-TR" sz="4000" b="1" dirty="0"/>
              <a:t>EXAMPLE-1</a:t>
            </a:r>
          </a:p>
        </p:txBody>
      </p:sp>
      <p:sp>
        <p:nvSpPr>
          <p:cNvPr id="3" name="Metin kutusu 2">
            <a:extLst>
              <a:ext uri="{FF2B5EF4-FFF2-40B4-BE49-F238E27FC236}">
                <a16:creationId xmlns:a16="http://schemas.microsoft.com/office/drawing/2014/main" id="{C43EA117-0CE5-EE38-4C10-E3A27BCDC3AE}"/>
              </a:ext>
            </a:extLst>
          </p:cNvPr>
          <p:cNvSpPr txBox="1"/>
          <p:nvPr/>
        </p:nvSpPr>
        <p:spPr>
          <a:xfrm>
            <a:off x="217281" y="863314"/>
            <a:ext cx="11728285" cy="2677656"/>
          </a:xfrm>
          <a:prstGeom prst="rect">
            <a:avLst/>
          </a:prstGeom>
          <a:noFill/>
        </p:spPr>
        <p:txBody>
          <a:bodyPr wrap="square">
            <a:spAutoFit/>
          </a:bodyPr>
          <a:lstStyle/>
          <a:p>
            <a:pPr algn="just"/>
            <a:r>
              <a:rPr lang="tr-TR" sz="2400" b="1" dirty="0"/>
              <a:t>A </a:t>
            </a:r>
            <a:r>
              <a:rPr lang="tr-TR" sz="2400" b="1" dirty="0">
                <a:solidFill>
                  <a:schemeClr val="accent2"/>
                </a:solidFill>
              </a:rPr>
              <a:t>two-</a:t>
            </a:r>
            <a:r>
              <a:rPr lang="tr-TR" sz="2400" b="1" dirty="0" err="1">
                <a:solidFill>
                  <a:schemeClr val="accent2"/>
                </a:solidFill>
              </a:rPr>
              <a:t>pass</a:t>
            </a:r>
            <a:r>
              <a:rPr lang="tr-TR" sz="2400" b="1" dirty="0">
                <a:solidFill>
                  <a:schemeClr val="accent2"/>
                </a:solidFill>
              </a:rPr>
              <a:t> </a:t>
            </a:r>
            <a:r>
              <a:rPr lang="tr-TR" sz="2400" b="1" dirty="0" err="1">
                <a:solidFill>
                  <a:schemeClr val="accent2"/>
                </a:solidFill>
              </a:rPr>
              <a:t>tube</a:t>
            </a:r>
            <a:r>
              <a:rPr lang="tr-TR" sz="2400" b="1" dirty="0">
                <a:solidFill>
                  <a:schemeClr val="accent2"/>
                </a:solidFill>
              </a:rPr>
              <a:t>, </a:t>
            </a:r>
            <a:r>
              <a:rPr lang="tr-TR" sz="2400" b="1" dirty="0" err="1">
                <a:solidFill>
                  <a:schemeClr val="accent2"/>
                </a:solidFill>
              </a:rPr>
              <a:t>baffled</a:t>
            </a:r>
            <a:r>
              <a:rPr lang="tr-TR" sz="2400" b="1" dirty="0">
                <a:solidFill>
                  <a:schemeClr val="accent2"/>
                </a:solidFill>
              </a:rPr>
              <a:t> </a:t>
            </a:r>
            <a:r>
              <a:rPr lang="tr-TR" sz="2400" b="1" dirty="0" err="1">
                <a:solidFill>
                  <a:schemeClr val="accent2"/>
                </a:solidFill>
              </a:rPr>
              <a:t>single-pass</a:t>
            </a:r>
            <a:r>
              <a:rPr lang="tr-TR" sz="2400" b="1" dirty="0">
                <a:solidFill>
                  <a:schemeClr val="accent2"/>
                </a:solidFill>
              </a:rPr>
              <a:t> </a:t>
            </a:r>
            <a:r>
              <a:rPr lang="tr-TR" sz="2400" b="1" dirty="0" err="1">
                <a:solidFill>
                  <a:schemeClr val="accent2"/>
                </a:solidFill>
              </a:rPr>
              <a:t>shell</a:t>
            </a:r>
            <a:r>
              <a:rPr lang="tr-TR" sz="2400" b="1" dirty="0">
                <a:solidFill>
                  <a:schemeClr val="accent2"/>
                </a:solidFill>
              </a:rPr>
              <a:t>, </a:t>
            </a:r>
            <a:r>
              <a:rPr lang="tr-TR" sz="2400" b="1" dirty="0" err="1">
                <a:solidFill>
                  <a:schemeClr val="accent2"/>
                </a:solidFill>
              </a:rPr>
              <a:t>shell</a:t>
            </a:r>
            <a:r>
              <a:rPr lang="tr-TR" sz="2400" b="1" dirty="0">
                <a:solidFill>
                  <a:schemeClr val="accent2"/>
                </a:solidFill>
              </a:rPr>
              <a:t>-and-</a:t>
            </a:r>
            <a:r>
              <a:rPr lang="tr-TR" sz="2400" b="1" dirty="0" err="1">
                <a:solidFill>
                  <a:schemeClr val="accent2"/>
                </a:solidFill>
              </a:rPr>
              <a:t>tube</a:t>
            </a:r>
            <a:r>
              <a:rPr lang="tr-TR" sz="2400" b="1" dirty="0">
                <a:solidFill>
                  <a:schemeClr val="accent2"/>
                </a:solidFill>
              </a:rPr>
              <a:t> </a:t>
            </a:r>
            <a:r>
              <a:rPr lang="tr-TR" sz="2400" b="1" dirty="0" err="1">
                <a:solidFill>
                  <a:schemeClr val="accent2"/>
                </a:solidFill>
              </a:rPr>
              <a:t>heat</a:t>
            </a:r>
            <a:r>
              <a:rPr lang="tr-TR" sz="2400" b="1" dirty="0">
                <a:solidFill>
                  <a:schemeClr val="accent2"/>
                </a:solidFill>
              </a:rPr>
              <a:t> </a:t>
            </a:r>
            <a:r>
              <a:rPr lang="tr-TR" sz="2400" b="1" dirty="0" err="1">
                <a:solidFill>
                  <a:schemeClr val="accent2"/>
                </a:solidFill>
              </a:rPr>
              <a:t>exchanger</a:t>
            </a:r>
            <a:r>
              <a:rPr lang="tr-TR" sz="2400" b="1" dirty="0">
                <a:solidFill>
                  <a:schemeClr val="accent2"/>
                </a:solidFill>
              </a:rPr>
              <a:t> </a:t>
            </a:r>
            <a:r>
              <a:rPr lang="tr-TR" sz="2400" b="1" dirty="0"/>
              <a:t>is </a:t>
            </a:r>
            <a:r>
              <a:rPr lang="tr-TR" sz="2400" b="1" dirty="0" err="1"/>
              <a:t>used</a:t>
            </a:r>
            <a:r>
              <a:rPr lang="tr-TR" sz="2400" b="1" dirty="0"/>
              <a:t> as an </a:t>
            </a:r>
            <a:r>
              <a:rPr lang="tr-TR" sz="2400" b="1" dirty="0" err="1"/>
              <a:t>oil</a:t>
            </a:r>
            <a:r>
              <a:rPr lang="tr-TR" sz="2400" b="1" dirty="0"/>
              <a:t> </a:t>
            </a:r>
            <a:r>
              <a:rPr lang="tr-TR" sz="2400" b="1" dirty="0" err="1"/>
              <a:t>cooler</a:t>
            </a:r>
            <a:r>
              <a:rPr lang="tr-TR" sz="2400" b="1" dirty="0"/>
              <a:t>. </a:t>
            </a:r>
            <a:r>
              <a:rPr lang="tr-TR" sz="2400" b="1" dirty="0" err="1"/>
              <a:t>Cooling</a:t>
            </a:r>
            <a:r>
              <a:rPr lang="tr-TR" sz="2400" b="1" dirty="0"/>
              <a:t> </a:t>
            </a:r>
            <a:r>
              <a:rPr lang="tr-TR" sz="2400" b="1" dirty="0" err="1"/>
              <a:t>water</a:t>
            </a:r>
            <a:r>
              <a:rPr lang="tr-TR" sz="2400" b="1" dirty="0"/>
              <a:t> </a:t>
            </a:r>
            <a:r>
              <a:rPr lang="tr-TR" sz="2400" b="1" dirty="0" err="1"/>
              <a:t>flows</a:t>
            </a:r>
            <a:r>
              <a:rPr lang="tr-TR" sz="2400" b="1" dirty="0"/>
              <a:t> through </a:t>
            </a:r>
            <a:r>
              <a:rPr lang="tr-TR" sz="2400" b="1" dirty="0" err="1"/>
              <a:t>the</a:t>
            </a:r>
            <a:r>
              <a:rPr lang="tr-TR" sz="2400" b="1" dirty="0"/>
              <a:t> </a:t>
            </a:r>
            <a:r>
              <a:rPr lang="tr-TR" sz="2400" b="1" dirty="0" err="1"/>
              <a:t>tubes</a:t>
            </a:r>
            <a:r>
              <a:rPr lang="tr-TR" sz="2400" b="1" dirty="0"/>
              <a:t> at 20°C at a </a:t>
            </a:r>
            <a:r>
              <a:rPr lang="tr-TR" sz="2400" b="1" dirty="0" err="1"/>
              <a:t>flow</a:t>
            </a:r>
            <a:r>
              <a:rPr lang="tr-TR" sz="2400" b="1" dirty="0"/>
              <a:t> rate of 4.082 kg/s. Engine </a:t>
            </a:r>
            <a:r>
              <a:rPr lang="tr-TR" sz="2400" b="1" dirty="0" err="1"/>
              <a:t>oil</a:t>
            </a:r>
            <a:r>
              <a:rPr lang="tr-TR" sz="2400" b="1" dirty="0"/>
              <a:t> </a:t>
            </a:r>
            <a:r>
              <a:rPr lang="tr-TR" sz="2400" b="1" dirty="0" err="1"/>
              <a:t>enters</a:t>
            </a:r>
            <a:r>
              <a:rPr lang="tr-TR" sz="2400" b="1" dirty="0"/>
              <a:t> </a:t>
            </a:r>
            <a:r>
              <a:rPr lang="tr-TR" sz="2400" b="1" dirty="0" err="1"/>
              <a:t>the</a:t>
            </a:r>
            <a:r>
              <a:rPr lang="tr-TR" sz="2400" b="1" dirty="0"/>
              <a:t> </a:t>
            </a:r>
            <a:r>
              <a:rPr lang="tr-TR" sz="2400" b="1" dirty="0" err="1"/>
              <a:t>shell</a:t>
            </a:r>
            <a:r>
              <a:rPr lang="tr-TR" sz="2400" b="1" dirty="0"/>
              <a:t> </a:t>
            </a:r>
            <a:r>
              <a:rPr lang="tr-TR" sz="2400" b="1" dirty="0" err="1"/>
              <a:t>side</a:t>
            </a:r>
            <a:r>
              <a:rPr lang="tr-TR" sz="2400" b="1" dirty="0"/>
              <a:t> at a </a:t>
            </a:r>
            <a:r>
              <a:rPr lang="tr-TR" sz="2400" b="1" dirty="0" err="1"/>
              <a:t>flow</a:t>
            </a:r>
            <a:r>
              <a:rPr lang="tr-TR" sz="2400" b="1" dirty="0"/>
              <a:t> rate of 10 kg/s. </a:t>
            </a:r>
            <a:r>
              <a:rPr lang="tr-TR" sz="2400" b="1" dirty="0" err="1"/>
              <a:t>The</a:t>
            </a:r>
            <a:r>
              <a:rPr lang="tr-TR" sz="2400" b="1" dirty="0"/>
              <a:t> inlet and outlet </a:t>
            </a:r>
            <a:r>
              <a:rPr lang="tr-TR" sz="2400" b="1" dirty="0" err="1"/>
              <a:t>temperatures</a:t>
            </a:r>
            <a:r>
              <a:rPr lang="tr-TR" sz="2400" b="1" dirty="0"/>
              <a:t> of </a:t>
            </a:r>
            <a:r>
              <a:rPr lang="tr-TR" sz="2400" b="1" dirty="0" err="1"/>
              <a:t>oil</a:t>
            </a:r>
            <a:r>
              <a:rPr lang="tr-TR" sz="2400" b="1" dirty="0"/>
              <a:t> </a:t>
            </a:r>
            <a:r>
              <a:rPr lang="tr-TR" sz="2400" b="1" dirty="0" err="1"/>
              <a:t>are</a:t>
            </a:r>
            <a:r>
              <a:rPr lang="tr-TR" sz="2400" b="1" dirty="0"/>
              <a:t> 90 and 60°C, </a:t>
            </a:r>
            <a:r>
              <a:rPr lang="tr-TR" sz="2400" b="1" dirty="0" err="1"/>
              <a:t>respectively</a:t>
            </a:r>
            <a:r>
              <a:rPr lang="tr-TR" sz="2400" b="1" dirty="0"/>
              <a:t>. </a:t>
            </a:r>
            <a:r>
              <a:rPr lang="tr-TR" sz="2400" b="1" dirty="0" err="1">
                <a:solidFill>
                  <a:schemeClr val="accent2">
                    <a:lumMod val="75000"/>
                  </a:schemeClr>
                </a:solidFill>
              </a:rPr>
              <a:t>Determine</a:t>
            </a:r>
            <a:r>
              <a:rPr lang="tr-TR" sz="2400" b="1" dirty="0">
                <a:solidFill>
                  <a:schemeClr val="accent2">
                    <a:lumMod val="75000"/>
                  </a:schemeClr>
                </a:solidFill>
              </a:rPr>
              <a:t> </a:t>
            </a:r>
            <a:r>
              <a:rPr lang="tr-TR" sz="2400" b="1" dirty="0" err="1">
                <a:solidFill>
                  <a:schemeClr val="accent2">
                    <a:lumMod val="75000"/>
                  </a:schemeClr>
                </a:solidFill>
              </a:rPr>
              <a:t>the</a:t>
            </a:r>
            <a:r>
              <a:rPr lang="tr-TR" sz="2400" b="1" dirty="0">
                <a:solidFill>
                  <a:schemeClr val="accent2">
                    <a:lumMod val="75000"/>
                  </a:schemeClr>
                </a:solidFill>
              </a:rPr>
              <a:t> </a:t>
            </a:r>
            <a:r>
              <a:rPr lang="tr-TR" sz="2400" b="1" dirty="0" err="1">
                <a:solidFill>
                  <a:schemeClr val="accent2">
                    <a:lumMod val="75000"/>
                  </a:schemeClr>
                </a:solidFill>
              </a:rPr>
              <a:t>surface</a:t>
            </a:r>
            <a:r>
              <a:rPr lang="tr-TR" sz="2400" b="1" dirty="0">
                <a:solidFill>
                  <a:schemeClr val="accent2">
                    <a:lumMod val="75000"/>
                  </a:schemeClr>
                </a:solidFill>
              </a:rPr>
              <a:t> </a:t>
            </a:r>
            <a:r>
              <a:rPr lang="tr-TR" sz="2400" b="1" dirty="0" err="1">
                <a:solidFill>
                  <a:schemeClr val="accent2">
                    <a:lumMod val="75000"/>
                  </a:schemeClr>
                </a:solidFill>
              </a:rPr>
              <a:t>area</a:t>
            </a:r>
            <a:r>
              <a:rPr lang="tr-TR" sz="2400" b="1" dirty="0">
                <a:solidFill>
                  <a:schemeClr val="accent2">
                    <a:lumMod val="75000"/>
                  </a:schemeClr>
                </a:solidFill>
              </a:rPr>
              <a:t> of </a:t>
            </a:r>
            <a:r>
              <a:rPr lang="tr-TR" sz="2400" b="1" dirty="0" err="1">
                <a:solidFill>
                  <a:schemeClr val="accent2">
                    <a:lumMod val="75000"/>
                  </a:schemeClr>
                </a:solidFill>
              </a:rPr>
              <a:t>the</a:t>
            </a:r>
            <a:r>
              <a:rPr lang="tr-TR" sz="2400" b="1" dirty="0">
                <a:solidFill>
                  <a:schemeClr val="accent2">
                    <a:lumMod val="75000"/>
                  </a:schemeClr>
                </a:solidFill>
              </a:rPr>
              <a:t> </a:t>
            </a:r>
            <a:r>
              <a:rPr lang="tr-TR" sz="2400" b="1" dirty="0" err="1">
                <a:solidFill>
                  <a:schemeClr val="accent2">
                    <a:lumMod val="75000"/>
                  </a:schemeClr>
                </a:solidFill>
              </a:rPr>
              <a:t>heat</a:t>
            </a:r>
            <a:r>
              <a:rPr lang="tr-TR" sz="2400" b="1" dirty="0">
                <a:solidFill>
                  <a:schemeClr val="accent2">
                    <a:lumMod val="75000"/>
                  </a:schemeClr>
                </a:solidFill>
              </a:rPr>
              <a:t> </a:t>
            </a:r>
            <a:r>
              <a:rPr lang="tr-TR" sz="2400" b="1" dirty="0" err="1">
                <a:solidFill>
                  <a:schemeClr val="accent2">
                    <a:lumMod val="75000"/>
                  </a:schemeClr>
                </a:solidFill>
              </a:rPr>
              <a:t>exchanger</a:t>
            </a:r>
            <a:r>
              <a:rPr lang="tr-TR" sz="2400" b="1" dirty="0">
                <a:solidFill>
                  <a:schemeClr val="accent2">
                    <a:lumMod val="75000"/>
                  </a:schemeClr>
                </a:solidFill>
              </a:rPr>
              <a:t> by </a:t>
            </a:r>
            <a:r>
              <a:rPr lang="tr-TR" sz="2400" b="1" dirty="0" err="1">
                <a:solidFill>
                  <a:schemeClr val="accent2">
                    <a:lumMod val="75000"/>
                  </a:schemeClr>
                </a:solidFill>
              </a:rPr>
              <a:t>both</a:t>
            </a:r>
            <a:r>
              <a:rPr lang="tr-TR" sz="2400" b="1" dirty="0">
                <a:solidFill>
                  <a:schemeClr val="accent2">
                    <a:lumMod val="75000"/>
                  </a:schemeClr>
                </a:solidFill>
              </a:rPr>
              <a:t> </a:t>
            </a:r>
            <a:r>
              <a:rPr lang="tr-TR" sz="2400" b="1" dirty="0" err="1">
                <a:solidFill>
                  <a:schemeClr val="accent2">
                    <a:lumMod val="75000"/>
                  </a:schemeClr>
                </a:solidFill>
              </a:rPr>
              <a:t>the</a:t>
            </a:r>
            <a:r>
              <a:rPr lang="tr-TR" sz="2400" b="1" dirty="0">
                <a:solidFill>
                  <a:schemeClr val="accent2">
                    <a:lumMod val="75000"/>
                  </a:schemeClr>
                </a:solidFill>
              </a:rPr>
              <a:t> LMTD and ε-NTU </a:t>
            </a:r>
            <a:r>
              <a:rPr lang="tr-TR" sz="2400" b="1" dirty="0" err="1">
                <a:solidFill>
                  <a:schemeClr val="accent2">
                    <a:lumMod val="75000"/>
                  </a:schemeClr>
                </a:solidFill>
              </a:rPr>
              <a:t>methods</a:t>
            </a:r>
            <a:r>
              <a:rPr lang="tr-TR" sz="2400" b="1" dirty="0">
                <a:solidFill>
                  <a:schemeClr val="accent2">
                    <a:lumMod val="75000"/>
                  </a:schemeClr>
                </a:solidFill>
              </a:rPr>
              <a:t> </a:t>
            </a:r>
            <a:r>
              <a:rPr lang="tr-TR" sz="2400" b="1" dirty="0" err="1"/>
              <a:t>if</a:t>
            </a:r>
            <a:r>
              <a:rPr lang="tr-TR" sz="2400" b="1" dirty="0"/>
              <a:t> </a:t>
            </a:r>
            <a:r>
              <a:rPr lang="tr-TR" sz="2400" b="1" dirty="0" err="1"/>
              <a:t>the</a:t>
            </a:r>
            <a:r>
              <a:rPr lang="tr-TR" sz="2400" b="1" dirty="0"/>
              <a:t> </a:t>
            </a:r>
            <a:r>
              <a:rPr lang="tr-TR" sz="2400" b="1" dirty="0" err="1"/>
              <a:t>overall</a:t>
            </a:r>
            <a:r>
              <a:rPr lang="tr-TR" sz="2400" b="1" dirty="0"/>
              <a:t> </a:t>
            </a:r>
            <a:r>
              <a:rPr lang="tr-TR" sz="2400" b="1" dirty="0" err="1"/>
              <a:t>heat</a:t>
            </a:r>
            <a:r>
              <a:rPr lang="tr-TR" sz="2400" b="1" dirty="0"/>
              <a:t> transfer </a:t>
            </a:r>
            <a:r>
              <a:rPr lang="tr-TR" sz="2400" b="1" dirty="0" err="1"/>
              <a:t>coefficient</a:t>
            </a:r>
            <a:r>
              <a:rPr lang="tr-TR" sz="2400" b="1" dirty="0"/>
              <a:t> </a:t>
            </a:r>
            <a:r>
              <a:rPr lang="tr-TR" sz="2400" b="1" dirty="0" err="1"/>
              <a:t>based</a:t>
            </a:r>
            <a:r>
              <a:rPr lang="tr-TR" sz="2400" b="1" dirty="0"/>
              <a:t> on </a:t>
            </a:r>
            <a:r>
              <a:rPr lang="tr-TR" sz="2400" b="1" dirty="0" err="1"/>
              <a:t>the</a:t>
            </a:r>
            <a:r>
              <a:rPr lang="tr-TR" sz="2400" b="1" dirty="0"/>
              <a:t> </a:t>
            </a:r>
            <a:r>
              <a:rPr lang="tr-TR" sz="2400" b="1" dirty="0" err="1"/>
              <a:t>outside</a:t>
            </a:r>
            <a:r>
              <a:rPr lang="tr-TR" sz="2400" b="1" dirty="0"/>
              <a:t> </a:t>
            </a:r>
            <a:r>
              <a:rPr lang="tr-TR" sz="2400" b="1" dirty="0" err="1"/>
              <a:t>tube</a:t>
            </a:r>
            <a:r>
              <a:rPr lang="tr-TR" sz="2400" b="1" dirty="0"/>
              <a:t> </a:t>
            </a:r>
            <a:r>
              <a:rPr lang="tr-TR" sz="2400" b="1" dirty="0" err="1"/>
              <a:t>area</a:t>
            </a:r>
            <a:r>
              <a:rPr lang="tr-TR" sz="2400" b="1" dirty="0"/>
              <a:t> is 262 W/m</a:t>
            </a:r>
            <a:r>
              <a:rPr lang="tr-TR" sz="2400" b="1" baseline="30000" dirty="0"/>
              <a:t>2</a:t>
            </a:r>
            <a:r>
              <a:rPr lang="tr-TR" sz="2400" b="1" dirty="0"/>
              <a:t>K. </a:t>
            </a:r>
            <a:r>
              <a:rPr lang="tr-TR" sz="2400" b="1" dirty="0" err="1"/>
              <a:t>The</a:t>
            </a:r>
            <a:r>
              <a:rPr lang="tr-TR" sz="2400" b="1" dirty="0"/>
              <a:t> </a:t>
            </a:r>
            <a:r>
              <a:rPr lang="tr-TR" sz="2400" b="1" dirty="0" err="1"/>
              <a:t>specific</a:t>
            </a:r>
            <a:r>
              <a:rPr lang="tr-TR" sz="2400" b="1" dirty="0"/>
              <a:t> </a:t>
            </a:r>
            <a:r>
              <a:rPr lang="tr-TR" sz="2400" b="1" dirty="0" err="1"/>
              <a:t>heats</a:t>
            </a:r>
            <a:r>
              <a:rPr lang="tr-TR" sz="2400" b="1" dirty="0"/>
              <a:t> of </a:t>
            </a:r>
            <a:r>
              <a:rPr lang="tr-TR" sz="2400" b="1" dirty="0" err="1"/>
              <a:t>water</a:t>
            </a:r>
            <a:r>
              <a:rPr lang="tr-TR" sz="2400" b="1" dirty="0"/>
              <a:t> and </a:t>
            </a:r>
            <a:r>
              <a:rPr lang="tr-TR" sz="2400" b="1" dirty="0" err="1"/>
              <a:t>oil</a:t>
            </a:r>
            <a:r>
              <a:rPr lang="tr-TR" sz="2400" b="1" dirty="0"/>
              <a:t> </a:t>
            </a:r>
            <a:r>
              <a:rPr lang="tr-TR" sz="2400" b="1" dirty="0" err="1"/>
              <a:t>are</a:t>
            </a:r>
            <a:r>
              <a:rPr lang="tr-TR" sz="2400" b="1" dirty="0"/>
              <a:t> 4179 J/</a:t>
            </a:r>
            <a:r>
              <a:rPr lang="tr-TR" sz="2400" b="1" dirty="0" err="1"/>
              <a:t>kg∙K</a:t>
            </a:r>
            <a:r>
              <a:rPr lang="tr-TR" sz="2400" b="1" dirty="0"/>
              <a:t> and 2118 J/</a:t>
            </a:r>
            <a:r>
              <a:rPr lang="tr-TR" sz="2400" b="1" dirty="0" err="1"/>
              <a:t>kg∙K</a:t>
            </a:r>
            <a:r>
              <a:rPr lang="tr-TR" sz="2400" b="1" dirty="0"/>
              <a:t>, </a:t>
            </a:r>
            <a:r>
              <a:rPr lang="tr-TR" sz="2400" b="1" dirty="0" err="1"/>
              <a:t>respectively</a:t>
            </a:r>
            <a:r>
              <a:rPr lang="tr-TR" sz="2400" b="1" dirty="0"/>
              <a:t>.</a:t>
            </a:r>
          </a:p>
        </p:txBody>
      </p:sp>
      <p:sp>
        <p:nvSpPr>
          <p:cNvPr id="6" name="Metin kutusu 5">
            <a:extLst>
              <a:ext uri="{FF2B5EF4-FFF2-40B4-BE49-F238E27FC236}">
                <a16:creationId xmlns:a16="http://schemas.microsoft.com/office/drawing/2014/main" id="{6CD97CA8-6F0C-0739-24A0-511317411B77}"/>
              </a:ext>
            </a:extLst>
          </p:cNvPr>
          <p:cNvSpPr txBox="1"/>
          <p:nvPr/>
        </p:nvSpPr>
        <p:spPr>
          <a:xfrm>
            <a:off x="324059" y="3633798"/>
            <a:ext cx="2363821" cy="461665"/>
          </a:xfrm>
          <a:prstGeom prst="rect">
            <a:avLst/>
          </a:prstGeom>
          <a:noFill/>
        </p:spPr>
        <p:txBody>
          <a:bodyPr wrap="square" rtlCol="0">
            <a:spAutoFit/>
          </a:bodyPr>
          <a:lstStyle/>
          <a:p>
            <a:r>
              <a:rPr lang="tr-TR" sz="2400" b="1" dirty="0" err="1">
                <a:solidFill>
                  <a:srgbClr val="0070C0"/>
                </a:solidFill>
              </a:rPr>
              <a:t>Cooling</a:t>
            </a:r>
            <a:r>
              <a:rPr lang="tr-TR" sz="2400" b="1" dirty="0">
                <a:solidFill>
                  <a:srgbClr val="0070C0"/>
                </a:solidFill>
              </a:rPr>
              <a:t> Water:</a:t>
            </a:r>
          </a:p>
        </p:txBody>
      </p:sp>
      <mc:AlternateContent xmlns:mc="http://schemas.openxmlformats.org/markup-compatibility/2006" xmlns:a14="http://schemas.microsoft.com/office/drawing/2010/main">
        <mc:Choice Requires="a14">
          <p:sp>
            <p:nvSpPr>
              <p:cNvPr id="9" name="Metin kutusu 8">
                <a:extLst>
                  <a:ext uri="{FF2B5EF4-FFF2-40B4-BE49-F238E27FC236}">
                    <a16:creationId xmlns:a16="http://schemas.microsoft.com/office/drawing/2014/main" id="{93EE2F21-6CC5-DC80-A73C-E63390FDF967}"/>
                  </a:ext>
                </a:extLst>
              </p:cNvPr>
              <p:cNvSpPr txBox="1"/>
              <p:nvPr/>
            </p:nvSpPr>
            <p:spPr>
              <a:xfrm>
                <a:off x="402516" y="4119968"/>
                <a:ext cx="1629612" cy="385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𝑪</m:t>
                          </m:r>
                          <m:r>
                            <a:rPr lang="tr-TR" sz="2400" b="1" i="1" smtClean="0">
                              <a:latin typeface="Cambria Math" panose="02040503050406030204" pitchFamily="18" charset="0"/>
                            </a:rPr>
                            <m:t>,</m:t>
                          </m:r>
                          <m:r>
                            <a:rPr lang="tr-TR" sz="2400" b="1" i="1" smtClean="0">
                              <a:latin typeface="Cambria Math" panose="02040503050406030204" pitchFamily="18" charset="0"/>
                            </a:rPr>
                            <m:t>𝒊</m:t>
                          </m:r>
                        </m:sub>
                      </m:sSub>
                      <m:r>
                        <a:rPr lang="tr-TR" sz="2400" b="1" i="1" smtClean="0">
                          <a:latin typeface="Cambria Math" panose="02040503050406030204" pitchFamily="18" charset="0"/>
                        </a:rPr>
                        <m:t>=</m:t>
                      </m:r>
                      <m:r>
                        <a:rPr lang="tr-TR" sz="2400" b="1" i="1" smtClean="0">
                          <a:latin typeface="Cambria Math" panose="02040503050406030204" pitchFamily="18" charset="0"/>
                        </a:rPr>
                        <m:t>𝟐𝟎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sz="2400" b="1" dirty="0"/>
              </a:p>
            </p:txBody>
          </p:sp>
        </mc:Choice>
        <mc:Fallback xmlns="">
          <p:sp>
            <p:nvSpPr>
              <p:cNvPr id="9" name="Metin kutusu 8">
                <a:extLst>
                  <a:ext uri="{FF2B5EF4-FFF2-40B4-BE49-F238E27FC236}">
                    <a16:creationId xmlns:a16="http://schemas.microsoft.com/office/drawing/2014/main" id="{93EE2F21-6CC5-DC80-A73C-E63390FDF967}"/>
                  </a:ext>
                </a:extLst>
              </p:cNvPr>
              <p:cNvSpPr txBox="1">
                <a:spLocks noRot="1" noChangeAspect="1" noMove="1" noResize="1" noEditPoints="1" noAdjustHandles="1" noChangeArrowheads="1" noChangeShapeType="1" noTextEdit="1"/>
              </p:cNvSpPr>
              <p:nvPr/>
            </p:nvSpPr>
            <p:spPr>
              <a:xfrm>
                <a:off x="402516" y="4119968"/>
                <a:ext cx="1629612" cy="385555"/>
              </a:xfrm>
              <a:prstGeom prst="rect">
                <a:avLst/>
              </a:prstGeom>
              <a:blipFill>
                <a:blip r:embed="rId3"/>
                <a:stretch>
                  <a:fillRect l="-3745" r="-4120" b="-1269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Metin kutusu 9">
                <a:extLst>
                  <a:ext uri="{FF2B5EF4-FFF2-40B4-BE49-F238E27FC236}">
                    <a16:creationId xmlns:a16="http://schemas.microsoft.com/office/drawing/2014/main" id="{49A43CFD-35CE-F820-1076-ACE8F78F157B}"/>
                  </a:ext>
                </a:extLst>
              </p:cNvPr>
              <p:cNvSpPr txBox="1"/>
              <p:nvPr/>
            </p:nvSpPr>
            <p:spPr>
              <a:xfrm>
                <a:off x="402516" y="4625543"/>
                <a:ext cx="2214709" cy="7014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acc>
                            <m:accPr>
                              <m:chr m:val="̇"/>
                              <m:ctrlPr>
                                <a:rPr lang="tr-TR" sz="2400" b="1" i="1" smtClean="0">
                                  <a:latin typeface="Cambria Math" panose="02040503050406030204" pitchFamily="18" charset="0"/>
                                </a:rPr>
                              </m:ctrlPr>
                            </m:accPr>
                            <m:e>
                              <m:r>
                                <a:rPr lang="tr-TR" sz="2400" b="1" i="1" smtClean="0">
                                  <a:latin typeface="Cambria Math" panose="02040503050406030204" pitchFamily="18" charset="0"/>
                                </a:rPr>
                                <m:t>𝒎</m:t>
                              </m:r>
                            </m:e>
                          </m:acc>
                        </m:e>
                        <m:sub>
                          <m:r>
                            <a:rPr lang="tr-TR" sz="2400" b="1" i="1" smtClean="0">
                              <a:latin typeface="Cambria Math" panose="02040503050406030204" pitchFamily="18" charset="0"/>
                            </a:rPr>
                            <m:t>𝑪</m:t>
                          </m:r>
                        </m:sub>
                      </m:sSub>
                      <m:r>
                        <a:rPr lang="tr-TR" sz="2400" b="1" i="1" smtClean="0">
                          <a:latin typeface="Cambria Math" panose="02040503050406030204" pitchFamily="18" charset="0"/>
                        </a:rPr>
                        <m:t>=</m:t>
                      </m:r>
                      <m:r>
                        <a:rPr lang="tr-TR" sz="2400" b="1" i="1" smtClean="0">
                          <a:latin typeface="Cambria Math" panose="02040503050406030204" pitchFamily="18" charset="0"/>
                        </a:rPr>
                        <m:t>𝟒</m:t>
                      </m:r>
                      <m:r>
                        <a:rPr lang="tr-TR" sz="2400" b="1" i="1" smtClean="0">
                          <a:latin typeface="Cambria Math" panose="02040503050406030204" pitchFamily="18" charset="0"/>
                        </a:rPr>
                        <m:t>.</m:t>
                      </m:r>
                      <m:r>
                        <a:rPr lang="tr-TR" sz="2400" b="1" i="1" smtClean="0">
                          <a:latin typeface="Cambria Math" panose="02040503050406030204" pitchFamily="18" charset="0"/>
                        </a:rPr>
                        <m:t>𝟎𝟖𝟐</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𝒌𝒈</m:t>
                          </m:r>
                        </m:num>
                        <m:den>
                          <m:r>
                            <a:rPr lang="tr-TR" sz="2400" b="1" i="1" smtClean="0">
                              <a:latin typeface="Cambria Math" panose="02040503050406030204" pitchFamily="18" charset="0"/>
                            </a:rPr>
                            <m:t>𝒔</m:t>
                          </m:r>
                        </m:den>
                      </m:f>
                    </m:oMath>
                  </m:oMathPara>
                </a14:m>
                <a:endParaRPr lang="tr-TR" sz="2400" b="1" dirty="0"/>
              </a:p>
            </p:txBody>
          </p:sp>
        </mc:Choice>
        <mc:Fallback xmlns="">
          <p:sp>
            <p:nvSpPr>
              <p:cNvPr id="10" name="Metin kutusu 9">
                <a:extLst>
                  <a:ext uri="{FF2B5EF4-FFF2-40B4-BE49-F238E27FC236}">
                    <a16:creationId xmlns:a16="http://schemas.microsoft.com/office/drawing/2014/main" id="{49A43CFD-35CE-F820-1076-ACE8F78F157B}"/>
                  </a:ext>
                </a:extLst>
              </p:cNvPr>
              <p:cNvSpPr txBox="1">
                <a:spLocks noRot="1" noChangeAspect="1" noMove="1" noResize="1" noEditPoints="1" noAdjustHandles="1" noChangeArrowheads="1" noChangeShapeType="1" noTextEdit="1"/>
              </p:cNvSpPr>
              <p:nvPr/>
            </p:nvSpPr>
            <p:spPr>
              <a:xfrm>
                <a:off x="402516" y="4625543"/>
                <a:ext cx="2214709" cy="701474"/>
              </a:xfrm>
              <a:prstGeom prst="rect">
                <a:avLst/>
              </a:prstGeom>
              <a:blipFill>
                <a:blip r:embed="rId4"/>
                <a:stretch>
                  <a:fillRect/>
                </a:stretch>
              </a:blipFill>
            </p:spPr>
            <p:txBody>
              <a:bodyPr/>
              <a:lstStyle/>
              <a:p>
                <a:r>
                  <a:rPr lang="tr-TR">
                    <a:noFill/>
                  </a:rPr>
                  <a:t> </a:t>
                </a:r>
              </a:p>
            </p:txBody>
          </p:sp>
        </mc:Fallback>
      </mc:AlternateContent>
      <p:sp>
        <p:nvSpPr>
          <p:cNvPr id="11" name="Metin kutusu 10">
            <a:extLst>
              <a:ext uri="{FF2B5EF4-FFF2-40B4-BE49-F238E27FC236}">
                <a16:creationId xmlns:a16="http://schemas.microsoft.com/office/drawing/2014/main" id="{F5754461-8D08-610C-CD54-8FB24F036ABC}"/>
              </a:ext>
            </a:extLst>
          </p:cNvPr>
          <p:cNvSpPr txBox="1"/>
          <p:nvPr/>
        </p:nvSpPr>
        <p:spPr>
          <a:xfrm>
            <a:off x="3854731" y="3633798"/>
            <a:ext cx="2363821" cy="461665"/>
          </a:xfrm>
          <a:prstGeom prst="rect">
            <a:avLst/>
          </a:prstGeom>
          <a:noFill/>
        </p:spPr>
        <p:txBody>
          <a:bodyPr wrap="square" rtlCol="0">
            <a:spAutoFit/>
          </a:bodyPr>
          <a:lstStyle/>
          <a:p>
            <a:r>
              <a:rPr lang="tr-TR" sz="2400" b="1" dirty="0">
                <a:solidFill>
                  <a:srgbClr val="FF0000"/>
                </a:solidFill>
              </a:rPr>
              <a:t>Engine </a:t>
            </a:r>
            <a:r>
              <a:rPr lang="tr-TR" sz="2400" b="1" dirty="0" err="1">
                <a:solidFill>
                  <a:srgbClr val="FF0000"/>
                </a:solidFill>
              </a:rPr>
              <a:t>Oil</a:t>
            </a:r>
            <a:r>
              <a:rPr lang="tr-TR" sz="2400" b="1" dirty="0">
                <a:solidFill>
                  <a:srgbClr val="FF0000"/>
                </a:solidFill>
              </a:rPr>
              <a:t>:</a:t>
            </a:r>
          </a:p>
        </p:txBody>
      </p:sp>
      <mc:AlternateContent xmlns:mc="http://schemas.openxmlformats.org/markup-compatibility/2006" xmlns:a14="http://schemas.microsoft.com/office/drawing/2010/main">
        <mc:Choice Requires="a14">
          <p:sp>
            <p:nvSpPr>
              <p:cNvPr id="12" name="Metin kutusu 11">
                <a:extLst>
                  <a:ext uri="{FF2B5EF4-FFF2-40B4-BE49-F238E27FC236}">
                    <a16:creationId xmlns:a16="http://schemas.microsoft.com/office/drawing/2014/main" id="{59B33DE6-B215-FBB6-0E11-3EFABC2DECD6}"/>
                  </a:ext>
                </a:extLst>
              </p:cNvPr>
              <p:cNvSpPr txBox="1"/>
              <p:nvPr/>
            </p:nvSpPr>
            <p:spPr>
              <a:xfrm>
                <a:off x="3956947" y="4622855"/>
                <a:ext cx="1767471" cy="7014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acc>
                            <m:accPr>
                              <m:chr m:val="̇"/>
                              <m:ctrlPr>
                                <a:rPr lang="tr-TR" sz="2400" b="1" i="1" smtClean="0">
                                  <a:latin typeface="Cambria Math" panose="02040503050406030204" pitchFamily="18" charset="0"/>
                                </a:rPr>
                              </m:ctrlPr>
                            </m:accPr>
                            <m:e>
                              <m:r>
                                <a:rPr lang="tr-TR" sz="2400" b="1" i="1" smtClean="0">
                                  <a:latin typeface="Cambria Math" panose="02040503050406030204" pitchFamily="18" charset="0"/>
                                </a:rPr>
                                <m:t>𝒎</m:t>
                              </m:r>
                            </m:e>
                          </m:acc>
                        </m:e>
                        <m:sub>
                          <m:r>
                            <a:rPr lang="tr-TR" sz="2400" b="1" i="1" smtClean="0">
                              <a:latin typeface="Cambria Math" panose="02040503050406030204" pitchFamily="18" charset="0"/>
                            </a:rPr>
                            <m:t>𝑯</m:t>
                          </m:r>
                        </m:sub>
                      </m:sSub>
                      <m:r>
                        <a:rPr lang="tr-TR" sz="2400" b="1" i="1" smtClean="0">
                          <a:latin typeface="Cambria Math" panose="02040503050406030204" pitchFamily="18" charset="0"/>
                        </a:rPr>
                        <m:t>=</m:t>
                      </m:r>
                      <m:r>
                        <a:rPr lang="tr-TR" sz="2400" b="1" i="1" smtClean="0">
                          <a:latin typeface="Cambria Math" panose="02040503050406030204" pitchFamily="18" charset="0"/>
                        </a:rPr>
                        <m:t>𝟏𝟎</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𝒌𝒈</m:t>
                          </m:r>
                        </m:num>
                        <m:den>
                          <m:r>
                            <a:rPr lang="tr-TR" sz="2400" b="1" i="1" smtClean="0">
                              <a:latin typeface="Cambria Math" panose="02040503050406030204" pitchFamily="18" charset="0"/>
                            </a:rPr>
                            <m:t>𝒔</m:t>
                          </m:r>
                        </m:den>
                      </m:f>
                    </m:oMath>
                  </m:oMathPara>
                </a14:m>
                <a:endParaRPr lang="tr-TR" sz="2400" b="1" dirty="0"/>
              </a:p>
            </p:txBody>
          </p:sp>
        </mc:Choice>
        <mc:Fallback xmlns="">
          <p:sp>
            <p:nvSpPr>
              <p:cNvPr id="12" name="Metin kutusu 11">
                <a:extLst>
                  <a:ext uri="{FF2B5EF4-FFF2-40B4-BE49-F238E27FC236}">
                    <a16:creationId xmlns:a16="http://schemas.microsoft.com/office/drawing/2014/main" id="{59B33DE6-B215-FBB6-0E11-3EFABC2DECD6}"/>
                  </a:ext>
                </a:extLst>
              </p:cNvPr>
              <p:cNvSpPr txBox="1">
                <a:spLocks noRot="1" noChangeAspect="1" noMove="1" noResize="1" noEditPoints="1" noAdjustHandles="1" noChangeArrowheads="1" noChangeShapeType="1" noTextEdit="1"/>
              </p:cNvSpPr>
              <p:nvPr/>
            </p:nvSpPr>
            <p:spPr>
              <a:xfrm>
                <a:off x="3956947" y="4622855"/>
                <a:ext cx="1767471" cy="701474"/>
              </a:xfrm>
              <a:prstGeom prst="rect">
                <a:avLst/>
              </a:prstGeom>
              <a:blipFill>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Metin kutusu 12">
                <a:extLst>
                  <a:ext uri="{FF2B5EF4-FFF2-40B4-BE49-F238E27FC236}">
                    <a16:creationId xmlns:a16="http://schemas.microsoft.com/office/drawing/2014/main" id="{52530199-A7BC-3C92-B61B-0243340B2191}"/>
                  </a:ext>
                </a:extLst>
              </p:cNvPr>
              <p:cNvSpPr txBox="1"/>
              <p:nvPr/>
            </p:nvSpPr>
            <p:spPr>
              <a:xfrm>
                <a:off x="3944254" y="4096188"/>
                <a:ext cx="1664879" cy="385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𝑯</m:t>
                          </m:r>
                          <m:r>
                            <a:rPr lang="tr-TR" sz="2400" b="1" i="1" smtClean="0">
                              <a:latin typeface="Cambria Math" panose="02040503050406030204" pitchFamily="18" charset="0"/>
                            </a:rPr>
                            <m:t>,</m:t>
                          </m:r>
                          <m:r>
                            <a:rPr lang="tr-TR" sz="2400" b="1" i="1" smtClean="0">
                              <a:latin typeface="Cambria Math" panose="02040503050406030204" pitchFamily="18" charset="0"/>
                            </a:rPr>
                            <m:t>𝒊</m:t>
                          </m:r>
                        </m:sub>
                      </m:sSub>
                      <m:r>
                        <a:rPr lang="tr-TR" sz="2400" b="1" i="1" smtClean="0">
                          <a:latin typeface="Cambria Math" panose="02040503050406030204" pitchFamily="18" charset="0"/>
                        </a:rPr>
                        <m:t>=</m:t>
                      </m:r>
                      <m:r>
                        <a:rPr lang="tr-TR" sz="2400" b="1" i="1" smtClean="0">
                          <a:latin typeface="Cambria Math" panose="02040503050406030204" pitchFamily="18" charset="0"/>
                        </a:rPr>
                        <m:t>𝟗𝟎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sz="2400" b="1" dirty="0"/>
              </a:p>
            </p:txBody>
          </p:sp>
        </mc:Choice>
        <mc:Fallback xmlns="">
          <p:sp>
            <p:nvSpPr>
              <p:cNvPr id="13" name="Metin kutusu 12">
                <a:extLst>
                  <a:ext uri="{FF2B5EF4-FFF2-40B4-BE49-F238E27FC236}">
                    <a16:creationId xmlns:a16="http://schemas.microsoft.com/office/drawing/2014/main" id="{52530199-A7BC-3C92-B61B-0243340B2191}"/>
                  </a:ext>
                </a:extLst>
              </p:cNvPr>
              <p:cNvSpPr txBox="1">
                <a:spLocks noRot="1" noChangeAspect="1" noMove="1" noResize="1" noEditPoints="1" noAdjustHandles="1" noChangeArrowheads="1" noChangeShapeType="1" noTextEdit="1"/>
              </p:cNvSpPr>
              <p:nvPr/>
            </p:nvSpPr>
            <p:spPr>
              <a:xfrm>
                <a:off x="3944254" y="4096188"/>
                <a:ext cx="1664879" cy="385555"/>
              </a:xfrm>
              <a:prstGeom prst="rect">
                <a:avLst/>
              </a:prstGeom>
              <a:blipFill>
                <a:blip r:embed="rId6"/>
                <a:stretch>
                  <a:fillRect l="-3663" r="-4029" b="-1269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Metin kutusu 13">
                <a:extLst>
                  <a:ext uri="{FF2B5EF4-FFF2-40B4-BE49-F238E27FC236}">
                    <a16:creationId xmlns:a16="http://schemas.microsoft.com/office/drawing/2014/main" id="{50D338A6-A4D6-86F7-B02B-7654BA1DDE1F}"/>
                  </a:ext>
                </a:extLst>
              </p:cNvPr>
              <p:cNvSpPr txBox="1"/>
              <p:nvPr/>
            </p:nvSpPr>
            <p:spPr>
              <a:xfrm>
                <a:off x="6206604" y="4096188"/>
                <a:ext cx="1711366" cy="3855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𝑯</m:t>
                          </m:r>
                          <m:r>
                            <a:rPr lang="tr-TR" sz="2400" b="1" i="1" smtClean="0">
                              <a:latin typeface="Cambria Math" panose="02040503050406030204" pitchFamily="18" charset="0"/>
                            </a:rPr>
                            <m:t>,</m:t>
                          </m:r>
                          <m:r>
                            <a:rPr lang="tr-TR" sz="2400" b="1" i="1" smtClean="0">
                              <a:latin typeface="Cambria Math" panose="02040503050406030204" pitchFamily="18" charset="0"/>
                            </a:rPr>
                            <m:t>𝒐</m:t>
                          </m:r>
                        </m:sub>
                      </m:sSub>
                      <m:r>
                        <a:rPr lang="tr-TR" sz="2400" b="1" i="1" smtClean="0">
                          <a:latin typeface="Cambria Math" panose="02040503050406030204" pitchFamily="18" charset="0"/>
                        </a:rPr>
                        <m:t>=</m:t>
                      </m:r>
                      <m:r>
                        <a:rPr lang="tr-TR" sz="2400" b="1" i="1" smtClean="0">
                          <a:latin typeface="Cambria Math" panose="02040503050406030204" pitchFamily="18" charset="0"/>
                        </a:rPr>
                        <m:t>𝟔𝟎</m:t>
                      </m:r>
                      <m:r>
                        <a:rPr lang="tr-TR" sz="2400" b="1" i="1" smtClean="0">
                          <a:latin typeface="Cambria Math" panose="02040503050406030204" pitchFamily="18" charset="0"/>
                        </a:rPr>
                        <m:t>°</m:t>
                      </m:r>
                      <m:r>
                        <a:rPr lang="tr-TR" sz="2400" b="1" i="1" smtClean="0">
                          <a:latin typeface="Cambria Math" panose="02040503050406030204" pitchFamily="18" charset="0"/>
                        </a:rPr>
                        <m:t>𝑪</m:t>
                      </m:r>
                    </m:oMath>
                  </m:oMathPara>
                </a14:m>
                <a:endParaRPr lang="tr-TR" sz="2400" b="1" dirty="0"/>
              </a:p>
            </p:txBody>
          </p:sp>
        </mc:Choice>
        <mc:Fallback xmlns="">
          <p:sp>
            <p:nvSpPr>
              <p:cNvPr id="14" name="Metin kutusu 13">
                <a:extLst>
                  <a:ext uri="{FF2B5EF4-FFF2-40B4-BE49-F238E27FC236}">
                    <a16:creationId xmlns:a16="http://schemas.microsoft.com/office/drawing/2014/main" id="{50D338A6-A4D6-86F7-B02B-7654BA1DDE1F}"/>
                  </a:ext>
                </a:extLst>
              </p:cNvPr>
              <p:cNvSpPr txBox="1">
                <a:spLocks noRot="1" noChangeAspect="1" noMove="1" noResize="1" noEditPoints="1" noAdjustHandles="1" noChangeArrowheads="1" noChangeShapeType="1" noTextEdit="1"/>
              </p:cNvSpPr>
              <p:nvPr/>
            </p:nvSpPr>
            <p:spPr>
              <a:xfrm>
                <a:off x="6206604" y="4096188"/>
                <a:ext cx="1711366" cy="385555"/>
              </a:xfrm>
              <a:prstGeom prst="rect">
                <a:avLst/>
              </a:prstGeom>
              <a:blipFill>
                <a:blip r:embed="rId7"/>
                <a:stretch>
                  <a:fillRect l="-3203" r="-3559" b="-1269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 name="Metin kutusu 14">
                <a:extLst>
                  <a:ext uri="{FF2B5EF4-FFF2-40B4-BE49-F238E27FC236}">
                    <a16:creationId xmlns:a16="http://schemas.microsoft.com/office/drawing/2014/main" id="{D5E3B967-777D-6BAC-1973-72CC7997292F}"/>
                  </a:ext>
                </a:extLst>
              </p:cNvPr>
              <p:cNvSpPr txBox="1"/>
              <p:nvPr/>
            </p:nvSpPr>
            <p:spPr>
              <a:xfrm>
                <a:off x="9161106" y="3225204"/>
                <a:ext cx="2303644" cy="806631"/>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𝑼</m:t>
                      </m:r>
                      <m:r>
                        <a:rPr lang="tr-TR" sz="2800" b="1" i="1" smtClean="0">
                          <a:latin typeface="Cambria Math" panose="02040503050406030204" pitchFamily="18" charset="0"/>
                        </a:rPr>
                        <m:t>=</m:t>
                      </m:r>
                      <m:r>
                        <a:rPr lang="tr-TR" sz="2800" b="1" i="1" smtClean="0">
                          <a:latin typeface="Cambria Math" panose="02040503050406030204" pitchFamily="18" charset="0"/>
                        </a:rPr>
                        <m:t>𝟐𝟔𝟐</m:t>
                      </m:r>
                      <m:f>
                        <m:fPr>
                          <m:ctrlPr>
                            <a:rPr lang="tr-TR" sz="2800" b="1" i="1" smtClean="0">
                              <a:latin typeface="Cambria Math" panose="02040503050406030204" pitchFamily="18" charset="0"/>
                            </a:rPr>
                          </m:ctrlPr>
                        </m:fPr>
                        <m:num>
                          <m:r>
                            <a:rPr lang="tr-TR" sz="2800" b="1" i="1" smtClean="0">
                              <a:latin typeface="Cambria Math" panose="02040503050406030204" pitchFamily="18" charset="0"/>
                            </a:rPr>
                            <m:t>𝑾</m:t>
                          </m:r>
                        </m:num>
                        <m:den>
                          <m:sSup>
                            <m:sSupPr>
                              <m:ctrlPr>
                                <a:rPr lang="tr-TR" sz="2800" b="1" i="1" smtClean="0">
                                  <a:latin typeface="Cambria Math" panose="02040503050406030204" pitchFamily="18" charset="0"/>
                                </a:rPr>
                              </m:ctrlPr>
                            </m:sSupPr>
                            <m:e>
                              <m:r>
                                <a:rPr lang="tr-TR" sz="2800" b="1" i="1" smtClean="0">
                                  <a:latin typeface="Cambria Math" panose="02040503050406030204" pitchFamily="18" charset="0"/>
                                </a:rPr>
                                <m:t>𝒎</m:t>
                              </m:r>
                            </m:e>
                            <m:sup>
                              <m:r>
                                <a:rPr lang="tr-TR" sz="2800" b="1" i="1" smtClean="0">
                                  <a:latin typeface="Cambria Math" panose="02040503050406030204" pitchFamily="18" charset="0"/>
                                </a:rPr>
                                <m:t>𝟐</m:t>
                              </m:r>
                            </m:sup>
                          </m:sSup>
                          <m:r>
                            <a:rPr lang="tr-TR" sz="2800" b="1" i="1" smtClean="0">
                              <a:latin typeface="Cambria Math" panose="02040503050406030204" pitchFamily="18" charset="0"/>
                            </a:rPr>
                            <m:t>𝑲</m:t>
                          </m:r>
                        </m:den>
                      </m:f>
                    </m:oMath>
                  </m:oMathPara>
                </a14:m>
                <a:endParaRPr lang="tr-TR" sz="2800" b="1" dirty="0"/>
              </a:p>
            </p:txBody>
          </p:sp>
        </mc:Choice>
        <mc:Fallback xmlns="">
          <p:sp>
            <p:nvSpPr>
              <p:cNvPr id="15" name="Metin kutusu 14">
                <a:extLst>
                  <a:ext uri="{FF2B5EF4-FFF2-40B4-BE49-F238E27FC236}">
                    <a16:creationId xmlns:a16="http://schemas.microsoft.com/office/drawing/2014/main" id="{D5E3B967-777D-6BAC-1973-72CC7997292F}"/>
                  </a:ext>
                </a:extLst>
              </p:cNvPr>
              <p:cNvSpPr txBox="1">
                <a:spLocks noRot="1" noChangeAspect="1" noMove="1" noResize="1" noEditPoints="1" noAdjustHandles="1" noChangeArrowheads="1" noChangeShapeType="1" noTextEdit="1"/>
              </p:cNvSpPr>
              <p:nvPr/>
            </p:nvSpPr>
            <p:spPr>
              <a:xfrm>
                <a:off x="9161106" y="3225204"/>
                <a:ext cx="2303644" cy="806631"/>
              </a:xfrm>
              <a:prstGeom prst="rect">
                <a:avLst/>
              </a:prstGeom>
              <a:blipFill>
                <a:blip r:embed="rId8"/>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6" name="Metin kutusu 15">
                <a:extLst>
                  <a:ext uri="{FF2B5EF4-FFF2-40B4-BE49-F238E27FC236}">
                    <a16:creationId xmlns:a16="http://schemas.microsoft.com/office/drawing/2014/main" id="{38C218E9-2197-9709-F3A2-B9C658EA3D65}"/>
                  </a:ext>
                </a:extLst>
              </p:cNvPr>
              <p:cNvSpPr txBox="1"/>
              <p:nvPr/>
            </p:nvSpPr>
            <p:spPr>
              <a:xfrm>
                <a:off x="444317" y="5479012"/>
                <a:ext cx="2392642" cy="7561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𝒄</m:t>
                          </m:r>
                        </m:e>
                        <m:sub>
                          <m:r>
                            <a:rPr lang="tr-TR" sz="2400" b="1" i="1" smtClean="0">
                              <a:latin typeface="Cambria Math" panose="02040503050406030204" pitchFamily="18" charset="0"/>
                            </a:rPr>
                            <m:t>𝒑</m:t>
                          </m:r>
                          <m:r>
                            <a:rPr lang="tr-TR" sz="2400" b="1" i="1" smtClean="0">
                              <a:latin typeface="Cambria Math" panose="02040503050406030204" pitchFamily="18" charset="0"/>
                            </a:rPr>
                            <m:t>,</m:t>
                          </m:r>
                          <m:r>
                            <a:rPr lang="tr-TR" sz="2400" b="1" i="1" smtClean="0">
                              <a:latin typeface="Cambria Math" panose="02040503050406030204" pitchFamily="18" charset="0"/>
                            </a:rPr>
                            <m:t>𝑪</m:t>
                          </m:r>
                        </m:sub>
                      </m:sSub>
                      <m:r>
                        <a:rPr lang="tr-TR" sz="2400" b="1" i="1" smtClean="0">
                          <a:latin typeface="Cambria Math" panose="02040503050406030204" pitchFamily="18" charset="0"/>
                        </a:rPr>
                        <m:t>=</m:t>
                      </m:r>
                      <m:r>
                        <a:rPr lang="tr-TR" sz="2400" b="1" i="1" smtClean="0">
                          <a:latin typeface="Cambria Math" panose="02040503050406030204" pitchFamily="18" charset="0"/>
                        </a:rPr>
                        <m:t>𝟒𝟏𝟕𝟗</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𝑱</m:t>
                          </m:r>
                        </m:num>
                        <m:den>
                          <m:r>
                            <a:rPr lang="tr-TR" sz="2400" b="1" i="1" smtClean="0">
                              <a:latin typeface="Cambria Math" panose="02040503050406030204" pitchFamily="18" charset="0"/>
                            </a:rPr>
                            <m:t>𝒌𝒈𝑲</m:t>
                          </m:r>
                        </m:den>
                      </m:f>
                    </m:oMath>
                  </m:oMathPara>
                </a14:m>
                <a:endParaRPr lang="tr-TR" sz="2400" b="1" dirty="0"/>
              </a:p>
            </p:txBody>
          </p:sp>
        </mc:Choice>
        <mc:Fallback xmlns="">
          <p:sp>
            <p:nvSpPr>
              <p:cNvPr id="16" name="Metin kutusu 15">
                <a:extLst>
                  <a:ext uri="{FF2B5EF4-FFF2-40B4-BE49-F238E27FC236}">
                    <a16:creationId xmlns:a16="http://schemas.microsoft.com/office/drawing/2014/main" id="{38C218E9-2197-9709-F3A2-B9C658EA3D65}"/>
                  </a:ext>
                </a:extLst>
              </p:cNvPr>
              <p:cNvSpPr txBox="1">
                <a:spLocks noRot="1" noChangeAspect="1" noMove="1" noResize="1" noEditPoints="1" noAdjustHandles="1" noChangeArrowheads="1" noChangeShapeType="1" noTextEdit="1"/>
              </p:cNvSpPr>
              <p:nvPr/>
            </p:nvSpPr>
            <p:spPr>
              <a:xfrm>
                <a:off x="444317" y="5479012"/>
                <a:ext cx="2392642" cy="756169"/>
              </a:xfrm>
              <a:prstGeom prst="rect">
                <a:avLst/>
              </a:prstGeom>
              <a:blipFill>
                <a:blip r:embed="rId9"/>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 name="Metin kutusu 16">
                <a:extLst>
                  <a:ext uri="{FF2B5EF4-FFF2-40B4-BE49-F238E27FC236}">
                    <a16:creationId xmlns:a16="http://schemas.microsoft.com/office/drawing/2014/main" id="{64376E52-55CC-48F9-1520-8F7049DC338D}"/>
                  </a:ext>
                </a:extLst>
              </p:cNvPr>
              <p:cNvSpPr txBox="1"/>
              <p:nvPr/>
            </p:nvSpPr>
            <p:spPr>
              <a:xfrm>
                <a:off x="3921070" y="5479012"/>
                <a:ext cx="2427909" cy="756169"/>
              </a:xfrm>
              <a:prstGeom prst="rect">
                <a:avLst/>
              </a:prstGeom>
              <a:noFill/>
            </p:spPr>
            <p:txBody>
              <a:bodyPr wrap="none" lIns="0" tIns="0" rIns="0" bIns="0" rtlCol="0">
                <a:spAutoFit/>
              </a:bodyPr>
              <a:lstStyle/>
              <a:p>
                <a:pPr algn="just"/>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𝒄</m:t>
                          </m:r>
                        </m:e>
                        <m:sub>
                          <m:r>
                            <a:rPr lang="tr-TR" sz="2400" b="1" i="1" smtClean="0">
                              <a:latin typeface="Cambria Math" panose="02040503050406030204" pitchFamily="18" charset="0"/>
                            </a:rPr>
                            <m:t>𝒑</m:t>
                          </m:r>
                          <m:r>
                            <a:rPr lang="tr-TR" sz="2400" b="1" i="1" smtClean="0">
                              <a:latin typeface="Cambria Math" panose="02040503050406030204" pitchFamily="18" charset="0"/>
                            </a:rPr>
                            <m:t>,</m:t>
                          </m:r>
                          <m:r>
                            <a:rPr lang="tr-TR" sz="2400" b="1" i="1" smtClean="0">
                              <a:latin typeface="Cambria Math" panose="02040503050406030204" pitchFamily="18" charset="0"/>
                            </a:rPr>
                            <m:t>𝑯</m:t>
                          </m:r>
                        </m:sub>
                      </m:sSub>
                      <m:r>
                        <a:rPr lang="tr-TR" sz="2400" b="1" i="1" smtClean="0">
                          <a:latin typeface="Cambria Math" panose="02040503050406030204" pitchFamily="18" charset="0"/>
                        </a:rPr>
                        <m:t>=</m:t>
                      </m:r>
                      <m:r>
                        <a:rPr lang="tr-TR" sz="2400" b="1" i="1" smtClean="0">
                          <a:latin typeface="Cambria Math" panose="02040503050406030204" pitchFamily="18" charset="0"/>
                        </a:rPr>
                        <m:t>𝟐𝟏𝟏𝟖</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𝑱</m:t>
                          </m:r>
                        </m:num>
                        <m:den>
                          <m:r>
                            <a:rPr lang="tr-TR" sz="2400" b="1" i="1" smtClean="0">
                              <a:latin typeface="Cambria Math" panose="02040503050406030204" pitchFamily="18" charset="0"/>
                            </a:rPr>
                            <m:t>𝒌𝒈𝑲</m:t>
                          </m:r>
                        </m:den>
                      </m:f>
                    </m:oMath>
                  </m:oMathPara>
                </a14:m>
                <a:endParaRPr lang="tr-TR" sz="2400" b="1" dirty="0"/>
              </a:p>
            </p:txBody>
          </p:sp>
        </mc:Choice>
        <mc:Fallback xmlns="">
          <p:sp>
            <p:nvSpPr>
              <p:cNvPr id="17" name="Metin kutusu 16">
                <a:extLst>
                  <a:ext uri="{FF2B5EF4-FFF2-40B4-BE49-F238E27FC236}">
                    <a16:creationId xmlns:a16="http://schemas.microsoft.com/office/drawing/2014/main" id="{64376E52-55CC-48F9-1520-8F7049DC338D}"/>
                  </a:ext>
                </a:extLst>
              </p:cNvPr>
              <p:cNvSpPr txBox="1">
                <a:spLocks noRot="1" noChangeAspect="1" noMove="1" noResize="1" noEditPoints="1" noAdjustHandles="1" noChangeArrowheads="1" noChangeShapeType="1" noTextEdit="1"/>
              </p:cNvSpPr>
              <p:nvPr/>
            </p:nvSpPr>
            <p:spPr>
              <a:xfrm>
                <a:off x="3921070" y="5479012"/>
                <a:ext cx="2427909" cy="756169"/>
              </a:xfrm>
              <a:prstGeom prst="rect">
                <a:avLst/>
              </a:prstGeom>
              <a:blipFill>
                <a:blip r:embed="rId10"/>
                <a:stretch>
                  <a:fillRect/>
                </a:stretch>
              </a:blipFill>
            </p:spPr>
            <p:txBody>
              <a:bodyPr/>
              <a:lstStyle/>
              <a:p>
                <a:r>
                  <a:rPr lang="tr-TR">
                    <a:noFill/>
                  </a:rPr>
                  <a:t> </a:t>
                </a:r>
              </a:p>
            </p:txBody>
          </p:sp>
        </mc:Fallback>
      </mc:AlternateContent>
      <p:sp>
        <p:nvSpPr>
          <p:cNvPr id="2" name="Slayt Numarası Yer Tutucusu 1">
            <a:extLst>
              <a:ext uri="{FF2B5EF4-FFF2-40B4-BE49-F238E27FC236}">
                <a16:creationId xmlns:a16="http://schemas.microsoft.com/office/drawing/2014/main" id="{7A7AA616-74C4-C1D7-FC55-DAC1EDBD3006}"/>
              </a:ext>
            </a:extLst>
          </p:cNvPr>
          <p:cNvSpPr>
            <a:spLocks noGrp="1"/>
          </p:cNvSpPr>
          <p:nvPr>
            <p:ph type="sldNum" sz="quarter" idx="12"/>
          </p:nvPr>
        </p:nvSpPr>
        <p:spPr/>
        <p:txBody>
          <a:bodyPr/>
          <a:lstStyle/>
          <a:p>
            <a:fld id="{9DC36462-DBD6-4833-A557-4F162F5DA347}" type="slidenum">
              <a:rPr lang="tr-TR" smtClean="0"/>
              <a:t>16</a:t>
            </a:fld>
            <a:endParaRPr lang="tr-TR"/>
          </a:p>
        </p:txBody>
      </p:sp>
    </p:spTree>
    <p:extLst>
      <p:ext uri="{BB962C8B-B14F-4D97-AF65-F5344CB8AC3E}">
        <p14:creationId xmlns:p14="http://schemas.microsoft.com/office/powerpoint/2010/main" val="240799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7274900" cy="707886"/>
          </a:xfrm>
          <a:prstGeom prst="rect">
            <a:avLst/>
          </a:prstGeom>
          <a:noFill/>
        </p:spPr>
        <p:txBody>
          <a:bodyPr wrap="square" rtlCol="0">
            <a:spAutoFit/>
          </a:bodyPr>
          <a:lstStyle/>
          <a:p>
            <a:r>
              <a:rPr lang="tr-TR" sz="4000" b="1" dirty="0"/>
              <a:t>EXAMPLE-1-Solution - LMTD</a:t>
            </a:r>
          </a:p>
        </p:txBody>
      </p:sp>
      <p:sp>
        <p:nvSpPr>
          <p:cNvPr id="2" name="Metin kutusu 1">
            <a:extLst>
              <a:ext uri="{FF2B5EF4-FFF2-40B4-BE49-F238E27FC236}">
                <a16:creationId xmlns:a16="http://schemas.microsoft.com/office/drawing/2014/main" id="{B14DC67C-5D4E-3E0B-DEB0-63D47CA507CF}"/>
              </a:ext>
            </a:extLst>
          </p:cNvPr>
          <p:cNvSpPr txBox="1"/>
          <p:nvPr/>
        </p:nvSpPr>
        <p:spPr>
          <a:xfrm>
            <a:off x="217281" y="959034"/>
            <a:ext cx="3722647" cy="523220"/>
          </a:xfrm>
          <a:prstGeom prst="rect">
            <a:avLst/>
          </a:prstGeom>
          <a:noFill/>
        </p:spPr>
        <p:txBody>
          <a:bodyPr wrap="square" rtlCol="0">
            <a:spAutoFit/>
          </a:bodyPr>
          <a:lstStyle/>
          <a:p>
            <a:pPr marL="342900" indent="-342900">
              <a:buFont typeface="Wingdings" panose="05000000000000000000" pitchFamily="2" charset="2"/>
              <a:buChar char="Ø"/>
            </a:pPr>
            <a:r>
              <a:rPr lang="tr-TR" sz="2800" b="1" dirty="0">
                <a:solidFill>
                  <a:srgbClr val="FF0000"/>
                </a:solidFill>
              </a:rPr>
              <a:t>LMTD </a:t>
            </a:r>
            <a:r>
              <a:rPr lang="tr-TR" sz="2800" b="1" dirty="0" err="1">
                <a:solidFill>
                  <a:srgbClr val="FF0000"/>
                </a:solidFill>
              </a:rPr>
              <a:t>Method</a:t>
            </a:r>
            <a:r>
              <a:rPr lang="tr-TR" sz="2800" b="1" dirty="0">
                <a:solidFill>
                  <a:srgbClr val="FF0000"/>
                </a:solidFill>
              </a:rPr>
              <a:t>:</a:t>
            </a:r>
          </a:p>
        </p:txBody>
      </p:sp>
      <mc:AlternateContent xmlns:mc="http://schemas.openxmlformats.org/markup-compatibility/2006" xmlns:a14="http://schemas.microsoft.com/office/drawing/2010/main">
        <mc:Choice Requires="a14">
          <p:sp>
            <p:nvSpPr>
              <p:cNvPr id="3" name="Metin kutusu 2">
                <a:extLst>
                  <a:ext uri="{FF2B5EF4-FFF2-40B4-BE49-F238E27FC236}">
                    <a16:creationId xmlns:a16="http://schemas.microsoft.com/office/drawing/2014/main" id="{4BCBD0A0-49BC-127B-0E2A-D10D09EF0215}"/>
                  </a:ext>
                </a:extLst>
              </p:cNvPr>
              <p:cNvSpPr txBox="1"/>
              <p:nvPr/>
            </p:nvSpPr>
            <p:spPr>
              <a:xfrm>
                <a:off x="288676" y="2649194"/>
                <a:ext cx="2146293" cy="43595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𝑪</m:t>
                          </m:r>
                        </m:e>
                        <m:sub>
                          <m:r>
                            <a:rPr lang="tr-TR" sz="2600" b="1" i="1" smtClean="0">
                              <a:latin typeface="Cambria Math" panose="02040503050406030204" pitchFamily="18" charset="0"/>
                            </a:rPr>
                            <m:t>𝑪</m:t>
                          </m:r>
                        </m:sub>
                      </m:sSub>
                      <m:r>
                        <a:rPr lang="tr-TR" sz="2600" b="1" i="1" smtClean="0">
                          <a:latin typeface="Cambria Math" panose="02040503050406030204" pitchFamily="18" charset="0"/>
                        </a:rPr>
                        <m:t>=</m:t>
                      </m:r>
                      <m:sSub>
                        <m:sSubPr>
                          <m:ctrlPr>
                            <a:rPr lang="tr-TR" sz="2600" b="1" i="1">
                              <a:latin typeface="Cambria Math" panose="02040503050406030204" pitchFamily="18" charset="0"/>
                            </a:rPr>
                          </m:ctrlPr>
                        </m:sSubPr>
                        <m:e>
                          <m:acc>
                            <m:accPr>
                              <m:chr m:val="̇"/>
                              <m:ctrlPr>
                                <a:rPr lang="tr-TR" sz="2600" b="1" i="1">
                                  <a:latin typeface="Cambria Math" panose="02040503050406030204" pitchFamily="18" charset="0"/>
                                </a:rPr>
                              </m:ctrlPr>
                            </m:accPr>
                            <m:e>
                              <m:r>
                                <a:rPr lang="tr-TR" sz="2600" b="1" i="1">
                                  <a:latin typeface="Cambria Math" panose="02040503050406030204" pitchFamily="18" charset="0"/>
                                </a:rPr>
                                <m:t>𝒎</m:t>
                              </m:r>
                            </m:e>
                          </m:acc>
                        </m:e>
                        <m:sub>
                          <m:r>
                            <a:rPr lang="tr-TR" sz="2600" b="1" i="1">
                              <a:latin typeface="Cambria Math" panose="02040503050406030204" pitchFamily="18" charset="0"/>
                            </a:rPr>
                            <m:t>𝑪</m:t>
                          </m:r>
                        </m:sub>
                      </m:sSub>
                      <m:r>
                        <a:rPr lang="tr-TR" sz="2600" b="1" i="1" smtClean="0">
                          <a:latin typeface="Cambria Math" panose="02040503050406030204" pitchFamily="18" charset="0"/>
                          <a:ea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𝒄</m:t>
                          </m:r>
                        </m:e>
                        <m:sub>
                          <m:r>
                            <a:rPr lang="tr-TR" sz="2600" b="1" i="1">
                              <a:latin typeface="Cambria Math" panose="02040503050406030204" pitchFamily="18" charset="0"/>
                            </a:rPr>
                            <m:t>𝒑</m:t>
                          </m:r>
                          <m:r>
                            <a:rPr lang="tr-TR" sz="2600" b="1" i="1">
                              <a:latin typeface="Cambria Math" panose="02040503050406030204" pitchFamily="18" charset="0"/>
                            </a:rPr>
                            <m:t>,</m:t>
                          </m:r>
                          <m:r>
                            <a:rPr lang="tr-TR" sz="2600" b="1" i="1">
                              <a:latin typeface="Cambria Math" panose="02040503050406030204" pitchFamily="18" charset="0"/>
                            </a:rPr>
                            <m:t>𝑪</m:t>
                          </m:r>
                        </m:sub>
                      </m:sSub>
                    </m:oMath>
                  </m:oMathPara>
                </a14:m>
                <a:endParaRPr lang="tr-TR" sz="2600" b="1" dirty="0"/>
              </a:p>
            </p:txBody>
          </p:sp>
        </mc:Choice>
        <mc:Fallback xmlns="">
          <p:sp>
            <p:nvSpPr>
              <p:cNvPr id="3" name="Metin kutusu 2">
                <a:extLst>
                  <a:ext uri="{FF2B5EF4-FFF2-40B4-BE49-F238E27FC236}">
                    <a16:creationId xmlns:a16="http://schemas.microsoft.com/office/drawing/2014/main" id="{4BCBD0A0-49BC-127B-0E2A-D10D09EF0215}"/>
                  </a:ext>
                </a:extLst>
              </p:cNvPr>
              <p:cNvSpPr txBox="1">
                <a:spLocks noRot="1" noChangeAspect="1" noMove="1" noResize="1" noEditPoints="1" noAdjustHandles="1" noChangeArrowheads="1" noChangeShapeType="1" noTextEdit="1"/>
              </p:cNvSpPr>
              <p:nvPr/>
            </p:nvSpPr>
            <p:spPr>
              <a:xfrm>
                <a:off x="288676" y="2649194"/>
                <a:ext cx="2146293" cy="435953"/>
              </a:xfrm>
              <a:prstGeom prst="rect">
                <a:avLst/>
              </a:prstGeom>
              <a:blipFill>
                <a:blip r:embed="rId3"/>
                <a:stretch>
                  <a:fillRect/>
                </a:stretch>
              </a:blipFill>
              <a:ln>
                <a:solidFill>
                  <a:schemeClr val="tx1"/>
                </a:solidFill>
              </a:ln>
            </p:spPr>
            <p:txBody>
              <a:bodyPr/>
              <a:lstStyle/>
              <a:p>
                <a:r>
                  <a:rPr lang="tr-TR">
                    <a:noFill/>
                  </a:rPr>
                  <a:t> </a:t>
                </a:r>
              </a:p>
            </p:txBody>
          </p:sp>
        </mc:Fallback>
      </mc:AlternateContent>
      <p:sp>
        <p:nvSpPr>
          <p:cNvPr id="6" name="Metin kutusu 5">
            <a:extLst>
              <a:ext uri="{FF2B5EF4-FFF2-40B4-BE49-F238E27FC236}">
                <a16:creationId xmlns:a16="http://schemas.microsoft.com/office/drawing/2014/main" id="{ABD85AD5-DB8A-0DF1-FA9C-8528D3DE6573}"/>
              </a:ext>
            </a:extLst>
          </p:cNvPr>
          <p:cNvSpPr txBox="1"/>
          <p:nvPr/>
        </p:nvSpPr>
        <p:spPr>
          <a:xfrm>
            <a:off x="217281" y="1640469"/>
            <a:ext cx="9471468" cy="492443"/>
          </a:xfrm>
          <a:prstGeom prst="rect">
            <a:avLst/>
          </a:prstGeom>
          <a:noFill/>
        </p:spPr>
        <p:txBody>
          <a:bodyPr wrap="square" rtlCol="0">
            <a:spAutoFit/>
          </a:bodyPr>
          <a:lstStyle/>
          <a:p>
            <a:pPr marL="457200" indent="-457200">
              <a:buFont typeface="Wingdings" panose="05000000000000000000" pitchFamily="2" charset="2"/>
              <a:buChar char="§"/>
            </a:pPr>
            <a:r>
              <a:rPr lang="tr-TR" sz="2600" b="1" dirty="0"/>
              <a:t>Heat </a:t>
            </a:r>
            <a:r>
              <a:rPr lang="tr-TR" sz="2600" b="1" dirty="0" err="1"/>
              <a:t>capacity</a:t>
            </a:r>
            <a:r>
              <a:rPr lang="tr-TR" sz="2600" b="1" dirty="0"/>
              <a:t> </a:t>
            </a:r>
            <a:r>
              <a:rPr lang="tr-TR" sz="2600" b="1" dirty="0" err="1"/>
              <a:t>rates</a:t>
            </a:r>
            <a:r>
              <a:rPr lang="tr-TR" sz="2600" b="1" dirty="0"/>
              <a:t> </a:t>
            </a:r>
            <a:r>
              <a:rPr lang="tr-TR" sz="2600" b="1" dirty="0" err="1"/>
              <a:t>for</a:t>
            </a:r>
            <a:r>
              <a:rPr lang="tr-TR" sz="2600" b="1" dirty="0"/>
              <a:t> </a:t>
            </a:r>
            <a:r>
              <a:rPr lang="tr-TR" sz="2600" b="1" dirty="0" err="1"/>
              <a:t>shell</a:t>
            </a:r>
            <a:r>
              <a:rPr lang="tr-TR" sz="2600" b="1" dirty="0"/>
              <a:t> </a:t>
            </a:r>
            <a:r>
              <a:rPr lang="tr-TR" sz="2600" b="1" dirty="0" err="1"/>
              <a:t>fluid</a:t>
            </a:r>
            <a:r>
              <a:rPr lang="tr-TR" sz="2600" b="1" dirty="0"/>
              <a:t> (</a:t>
            </a:r>
            <a:r>
              <a:rPr lang="tr-TR" sz="2600" b="1" dirty="0" err="1">
                <a:solidFill>
                  <a:srgbClr val="FF0000"/>
                </a:solidFill>
              </a:rPr>
              <a:t>oil</a:t>
            </a:r>
            <a:r>
              <a:rPr lang="tr-TR" sz="2600" b="1" dirty="0"/>
              <a:t>) and </a:t>
            </a:r>
            <a:r>
              <a:rPr lang="tr-TR" sz="2600" b="1" dirty="0" err="1"/>
              <a:t>tube</a:t>
            </a:r>
            <a:r>
              <a:rPr lang="tr-TR" sz="2600" b="1" dirty="0"/>
              <a:t> </a:t>
            </a:r>
            <a:r>
              <a:rPr lang="tr-TR" sz="2600" b="1" dirty="0" err="1"/>
              <a:t>fluid</a:t>
            </a:r>
            <a:r>
              <a:rPr lang="tr-TR" sz="2600" b="1" dirty="0"/>
              <a:t> (</a:t>
            </a:r>
            <a:r>
              <a:rPr lang="tr-TR" sz="2600" b="1" dirty="0" err="1">
                <a:solidFill>
                  <a:srgbClr val="0000FF"/>
                </a:solidFill>
              </a:rPr>
              <a:t>water</a:t>
            </a:r>
            <a:r>
              <a:rPr lang="tr-TR" sz="2600" b="1" dirty="0"/>
              <a:t>):</a:t>
            </a:r>
          </a:p>
        </p:txBody>
      </p:sp>
      <mc:AlternateContent xmlns:mc="http://schemas.openxmlformats.org/markup-compatibility/2006" xmlns:a14="http://schemas.microsoft.com/office/drawing/2010/main">
        <mc:Choice Requires="a14">
          <p:sp>
            <p:nvSpPr>
              <p:cNvPr id="8" name="Metin kutusu 7">
                <a:extLst>
                  <a:ext uri="{FF2B5EF4-FFF2-40B4-BE49-F238E27FC236}">
                    <a16:creationId xmlns:a16="http://schemas.microsoft.com/office/drawing/2014/main" id="{56481845-0BB9-BC48-3897-AD5C74449B54}"/>
                  </a:ext>
                </a:extLst>
              </p:cNvPr>
              <p:cNvSpPr txBox="1"/>
              <p:nvPr/>
            </p:nvSpPr>
            <p:spPr>
              <a:xfrm>
                <a:off x="288676" y="3784606"/>
                <a:ext cx="2266518" cy="43595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𝑪</m:t>
                          </m:r>
                        </m:e>
                        <m:sub>
                          <m:r>
                            <a:rPr lang="tr-TR" sz="2600" b="1" i="1" smtClean="0">
                              <a:latin typeface="Cambria Math" panose="02040503050406030204" pitchFamily="18" charset="0"/>
                            </a:rPr>
                            <m:t>𝑯</m:t>
                          </m:r>
                        </m:sub>
                      </m:sSub>
                      <m:r>
                        <a:rPr lang="tr-TR" sz="2600" b="1" i="1" smtClean="0">
                          <a:latin typeface="Cambria Math" panose="02040503050406030204" pitchFamily="18" charset="0"/>
                        </a:rPr>
                        <m:t>=</m:t>
                      </m:r>
                      <m:sSub>
                        <m:sSubPr>
                          <m:ctrlPr>
                            <a:rPr lang="tr-TR" sz="2600" b="1" i="1">
                              <a:latin typeface="Cambria Math" panose="02040503050406030204" pitchFamily="18" charset="0"/>
                            </a:rPr>
                          </m:ctrlPr>
                        </m:sSubPr>
                        <m:e>
                          <m:acc>
                            <m:accPr>
                              <m:chr m:val="̇"/>
                              <m:ctrlPr>
                                <a:rPr lang="tr-TR" sz="2600" b="1" i="1">
                                  <a:latin typeface="Cambria Math" panose="02040503050406030204" pitchFamily="18" charset="0"/>
                                </a:rPr>
                              </m:ctrlPr>
                            </m:accPr>
                            <m:e>
                              <m:r>
                                <a:rPr lang="tr-TR" sz="2600" b="1" i="1">
                                  <a:latin typeface="Cambria Math" panose="02040503050406030204" pitchFamily="18" charset="0"/>
                                </a:rPr>
                                <m:t>𝒎</m:t>
                              </m:r>
                            </m:e>
                          </m:acc>
                        </m:e>
                        <m:sub>
                          <m:r>
                            <a:rPr lang="tr-TR" sz="2600" b="1" i="1" smtClean="0">
                              <a:latin typeface="Cambria Math" panose="02040503050406030204" pitchFamily="18" charset="0"/>
                            </a:rPr>
                            <m:t>𝑯</m:t>
                          </m:r>
                        </m:sub>
                      </m:sSub>
                      <m:r>
                        <a:rPr lang="tr-TR" sz="2600" b="1" i="1" smtClean="0">
                          <a:latin typeface="Cambria Math" panose="02040503050406030204" pitchFamily="18" charset="0"/>
                          <a:ea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𝒄</m:t>
                          </m:r>
                        </m:e>
                        <m:sub>
                          <m:r>
                            <a:rPr lang="tr-TR" sz="2600" b="1" i="1">
                              <a:latin typeface="Cambria Math" panose="02040503050406030204" pitchFamily="18" charset="0"/>
                            </a:rPr>
                            <m:t>𝒑</m:t>
                          </m:r>
                          <m:r>
                            <a:rPr lang="tr-TR" sz="2600" b="1" i="1">
                              <a:latin typeface="Cambria Math" panose="02040503050406030204" pitchFamily="18" charset="0"/>
                            </a:rPr>
                            <m:t>,</m:t>
                          </m:r>
                          <m:r>
                            <a:rPr lang="tr-TR" sz="2600" b="1" i="1" smtClean="0">
                              <a:latin typeface="Cambria Math" panose="02040503050406030204" pitchFamily="18" charset="0"/>
                            </a:rPr>
                            <m:t>𝑯</m:t>
                          </m:r>
                        </m:sub>
                      </m:sSub>
                    </m:oMath>
                  </m:oMathPara>
                </a14:m>
                <a:endParaRPr lang="tr-TR" sz="2600" b="1" dirty="0"/>
              </a:p>
            </p:txBody>
          </p:sp>
        </mc:Choice>
        <mc:Fallback xmlns="">
          <p:sp>
            <p:nvSpPr>
              <p:cNvPr id="8" name="Metin kutusu 7">
                <a:extLst>
                  <a:ext uri="{FF2B5EF4-FFF2-40B4-BE49-F238E27FC236}">
                    <a16:creationId xmlns:a16="http://schemas.microsoft.com/office/drawing/2014/main" id="{56481845-0BB9-BC48-3897-AD5C74449B54}"/>
                  </a:ext>
                </a:extLst>
              </p:cNvPr>
              <p:cNvSpPr txBox="1">
                <a:spLocks noRot="1" noChangeAspect="1" noMove="1" noResize="1" noEditPoints="1" noAdjustHandles="1" noChangeArrowheads="1" noChangeShapeType="1" noTextEdit="1"/>
              </p:cNvSpPr>
              <p:nvPr/>
            </p:nvSpPr>
            <p:spPr>
              <a:xfrm>
                <a:off x="288676" y="3784606"/>
                <a:ext cx="2266518" cy="435953"/>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Metin kutusu 8">
                <a:extLst>
                  <a:ext uri="{FF2B5EF4-FFF2-40B4-BE49-F238E27FC236}">
                    <a16:creationId xmlns:a16="http://schemas.microsoft.com/office/drawing/2014/main" id="{72484185-1831-A880-A8DD-3F9141D01955}"/>
                  </a:ext>
                </a:extLst>
              </p:cNvPr>
              <p:cNvSpPr txBox="1"/>
              <p:nvPr/>
            </p:nvSpPr>
            <p:spPr>
              <a:xfrm>
                <a:off x="3307450" y="2377045"/>
                <a:ext cx="4840491" cy="89902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𝑪</m:t>
                          </m:r>
                        </m:e>
                        <m:sub>
                          <m:r>
                            <a:rPr lang="tr-TR" sz="2600" b="1" i="1" smtClean="0">
                              <a:latin typeface="Cambria Math" panose="02040503050406030204" pitchFamily="18" charset="0"/>
                            </a:rPr>
                            <m:t>𝑪</m:t>
                          </m:r>
                        </m:sub>
                      </m:sSub>
                      <m:r>
                        <a:rPr lang="tr-TR" sz="2600" b="1" i="1" smtClean="0">
                          <a:latin typeface="Cambria Math" panose="02040503050406030204" pitchFamily="18" charset="0"/>
                        </a:rPr>
                        <m:t>=</m:t>
                      </m:r>
                      <m:r>
                        <a:rPr lang="tr-TR" sz="2600" b="1" i="1" smtClean="0">
                          <a:latin typeface="Cambria Math" panose="02040503050406030204" pitchFamily="18" charset="0"/>
                        </a:rPr>
                        <m:t>𝟒</m:t>
                      </m:r>
                      <m:r>
                        <a:rPr lang="tr-TR" sz="2600" b="1" i="1" smtClean="0">
                          <a:latin typeface="Cambria Math" panose="02040503050406030204" pitchFamily="18" charset="0"/>
                        </a:rPr>
                        <m:t>.</m:t>
                      </m:r>
                      <m:r>
                        <a:rPr lang="tr-TR" sz="2600" b="1" i="1" smtClean="0">
                          <a:latin typeface="Cambria Math" panose="02040503050406030204" pitchFamily="18" charset="0"/>
                        </a:rPr>
                        <m:t>𝟎𝟖𝟐</m:t>
                      </m:r>
                      <m:r>
                        <a:rPr lang="tr-TR" sz="2600" b="1" i="1" smtClean="0">
                          <a:latin typeface="Cambria Math" panose="02040503050406030204" pitchFamily="18" charset="0"/>
                        </a:rPr>
                        <m:t> </m:t>
                      </m:r>
                      <m:d>
                        <m:dPr>
                          <m:ctrlPr>
                            <a:rPr lang="tr-TR" sz="2600" b="1" i="1" smtClean="0">
                              <a:latin typeface="Cambria Math" panose="02040503050406030204" pitchFamily="18" charset="0"/>
                            </a:rPr>
                          </m:ctrlPr>
                        </m:dPr>
                        <m:e>
                          <m:f>
                            <m:fPr>
                              <m:ctrlPr>
                                <a:rPr lang="tr-TR" sz="2800" b="1" i="1">
                                  <a:latin typeface="Cambria Math" panose="02040503050406030204" pitchFamily="18" charset="0"/>
                                </a:rPr>
                              </m:ctrlPr>
                            </m:fPr>
                            <m:num>
                              <m:r>
                                <a:rPr lang="tr-TR" sz="2800" b="1" i="1">
                                  <a:latin typeface="Cambria Math" panose="02040503050406030204" pitchFamily="18" charset="0"/>
                                </a:rPr>
                                <m:t>𝒌𝒈</m:t>
                              </m:r>
                            </m:num>
                            <m:den>
                              <m:r>
                                <a:rPr lang="tr-TR" sz="2800" b="1" i="1">
                                  <a:latin typeface="Cambria Math" panose="02040503050406030204" pitchFamily="18" charset="0"/>
                                </a:rPr>
                                <m:t>𝒔</m:t>
                              </m:r>
                            </m:den>
                          </m:f>
                        </m:e>
                      </m:d>
                      <m:r>
                        <a:rPr lang="tr-TR" sz="2600" b="1" i="1" smtClean="0">
                          <a:latin typeface="Cambria Math" panose="02040503050406030204" pitchFamily="18" charset="0"/>
                          <a:ea typeface="Cambria Math" panose="02040503050406030204" pitchFamily="18" charset="0"/>
                        </a:rPr>
                        <m:t>∙</m:t>
                      </m:r>
                      <m:r>
                        <a:rPr lang="tr-TR" sz="2600" b="1" i="1" smtClean="0">
                          <a:latin typeface="Cambria Math" panose="02040503050406030204" pitchFamily="18" charset="0"/>
                        </a:rPr>
                        <m:t>𝟒𝟏𝟕𝟗</m:t>
                      </m:r>
                      <m:r>
                        <a:rPr lang="tr-TR" sz="2600" b="1" i="1" smtClean="0">
                          <a:latin typeface="Cambria Math" panose="02040503050406030204" pitchFamily="18" charset="0"/>
                        </a:rPr>
                        <m:t>(</m:t>
                      </m:r>
                      <m:f>
                        <m:fPr>
                          <m:ctrlPr>
                            <a:rPr lang="tr-TR" sz="2800" b="1" i="1">
                              <a:latin typeface="Cambria Math" panose="02040503050406030204" pitchFamily="18" charset="0"/>
                            </a:rPr>
                          </m:ctrlPr>
                        </m:fPr>
                        <m:num>
                          <m:r>
                            <a:rPr lang="tr-TR" sz="2800" b="1" i="1">
                              <a:latin typeface="Cambria Math" panose="02040503050406030204" pitchFamily="18" charset="0"/>
                            </a:rPr>
                            <m:t>𝑱</m:t>
                          </m:r>
                        </m:num>
                        <m:den>
                          <m:r>
                            <a:rPr lang="tr-TR" sz="2800" b="1" i="1">
                              <a:latin typeface="Cambria Math" panose="02040503050406030204" pitchFamily="18" charset="0"/>
                            </a:rPr>
                            <m:t>𝒌𝒈𝑲</m:t>
                          </m:r>
                        </m:den>
                      </m:f>
                      <m:r>
                        <a:rPr lang="tr-TR" sz="2600" b="1" i="1" smtClean="0">
                          <a:latin typeface="Cambria Math" panose="02040503050406030204" pitchFamily="18" charset="0"/>
                        </a:rPr>
                        <m:t>)</m:t>
                      </m:r>
                    </m:oMath>
                  </m:oMathPara>
                </a14:m>
                <a:endParaRPr lang="tr-TR" sz="2600" b="1" dirty="0"/>
              </a:p>
            </p:txBody>
          </p:sp>
        </mc:Choice>
        <mc:Fallback xmlns="">
          <p:sp>
            <p:nvSpPr>
              <p:cNvPr id="9" name="Metin kutusu 8">
                <a:extLst>
                  <a:ext uri="{FF2B5EF4-FFF2-40B4-BE49-F238E27FC236}">
                    <a16:creationId xmlns:a16="http://schemas.microsoft.com/office/drawing/2014/main" id="{72484185-1831-A880-A8DD-3F9141D01955}"/>
                  </a:ext>
                </a:extLst>
              </p:cNvPr>
              <p:cNvSpPr txBox="1">
                <a:spLocks noRot="1" noChangeAspect="1" noMove="1" noResize="1" noEditPoints="1" noAdjustHandles="1" noChangeArrowheads="1" noChangeShapeType="1" noTextEdit="1"/>
              </p:cNvSpPr>
              <p:nvPr/>
            </p:nvSpPr>
            <p:spPr>
              <a:xfrm>
                <a:off x="3307450" y="2377045"/>
                <a:ext cx="4840491" cy="899029"/>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Metin kutusu 9">
                <a:extLst>
                  <a:ext uri="{FF2B5EF4-FFF2-40B4-BE49-F238E27FC236}">
                    <a16:creationId xmlns:a16="http://schemas.microsoft.com/office/drawing/2014/main" id="{94DBA2E4-4685-D588-E961-828DB7D69132}"/>
                  </a:ext>
                </a:extLst>
              </p:cNvPr>
              <p:cNvSpPr txBox="1"/>
              <p:nvPr/>
            </p:nvSpPr>
            <p:spPr>
              <a:xfrm>
                <a:off x="3307450" y="3552388"/>
                <a:ext cx="4142288" cy="84202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𝑪</m:t>
                          </m:r>
                        </m:e>
                        <m:sub>
                          <m:r>
                            <a:rPr lang="tr-TR" sz="2600" b="1" i="1" smtClean="0">
                              <a:latin typeface="Cambria Math" panose="02040503050406030204" pitchFamily="18" charset="0"/>
                            </a:rPr>
                            <m:t>𝑯</m:t>
                          </m:r>
                        </m:sub>
                      </m:sSub>
                      <m:r>
                        <a:rPr lang="tr-TR" sz="2600" b="1" i="1" smtClean="0">
                          <a:latin typeface="Cambria Math" panose="02040503050406030204" pitchFamily="18" charset="0"/>
                        </a:rPr>
                        <m:t>=</m:t>
                      </m:r>
                      <m:r>
                        <a:rPr lang="tr-TR" sz="2600" b="1" i="1" smtClean="0">
                          <a:latin typeface="Cambria Math" panose="02040503050406030204" pitchFamily="18" charset="0"/>
                        </a:rPr>
                        <m:t>𝟏𝟎</m:t>
                      </m:r>
                      <m:d>
                        <m:dPr>
                          <m:ctrlPr>
                            <a:rPr lang="tr-TR" sz="2400" b="1" i="1">
                              <a:latin typeface="Cambria Math" panose="02040503050406030204" pitchFamily="18" charset="0"/>
                            </a:rPr>
                          </m:ctrlPr>
                        </m:dPr>
                        <m:e>
                          <m:f>
                            <m:fPr>
                              <m:ctrlPr>
                                <a:rPr lang="tr-TR" sz="2400" b="1" i="1">
                                  <a:latin typeface="Cambria Math" panose="02040503050406030204" pitchFamily="18" charset="0"/>
                                </a:rPr>
                              </m:ctrlPr>
                            </m:fPr>
                            <m:num>
                              <m:r>
                                <a:rPr lang="tr-TR" sz="2400" b="1" i="1">
                                  <a:latin typeface="Cambria Math" panose="02040503050406030204" pitchFamily="18" charset="0"/>
                                </a:rPr>
                                <m:t>𝒌𝒈</m:t>
                              </m:r>
                            </m:num>
                            <m:den>
                              <m:r>
                                <a:rPr lang="tr-TR" sz="2400" b="1" i="1">
                                  <a:latin typeface="Cambria Math" panose="02040503050406030204" pitchFamily="18" charset="0"/>
                                </a:rPr>
                                <m:t>𝒔</m:t>
                              </m:r>
                            </m:den>
                          </m:f>
                        </m:e>
                      </m:d>
                      <m:r>
                        <a:rPr lang="tr-TR" sz="2600" b="1" i="1" smtClean="0">
                          <a:latin typeface="Cambria Math" panose="02040503050406030204" pitchFamily="18" charset="0"/>
                          <a:ea typeface="Cambria Math" panose="02040503050406030204" pitchFamily="18" charset="0"/>
                        </a:rPr>
                        <m:t>∙</m:t>
                      </m:r>
                      <m:r>
                        <a:rPr lang="tr-TR" sz="2600" b="1" i="1" smtClean="0">
                          <a:latin typeface="Cambria Math" panose="02040503050406030204" pitchFamily="18" charset="0"/>
                        </a:rPr>
                        <m:t>𝟐𝟏𝟏𝟖</m:t>
                      </m:r>
                      <m:r>
                        <a:rPr lang="tr-TR" sz="2400" b="1" i="1">
                          <a:latin typeface="Cambria Math" panose="02040503050406030204" pitchFamily="18" charset="0"/>
                        </a:rPr>
                        <m:t>(</m:t>
                      </m:r>
                      <m:f>
                        <m:fPr>
                          <m:ctrlPr>
                            <a:rPr lang="tr-TR" sz="2400" b="1" i="1">
                              <a:latin typeface="Cambria Math" panose="02040503050406030204" pitchFamily="18" charset="0"/>
                            </a:rPr>
                          </m:ctrlPr>
                        </m:fPr>
                        <m:num>
                          <m:r>
                            <a:rPr lang="tr-TR" sz="2400" b="1" i="1">
                              <a:latin typeface="Cambria Math" panose="02040503050406030204" pitchFamily="18" charset="0"/>
                            </a:rPr>
                            <m:t>𝑱</m:t>
                          </m:r>
                        </m:num>
                        <m:den>
                          <m:r>
                            <a:rPr lang="tr-TR" sz="2400" b="1" i="1">
                              <a:latin typeface="Cambria Math" panose="02040503050406030204" pitchFamily="18" charset="0"/>
                            </a:rPr>
                            <m:t>𝒌𝒈𝑲</m:t>
                          </m:r>
                        </m:den>
                      </m:f>
                      <m:r>
                        <a:rPr lang="tr-TR" sz="2400" b="1" i="1">
                          <a:latin typeface="Cambria Math" panose="02040503050406030204" pitchFamily="18" charset="0"/>
                        </a:rPr>
                        <m:t>)</m:t>
                      </m:r>
                    </m:oMath>
                  </m:oMathPara>
                </a14:m>
                <a:endParaRPr lang="tr-TR" sz="2600" b="1" dirty="0"/>
              </a:p>
            </p:txBody>
          </p:sp>
        </mc:Choice>
        <mc:Fallback xmlns="">
          <p:sp>
            <p:nvSpPr>
              <p:cNvPr id="10" name="Metin kutusu 9">
                <a:extLst>
                  <a:ext uri="{FF2B5EF4-FFF2-40B4-BE49-F238E27FC236}">
                    <a16:creationId xmlns:a16="http://schemas.microsoft.com/office/drawing/2014/main" id="{94DBA2E4-4685-D588-E961-828DB7D69132}"/>
                  </a:ext>
                </a:extLst>
              </p:cNvPr>
              <p:cNvSpPr txBox="1">
                <a:spLocks noRot="1" noChangeAspect="1" noMove="1" noResize="1" noEditPoints="1" noAdjustHandles="1" noChangeArrowheads="1" noChangeShapeType="1" noTextEdit="1"/>
              </p:cNvSpPr>
              <p:nvPr/>
            </p:nvSpPr>
            <p:spPr>
              <a:xfrm>
                <a:off x="3307450" y="3552388"/>
                <a:ext cx="4142288" cy="842025"/>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Metin kutusu 10">
                <a:extLst>
                  <a:ext uri="{FF2B5EF4-FFF2-40B4-BE49-F238E27FC236}">
                    <a16:creationId xmlns:a16="http://schemas.microsoft.com/office/drawing/2014/main" id="{EBF5846D-D323-2385-9974-E444895D7C43}"/>
                  </a:ext>
                </a:extLst>
              </p:cNvPr>
              <p:cNvSpPr txBox="1"/>
              <p:nvPr/>
            </p:nvSpPr>
            <p:spPr>
              <a:xfrm>
                <a:off x="8776916" y="2456183"/>
                <a:ext cx="2912399" cy="76360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𝑪</m:t>
                          </m:r>
                        </m:e>
                        <m:sub>
                          <m:r>
                            <a:rPr lang="tr-TR" sz="2600" b="1" i="1" smtClean="0">
                              <a:latin typeface="Cambria Math" panose="02040503050406030204" pitchFamily="18" charset="0"/>
                            </a:rPr>
                            <m:t>𝑪</m:t>
                          </m:r>
                        </m:sub>
                      </m:sSub>
                      <m:r>
                        <a:rPr lang="tr-TR" sz="2600" b="1" i="1" smtClean="0">
                          <a:latin typeface="Cambria Math" panose="02040503050406030204" pitchFamily="18" charset="0"/>
                        </a:rPr>
                        <m:t>=</m:t>
                      </m:r>
                      <m:r>
                        <a:rPr lang="tr-TR" sz="2600" b="1" i="1" smtClean="0">
                          <a:latin typeface="Cambria Math" panose="02040503050406030204" pitchFamily="18" charset="0"/>
                        </a:rPr>
                        <m:t>𝟏𝟕𝟎𝟓𝟖</m:t>
                      </m:r>
                      <m:r>
                        <a:rPr lang="tr-TR" sz="2600" b="1" i="1" smtClean="0">
                          <a:latin typeface="Cambria Math" panose="02040503050406030204" pitchFamily="18" charset="0"/>
                        </a:rPr>
                        <m:t>.</m:t>
                      </m:r>
                      <m:r>
                        <a:rPr lang="tr-TR" sz="2600" b="1" i="1" smtClean="0">
                          <a:latin typeface="Cambria Math" panose="02040503050406030204" pitchFamily="18" charset="0"/>
                        </a:rPr>
                        <m:t>𝟕</m:t>
                      </m:r>
                      <m:r>
                        <a:rPr lang="tr-TR" sz="2600" b="1" i="1" smtClean="0">
                          <a:latin typeface="Cambria Math" panose="02040503050406030204" pitchFamily="18" charset="0"/>
                        </a:rPr>
                        <m:t> (</m:t>
                      </m:r>
                      <m:f>
                        <m:fPr>
                          <m:ctrlPr>
                            <a:rPr lang="tr-TR" sz="2800" b="1" i="1">
                              <a:latin typeface="Cambria Math" panose="02040503050406030204" pitchFamily="18" charset="0"/>
                            </a:rPr>
                          </m:ctrlPr>
                        </m:fPr>
                        <m:num>
                          <m:r>
                            <a:rPr lang="tr-TR" sz="2800" b="1" i="1" smtClean="0">
                              <a:latin typeface="Cambria Math" panose="02040503050406030204" pitchFamily="18" charset="0"/>
                            </a:rPr>
                            <m:t>𝑾</m:t>
                          </m:r>
                        </m:num>
                        <m:den>
                          <m:r>
                            <a:rPr lang="tr-TR" sz="2800" b="1" i="1">
                              <a:latin typeface="Cambria Math" panose="02040503050406030204" pitchFamily="18" charset="0"/>
                            </a:rPr>
                            <m:t>𝑲</m:t>
                          </m:r>
                        </m:den>
                      </m:f>
                      <m:r>
                        <a:rPr lang="tr-TR" sz="2600" b="1" i="1" smtClean="0">
                          <a:latin typeface="Cambria Math" panose="02040503050406030204" pitchFamily="18" charset="0"/>
                        </a:rPr>
                        <m:t>)</m:t>
                      </m:r>
                    </m:oMath>
                  </m:oMathPara>
                </a14:m>
                <a:endParaRPr lang="tr-TR" sz="2600" b="1" dirty="0"/>
              </a:p>
            </p:txBody>
          </p:sp>
        </mc:Choice>
        <mc:Fallback xmlns="">
          <p:sp>
            <p:nvSpPr>
              <p:cNvPr id="11" name="Metin kutusu 10">
                <a:extLst>
                  <a:ext uri="{FF2B5EF4-FFF2-40B4-BE49-F238E27FC236}">
                    <a16:creationId xmlns:a16="http://schemas.microsoft.com/office/drawing/2014/main" id="{EBF5846D-D323-2385-9974-E444895D7C43}"/>
                  </a:ext>
                </a:extLst>
              </p:cNvPr>
              <p:cNvSpPr txBox="1">
                <a:spLocks noRot="1" noChangeAspect="1" noMove="1" noResize="1" noEditPoints="1" noAdjustHandles="1" noChangeArrowheads="1" noChangeShapeType="1" noTextEdit="1"/>
              </p:cNvSpPr>
              <p:nvPr/>
            </p:nvSpPr>
            <p:spPr>
              <a:xfrm>
                <a:off x="8776916" y="2456183"/>
                <a:ext cx="2912399" cy="763607"/>
              </a:xfrm>
              <a:prstGeom prst="rect">
                <a:avLst/>
              </a:prstGeom>
              <a:blipFill>
                <a:blip r:embed="rId7"/>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Metin kutusu 11">
                <a:extLst>
                  <a:ext uri="{FF2B5EF4-FFF2-40B4-BE49-F238E27FC236}">
                    <a16:creationId xmlns:a16="http://schemas.microsoft.com/office/drawing/2014/main" id="{B13B562C-8735-E13C-14AD-A23AA292981B}"/>
                  </a:ext>
                </a:extLst>
              </p:cNvPr>
              <p:cNvSpPr txBox="1"/>
              <p:nvPr/>
            </p:nvSpPr>
            <p:spPr>
              <a:xfrm>
                <a:off x="8776916" y="3591595"/>
                <a:ext cx="2555443" cy="76360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𝑪</m:t>
                          </m:r>
                        </m:e>
                        <m:sub>
                          <m:r>
                            <a:rPr lang="tr-TR" sz="2600" b="1" i="1" smtClean="0">
                              <a:latin typeface="Cambria Math" panose="02040503050406030204" pitchFamily="18" charset="0"/>
                            </a:rPr>
                            <m:t>𝑯</m:t>
                          </m:r>
                        </m:sub>
                      </m:sSub>
                      <m:r>
                        <a:rPr lang="tr-TR" sz="2600" b="1" i="1" smtClean="0">
                          <a:latin typeface="Cambria Math" panose="02040503050406030204" pitchFamily="18" charset="0"/>
                        </a:rPr>
                        <m:t>=</m:t>
                      </m:r>
                      <m:r>
                        <a:rPr lang="tr-TR" sz="2600" b="1" i="1" smtClean="0">
                          <a:latin typeface="Cambria Math" panose="02040503050406030204" pitchFamily="18" charset="0"/>
                        </a:rPr>
                        <m:t>𝟐𝟏𝟏𝟖𝟎</m:t>
                      </m:r>
                      <m:r>
                        <a:rPr lang="tr-TR" sz="2600" b="1" i="1" smtClean="0">
                          <a:latin typeface="Cambria Math" panose="02040503050406030204" pitchFamily="18" charset="0"/>
                        </a:rPr>
                        <m:t>(</m:t>
                      </m:r>
                      <m:f>
                        <m:fPr>
                          <m:ctrlPr>
                            <a:rPr lang="tr-TR" sz="2800" b="1" i="1">
                              <a:latin typeface="Cambria Math" panose="02040503050406030204" pitchFamily="18" charset="0"/>
                            </a:rPr>
                          </m:ctrlPr>
                        </m:fPr>
                        <m:num>
                          <m:r>
                            <a:rPr lang="tr-TR" sz="2800" b="1" i="1" smtClean="0">
                              <a:latin typeface="Cambria Math" panose="02040503050406030204" pitchFamily="18" charset="0"/>
                            </a:rPr>
                            <m:t>𝑾</m:t>
                          </m:r>
                        </m:num>
                        <m:den>
                          <m:r>
                            <a:rPr lang="tr-TR" sz="2800" b="1" i="1">
                              <a:latin typeface="Cambria Math" panose="02040503050406030204" pitchFamily="18" charset="0"/>
                            </a:rPr>
                            <m:t>𝑲</m:t>
                          </m:r>
                        </m:den>
                      </m:f>
                      <m:r>
                        <a:rPr lang="tr-TR" sz="2600" b="1" i="1" smtClean="0">
                          <a:latin typeface="Cambria Math" panose="02040503050406030204" pitchFamily="18" charset="0"/>
                        </a:rPr>
                        <m:t>)</m:t>
                      </m:r>
                    </m:oMath>
                  </m:oMathPara>
                </a14:m>
                <a:endParaRPr lang="tr-TR" sz="2600" b="1" dirty="0"/>
              </a:p>
            </p:txBody>
          </p:sp>
        </mc:Choice>
        <mc:Fallback xmlns="">
          <p:sp>
            <p:nvSpPr>
              <p:cNvPr id="12" name="Metin kutusu 11">
                <a:extLst>
                  <a:ext uri="{FF2B5EF4-FFF2-40B4-BE49-F238E27FC236}">
                    <a16:creationId xmlns:a16="http://schemas.microsoft.com/office/drawing/2014/main" id="{B13B562C-8735-E13C-14AD-A23AA292981B}"/>
                  </a:ext>
                </a:extLst>
              </p:cNvPr>
              <p:cNvSpPr txBox="1">
                <a:spLocks noRot="1" noChangeAspect="1" noMove="1" noResize="1" noEditPoints="1" noAdjustHandles="1" noChangeArrowheads="1" noChangeShapeType="1" noTextEdit="1"/>
              </p:cNvSpPr>
              <p:nvPr/>
            </p:nvSpPr>
            <p:spPr>
              <a:xfrm>
                <a:off x="8776916" y="3591595"/>
                <a:ext cx="2555443" cy="763607"/>
              </a:xfrm>
              <a:prstGeom prst="rect">
                <a:avLst/>
              </a:prstGeom>
              <a:blipFill>
                <a:blip r:embed="rId8"/>
                <a:stretch>
                  <a:fillRect/>
                </a:stretch>
              </a:blipFill>
              <a:ln>
                <a:solidFill>
                  <a:schemeClr val="tx1"/>
                </a:solidFill>
              </a:ln>
            </p:spPr>
            <p:txBody>
              <a:bodyPr/>
              <a:lstStyle/>
              <a:p>
                <a:r>
                  <a:rPr lang="tr-TR">
                    <a:noFill/>
                  </a:rPr>
                  <a:t> </a:t>
                </a:r>
              </a:p>
            </p:txBody>
          </p:sp>
        </mc:Fallback>
      </mc:AlternateContent>
      <p:sp>
        <p:nvSpPr>
          <p:cNvPr id="13" name="Ok: Sağ 12">
            <a:extLst>
              <a:ext uri="{FF2B5EF4-FFF2-40B4-BE49-F238E27FC236}">
                <a16:creationId xmlns:a16="http://schemas.microsoft.com/office/drawing/2014/main" id="{E0A949AD-7475-AE44-4F7C-DFD3FD86E9AF}"/>
              </a:ext>
            </a:extLst>
          </p:cNvPr>
          <p:cNvSpPr/>
          <p:nvPr/>
        </p:nvSpPr>
        <p:spPr>
          <a:xfrm>
            <a:off x="2678475" y="2730982"/>
            <a:ext cx="408561" cy="2723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k: Sağ 13">
            <a:extLst>
              <a:ext uri="{FF2B5EF4-FFF2-40B4-BE49-F238E27FC236}">
                <a16:creationId xmlns:a16="http://schemas.microsoft.com/office/drawing/2014/main" id="{7CAC7249-61FE-DFC1-0987-62CCF4A51A39}"/>
              </a:ext>
            </a:extLst>
          </p:cNvPr>
          <p:cNvSpPr/>
          <p:nvPr/>
        </p:nvSpPr>
        <p:spPr>
          <a:xfrm>
            <a:off x="2678475" y="3926239"/>
            <a:ext cx="408561" cy="2723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k: Sağ 14">
            <a:extLst>
              <a:ext uri="{FF2B5EF4-FFF2-40B4-BE49-F238E27FC236}">
                <a16:creationId xmlns:a16="http://schemas.microsoft.com/office/drawing/2014/main" id="{E568A2B8-2BA6-895D-3B23-293CAAD9BA23}"/>
              </a:ext>
            </a:extLst>
          </p:cNvPr>
          <p:cNvSpPr/>
          <p:nvPr/>
        </p:nvSpPr>
        <p:spPr>
          <a:xfrm>
            <a:off x="8261516" y="2677800"/>
            <a:ext cx="408561" cy="2723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Ok: Sağ 15">
            <a:extLst>
              <a:ext uri="{FF2B5EF4-FFF2-40B4-BE49-F238E27FC236}">
                <a16:creationId xmlns:a16="http://schemas.microsoft.com/office/drawing/2014/main" id="{9E5CE0B8-601D-CC83-CC50-C68235F691EC}"/>
              </a:ext>
            </a:extLst>
          </p:cNvPr>
          <p:cNvSpPr/>
          <p:nvPr/>
        </p:nvSpPr>
        <p:spPr>
          <a:xfrm>
            <a:off x="7909046" y="3784606"/>
            <a:ext cx="408561" cy="2723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a:extLst>
              <a:ext uri="{FF2B5EF4-FFF2-40B4-BE49-F238E27FC236}">
                <a16:creationId xmlns:a16="http://schemas.microsoft.com/office/drawing/2014/main" id="{63E4073D-FEA1-A029-04EF-E2B6C25E5794}"/>
              </a:ext>
            </a:extLst>
          </p:cNvPr>
          <p:cNvSpPr txBox="1"/>
          <p:nvPr/>
        </p:nvSpPr>
        <p:spPr>
          <a:xfrm>
            <a:off x="288676" y="4720451"/>
            <a:ext cx="9471468" cy="492443"/>
          </a:xfrm>
          <a:prstGeom prst="rect">
            <a:avLst/>
          </a:prstGeom>
          <a:noFill/>
        </p:spPr>
        <p:txBody>
          <a:bodyPr wrap="square" rtlCol="0">
            <a:spAutoFit/>
          </a:bodyPr>
          <a:lstStyle/>
          <a:p>
            <a:pPr marL="457200" indent="-457200">
              <a:buFont typeface="Arial" panose="020B0604020202020204" pitchFamily="34" charset="0"/>
              <a:buChar char="•"/>
            </a:pPr>
            <a:r>
              <a:rPr lang="tr-TR" sz="2600" b="1" dirty="0"/>
              <a:t>Heat transfer rate </a:t>
            </a:r>
            <a:r>
              <a:rPr lang="tr-TR" sz="2600" b="1" dirty="0" err="1"/>
              <a:t>from</a:t>
            </a:r>
            <a:r>
              <a:rPr lang="tr-TR" sz="2600" b="1" dirty="0"/>
              <a:t> </a:t>
            </a:r>
            <a:r>
              <a:rPr lang="tr-TR" sz="2600" b="1" dirty="0" err="1"/>
              <a:t>the</a:t>
            </a:r>
            <a:r>
              <a:rPr lang="tr-TR" sz="2600" b="1" dirty="0"/>
              <a:t> </a:t>
            </a:r>
            <a:r>
              <a:rPr lang="tr-TR" sz="2600" b="1" dirty="0" err="1"/>
              <a:t>temperature</a:t>
            </a:r>
            <a:r>
              <a:rPr lang="tr-TR" sz="2600" b="1" dirty="0"/>
              <a:t> </a:t>
            </a:r>
            <a:r>
              <a:rPr lang="tr-TR" sz="2600" b="1" dirty="0" err="1"/>
              <a:t>drop</a:t>
            </a:r>
            <a:r>
              <a:rPr lang="tr-TR" sz="2600" b="1" dirty="0"/>
              <a:t> of </a:t>
            </a:r>
            <a:r>
              <a:rPr lang="tr-TR" sz="2600" b="1" dirty="0" err="1"/>
              <a:t>the</a:t>
            </a:r>
            <a:r>
              <a:rPr lang="tr-TR" sz="2600" b="1" dirty="0"/>
              <a:t> </a:t>
            </a:r>
            <a:r>
              <a:rPr lang="tr-TR" sz="2600" b="1" dirty="0" err="1"/>
              <a:t>oil</a:t>
            </a:r>
            <a:r>
              <a:rPr lang="tr-TR" sz="2600" b="1" dirty="0"/>
              <a:t> is:</a:t>
            </a:r>
          </a:p>
        </p:txBody>
      </p:sp>
      <mc:AlternateContent xmlns:mc="http://schemas.openxmlformats.org/markup-compatibility/2006" xmlns:a14="http://schemas.microsoft.com/office/drawing/2010/main">
        <mc:Choice Requires="a14">
          <p:sp>
            <p:nvSpPr>
              <p:cNvPr id="18" name="Metin kutusu 17">
                <a:extLst>
                  <a:ext uri="{FF2B5EF4-FFF2-40B4-BE49-F238E27FC236}">
                    <a16:creationId xmlns:a16="http://schemas.microsoft.com/office/drawing/2014/main" id="{CA4EA2A7-BBD9-851A-0643-C04D7630BA3E}"/>
                  </a:ext>
                </a:extLst>
              </p:cNvPr>
              <p:cNvSpPr txBox="1"/>
              <p:nvPr/>
            </p:nvSpPr>
            <p:spPr>
              <a:xfrm>
                <a:off x="288676" y="5538932"/>
                <a:ext cx="3032561" cy="45166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600" b="1" i="1" smtClean="0">
                          <a:latin typeface="Cambria Math" panose="02040503050406030204" pitchFamily="18" charset="0"/>
                        </a:rPr>
                        <m:t>𝑸</m:t>
                      </m:r>
                      <m:r>
                        <a:rPr lang="tr-TR" sz="2600" b="1" i="1" smtClean="0">
                          <a:latin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𝑪</m:t>
                          </m:r>
                        </m:e>
                        <m:sub>
                          <m:r>
                            <a:rPr lang="tr-TR" sz="2600" b="1" i="1">
                              <a:latin typeface="Cambria Math" panose="02040503050406030204" pitchFamily="18" charset="0"/>
                            </a:rPr>
                            <m:t>𝑯</m:t>
                          </m:r>
                        </m:sub>
                      </m:sSub>
                      <m:d>
                        <m:dPr>
                          <m:ctrlPr>
                            <a:rPr lang="tr-TR" sz="2600" b="1" i="1" smtClean="0">
                              <a:latin typeface="Cambria Math" panose="02040503050406030204" pitchFamily="18" charset="0"/>
                            </a:rPr>
                          </m:ctrlPr>
                        </m:dPr>
                        <m:e>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𝑻</m:t>
                              </m:r>
                            </m:e>
                            <m:sub>
                              <m:r>
                                <a:rPr lang="tr-TR" sz="2600" b="1" i="1" smtClean="0">
                                  <a:latin typeface="Cambria Math" panose="02040503050406030204" pitchFamily="18" charset="0"/>
                                </a:rPr>
                                <m:t>𝑯</m:t>
                              </m:r>
                              <m:r>
                                <a:rPr lang="tr-TR" sz="2600" b="1" i="1" smtClean="0">
                                  <a:latin typeface="Cambria Math" panose="02040503050406030204" pitchFamily="18" charset="0"/>
                                </a:rPr>
                                <m:t>,</m:t>
                              </m:r>
                              <m:r>
                                <a:rPr lang="tr-TR" sz="2600" b="1" i="1" smtClean="0">
                                  <a:latin typeface="Cambria Math" panose="02040503050406030204" pitchFamily="18" charset="0"/>
                                </a:rPr>
                                <m:t>𝒊</m:t>
                              </m:r>
                            </m:sub>
                          </m:sSub>
                          <m:r>
                            <a:rPr lang="tr-TR" sz="2600" b="1" i="1" smtClean="0">
                              <a:latin typeface="Cambria Math" panose="02040503050406030204" pitchFamily="18" charset="0"/>
                            </a:rPr>
                            <m:t>−</m:t>
                          </m:r>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𝑻</m:t>
                              </m:r>
                            </m:e>
                            <m:sub>
                              <m:r>
                                <a:rPr lang="tr-TR" sz="2600" b="1" i="1" smtClean="0">
                                  <a:latin typeface="Cambria Math" panose="02040503050406030204" pitchFamily="18" charset="0"/>
                                </a:rPr>
                                <m:t>𝑯</m:t>
                              </m:r>
                              <m:r>
                                <a:rPr lang="tr-TR" sz="2600" b="1" i="1" smtClean="0">
                                  <a:latin typeface="Cambria Math" panose="02040503050406030204" pitchFamily="18" charset="0"/>
                                </a:rPr>
                                <m:t>,</m:t>
                              </m:r>
                              <m:r>
                                <a:rPr lang="tr-TR" sz="2600" b="1" i="1" smtClean="0">
                                  <a:latin typeface="Cambria Math" panose="02040503050406030204" pitchFamily="18" charset="0"/>
                                </a:rPr>
                                <m:t>𝒐</m:t>
                              </m:r>
                            </m:sub>
                          </m:sSub>
                        </m:e>
                      </m:d>
                    </m:oMath>
                  </m:oMathPara>
                </a14:m>
                <a:endParaRPr lang="tr-TR" sz="2600" b="1" dirty="0"/>
              </a:p>
            </p:txBody>
          </p:sp>
        </mc:Choice>
        <mc:Fallback xmlns="">
          <p:sp>
            <p:nvSpPr>
              <p:cNvPr id="18" name="Metin kutusu 17">
                <a:extLst>
                  <a:ext uri="{FF2B5EF4-FFF2-40B4-BE49-F238E27FC236}">
                    <a16:creationId xmlns:a16="http://schemas.microsoft.com/office/drawing/2014/main" id="{CA4EA2A7-BBD9-851A-0643-C04D7630BA3E}"/>
                  </a:ext>
                </a:extLst>
              </p:cNvPr>
              <p:cNvSpPr txBox="1">
                <a:spLocks noRot="1" noChangeAspect="1" noMove="1" noResize="1" noEditPoints="1" noAdjustHandles="1" noChangeArrowheads="1" noChangeShapeType="1" noTextEdit="1"/>
              </p:cNvSpPr>
              <p:nvPr/>
            </p:nvSpPr>
            <p:spPr>
              <a:xfrm>
                <a:off x="288676" y="5538932"/>
                <a:ext cx="3032561" cy="451662"/>
              </a:xfrm>
              <a:prstGeom prst="rect">
                <a:avLst/>
              </a:prstGeom>
              <a:blipFill>
                <a:blip r:embed="rId9"/>
                <a:stretch>
                  <a:fillRect/>
                </a:stretch>
              </a:blipFill>
              <a:ln>
                <a:solidFill>
                  <a:schemeClr val="tx1"/>
                </a:solidFill>
              </a:ln>
            </p:spPr>
            <p:txBody>
              <a:bodyPr/>
              <a:lstStyle/>
              <a:p>
                <a:r>
                  <a:rPr lang="tr-TR">
                    <a:noFill/>
                  </a:rPr>
                  <a:t> </a:t>
                </a:r>
              </a:p>
            </p:txBody>
          </p:sp>
        </mc:Fallback>
      </mc:AlternateContent>
      <p:sp>
        <p:nvSpPr>
          <p:cNvPr id="19" name="Ok: Sağ 18">
            <a:extLst>
              <a:ext uri="{FF2B5EF4-FFF2-40B4-BE49-F238E27FC236}">
                <a16:creationId xmlns:a16="http://schemas.microsoft.com/office/drawing/2014/main" id="{0F08C2BE-A9BF-C30E-B68C-9BA553E8DA19}"/>
              </a:ext>
            </a:extLst>
          </p:cNvPr>
          <p:cNvSpPr/>
          <p:nvPr/>
        </p:nvSpPr>
        <p:spPr>
          <a:xfrm>
            <a:off x="3493736" y="5622699"/>
            <a:ext cx="408561" cy="2723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0" name="Metin kutusu 19">
                <a:extLst>
                  <a:ext uri="{FF2B5EF4-FFF2-40B4-BE49-F238E27FC236}">
                    <a16:creationId xmlns:a16="http://schemas.microsoft.com/office/drawing/2014/main" id="{ADEC01CC-AEE0-B9FA-DC59-B0D88B8ACF0D}"/>
                  </a:ext>
                </a:extLst>
              </p:cNvPr>
              <p:cNvSpPr txBox="1"/>
              <p:nvPr/>
            </p:nvSpPr>
            <p:spPr>
              <a:xfrm>
                <a:off x="4137694" y="5538932"/>
                <a:ext cx="3223062" cy="40011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600" b="1" i="1" smtClean="0">
                          <a:latin typeface="Cambria Math" panose="02040503050406030204" pitchFamily="18" charset="0"/>
                        </a:rPr>
                        <m:t>𝑸</m:t>
                      </m:r>
                      <m:r>
                        <a:rPr lang="tr-TR" sz="2600" b="1" i="1" smtClean="0">
                          <a:latin typeface="Cambria Math" panose="02040503050406030204" pitchFamily="18" charset="0"/>
                        </a:rPr>
                        <m:t>=</m:t>
                      </m:r>
                      <m:r>
                        <a:rPr lang="tr-TR" sz="2600" b="1" i="1" smtClean="0">
                          <a:latin typeface="Cambria Math" panose="02040503050406030204" pitchFamily="18" charset="0"/>
                        </a:rPr>
                        <m:t>𝟐𝟏𝟏𝟖𝟎</m:t>
                      </m:r>
                      <m:d>
                        <m:dPr>
                          <m:ctrlPr>
                            <a:rPr lang="tr-TR" sz="2600" b="1" i="1" smtClean="0">
                              <a:latin typeface="Cambria Math" panose="02040503050406030204" pitchFamily="18" charset="0"/>
                            </a:rPr>
                          </m:ctrlPr>
                        </m:dPr>
                        <m:e>
                          <m:r>
                            <a:rPr lang="tr-TR" sz="2600" b="1" i="1" smtClean="0">
                              <a:latin typeface="Cambria Math" panose="02040503050406030204" pitchFamily="18" charset="0"/>
                            </a:rPr>
                            <m:t>𝟗𝟎</m:t>
                          </m:r>
                          <m:r>
                            <a:rPr lang="tr-TR" sz="2600" b="1" i="1" smtClean="0">
                              <a:latin typeface="Cambria Math" panose="02040503050406030204" pitchFamily="18" charset="0"/>
                            </a:rPr>
                            <m:t>−</m:t>
                          </m:r>
                          <m:r>
                            <a:rPr lang="tr-TR" sz="2600" b="1" i="1" smtClean="0">
                              <a:latin typeface="Cambria Math" panose="02040503050406030204" pitchFamily="18" charset="0"/>
                            </a:rPr>
                            <m:t>𝟔𝟎</m:t>
                          </m:r>
                        </m:e>
                      </m:d>
                    </m:oMath>
                  </m:oMathPara>
                </a14:m>
                <a:endParaRPr lang="tr-TR" sz="2600" b="1" dirty="0"/>
              </a:p>
            </p:txBody>
          </p:sp>
        </mc:Choice>
        <mc:Fallback xmlns="">
          <p:sp>
            <p:nvSpPr>
              <p:cNvPr id="20" name="Metin kutusu 19">
                <a:extLst>
                  <a:ext uri="{FF2B5EF4-FFF2-40B4-BE49-F238E27FC236}">
                    <a16:creationId xmlns:a16="http://schemas.microsoft.com/office/drawing/2014/main" id="{ADEC01CC-AEE0-B9FA-DC59-B0D88B8ACF0D}"/>
                  </a:ext>
                </a:extLst>
              </p:cNvPr>
              <p:cNvSpPr txBox="1">
                <a:spLocks noRot="1" noChangeAspect="1" noMove="1" noResize="1" noEditPoints="1" noAdjustHandles="1" noChangeArrowheads="1" noChangeShapeType="1" noTextEdit="1"/>
              </p:cNvSpPr>
              <p:nvPr/>
            </p:nvSpPr>
            <p:spPr>
              <a:xfrm>
                <a:off x="4137694" y="5538932"/>
                <a:ext cx="3223062" cy="400110"/>
              </a:xfrm>
              <a:prstGeom prst="rect">
                <a:avLst/>
              </a:prstGeom>
              <a:blipFill>
                <a:blip r:embed="rId10"/>
                <a:stretch>
                  <a:fillRect/>
                </a:stretch>
              </a:blipFill>
              <a:ln>
                <a:solidFill>
                  <a:schemeClr val="tx1"/>
                </a:solidFill>
              </a:ln>
            </p:spPr>
            <p:txBody>
              <a:bodyPr/>
              <a:lstStyle/>
              <a:p>
                <a:r>
                  <a:rPr lang="tr-TR">
                    <a:noFill/>
                  </a:rPr>
                  <a:t> </a:t>
                </a:r>
              </a:p>
            </p:txBody>
          </p:sp>
        </mc:Fallback>
      </mc:AlternateContent>
      <p:sp>
        <p:nvSpPr>
          <p:cNvPr id="21" name="Ok: Sağ 20">
            <a:extLst>
              <a:ext uri="{FF2B5EF4-FFF2-40B4-BE49-F238E27FC236}">
                <a16:creationId xmlns:a16="http://schemas.microsoft.com/office/drawing/2014/main" id="{9FF203B1-667C-B135-DEC3-2EE65EBF1410}"/>
              </a:ext>
            </a:extLst>
          </p:cNvPr>
          <p:cNvSpPr/>
          <p:nvPr/>
        </p:nvSpPr>
        <p:spPr>
          <a:xfrm>
            <a:off x="7596153" y="5574918"/>
            <a:ext cx="408561" cy="2723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2" name="Metin kutusu 21">
                <a:extLst>
                  <a:ext uri="{FF2B5EF4-FFF2-40B4-BE49-F238E27FC236}">
                    <a16:creationId xmlns:a16="http://schemas.microsoft.com/office/drawing/2014/main" id="{617615D7-AB8C-DF7D-C05C-12CFEFA9D297}"/>
                  </a:ext>
                </a:extLst>
              </p:cNvPr>
              <p:cNvSpPr txBox="1"/>
              <p:nvPr/>
            </p:nvSpPr>
            <p:spPr>
              <a:xfrm>
                <a:off x="8217288" y="5538932"/>
                <a:ext cx="2355645" cy="40011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600" b="1" i="1" smtClean="0">
                          <a:latin typeface="Cambria Math" panose="02040503050406030204" pitchFamily="18" charset="0"/>
                        </a:rPr>
                        <m:t>𝑸</m:t>
                      </m:r>
                      <m:r>
                        <a:rPr lang="tr-TR" sz="2600" b="1" i="1" smtClean="0">
                          <a:latin typeface="Cambria Math" panose="02040503050406030204" pitchFamily="18" charset="0"/>
                        </a:rPr>
                        <m:t>=</m:t>
                      </m:r>
                      <m:r>
                        <a:rPr lang="tr-TR" sz="2600" b="1" i="1" smtClean="0">
                          <a:latin typeface="Cambria Math" panose="02040503050406030204" pitchFamily="18" charset="0"/>
                        </a:rPr>
                        <m:t>𝟔𝟑𝟓𝟒𝟎𝟎</m:t>
                      </m:r>
                      <m:r>
                        <a:rPr lang="tr-TR" sz="2600" b="1" i="1" smtClean="0">
                          <a:latin typeface="Cambria Math" panose="02040503050406030204" pitchFamily="18" charset="0"/>
                        </a:rPr>
                        <m:t> </m:t>
                      </m:r>
                      <m:r>
                        <a:rPr lang="tr-TR" sz="2600" b="1" i="1" smtClean="0">
                          <a:latin typeface="Cambria Math" panose="02040503050406030204" pitchFamily="18" charset="0"/>
                        </a:rPr>
                        <m:t>𝑾</m:t>
                      </m:r>
                    </m:oMath>
                  </m:oMathPara>
                </a14:m>
                <a:endParaRPr lang="tr-TR" sz="2600" b="1" dirty="0"/>
              </a:p>
            </p:txBody>
          </p:sp>
        </mc:Choice>
        <mc:Fallback xmlns="">
          <p:sp>
            <p:nvSpPr>
              <p:cNvPr id="22" name="Metin kutusu 21">
                <a:extLst>
                  <a:ext uri="{FF2B5EF4-FFF2-40B4-BE49-F238E27FC236}">
                    <a16:creationId xmlns:a16="http://schemas.microsoft.com/office/drawing/2014/main" id="{617615D7-AB8C-DF7D-C05C-12CFEFA9D297}"/>
                  </a:ext>
                </a:extLst>
              </p:cNvPr>
              <p:cNvSpPr txBox="1">
                <a:spLocks noRot="1" noChangeAspect="1" noMove="1" noResize="1" noEditPoints="1" noAdjustHandles="1" noChangeArrowheads="1" noChangeShapeType="1" noTextEdit="1"/>
              </p:cNvSpPr>
              <p:nvPr/>
            </p:nvSpPr>
            <p:spPr>
              <a:xfrm>
                <a:off x="8217288" y="5538932"/>
                <a:ext cx="2355645" cy="400110"/>
              </a:xfrm>
              <a:prstGeom prst="rect">
                <a:avLst/>
              </a:prstGeom>
              <a:blipFill>
                <a:blip r:embed="rId11"/>
                <a:stretch>
                  <a:fillRect/>
                </a:stretch>
              </a:blipFill>
              <a:ln>
                <a:solidFill>
                  <a:schemeClr val="tx1"/>
                </a:solidFill>
              </a:ln>
            </p:spPr>
            <p:txBody>
              <a:bodyPr/>
              <a:lstStyle/>
              <a:p>
                <a:r>
                  <a:rPr lang="tr-TR">
                    <a:noFill/>
                  </a:rPr>
                  <a:t> </a:t>
                </a:r>
              </a:p>
            </p:txBody>
          </p:sp>
        </mc:Fallback>
      </mc:AlternateContent>
      <p:sp>
        <p:nvSpPr>
          <p:cNvPr id="23" name="Slayt Numarası Yer Tutucusu 22">
            <a:extLst>
              <a:ext uri="{FF2B5EF4-FFF2-40B4-BE49-F238E27FC236}">
                <a16:creationId xmlns:a16="http://schemas.microsoft.com/office/drawing/2014/main" id="{4EDE426F-0640-EF50-B736-818FF6A20162}"/>
              </a:ext>
            </a:extLst>
          </p:cNvPr>
          <p:cNvSpPr>
            <a:spLocks noGrp="1"/>
          </p:cNvSpPr>
          <p:nvPr>
            <p:ph type="sldNum" sz="quarter" idx="12"/>
          </p:nvPr>
        </p:nvSpPr>
        <p:spPr/>
        <p:txBody>
          <a:bodyPr/>
          <a:lstStyle/>
          <a:p>
            <a:fld id="{9DC36462-DBD6-4833-A557-4F162F5DA347}" type="slidenum">
              <a:rPr lang="tr-TR" smtClean="0"/>
              <a:t>17</a:t>
            </a:fld>
            <a:endParaRPr lang="tr-TR"/>
          </a:p>
        </p:txBody>
      </p:sp>
    </p:spTree>
    <p:extLst>
      <p:ext uri="{BB962C8B-B14F-4D97-AF65-F5344CB8AC3E}">
        <p14:creationId xmlns:p14="http://schemas.microsoft.com/office/powerpoint/2010/main" val="1228752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7274900" cy="707886"/>
          </a:xfrm>
          <a:prstGeom prst="rect">
            <a:avLst/>
          </a:prstGeom>
          <a:noFill/>
        </p:spPr>
        <p:txBody>
          <a:bodyPr wrap="square" rtlCol="0">
            <a:spAutoFit/>
          </a:bodyPr>
          <a:lstStyle/>
          <a:p>
            <a:r>
              <a:rPr lang="tr-TR" sz="4000" b="1" dirty="0"/>
              <a:t>EXAMPLE-1-Solution - LMTD</a:t>
            </a:r>
          </a:p>
        </p:txBody>
      </p:sp>
      <p:sp>
        <p:nvSpPr>
          <p:cNvPr id="2" name="Metin kutusu 1">
            <a:extLst>
              <a:ext uri="{FF2B5EF4-FFF2-40B4-BE49-F238E27FC236}">
                <a16:creationId xmlns:a16="http://schemas.microsoft.com/office/drawing/2014/main" id="{8B606B9B-910F-555C-8F67-4CB01FBDC902}"/>
              </a:ext>
            </a:extLst>
          </p:cNvPr>
          <p:cNvSpPr txBox="1"/>
          <p:nvPr/>
        </p:nvSpPr>
        <p:spPr>
          <a:xfrm>
            <a:off x="217281" y="1092033"/>
            <a:ext cx="9471468" cy="492443"/>
          </a:xfrm>
          <a:prstGeom prst="rect">
            <a:avLst/>
          </a:prstGeom>
          <a:noFill/>
        </p:spPr>
        <p:txBody>
          <a:bodyPr wrap="square" rtlCol="0">
            <a:spAutoFit/>
          </a:bodyPr>
          <a:lstStyle/>
          <a:p>
            <a:pPr marL="457200" indent="-457200">
              <a:buFont typeface="Arial" panose="020B0604020202020204" pitchFamily="34" charset="0"/>
              <a:buChar char="•"/>
            </a:pPr>
            <a:r>
              <a:rPr lang="tr-TR" sz="2600" b="1" dirty="0" err="1"/>
              <a:t>The</a:t>
            </a:r>
            <a:r>
              <a:rPr lang="tr-TR" sz="2600" b="1" dirty="0"/>
              <a:t> </a:t>
            </a:r>
            <a:r>
              <a:rPr lang="tr-TR" sz="2600" b="1" dirty="0" err="1"/>
              <a:t>water</a:t>
            </a:r>
            <a:r>
              <a:rPr lang="tr-TR" sz="2600" b="1" dirty="0"/>
              <a:t> outlet </a:t>
            </a:r>
            <a:r>
              <a:rPr lang="tr-TR" sz="2600" b="1" dirty="0" err="1"/>
              <a:t>temperature</a:t>
            </a:r>
            <a:r>
              <a:rPr lang="tr-TR" sz="2600" b="1" dirty="0"/>
              <a:t> </a:t>
            </a:r>
            <a:r>
              <a:rPr lang="tr-TR" sz="2600" b="1" dirty="0" err="1"/>
              <a:t>from</a:t>
            </a:r>
            <a:r>
              <a:rPr lang="tr-TR" sz="2600" b="1" dirty="0"/>
              <a:t> </a:t>
            </a:r>
            <a:r>
              <a:rPr lang="tr-TR" sz="2600" b="1" dirty="0" err="1"/>
              <a:t>the</a:t>
            </a:r>
            <a:r>
              <a:rPr lang="tr-TR" sz="2600" b="1" dirty="0"/>
              <a:t> </a:t>
            </a:r>
            <a:r>
              <a:rPr lang="tr-TR" sz="2600" b="1" dirty="0" err="1"/>
              <a:t>energy</a:t>
            </a:r>
            <a:r>
              <a:rPr lang="tr-TR" sz="2600" b="1" dirty="0"/>
              <a:t> </a:t>
            </a:r>
            <a:r>
              <a:rPr lang="tr-TR" sz="2600" b="1" dirty="0" err="1"/>
              <a:t>balance</a:t>
            </a:r>
            <a:r>
              <a:rPr lang="tr-TR" sz="2600" b="1" dirty="0"/>
              <a:t> is: </a:t>
            </a:r>
          </a:p>
        </p:txBody>
      </p:sp>
      <mc:AlternateContent xmlns:mc="http://schemas.openxmlformats.org/markup-compatibility/2006" xmlns:a14="http://schemas.microsoft.com/office/drawing/2010/main">
        <mc:Choice Requires="a14">
          <p:sp>
            <p:nvSpPr>
              <p:cNvPr id="3" name="Metin kutusu 2">
                <a:extLst>
                  <a:ext uri="{FF2B5EF4-FFF2-40B4-BE49-F238E27FC236}">
                    <a16:creationId xmlns:a16="http://schemas.microsoft.com/office/drawing/2014/main" id="{7669181D-DA5F-AAC5-EE03-68C86D5274DD}"/>
                  </a:ext>
                </a:extLst>
              </p:cNvPr>
              <p:cNvSpPr txBox="1"/>
              <p:nvPr/>
            </p:nvSpPr>
            <p:spPr>
              <a:xfrm>
                <a:off x="366497" y="1853303"/>
                <a:ext cx="2912336" cy="45166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600" b="1" i="1" smtClean="0">
                          <a:latin typeface="Cambria Math" panose="02040503050406030204" pitchFamily="18" charset="0"/>
                        </a:rPr>
                        <m:t>𝑸</m:t>
                      </m:r>
                      <m:r>
                        <a:rPr lang="tr-TR" sz="2600" b="1" i="1" smtClean="0">
                          <a:latin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𝑪</m:t>
                          </m:r>
                        </m:e>
                        <m:sub>
                          <m:r>
                            <a:rPr lang="tr-TR" sz="2600" b="1" i="1" smtClean="0">
                              <a:latin typeface="Cambria Math" panose="02040503050406030204" pitchFamily="18" charset="0"/>
                            </a:rPr>
                            <m:t>𝑪</m:t>
                          </m:r>
                        </m:sub>
                      </m:sSub>
                      <m:d>
                        <m:dPr>
                          <m:ctrlPr>
                            <a:rPr lang="tr-TR" sz="2600" b="1" i="1" smtClean="0">
                              <a:latin typeface="Cambria Math" panose="02040503050406030204" pitchFamily="18" charset="0"/>
                            </a:rPr>
                          </m:ctrlPr>
                        </m:dPr>
                        <m:e>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𝑻</m:t>
                              </m:r>
                            </m:e>
                            <m:sub>
                              <m:r>
                                <a:rPr lang="tr-TR" sz="2600" b="1" i="1" smtClean="0">
                                  <a:latin typeface="Cambria Math" panose="02040503050406030204" pitchFamily="18" charset="0"/>
                                </a:rPr>
                                <m:t>𝑪</m:t>
                              </m:r>
                              <m:r>
                                <a:rPr lang="tr-TR" sz="2600" b="1" i="1" smtClean="0">
                                  <a:latin typeface="Cambria Math" panose="02040503050406030204" pitchFamily="18" charset="0"/>
                                </a:rPr>
                                <m:t>,</m:t>
                              </m:r>
                              <m:r>
                                <a:rPr lang="tr-TR" sz="2600" b="1" i="1" smtClean="0">
                                  <a:latin typeface="Cambria Math" panose="02040503050406030204" pitchFamily="18" charset="0"/>
                                </a:rPr>
                                <m:t>𝒐</m:t>
                              </m:r>
                            </m:sub>
                          </m:sSub>
                          <m:r>
                            <a:rPr lang="tr-TR" sz="2600" b="1" i="1" smtClean="0">
                              <a:latin typeface="Cambria Math" panose="02040503050406030204" pitchFamily="18" charset="0"/>
                            </a:rPr>
                            <m:t>−</m:t>
                          </m:r>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𝑻</m:t>
                              </m:r>
                            </m:e>
                            <m:sub>
                              <m:r>
                                <a:rPr lang="tr-TR" sz="2600" b="1" i="1" smtClean="0">
                                  <a:latin typeface="Cambria Math" panose="02040503050406030204" pitchFamily="18" charset="0"/>
                                </a:rPr>
                                <m:t>𝑪</m:t>
                              </m:r>
                              <m:r>
                                <a:rPr lang="tr-TR" sz="2600" b="1" i="1" smtClean="0">
                                  <a:latin typeface="Cambria Math" panose="02040503050406030204" pitchFamily="18" charset="0"/>
                                </a:rPr>
                                <m:t>,</m:t>
                              </m:r>
                              <m:r>
                                <a:rPr lang="tr-TR" sz="2600" b="1" i="1" smtClean="0">
                                  <a:latin typeface="Cambria Math" panose="02040503050406030204" pitchFamily="18" charset="0"/>
                                </a:rPr>
                                <m:t>𝒊</m:t>
                              </m:r>
                            </m:sub>
                          </m:sSub>
                        </m:e>
                      </m:d>
                    </m:oMath>
                  </m:oMathPara>
                </a14:m>
                <a:endParaRPr lang="tr-TR" sz="2600" b="1" dirty="0"/>
              </a:p>
            </p:txBody>
          </p:sp>
        </mc:Choice>
        <mc:Fallback xmlns="">
          <p:sp>
            <p:nvSpPr>
              <p:cNvPr id="3" name="Metin kutusu 2">
                <a:extLst>
                  <a:ext uri="{FF2B5EF4-FFF2-40B4-BE49-F238E27FC236}">
                    <a16:creationId xmlns:a16="http://schemas.microsoft.com/office/drawing/2014/main" id="{7669181D-DA5F-AAC5-EE03-68C86D5274DD}"/>
                  </a:ext>
                </a:extLst>
              </p:cNvPr>
              <p:cNvSpPr txBox="1">
                <a:spLocks noRot="1" noChangeAspect="1" noMove="1" noResize="1" noEditPoints="1" noAdjustHandles="1" noChangeArrowheads="1" noChangeShapeType="1" noTextEdit="1"/>
              </p:cNvSpPr>
              <p:nvPr/>
            </p:nvSpPr>
            <p:spPr>
              <a:xfrm>
                <a:off x="366497" y="1853303"/>
                <a:ext cx="2912336" cy="451662"/>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64389AC3-50AA-0D44-8F68-8CAC473E2A25}"/>
                  </a:ext>
                </a:extLst>
              </p:cNvPr>
              <p:cNvSpPr txBox="1"/>
              <p:nvPr/>
            </p:nvSpPr>
            <p:spPr>
              <a:xfrm>
                <a:off x="4063007" y="1853303"/>
                <a:ext cx="3736920" cy="45166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600" b="1" i="1" smtClean="0">
                          <a:latin typeface="Cambria Math" panose="02040503050406030204" pitchFamily="18" charset="0"/>
                        </a:rPr>
                        <m:t>𝑸</m:t>
                      </m:r>
                      <m:r>
                        <a:rPr lang="tr-TR" sz="2600" b="1" i="1" smtClean="0">
                          <a:latin typeface="Cambria Math" panose="02040503050406030204" pitchFamily="18" charset="0"/>
                        </a:rPr>
                        <m:t>=</m:t>
                      </m:r>
                      <m:r>
                        <a:rPr lang="tr-TR" sz="2600" b="1" i="1" smtClean="0">
                          <a:latin typeface="Cambria Math" panose="02040503050406030204" pitchFamily="18" charset="0"/>
                        </a:rPr>
                        <m:t>𝟏𝟕𝟎𝟓𝟖</m:t>
                      </m:r>
                      <m:r>
                        <a:rPr lang="tr-TR" sz="2600" b="1" i="1" smtClean="0">
                          <a:latin typeface="Cambria Math" panose="02040503050406030204" pitchFamily="18" charset="0"/>
                        </a:rPr>
                        <m:t>.</m:t>
                      </m:r>
                      <m:r>
                        <a:rPr lang="tr-TR" sz="2600" b="1" i="1" smtClean="0">
                          <a:latin typeface="Cambria Math" panose="02040503050406030204" pitchFamily="18" charset="0"/>
                        </a:rPr>
                        <m:t>𝟕</m:t>
                      </m:r>
                      <m:d>
                        <m:dPr>
                          <m:ctrlPr>
                            <a:rPr lang="tr-TR" sz="2600" b="1" i="1" smtClean="0">
                              <a:latin typeface="Cambria Math" panose="02040503050406030204" pitchFamily="18" charset="0"/>
                            </a:rPr>
                          </m:ctrlPr>
                        </m:dPr>
                        <m:e>
                          <m:sSub>
                            <m:sSubPr>
                              <m:ctrlPr>
                                <a:rPr lang="tr-TR" sz="2600" b="1" i="1" smtClean="0">
                                  <a:solidFill>
                                    <a:srgbClr val="0000FF"/>
                                  </a:solidFill>
                                  <a:latin typeface="Cambria Math" panose="02040503050406030204" pitchFamily="18" charset="0"/>
                                </a:rPr>
                              </m:ctrlPr>
                            </m:sSubPr>
                            <m:e>
                              <m:r>
                                <a:rPr lang="tr-TR" sz="2600" b="1" i="1" smtClean="0">
                                  <a:solidFill>
                                    <a:srgbClr val="0000FF"/>
                                  </a:solidFill>
                                  <a:latin typeface="Cambria Math" panose="02040503050406030204" pitchFamily="18" charset="0"/>
                                </a:rPr>
                                <m:t>𝑻</m:t>
                              </m:r>
                            </m:e>
                            <m:sub>
                              <m:r>
                                <a:rPr lang="tr-TR" sz="2600" b="1" i="1" smtClean="0">
                                  <a:solidFill>
                                    <a:srgbClr val="0000FF"/>
                                  </a:solidFill>
                                  <a:latin typeface="Cambria Math" panose="02040503050406030204" pitchFamily="18" charset="0"/>
                                </a:rPr>
                                <m:t>𝑪</m:t>
                              </m:r>
                              <m:r>
                                <a:rPr lang="tr-TR" sz="2600" b="1" i="1" smtClean="0">
                                  <a:solidFill>
                                    <a:srgbClr val="0000FF"/>
                                  </a:solidFill>
                                  <a:latin typeface="Cambria Math" panose="02040503050406030204" pitchFamily="18" charset="0"/>
                                </a:rPr>
                                <m:t>,</m:t>
                              </m:r>
                              <m:r>
                                <a:rPr lang="tr-TR" sz="2600" b="1" i="1" smtClean="0">
                                  <a:solidFill>
                                    <a:srgbClr val="0000FF"/>
                                  </a:solidFill>
                                  <a:latin typeface="Cambria Math" panose="02040503050406030204" pitchFamily="18" charset="0"/>
                                </a:rPr>
                                <m:t>𝒐</m:t>
                              </m:r>
                            </m:sub>
                          </m:sSub>
                          <m:r>
                            <a:rPr lang="tr-TR" sz="2600" b="1" i="1" smtClean="0">
                              <a:latin typeface="Cambria Math" panose="02040503050406030204" pitchFamily="18" charset="0"/>
                            </a:rPr>
                            <m:t>−</m:t>
                          </m:r>
                          <m:r>
                            <a:rPr lang="tr-TR" sz="2600" b="1" i="1" smtClean="0">
                              <a:latin typeface="Cambria Math" panose="02040503050406030204" pitchFamily="18" charset="0"/>
                            </a:rPr>
                            <m:t>𝟐𝟎</m:t>
                          </m:r>
                        </m:e>
                      </m:d>
                    </m:oMath>
                  </m:oMathPara>
                </a14:m>
                <a:endParaRPr lang="tr-TR" sz="2600" b="1" dirty="0"/>
              </a:p>
            </p:txBody>
          </p:sp>
        </mc:Choice>
        <mc:Fallback xmlns="">
          <p:sp>
            <p:nvSpPr>
              <p:cNvPr id="6" name="Metin kutusu 5">
                <a:extLst>
                  <a:ext uri="{FF2B5EF4-FFF2-40B4-BE49-F238E27FC236}">
                    <a16:creationId xmlns:a16="http://schemas.microsoft.com/office/drawing/2014/main" id="{64389AC3-50AA-0D44-8F68-8CAC473E2A25}"/>
                  </a:ext>
                </a:extLst>
              </p:cNvPr>
              <p:cNvSpPr txBox="1">
                <a:spLocks noRot="1" noChangeAspect="1" noMove="1" noResize="1" noEditPoints="1" noAdjustHandles="1" noChangeArrowheads="1" noChangeShapeType="1" noTextEdit="1"/>
              </p:cNvSpPr>
              <p:nvPr/>
            </p:nvSpPr>
            <p:spPr>
              <a:xfrm>
                <a:off x="4063007" y="1853303"/>
                <a:ext cx="3736920" cy="451662"/>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Metin kutusu 7">
                <a:extLst>
                  <a:ext uri="{FF2B5EF4-FFF2-40B4-BE49-F238E27FC236}">
                    <a16:creationId xmlns:a16="http://schemas.microsoft.com/office/drawing/2014/main" id="{405F3E51-B47C-FF61-5F05-8259C33082A5}"/>
                  </a:ext>
                </a:extLst>
              </p:cNvPr>
              <p:cNvSpPr txBox="1"/>
              <p:nvPr/>
            </p:nvSpPr>
            <p:spPr>
              <a:xfrm>
                <a:off x="3278833" y="2811294"/>
                <a:ext cx="2355645" cy="40011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600" b="1" i="1" smtClean="0">
                          <a:latin typeface="Cambria Math" panose="02040503050406030204" pitchFamily="18" charset="0"/>
                        </a:rPr>
                        <m:t>𝑸</m:t>
                      </m:r>
                      <m:r>
                        <a:rPr lang="tr-TR" sz="2600" b="1" i="1" smtClean="0">
                          <a:latin typeface="Cambria Math" panose="02040503050406030204" pitchFamily="18" charset="0"/>
                        </a:rPr>
                        <m:t>=</m:t>
                      </m:r>
                      <m:r>
                        <a:rPr lang="tr-TR" sz="2600" b="1" i="1" smtClean="0">
                          <a:latin typeface="Cambria Math" panose="02040503050406030204" pitchFamily="18" charset="0"/>
                        </a:rPr>
                        <m:t>𝟔𝟑𝟓𝟒𝟎𝟎</m:t>
                      </m:r>
                      <m:r>
                        <a:rPr lang="tr-TR" sz="2600" b="1" i="1" smtClean="0">
                          <a:latin typeface="Cambria Math" panose="02040503050406030204" pitchFamily="18" charset="0"/>
                        </a:rPr>
                        <m:t> </m:t>
                      </m:r>
                      <m:r>
                        <a:rPr lang="tr-TR" sz="2600" b="1" i="1" smtClean="0">
                          <a:latin typeface="Cambria Math" panose="02040503050406030204" pitchFamily="18" charset="0"/>
                        </a:rPr>
                        <m:t>𝑾</m:t>
                      </m:r>
                    </m:oMath>
                  </m:oMathPara>
                </a14:m>
                <a:endParaRPr lang="tr-TR" sz="2600" b="1" dirty="0"/>
              </a:p>
            </p:txBody>
          </p:sp>
        </mc:Choice>
        <mc:Fallback xmlns="">
          <p:sp>
            <p:nvSpPr>
              <p:cNvPr id="8" name="Metin kutusu 7">
                <a:extLst>
                  <a:ext uri="{FF2B5EF4-FFF2-40B4-BE49-F238E27FC236}">
                    <a16:creationId xmlns:a16="http://schemas.microsoft.com/office/drawing/2014/main" id="{405F3E51-B47C-FF61-5F05-8259C33082A5}"/>
                  </a:ext>
                </a:extLst>
              </p:cNvPr>
              <p:cNvSpPr txBox="1">
                <a:spLocks noRot="1" noChangeAspect="1" noMove="1" noResize="1" noEditPoints="1" noAdjustHandles="1" noChangeArrowheads="1" noChangeShapeType="1" noTextEdit="1"/>
              </p:cNvSpPr>
              <p:nvPr/>
            </p:nvSpPr>
            <p:spPr>
              <a:xfrm>
                <a:off x="3278833" y="2811294"/>
                <a:ext cx="2355645" cy="400110"/>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9" name="Oval 8">
            <a:extLst>
              <a:ext uri="{FF2B5EF4-FFF2-40B4-BE49-F238E27FC236}">
                <a16:creationId xmlns:a16="http://schemas.microsoft.com/office/drawing/2014/main" id="{F85AFE75-D092-46A1-2F85-03946A65FBE1}"/>
              </a:ext>
            </a:extLst>
          </p:cNvPr>
          <p:cNvSpPr/>
          <p:nvPr/>
        </p:nvSpPr>
        <p:spPr>
          <a:xfrm>
            <a:off x="4063007" y="1760706"/>
            <a:ext cx="382533" cy="67120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Düz Ok Bağlayıcısı 10">
            <a:extLst>
              <a:ext uri="{FF2B5EF4-FFF2-40B4-BE49-F238E27FC236}">
                <a16:creationId xmlns:a16="http://schemas.microsoft.com/office/drawing/2014/main" id="{A60F69A0-DA19-25E6-57E0-998BF4FBAD67}"/>
              </a:ext>
            </a:extLst>
          </p:cNvPr>
          <p:cNvCxnSpPr/>
          <p:nvPr/>
        </p:nvCxnSpPr>
        <p:spPr>
          <a:xfrm>
            <a:off x="4252870" y="2431915"/>
            <a:ext cx="0" cy="3793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Metin kutusu 11">
                <a:extLst>
                  <a:ext uri="{FF2B5EF4-FFF2-40B4-BE49-F238E27FC236}">
                    <a16:creationId xmlns:a16="http://schemas.microsoft.com/office/drawing/2014/main" id="{2D0EA44E-2426-62CE-C2E6-B940DCB3FDBD}"/>
                  </a:ext>
                </a:extLst>
              </p:cNvPr>
              <p:cNvSpPr txBox="1"/>
              <p:nvPr/>
            </p:nvSpPr>
            <p:spPr>
              <a:xfrm>
                <a:off x="8773964" y="2270491"/>
                <a:ext cx="2410660" cy="417678"/>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solidFill>
                                <a:srgbClr val="0000FF"/>
                              </a:solidFill>
                              <a:latin typeface="Cambria Math" panose="02040503050406030204" pitchFamily="18" charset="0"/>
                            </a:rPr>
                          </m:ctrlPr>
                        </m:sSubPr>
                        <m:e>
                          <m:r>
                            <a:rPr lang="tr-TR" sz="2600" b="1" i="1">
                              <a:solidFill>
                                <a:srgbClr val="0000FF"/>
                              </a:solidFill>
                              <a:latin typeface="Cambria Math" panose="02040503050406030204" pitchFamily="18" charset="0"/>
                            </a:rPr>
                            <m:t>𝑻</m:t>
                          </m:r>
                        </m:e>
                        <m:sub>
                          <m:r>
                            <a:rPr lang="tr-TR" sz="2600" b="1" i="1">
                              <a:solidFill>
                                <a:srgbClr val="0000FF"/>
                              </a:solidFill>
                              <a:latin typeface="Cambria Math" panose="02040503050406030204" pitchFamily="18" charset="0"/>
                            </a:rPr>
                            <m:t>𝑪</m:t>
                          </m:r>
                          <m:r>
                            <a:rPr lang="tr-TR" sz="2600" b="1" i="1">
                              <a:solidFill>
                                <a:srgbClr val="0000FF"/>
                              </a:solidFill>
                              <a:latin typeface="Cambria Math" panose="02040503050406030204" pitchFamily="18" charset="0"/>
                            </a:rPr>
                            <m:t>,</m:t>
                          </m:r>
                          <m:r>
                            <a:rPr lang="tr-TR" sz="2600" b="1" i="1">
                              <a:solidFill>
                                <a:srgbClr val="0000FF"/>
                              </a:solidFill>
                              <a:latin typeface="Cambria Math" panose="02040503050406030204" pitchFamily="18" charset="0"/>
                            </a:rPr>
                            <m:t>𝒐</m:t>
                          </m:r>
                        </m:sub>
                      </m:sSub>
                      <m:r>
                        <a:rPr lang="tr-TR" sz="2600" b="1" i="1" smtClean="0">
                          <a:latin typeface="Cambria Math" panose="02040503050406030204" pitchFamily="18" charset="0"/>
                        </a:rPr>
                        <m:t>=</m:t>
                      </m:r>
                      <m:r>
                        <a:rPr lang="tr-TR" sz="2600" b="1" i="1" smtClean="0">
                          <a:latin typeface="Cambria Math" panose="02040503050406030204" pitchFamily="18" charset="0"/>
                        </a:rPr>
                        <m:t>𝟓𝟕</m:t>
                      </m:r>
                      <m:r>
                        <a:rPr lang="tr-TR" sz="2600" b="1" i="1" smtClean="0">
                          <a:latin typeface="Cambria Math" panose="02040503050406030204" pitchFamily="18" charset="0"/>
                        </a:rPr>
                        <m:t>.</m:t>
                      </m:r>
                      <m:r>
                        <a:rPr lang="tr-TR" sz="2600" b="1" i="1" smtClean="0">
                          <a:latin typeface="Cambria Math" panose="02040503050406030204" pitchFamily="18" charset="0"/>
                        </a:rPr>
                        <m:t>𝟐𝟓</m:t>
                      </m:r>
                      <m:r>
                        <a:rPr lang="tr-TR" sz="2600" b="1" i="1" smtClean="0">
                          <a:latin typeface="Cambria Math" panose="02040503050406030204" pitchFamily="18" charset="0"/>
                        </a:rPr>
                        <m:t> °</m:t>
                      </m:r>
                      <m:r>
                        <a:rPr lang="tr-TR" sz="2600" b="1" i="1" smtClean="0">
                          <a:latin typeface="Cambria Math" panose="02040503050406030204" pitchFamily="18" charset="0"/>
                        </a:rPr>
                        <m:t>𝑪</m:t>
                      </m:r>
                    </m:oMath>
                  </m:oMathPara>
                </a14:m>
                <a:endParaRPr lang="tr-TR" sz="2600" b="1" dirty="0"/>
              </a:p>
            </p:txBody>
          </p:sp>
        </mc:Choice>
        <mc:Fallback xmlns="">
          <p:sp>
            <p:nvSpPr>
              <p:cNvPr id="12" name="Metin kutusu 11">
                <a:extLst>
                  <a:ext uri="{FF2B5EF4-FFF2-40B4-BE49-F238E27FC236}">
                    <a16:creationId xmlns:a16="http://schemas.microsoft.com/office/drawing/2014/main" id="{2D0EA44E-2426-62CE-C2E6-B940DCB3FDBD}"/>
                  </a:ext>
                </a:extLst>
              </p:cNvPr>
              <p:cNvSpPr txBox="1">
                <a:spLocks noRot="1" noChangeAspect="1" noMove="1" noResize="1" noEditPoints="1" noAdjustHandles="1" noChangeArrowheads="1" noChangeShapeType="1" noTextEdit="1"/>
              </p:cNvSpPr>
              <p:nvPr/>
            </p:nvSpPr>
            <p:spPr>
              <a:xfrm>
                <a:off x="8773964" y="2270491"/>
                <a:ext cx="2410660" cy="417678"/>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13" name="Ok: Sağ 12">
            <a:extLst>
              <a:ext uri="{FF2B5EF4-FFF2-40B4-BE49-F238E27FC236}">
                <a16:creationId xmlns:a16="http://schemas.microsoft.com/office/drawing/2014/main" id="{A70E5DB9-E5F2-80D9-5E28-548656057AA8}"/>
              </a:ext>
            </a:extLst>
          </p:cNvPr>
          <p:cNvSpPr/>
          <p:nvPr/>
        </p:nvSpPr>
        <p:spPr>
          <a:xfrm>
            <a:off x="3551843" y="1958715"/>
            <a:ext cx="428017" cy="3117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Sağ Ayraç 13">
            <a:extLst>
              <a:ext uri="{FF2B5EF4-FFF2-40B4-BE49-F238E27FC236}">
                <a16:creationId xmlns:a16="http://schemas.microsoft.com/office/drawing/2014/main" id="{CD96F860-06BE-7A20-5E30-E42CEA536481}"/>
              </a:ext>
            </a:extLst>
          </p:cNvPr>
          <p:cNvSpPr/>
          <p:nvPr/>
        </p:nvSpPr>
        <p:spPr>
          <a:xfrm>
            <a:off x="7989790" y="1760706"/>
            <a:ext cx="455544" cy="1450698"/>
          </a:xfrm>
          <a:prstGeom prst="rightBrace">
            <a:avLst>
              <a:gd name="adj1" fmla="val 36093"/>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5" name="Metin kutusu 14">
                <a:extLst>
                  <a:ext uri="{FF2B5EF4-FFF2-40B4-BE49-F238E27FC236}">
                    <a16:creationId xmlns:a16="http://schemas.microsoft.com/office/drawing/2014/main" id="{8DC05870-FF49-8EAE-7BC2-268D6743BA69}"/>
                  </a:ext>
                </a:extLst>
              </p:cNvPr>
              <p:cNvSpPr txBox="1"/>
              <p:nvPr/>
            </p:nvSpPr>
            <p:spPr>
              <a:xfrm>
                <a:off x="219629" y="3832688"/>
                <a:ext cx="9471468" cy="530273"/>
              </a:xfrm>
              <a:prstGeom prst="rect">
                <a:avLst/>
              </a:prstGeom>
              <a:noFill/>
            </p:spPr>
            <p:txBody>
              <a:bodyPr wrap="square" rtlCol="0">
                <a:spAutoFit/>
              </a:bodyPr>
              <a:lstStyle/>
              <a:p>
                <a:pPr marL="457200" indent="-457200">
                  <a:buFont typeface="Arial" panose="020B0604020202020204" pitchFamily="34" charset="0"/>
                  <a:buChar char="•"/>
                </a:pPr>
                <a:r>
                  <a:rPr lang="tr-TR" sz="2600" b="1" dirty="0"/>
                  <a:t>Now, </a:t>
                </a:r>
                <a:r>
                  <a:rPr lang="tr-TR" sz="2600" b="1" dirty="0" err="1"/>
                  <a:t>let</a:t>
                </a:r>
                <a:r>
                  <a:rPr lang="tr-TR" sz="2600" b="1" dirty="0"/>
                  <a:t> us </a:t>
                </a:r>
                <a:r>
                  <a:rPr lang="tr-TR" sz="2600" b="1" dirty="0" err="1"/>
                  <a:t>determine</a:t>
                </a:r>
                <a:r>
                  <a:rPr lang="tr-TR" sz="2600" b="1" dirty="0"/>
                  <a:t> </a:t>
                </a:r>
                <a14:m>
                  <m:oMath xmlns:m="http://schemas.openxmlformats.org/officeDocument/2006/math">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ea typeface="Cambria Math" panose="02040503050406030204" pitchFamily="18" charset="0"/>
                          </a:rPr>
                          <m:t>∆</m:t>
                        </m:r>
                        <m:r>
                          <a:rPr lang="tr-TR" sz="2600" b="1" i="1" smtClean="0">
                            <a:latin typeface="Cambria Math" panose="02040503050406030204" pitchFamily="18" charset="0"/>
                            <a:ea typeface="Cambria Math" panose="02040503050406030204" pitchFamily="18" charset="0"/>
                          </a:rPr>
                          <m:t>𝑻</m:t>
                        </m:r>
                      </m:e>
                      <m:sub>
                        <m:r>
                          <a:rPr lang="tr-TR" sz="2600" b="1" i="1" smtClean="0">
                            <a:latin typeface="Cambria Math" panose="02040503050406030204" pitchFamily="18" charset="0"/>
                          </a:rPr>
                          <m:t>𝑳𝑴</m:t>
                        </m:r>
                        <m:r>
                          <a:rPr lang="tr-TR" sz="2600" b="1" i="1" smtClean="0">
                            <a:latin typeface="Cambria Math" panose="02040503050406030204" pitchFamily="18" charset="0"/>
                          </a:rPr>
                          <m:t>,</m:t>
                        </m:r>
                        <m:r>
                          <a:rPr lang="tr-TR" sz="2600" b="1" i="1" smtClean="0">
                            <a:latin typeface="Cambria Math" panose="02040503050406030204" pitchFamily="18" charset="0"/>
                          </a:rPr>
                          <m:t>𝑪𝑭</m:t>
                        </m:r>
                      </m:sub>
                    </m:sSub>
                  </m:oMath>
                </a14:m>
                <a:r>
                  <a:rPr lang="tr-TR" sz="2600" b="1" dirty="0"/>
                  <a:t>: </a:t>
                </a:r>
              </a:p>
            </p:txBody>
          </p:sp>
        </mc:Choice>
        <mc:Fallback xmlns="">
          <p:sp>
            <p:nvSpPr>
              <p:cNvPr id="15" name="Metin kutusu 14">
                <a:extLst>
                  <a:ext uri="{FF2B5EF4-FFF2-40B4-BE49-F238E27FC236}">
                    <a16:creationId xmlns:a16="http://schemas.microsoft.com/office/drawing/2014/main" id="{8DC05870-FF49-8EAE-7BC2-268D6743BA69}"/>
                  </a:ext>
                </a:extLst>
              </p:cNvPr>
              <p:cNvSpPr txBox="1">
                <a:spLocks noRot="1" noChangeAspect="1" noMove="1" noResize="1" noEditPoints="1" noAdjustHandles="1" noChangeArrowheads="1" noChangeShapeType="1" noTextEdit="1"/>
              </p:cNvSpPr>
              <p:nvPr/>
            </p:nvSpPr>
            <p:spPr>
              <a:xfrm>
                <a:off x="219629" y="3832688"/>
                <a:ext cx="9471468" cy="530273"/>
              </a:xfrm>
              <a:prstGeom prst="rect">
                <a:avLst/>
              </a:prstGeom>
              <a:blipFill>
                <a:blip r:embed="rId7"/>
                <a:stretch>
                  <a:fillRect l="-965" t="-11494" b="-2069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6" name="TextBox 22">
                <a:extLst>
                  <a:ext uri="{FF2B5EF4-FFF2-40B4-BE49-F238E27FC236}">
                    <a16:creationId xmlns:a16="http://schemas.microsoft.com/office/drawing/2014/main" id="{56C3FC13-71D2-EB68-91F9-7FC86F4908D4}"/>
                  </a:ext>
                </a:extLst>
              </p:cNvPr>
              <p:cNvSpPr txBox="1"/>
              <p:nvPr/>
            </p:nvSpPr>
            <p:spPr>
              <a:xfrm>
                <a:off x="177985" y="4655818"/>
                <a:ext cx="4513095" cy="1095749"/>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𝒍𝒎</m:t>
                          </m:r>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𝑪𝑭</m:t>
                          </m:r>
                        </m:sub>
                      </m:sSub>
                      <m:r>
                        <a:rPr lang="tr-TR" sz="2000" b="1" i="1" smtClean="0">
                          <a:solidFill>
                            <a:schemeClr val="tx1"/>
                          </a:solidFill>
                          <a:latin typeface="Cambria Math" panose="02040503050406030204" pitchFamily="18" charset="0"/>
                        </a:rPr>
                        <m:t>=</m:t>
                      </m:r>
                      <m:f>
                        <m:fPr>
                          <m:ctrlPr>
                            <a:rPr lang="tr-TR" sz="2000" b="1" i="1">
                              <a:solidFill>
                                <a:schemeClr val="tx1"/>
                              </a:solidFill>
                              <a:latin typeface="Cambria Math" panose="02040503050406030204" pitchFamily="18" charset="0"/>
                              <a:ea typeface="Cambria Math" panose="02040503050406030204" pitchFamily="18" charset="0"/>
                            </a:rPr>
                          </m:ctrlPr>
                        </m:fPr>
                        <m:num>
                          <m:d>
                            <m:dPr>
                              <m:ctrlPr>
                                <a:rPr lang="tr-TR" sz="2000" b="1" i="1">
                                  <a:solidFill>
                                    <a:schemeClr val="tx1"/>
                                  </a:solidFill>
                                  <a:latin typeface="Cambria Math" panose="02040503050406030204" pitchFamily="18" charset="0"/>
                                  <a:ea typeface="Cambria Math" panose="02040503050406030204" pitchFamily="18" charset="0"/>
                                </a:rPr>
                              </m:ctrlPr>
                            </m:dPr>
                            <m:e>
                              <m:d>
                                <m:dPr>
                                  <m:ctrlPr>
                                    <a:rPr lang="tr-TR" sz="2000" b="1" i="1">
                                      <a:solidFill>
                                        <a:schemeClr val="tx1"/>
                                      </a:solidFill>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𝟐</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𝟏</m:t>
                                      </m:r>
                                    </m:sub>
                                  </m:sSub>
                                </m:e>
                              </m:d>
                              <m:r>
                                <a:rPr lang="tr-TR" sz="2000" b="1" i="1">
                                  <a:solidFill>
                                    <a:schemeClr val="tx1"/>
                                  </a:solidFill>
                                  <a:latin typeface="Cambria Math" panose="02040503050406030204" pitchFamily="18" charset="0"/>
                                  <a:ea typeface="Cambria Math" panose="02040503050406030204" pitchFamily="18" charset="0"/>
                                </a:rPr>
                                <m:t>−</m:t>
                              </m:r>
                              <m:d>
                                <m:dPr>
                                  <m:ctrlPr>
                                    <a:rPr lang="tr-TR" sz="2000" b="1" i="1">
                                      <a:solidFill>
                                        <a:schemeClr val="tx1"/>
                                      </a:solidFill>
                                      <a:latin typeface="Cambria Math" panose="02040503050406030204" pitchFamily="18" charset="0"/>
                                    </a:rPr>
                                  </m:ctrlPr>
                                </m:dPr>
                                <m:e>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𝟏</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𝟐</m:t>
                                      </m:r>
                                    </m:sub>
                                  </m:sSub>
                                </m:e>
                              </m:d>
                            </m:e>
                          </m:d>
                        </m:num>
                        <m:den>
                          <m:r>
                            <a:rPr lang="tr-TR" sz="2000" b="1" i="1">
                              <a:solidFill>
                                <a:schemeClr val="tx1"/>
                              </a:solidFill>
                              <a:latin typeface="Cambria Math" panose="02040503050406030204" pitchFamily="18" charset="0"/>
                            </a:rPr>
                            <m:t>𝒍𝒏</m:t>
                          </m:r>
                          <m:d>
                            <m:dPr>
                              <m:ctrlPr>
                                <a:rPr lang="tr-TR" sz="2000" b="1" i="1">
                                  <a:solidFill>
                                    <a:schemeClr val="tx1"/>
                                  </a:solidFill>
                                  <a:latin typeface="Cambria Math" panose="02040503050406030204" pitchFamily="18" charset="0"/>
                                </a:rPr>
                              </m:ctrlPr>
                            </m:dPr>
                            <m:e>
                              <m:f>
                                <m:fPr>
                                  <m:ctrlPr>
                                    <a:rPr lang="tr-TR" sz="2000" b="1" i="1">
                                      <a:solidFill>
                                        <a:schemeClr val="tx1"/>
                                      </a:solidFill>
                                      <a:latin typeface="Cambria Math" panose="02040503050406030204" pitchFamily="18" charset="0"/>
                                    </a:rPr>
                                  </m:ctrlPr>
                                </m:fPr>
                                <m:num>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𝟐</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𝟏</m:t>
                                      </m:r>
                                    </m:sub>
                                  </m:sSub>
                                </m:num>
                                <m:den>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𝒉</m:t>
                                      </m:r>
                                      <m:r>
                                        <a:rPr lang="tr-TR" sz="2000" b="1" i="1">
                                          <a:latin typeface="Cambria Math" panose="02040503050406030204" pitchFamily="18" charset="0"/>
                                        </a:rPr>
                                        <m:t>,</m:t>
                                      </m:r>
                                      <m:r>
                                        <a:rPr lang="tr-TR" sz="2000" b="1" i="1">
                                          <a:latin typeface="Cambria Math" panose="02040503050406030204" pitchFamily="18" charset="0"/>
                                        </a:rPr>
                                        <m:t>𝟏</m:t>
                                      </m:r>
                                    </m:sub>
                                  </m:sSub>
                                  <m:r>
                                    <a:rPr lang="tr-TR" sz="2000" b="1" i="1">
                                      <a:latin typeface="Cambria Math" panose="02040503050406030204" pitchFamily="18" charset="0"/>
                                      <a:ea typeface="Cambria Math" panose="02040503050406030204" pitchFamily="18" charset="0"/>
                                    </a:rPr>
                                    <m:t>−</m:t>
                                  </m:r>
                                  <m:sSub>
                                    <m:sSubPr>
                                      <m:ctrlPr>
                                        <a:rPr lang="tr-TR" sz="2000" b="1" i="1">
                                          <a:latin typeface="Cambria Math" panose="02040503050406030204" pitchFamily="18" charset="0"/>
                                        </a:rPr>
                                      </m:ctrlPr>
                                    </m:sSubPr>
                                    <m:e>
                                      <m:r>
                                        <a:rPr lang="tr-TR" sz="2000" b="1" i="1">
                                          <a:latin typeface="Cambria Math" panose="02040503050406030204" pitchFamily="18" charset="0"/>
                                        </a:rPr>
                                        <m:t>𝑻</m:t>
                                      </m:r>
                                    </m:e>
                                    <m:sub>
                                      <m:r>
                                        <a:rPr lang="tr-TR" sz="2000" b="1" i="1">
                                          <a:latin typeface="Cambria Math" panose="02040503050406030204" pitchFamily="18" charset="0"/>
                                        </a:rPr>
                                        <m:t>𝒄</m:t>
                                      </m:r>
                                      <m:r>
                                        <a:rPr lang="tr-TR" sz="2000" b="1" i="1">
                                          <a:latin typeface="Cambria Math" panose="02040503050406030204" pitchFamily="18" charset="0"/>
                                        </a:rPr>
                                        <m:t>,</m:t>
                                      </m:r>
                                      <m:r>
                                        <a:rPr lang="tr-TR" sz="2000" b="1" i="1">
                                          <a:latin typeface="Cambria Math" panose="02040503050406030204" pitchFamily="18" charset="0"/>
                                        </a:rPr>
                                        <m:t>𝟐</m:t>
                                      </m:r>
                                    </m:sub>
                                  </m:sSub>
                                </m:den>
                              </m:f>
                            </m:e>
                          </m:d>
                        </m:den>
                      </m:f>
                    </m:oMath>
                  </m:oMathPara>
                </a14:m>
                <a:endParaRPr lang="tr-TR" sz="2000" b="1" dirty="0">
                  <a:solidFill>
                    <a:schemeClr val="tx1"/>
                  </a:solidFill>
                </a:endParaRPr>
              </a:p>
            </p:txBody>
          </p:sp>
        </mc:Choice>
        <mc:Fallback xmlns="">
          <p:sp>
            <p:nvSpPr>
              <p:cNvPr id="16" name="TextBox 22">
                <a:extLst>
                  <a:ext uri="{FF2B5EF4-FFF2-40B4-BE49-F238E27FC236}">
                    <a16:creationId xmlns:a16="http://schemas.microsoft.com/office/drawing/2014/main" id="{56C3FC13-71D2-EB68-91F9-7FC86F4908D4}"/>
                  </a:ext>
                </a:extLst>
              </p:cNvPr>
              <p:cNvSpPr txBox="1">
                <a:spLocks noRot="1" noChangeAspect="1" noMove="1" noResize="1" noEditPoints="1" noAdjustHandles="1" noChangeArrowheads="1" noChangeShapeType="1" noTextEdit="1"/>
              </p:cNvSpPr>
              <p:nvPr/>
            </p:nvSpPr>
            <p:spPr>
              <a:xfrm>
                <a:off x="177985" y="4655818"/>
                <a:ext cx="4513095" cy="1095749"/>
              </a:xfrm>
              <a:prstGeom prst="rect">
                <a:avLst/>
              </a:prstGeom>
              <a:blipFill>
                <a:blip r:embed="rId8"/>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 name="TextBox 22">
                <a:extLst>
                  <a:ext uri="{FF2B5EF4-FFF2-40B4-BE49-F238E27FC236}">
                    <a16:creationId xmlns:a16="http://schemas.microsoft.com/office/drawing/2014/main" id="{5F3586D4-5C11-E28C-AC80-C43679BD34C5}"/>
                  </a:ext>
                </a:extLst>
              </p:cNvPr>
              <p:cNvSpPr txBox="1"/>
              <p:nvPr/>
            </p:nvSpPr>
            <p:spPr>
              <a:xfrm>
                <a:off x="5114384" y="4735743"/>
                <a:ext cx="4378570" cy="93589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𝒍𝒎</m:t>
                          </m:r>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𝑪𝑭</m:t>
                          </m:r>
                        </m:sub>
                      </m:sSub>
                      <m:r>
                        <a:rPr lang="tr-TR" sz="2000" b="1" i="1" smtClean="0">
                          <a:solidFill>
                            <a:schemeClr val="tx1"/>
                          </a:solidFill>
                          <a:latin typeface="Cambria Math" panose="02040503050406030204" pitchFamily="18" charset="0"/>
                        </a:rPr>
                        <m:t>=</m:t>
                      </m:r>
                      <m:f>
                        <m:fPr>
                          <m:ctrlPr>
                            <a:rPr lang="tr-TR" sz="2000" b="1" i="1">
                              <a:solidFill>
                                <a:schemeClr val="tx1"/>
                              </a:solidFill>
                              <a:latin typeface="Cambria Math" panose="02040503050406030204" pitchFamily="18" charset="0"/>
                              <a:ea typeface="Cambria Math" panose="02040503050406030204" pitchFamily="18" charset="0"/>
                            </a:rPr>
                          </m:ctrlPr>
                        </m:fPr>
                        <m:num>
                          <m:d>
                            <m:dPr>
                              <m:ctrlPr>
                                <a:rPr lang="tr-TR" sz="2000" b="1" i="1">
                                  <a:solidFill>
                                    <a:schemeClr val="tx1"/>
                                  </a:solidFill>
                                  <a:latin typeface="Cambria Math" panose="02040503050406030204" pitchFamily="18" charset="0"/>
                                  <a:ea typeface="Cambria Math" panose="02040503050406030204" pitchFamily="18" charset="0"/>
                                </a:rPr>
                              </m:ctrlPr>
                            </m:dPr>
                            <m:e>
                              <m:d>
                                <m:dPr>
                                  <m:ctrlPr>
                                    <a:rPr lang="tr-TR" sz="2000" b="1" i="1">
                                      <a:solidFill>
                                        <a:schemeClr val="tx1"/>
                                      </a:solidFill>
                                      <a:latin typeface="Cambria Math" panose="02040503050406030204" pitchFamily="18" charset="0"/>
                                    </a:rPr>
                                  </m:ctrlPr>
                                </m:dPr>
                                <m:e>
                                  <m:r>
                                    <a:rPr lang="tr-TR" sz="2000" b="1" i="1" smtClean="0">
                                      <a:latin typeface="Cambria Math" panose="02040503050406030204" pitchFamily="18" charset="0"/>
                                    </a:rPr>
                                    <m:t>𝟔𝟎</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rPr>
                                    <m:t>𝟐𝟎</m:t>
                                  </m:r>
                                </m:e>
                              </m:d>
                              <m:r>
                                <a:rPr lang="tr-TR" sz="2000" b="1" i="1">
                                  <a:solidFill>
                                    <a:schemeClr val="tx1"/>
                                  </a:solidFill>
                                  <a:latin typeface="Cambria Math" panose="02040503050406030204" pitchFamily="18" charset="0"/>
                                  <a:ea typeface="Cambria Math" panose="02040503050406030204" pitchFamily="18" charset="0"/>
                                </a:rPr>
                                <m:t>−</m:t>
                              </m:r>
                              <m:d>
                                <m:dPr>
                                  <m:ctrlPr>
                                    <a:rPr lang="tr-TR" sz="2000" b="1" i="1">
                                      <a:solidFill>
                                        <a:schemeClr val="tx1"/>
                                      </a:solidFill>
                                      <a:latin typeface="Cambria Math" panose="02040503050406030204" pitchFamily="18" charset="0"/>
                                    </a:rPr>
                                  </m:ctrlPr>
                                </m:dPr>
                                <m:e>
                                  <m:r>
                                    <a:rPr lang="tr-TR" sz="2000" b="1" i="1" smtClean="0">
                                      <a:latin typeface="Cambria Math" panose="02040503050406030204" pitchFamily="18" charset="0"/>
                                    </a:rPr>
                                    <m:t>𝟗𝟎</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rPr>
                                    <m:t>𝟓𝟕</m:t>
                                  </m:r>
                                  <m:r>
                                    <a:rPr lang="tr-TR" sz="2000" b="1" i="1" smtClean="0">
                                      <a:latin typeface="Cambria Math" panose="02040503050406030204" pitchFamily="18" charset="0"/>
                                    </a:rPr>
                                    <m:t>.</m:t>
                                  </m:r>
                                  <m:r>
                                    <a:rPr lang="tr-TR" sz="2000" b="1" i="1" smtClean="0">
                                      <a:latin typeface="Cambria Math" panose="02040503050406030204" pitchFamily="18" charset="0"/>
                                    </a:rPr>
                                    <m:t>𝟐𝟓</m:t>
                                  </m:r>
                                </m:e>
                              </m:d>
                            </m:e>
                          </m:d>
                        </m:num>
                        <m:den>
                          <m:r>
                            <a:rPr lang="tr-TR" sz="2000" b="1" i="1">
                              <a:solidFill>
                                <a:schemeClr val="tx1"/>
                              </a:solidFill>
                              <a:latin typeface="Cambria Math" panose="02040503050406030204" pitchFamily="18" charset="0"/>
                            </a:rPr>
                            <m:t>𝒍𝒏</m:t>
                          </m:r>
                          <m:d>
                            <m:dPr>
                              <m:ctrlPr>
                                <a:rPr lang="tr-TR" sz="2000" b="1" i="1">
                                  <a:solidFill>
                                    <a:schemeClr val="tx1"/>
                                  </a:solidFill>
                                  <a:latin typeface="Cambria Math" panose="02040503050406030204" pitchFamily="18" charset="0"/>
                                </a:rPr>
                              </m:ctrlPr>
                            </m:dPr>
                            <m:e>
                              <m:f>
                                <m:fPr>
                                  <m:ctrlPr>
                                    <a:rPr lang="tr-TR" sz="2000" b="1" i="1">
                                      <a:solidFill>
                                        <a:schemeClr val="tx1"/>
                                      </a:solidFill>
                                      <a:latin typeface="Cambria Math" panose="02040503050406030204" pitchFamily="18" charset="0"/>
                                    </a:rPr>
                                  </m:ctrlPr>
                                </m:fPr>
                                <m:num>
                                  <m:r>
                                    <a:rPr lang="tr-TR" sz="2000" b="1" i="1" smtClean="0">
                                      <a:latin typeface="Cambria Math" panose="02040503050406030204" pitchFamily="18" charset="0"/>
                                    </a:rPr>
                                    <m:t>𝟔𝟎</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ea typeface="Cambria Math" panose="02040503050406030204" pitchFamily="18" charset="0"/>
                                    </a:rPr>
                                    <m:t>𝟐𝟎</m:t>
                                  </m:r>
                                </m:num>
                                <m:den>
                                  <m:r>
                                    <a:rPr lang="tr-TR" sz="2000" b="1" i="1" smtClean="0">
                                      <a:latin typeface="Cambria Math" panose="02040503050406030204" pitchFamily="18" charset="0"/>
                                    </a:rPr>
                                    <m:t>𝟗𝟎</m:t>
                                  </m:r>
                                  <m:r>
                                    <a:rPr lang="tr-TR" sz="2000" b="1" i="1">
                                      <a:latin typeface="Cambria Math" panose="02040503050406030204" pitchFamily="18" charset="0"/>
                                      <a:ea typeface="Cambria Math" panose="02040503050406030204" pitchFamily="18" charset="0"/>
                                    </a:rPr>
                                    <m:t>−</m:t>
                                  </m:r>
                                  <m:r>
                                    <a:rPr lang="tr-TR" sz="2000" b="1" i="1" smtClean="0">
                                      <a:latin typeface="Cambria Math" panose="02040503050406030204" pitchFamily="18" charset="0"/>
                                    </a:rPr>
                                    <m:t>𝟓𝟕</m:t>
                                  </m:r>
                                  <m:r>
                                    <a:rPr lang="tr-TR" sz="2000" b="1" i="1" smtClean="0">
                                      <a:latin typeface="Cambria Math" panose="02040503050406030204" pitchFamily="18" charset="0"/>
                                    </a:rPr>
                                    <m:t>.</m:t>
                                  </m:r>
                                  <m:r>
                                    <a:rPr lang="tr-TR" sz="2000" b="1" i="1" smtClean="0">
                                      <a:latin typeface="Cambria Math" panose="02040503050406030204" pitchFamily="18" charset="0"/>
                                    </a:rPr>
                                    <m:t>𝟐𝟓</m:t>
                                  </m:r>
                                </m:den>
                              </m:f>
                            </m:e>
                          </m:d>
                        </m:den>
                      </m:f>
                    </m:oMath>
                  </m:oMathPara>
                </a14:m>
                <a:endParaRPr lang="tr-TR" sz="2000" b="1" dirty="0">
                  <a:solidFill>
                    <a:schemeClr val="tx1"/>
                  </a:solidFill>
                </a:endParaRPr>
              </a:p>
            </p:txBody>
          </p:sp>
        </mc:Choice>
        <mc:Fallback xmlns="">
          <p:sp>
            <p:nvSpPr>
              <p:cNvPr id="17" name="TextBox 22">
                <a:extLst>
                  <a:ext uri="{FF2B5EF4-FFF2-40B4-BE49-F238E27FC236}">
                    <a16:creationId xmlns:a16="http://schemas.microsoft.com/office/drawing/2014/main" id="{5F3586D4-5C11-E28C-AC80-C43679BD34C5}"/>
                  </a:ext>
                </a:extLst>
              </p:cNvPr>
              <p:cNvSpPr txBox="1">
                <a:spLocks noRot="1" noChangeAspect="1" noMove="1" noResize="1" noEditPoints="1" noAdjustHandles="1" noChangeArrowheads="1" noChangeShapeType="1" noTextEdit="1"/>
              </p:cNvSpPr>
              <p:nvPr/>
            </p:nvSpPr>
            <p:spPr>
              <a:xfrm>
                <a:off x="5114384" y="4735743"/>
                <a:ext cx="4378570" cy="935897"/>
              </a:xfrm>
              <a:prstGeom prst="rect">
                <a:avLst/>
              </a:prstGeom>
              <a:blipFill>
                <a:blip r:embed="rId9"/>
                <a:stretch>
                  <a:fillRect/>
                </a:stretch>
              </a:blipFill>
              <a:ln>
                <a:solidFill>
                  <a:schemeClr val="tx1"/>
                </a:solidFill>
              </a:ln>
            </p:spPr>
            <p:txBody>
              <a:bodyPr/>
              <a:lstStyle/>
              <a:p>
                <a:r>
                  <a:rPr lang="tr-TR">
                    <a:noFill/>
                  </a:rPr>
                  <a:t> </a:t>
                </a:r>
              </a:p>
            </p:txBody>
          </p:sp>
        </mc:Fallback>
      </mc:AlternateContent>
      <p:sp>
        <p:nvSpPr>
          <p:cNvPr id="18" name="Ok: Sağ 17">
            <a:extLst>
              <a:ext uri="{FF2B5EF4-FFF2-40B4-BE49-F238E27FC236}">
                <a16:creationId xmlns:a16="http://schemas.microsoft.com/office/drawing/2014/main" id="{960AA9FB-8AC2-86A3-074C-EC9E18762813}"/>
              </a:ext>
            </a:extLst>
          </p:cNvPr>
          <p:cNvSpPr/>
          <p:nvPr/>
        </p:nvSpPr>
        <p:spPr>
          <a:xfrm>
            <a:off x="4764503" y="5085691"/>
            <a:ext cx="290508" cy="2359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Ok: Sağ 18">
            <a:extLst>
              <a:ext uri="{FF2B5EF4-FFF2-40B4-BE49-F238E27FC236}">
                <a16:creationId xmlns:a16="http://schemas.microsoft.com/office/drawing/2014/main" id="{F6BE5B00-CFEC-8B7D-F107-87639426604D}"/>
              </a:ext>
            </a:extLst>
          </p:cNvPr>
          <p:cNvSpPr/>
          <p:nvPr/>
        </p:nvSpPr>
        <p:spPr>
          <a:xfrm>
            <a:off x="9552327" y="5085690"/>
            <a:ext cx="290508" cy="2359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0" name="TextBox 22">
                <a:extLst>
                  <a:ext uri="{FF2B5EF4-FFF2-40B4-BE49-F238E27FC236}">
                    <a16:creationId xmlns:a16="http://schemas.microsoft.com/office/drawing/2014/main" id="{90B252B5-EA5C-9585-1E61-18D56522B602}"/>
                  </a:ext>
                </a:extLst>
              </p:cNvPr>
              <p:cNvSpPr txBox="1"/>
              <p:nvPr/>
            </p:nvSpPr>
            <p:spPr>
              <a:xfrm>
                <a:off x="9916258" y="5043100"/>
                <a:ext cx="1982530" cy="321178"/>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000" b="1" i="1" smtClean="0">
                              <a:solidFill>
                                <a:schemeClr val="tx1"/>
                              </a:solidFill>
                              <a:latin typeface="Cambria Math" panose="02040503050406030204" pitchFamily="18" charset="0"/>
                            </a:rPr>
                          </m:ctrlPr>
                        </m:sSubPr>
                        <m:e>
                          <m:r>
                            <a:rPr lang="tr-TR" sz="2000" b="1" i="1">
                              <a:solidFill>
                                <a:schemeClr val="tx1"/>
                              </a:solidFill>
                              <a:latin typeface="Cambria Math" panose="02040503050406030204" pitchFamily="18" charset="0"/>
                              <a:ea typeface="Cambria Math" panose="02040503050406030204" pitchFamily="18" charset="0"/>
                            </a:rPr>
                            <m:t>∆</m:t>
                          </m:r>
                          <m:r>
                            <a:rPr lang="tr-TR" sz="2000" b="1" i="1">
                              <a:solidFill>
                                <a:schemeClr val="tx1"/>
                              </a:solidFill>
                              <a:latin typeface="Cambria Math" panose="02040503050406030204" pitchFamily="18" charset="0"/>
                              <a:ea typeface="Cambria Math" panose="02040503050406030204" pitchFamily="18" charset="0"/>
                            </a:rPr>
                            <m:t>𝑻</m:t>
                          </m:r>
                        </m:e>
                        <m:sub>
                          <m:r>
                            <a:rPr lang="tr-TR" sz="2000" b="1" i="1">
                              <a:solidFill>
                                <a:schemeClr val="tx1"/>
                              </a:solidFill>
                              <a:latin typeface="Cambria Math" panose="02040503050406030204" pitchFamily="18" charset="0"/>
                              <a:ea typeface="Cambria Math" panose="02040503050406030204" pitchFamily="18" charset="0"/>
                            </a:rPr>
                            <m:t>𝒍𝒎</m:t>
                          </m:r>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𝑪𝑭</m:t>
                          </m:r>
                        </m:sub>
                      </m:sSub>
                      <m:r>
                        <a:rPr lang="tr-TR" sz="2000" b="1" i="1" smtClean="0">
                          <a:solidFill>
                            <a:schemeClr val="tx1"/>
                          </a:solidFill>
                          <a:latin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𝟑𝟔</m:t>
                      </m:r>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𝟑</m:t>
                      </m:r>
                      <m:r>
                        <a:rPr lang="tr-TR" sz="2000" b="1" i="1" smtClean="0">
                          <a:solidFill>
                            <a:schemeClr val="tx1"/>
                          </a:solidFill>
                          <a:latin typeface="Cambria Math" panose="02040503050406030204" pitchFamily="18" charset="0"/>
                          <a:ea typeface="Cambria Math" panose="02040503050406030204" pitchFamily="18" charset="0"/>
                        </a:rPr>
                        <m:t>°</m:t>
                      </m:r>
                      <m:r>
                        <a:rPr lang="tr-TR" sz="2000" b="1" i="1" smtClean="0">
                          <a:solidFill>
                            <a:schemeClr val="tx1"/>
                          </a:solidFill>
                          <a:latin typeface="Cambria Math" panose="02040503050406030204" pitchFamily="18" charset="0"/>
                          <a:ea typeface="Cambria Math" panose="02040503050406030204" pitchFamily="18" charset="0"/>
                        </a:rPr>
                        <m:t>𝑪</m:t>
                      </m:r>
                    </m:oMath>
                  </m:oMathPara>
                </a14:m>
                <a:endParaRPr lang="tr-TR" sz="2000" b="1" dirty="0">
                  <a:solidFill>
                    <a:schemeClr val="tx1"/>
                  </a:solidFill>
                </a:endParaRPr>
              </a:p>
            </p:txBody>
          </p:sp>
        </mc:Choice>
        <mc:Fallback xmlns="">
          <p:sp>
            <p:nvSpPr>
              <p:cNvPr id="20" name="TextBox 22">
                <a:extLst>
                  <a:ext uri="{FF2B5EF4-FFF2-40B4-BE49-F238E27FC236}">
                    <a16:creationId xmlns:a16="http://schemas.microsoft.com/office/drawing/2014/main" id="{90B252B5-EA5C-9585-1E61-18D56522B602}"/>
                  </a:ext>
                </a:extLst>
              </p:cNvPr>
              <p:cNvSpPr txBox="1">
                <a:spLocks noRot="1" noChangeAspect="1" noMove="1" noResize="1" noEditPoints="1" noAdjustHandles="1" noChangeArrowheads="1" noChangeShapeType="1" noTextEdit="1"/>
              </p:cNvSpPr>
              <p:nvPr/>
            </p:nvSpPr>
            <p:spPr>
              <a:xfrm>
                <a:off x="9916258" y="5043100"/>
                <a:ext cx="1982530" cy="321178"/>
              </a:xfrm>
              <a:prstGeom prst="rect">
                <a:avLst/>
              </a:prstGeom>
              <a:blipFill>
                <a:blip r:embed="rId10"/>
                <a:stretch>
                  <a:fillRect l="-2141" r="-2141" b="-12727"/>
                </a:stretch>
              </a:blipFill>
              <a:ln>
                <a:solidFill>
                  <a:schemeClr val="tx1"/>
                </a:solidFill>
              </a:ln>
            </p:spPr>
            <p:txBody>
              <a:bodyPr/>
              <a:lstStyle/>
              <a:p>
                <a:r>
                  <a:rPr lang="tr-TR">
                    <a:noFill/>
                  </a:rPr>
                  <a:t> </a:t>
                </a:r>
              </a:p>
            </p:txBody>
          </p:sp>
        </mc:Fallback>
      </mc:AlternateContent>
      <p:sp>
        <p:nvSpPr>
          <p:cNvPr id="10" name="Slayt Numarası Yer Tutucusu 9">
            <a:extLst>
              <a:ext uri="{FF2B5EF4-FFF2-40B4-BE49-F238E27FC236}">
                <a16:creationId xmlns:a16="http://schemas.microsoft.com/office/drawing/2014/main" id="{AE33B64D-2FCF-ABDC-CC33-D7AE5816CB33}"/>
              </a:ext>
            </a:extLst>
          </p:cNvPr>
          <p:cNvSpPr>
            <a:spLocks noGrp="1"/>
          </p:cNvSpPr>
          <p:nvPr>
            <p:ph type="sldNum" sz="quarter" idx="12"/>
          </p:nvPr>
        </p:nvSpPr>
        <p:spPr/>
        <p:txBody>
          <a:bodyPr/>
          <a:lstStyle/>
          <a:p>
            <a:fld id="{9DC36462-DBD6-4833-A557-4F162F5DA347}" type="slidenum">
              <a:rPr lang="tr-TR" smtClean="0"/>
              <a:t>18</a:t>
            </a:fld>
            <a:endParaRPr lang="tr-TR"/>
          </a:p>
        </p:txBody>
      </p:sp>
    </p:spTree>
    <p:extLst>
      <p:ext uri="{BB962C8B-B14F-4D97-AF65-F5344CB8AC3E}">
        <p14:creationId xmlns:p14="http://schemas.microsoft.com/office/powerpoint/2010/main" val="2082561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7274900" cy="707886"/>
          </a:xfrm>
          <a:prstGeom prst="rect">
            <a:avLst/>
          </a:prstGeom>
          <a:noFill/>
        </p:spPr>
        <p:txBody>
          <a:bodyPr wrap="square" rtlCol="0">
            <a:spAutoFit/>
          </a:bodyPr>
          <a:lstStyle/>
          <a:p>
            <a:r>
              <a:rPr lang="tr-TR" sz="4000" b="1" dirty="0"/>
              <a:t>EXAMPLE-1-Solution - LMTD</a:t>
            </a:r>
          </a:p>
        </p:txBody>
      </p:sp>
      <mc:AlternateContent xmlns:mc="http://schemas.openxmlformats.org/markup-compatibility/2006" xmlns:a14="http://schemas.microsoft.com/office/drawing/2010/main">
        <mc:Choice Requires="a14">
          <p:sp>
            <p:nvSpPr>
              <p:cNvPr id="2" name="TextBox 2">
                <a:extLst>
                  <a:ext uri="{FF2B5EF4-FFF2-40B4-BE49-F238E27FC236}">
                    <a16:creationId xmlns:a16="http://schemas.microsoft.com/office/drawing/2014/main" id="{BC9F6B63-338A-7DDA-90EA-EC153AC0C21A}"/>
                  </a:ext>
                </a:extLst>
              </p:cNvPr>
              <p:cNvSpPr txBox="1"/>
              <p:nvPr/>
            </p:nvSpPr>
            <p:spPr>
              <a:xfrm>
                <a:off x="307334" y="1754839"/>
                <a:ext cx="3625993" cy="886718"/>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𝑷</m:t>
                      </m:r>
                      <m:r>
                        <a:rPr lang="tr-TR" sz="2400" b="1" i="1" smtClean="0">
                          <a:solidFill>
                            <a:schemeClr val="tx1"/>
                          </a:solidFill>
                          <a:latin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𝟐</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𝟏</m:t>
                                  </m:r>
                                </m:sub>
                              </m:sSub>
                            </m:e>
                          </m:d>
                        </m:num>
                        <m:den>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𝟏</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𝟏</m:t>
                                  </m:r>
                                </m:sub>
                              </m:sSub>
                            </m:e>
                          </m:d>
                        </m:den>
                      </m:f>
                      <m:r>
                        <a:rPr lang="tr-TR" sz="2400" b="1" i="1" smtClean="0">
                          <a:solidFill>
                            <a:schemeClr val="tx1"/>
                          </a:solidFill>
                          <a:latin typeface="Cambria Math" panose="02040503050406030204" pitchFamily="18" charset="0"/>
                          <a:ea typeface="Cambria Math" panose="02040503050406030204" pitchFamily="18" charset="0"/>
                        </a:rPr>
                        <m:t>=</m:t>
                      </m:r>
                      <m:f>
                        <m:fPr>
                          <m:ctrlPr>
                            <a:rPr lang="tr-TR" sz="2400" b="1" i="1" smtClean="0">
                              <a:solidFill>
                                <a:schemeClr val="tx1"/>
                              </a:solidFill>
                              <a:latin typeface="Cambria Math" panose="02040503050406030204" pitchFamily="18" charset="0"/>
                              <a:ea typeface="Cambria Math" panose="02040503050406030204" pitchFamily="18" charset="0"/>
                            </a:rPr>
                          </m:ctrlPr>
                        </m:fPr>
                        <m:num>
                          <m:r>
                            <a:rPr lang="tr-TR" sz="2400" b="1" i="1" smtClean="0">
                              <a:solidFill>
                                <a:schemeClr val="tx1"/>
                              </a:solidFill>
                              <a:latin typeface="Cambria Math" panose="02040503050406030204" pitchFamily="18" charset="0"/>
                              <a:ea typeface="Cambria Math" panose="02040503050406030204" pitchFamily="18" charset="0"/>
                            </a:rPr>
                            <m:t>∆</m:t>
                          </m:r>
                          <m:sSub>
                            <m:sSubPr>
                              <m:ctrlPr>
                                <a:rPr lang="tr-TR" sz="2400" b="1" i="1" smtClean="0">
                                  <a:solidFill>
                                    <a:schemeClr val="tx1"/>
                                  </a:solidFill>
                                  <a:latin typeface="Cambria Math" panose="02040503050406030204" pitchFamily="18" charset="0"/>
                                  <a:ea typeface="Cambria Math" panose="02040503050406030204" pitchFamily="18" charset="0"/>
                                </a:rPr>
                              </m:ctrlPr>
                            </m:sSubPr>
                            <m:e>
                              <m:r>
                                <a:rPr lang="tr-TR" sz="2400" b="1" i="1" smtClean="0">
                                  <a:solidFill>
                                    <a:schemeClr val="tx1"/>
                                  </a:solidFill>
                                  <a:latin typeface="Cambria Math" panose="02040503050406030204" pitchFamily="18" charset="0"/>
                                  <a:ea typeface="Cambria Math" panose="02040503050406030204" pitchFamily="18" charset="0"/>
                                </a:rPr>
                                <m:t>𝑻</m:t>
                              </m:r>
                            </m:e>
                            <m:sub>
                              <m:r>
                                <a:rPr lang="tr-TR" sz="2400" b="1" i="1" smtClean="0">
                                  <a:solidFill>
                                    <a:schemeClr val="tx1"/>
                                  </a:solidFill>
                                  <a:latin typeface="Cambria Math" panose="02040503050406030204" pitchFamily="18" charset="0"/>
                                  <a:ea typeface="Cambria Math" panose="02040503050406030204" pitchFamily="18" charset="0"/>
                                </a:rPr>
                                <m:t>𝒄</m:t>
                              </m:r>
                            </m:sub>
                          </m:sSub>
                        </m:num>
                        <m:den>
                          <m:sSub>
                            <m:sSubPr>
                              <m:ctrlPr>
                                <a:rPr lang="tr-TR" sz="2400" b="1" i="1" smtClean="0">
                                  <a:solidFill>
                                    <a:schemeClr val="tx1"/>
                                  </a:solidFill>
                                  <a:latin typeface="Cambria Math" panose="02040503050406030204" pitchFamily="18" charset="0"/>
                                  <a:ea typeface="Cambria Math" panose="02040503050406030204" pitchFamily="18" charset="0"/>
                                </a:rPr>
                              </m:ctrlPr>
                            </m:sSubPr>
                            <m:e>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𝑻</m:t>
                              </m:r>
                            </m:e>
                            <m:sub>
                              <m:r>
                                <a:rPr lang="tr-TR" sz="2400" b="1" i="1" smtClean="0">
                                  <a:solidFill>
                                    <a:schemeClr val="tx1"/>
                                  </a:solidFill>
                                  <a:latin typeface="Cambria Math" panose="02040503050406030204" pitchFamily="18" charset="0"/>
                                  <a:ea typeface="Cambria Math" panose="02040503050406030204" pitchFamily="18" charset="0"/>
                                </a:rPr>
                                <m:t>𝒎𝒂𝒙</m:t>
                              </m:r>
                            </m:sub>
                          </m:sSub>
                        </m:den>
                      </m:f>
                    </m:oMath>
                  </m:oMathPara>
                </a14:m>
                <a:endParaRPr lang="tr-TR" sz="2400" b="1" dirty="0">
                  <a:solidFill>
                    <a:schemeClr val="tx1"/>
                  </a:solidFill>
                </a:endParaRPr>
              </a:p>
            </p:txBody>
          </p:sp>
        </mc:Choice>
        <mc:Fallback xmlns="">
          <p:sp>
            <p:nvSpPr>
              <p:cNvPr id="2" name="TextBox 2">
                <a:extLst>
                  <a:ext uri="{FF2B5EF4-FFF2-40B4-BE49-F238E27FC236}">
                    <a16:creationId xmlns:a16="http://schemas.microsoft.com/office/drawing/2014/main" id="{BC9F6B63-338A-7DDA-90EA-EC153AC0C21A}"/>
                  </a:ext>
                </a:extLst>
              </p:cNvPr>
              <p:cNvSpPr txBox="1">
                <a:spLocks noRot="1" noChangeAspect="1" noMove="1" noResize="1" noEditPoints="1" noAdjustHandles="1" noChangeArrowheads="1" noChangeShapeType="1" noTextEdit="1"/>
              </p:cNvSpPr>
              <p:nvPr/>
            </p:nvSpPr>
            <p:spPr>
              <a:xfrm>
                <a:off x="307334" y="1754839"/>
                <a:ext cx="3625993" cy="886718"/>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TextBox 5">
                <a:extLst>
                  <a:ext uri="{FF2B5EF4-FFF2-40B4-BE49-F238E27FC236}">
                    <a16:creationId xmlns:a16="http://schemas.microsoft.com/office/drawing/2014/main" id="{DC44D405-B692-9D69-6548-D4EA7924992B}"/>
                  </a:ext>
                </a:extLst>
              </p:cNvPr>
              <p:cNvSpPr txBox="1"/>
              <p:nvPr/>
            </p:nvSpPr>
            <p:spPr>
              <a:xfrm>
                <a:off x="307334" y="2985641"/>
                <a:ext cx="3140283" cy="886718"/>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𝑹</m:t>
                      </m:r>
                      <m:r>
                        <a:rPr lang="tr-TR" sz="2400" b="1" i="1">
                          <a:latin typeface="Cambria Math" panose="02040503050406030204" pitchFamily="18" charset="0"/>
                          <a:ea typeface="Cambria Math" panose="02040503050406030204" pitchFamily="18" charset="0"/>
                        </a:rPr>
                        <m:t>=</m:t>
                      </m:r>
                      <m:f>
                        <m:fPr>
                          <m:ctrlPr>
                            <a:rPr lang="tr-TR" sz="2400" b="1" i="1">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𝑪</m:t>
                              </m:r>
                            </m:e>
                            <m:sub>
                              <m:r>
                                <a:rPr lang="tr-TR" sz="2400" b="1" i="1">
                                  <a:latin typeface="Cambria Math" panose="02040503050406030204" pitchFamily="18" charset="0"/>
                                  <a:ea typeface="Cambria Math" panose="02040503050406030204" pitchFamily="18" charset="0"/>
                                </a:rPr>
                                <m:t>𝒄</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𝑪</m:t>
                              </m:r>
                            </m:e>
                            <m:sub>
                              <m:r>
                                <a:rPr lang="tr-TR" sz="2400" b="1" i="1" smtClean="0">
                                  <a:latin typeface="Cambria Math" panose="02040503050406030204" pitchFamily="18" charset="0"/>
                                  <a:ea typeface="Cambria Math" panose="02040503050406030204" pitchFamily="18" charset="0"/>
                                </a:rPr>
                                <m:t>𝒉</m:t>
                              </m:r>
                            </m:sub>
                          </m:sSub>
                        </m:den>
                      </m:f>
                      <m:r>
                        <a:rPr lang="tr-TR" sz="2400" b="1" i="1" smtClean="0">
                          <a:solidFill>
                            <a:schemeClr val="tx1"/>
                          </a:solidFill>
                          <a:latin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𝟏</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𝒉</m:t>
                                  </m:r>
                                  <m:r>
                                    <a:rPr lang="tr-TR" sz="2400" b="1" i="1">
                                      <a:latin typeface="Cambria Math" panose="02040503050406030204" pitchFamily="18" charset="0"/>
                                    </a:rPr>
                                    <m:t>,</m:t>
                                  </m:r>
                                  <m:r>
                                    <a:rPr lang="tr-TR" sz="2400" b="1" i="1" smtClean="0">
                                      <a:latin typeface="Cambria Math" panose="02040503050406030204" pitchFamily="18" charset="0"/>
                                    </a:rPr>
                                    <m:t>𝟐</m:t>
                                  </m:r>
                                </m:sub>
                              </m:sSub>
                            </m:e>
                          </m:d>
                        </m:num>
                        <m:den>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𝒄</m:t>
                                  </m:r>
                                  <m:r>
                                    <a:rPr lang="tr-TR" sz="2400" b="1" i="1">
                                      <a:latin typeface="Cambria Math" panose="02040503050406030204" pitchFamily="18" charset="0"/>
                                    </a:rPr>
                                    <m:t>,</m:t>
                                  </m:r>
                                  <m:r>
                                    <a:rPr lang="tr-TR" sz="2400" b="1" i="1" smtClean="0">
                                      <a:latin typeface="Cambria Math" panose="02040503050406030204" pitchFamily="18" charset="0"/>
                                    </a:rPr>
                                    <m:t>𝟐</m:t>
                                  </m:r>
                                </m:sub>
                              </m:sSub>
                              <m:r>
                                <a:rPr lang="tr-TR" sz="2400" b="1" i="1">
                                  <a:latin typeface="Cambria Math" panose="02040503050406030204" pitchFamily="18" charset="0"/>
                                  <a:ea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𝟏</m:t>
                                  </m:r>
                                </m:sub>
                              </m:sSub>
                            </m:e>
                          </m:d>
                        </m:den>
                      </m:f>
                    </m:oMath>
                  </m:oMathPara>
                </a14:m>
                <a:endParaRPr lang="tr-TR" sz="2400" b="1" dirty="0">
                  <a:solidFill>
                    <a:schemeClr val="tx1"/>
                  </a:solidFill>
                </a:endParaRPr>
              </a:p>
            </p:txBody>
          </p:sp>
        </mc:Choice>
        <mc:Fallback xmlns="">
          <p:sp>
            <p:nvSpPr>
              <p:cNvPr id="3" name="TextBox 5">
                <a:extLst>
                  <a:ext uri="{FF2B5EF4-FFF2-40B4-BE49-F238E27FC236}">
                    <a16:creationId xmlns:a16="http://schemas.microsoft.com/office/drawing/2014/main" id="{DC44D405-B692-9D69-6548-D4EA7924992B}"/>
                  </a:ext>
                </a:extLst>
              </p:cNvPr>
              <p:cNvSpPr txBox="1">
                <a:spLocks noRot="1" noChangeAspect="1" noMove="1" noResize="1" noEditPoints="1" noAdjustHandles="1" noChangeArrowheads="1" noChangeShapeType="1" noTextEdit="1"/>
              </p:cNvSpPr>
              <p:nvPr/>
            </p:nvSpPr>
            <p:spPr>
              <a:xfrm>
                <a:off x="307334" y="2985641"/>
                <a:ext cx="3140283" cy="886718"/>
              </a:xfrm>
              <a:prstGeom prst="rect">
                <a:avLst/>
              </a:prstGeom>
              <a:blipFill>
                <a:blip r:embed="rId4"/>
                <a:stretch>
                  <a:fillRect/>
                </a:stretch>
              </a:blipFill>
              <a:ln>
                <a:solidFill>
                  <a:schemeClr val="tx1"/>
                </a:solidFill>
              </a:ln>
            </p:spPr>
            <p:txBody>
              <a:bodyPr/>
              <a:lstStyle/>
              <a:p>
                <a:r>
                  <a:rPr lang="tr-TR">
                    <a:noFill/>
                  </a:rPr>
                  <a:t> </a:t>
                </a:r>
              </a:p>
            </p:txBody>
          </p:sp>
        </mc:Fallback>
      </mc:AlternateContent>
      <p:sp>
        <p:nvSpPr>
          <p:cNvPr id="8" name="Metin kutusu 7">
            <a:extLst>
              <a:ext uri="{FF2B5EF4-FFF2-40B4-BE49-F238E27FC236}">
                <a16:creationId xmlns:a16="http://schemas.microsoft.com/office/drawing/2014/main" id="{48DD055E-E634-D71B-CAA9-6683395ED1B9}"/>
              </a:ext>
            </a:extLst>
          </p:cNvPr>
          <p:cNvSpPr txBox="1"/>
          <p:nvPr/>
        </p:nvSpPr>
        <p:spPr>
          <a:xfrm>
            <a:off x="217281" y="994686"/>
            <a:ext cx="9471468" cy="492443"/>
          </a:xfrm>
          <a:prstGeom prst="rect">
            <a:avLst/>
          </a:prstGeom>
          <a:noFill/>
        </p:spPr>
        <p:txBody>
          <a:bodyPr wrap="square" rtlCol="0">
            <a:spAutoFit/>
          </a:bodyPr>
          <a:lstStyle/>
          <a:p>
            <a:pPr marL="457200" indent="-457200">
              <a:buFont typeface="Arial" panose="020B0604020202020204" pitchFamily="34" charset="0"/>
              <a:buChar char="•"/>
            </a:pPr>
            <a:r>
              <a:rPr lang="tr-TR" sz="2600" b="1" dirty="0"/>
              <a:t>Now, </a:t>
            </a:r>
            <a:r>
              <a:rPr lang="tr-TR" sz="2600" b="1" dirty="0" err="1"/>
              <a:t>the</a:t>
            </a:r>
            <a:r>
              <a:rPr lang="tr-TR" sz="2600" b="1" dirty="0"/>
              <a:t> </a:t>
            </a:r>
            <a:r>
              <a:rPr lang="tr-TR" sz="2600" b="1" dirty="0" err="1"/>
              <a:t>values</a:t>
            </a:r>
            <a:r>
              <a:rPr lang="tr-TR" sz="2600" b="1" dirty="0"/>
              <a:t> of P and R </a:t>
            </a:r>
            <a:r>
              <a:rPr lang="tr-TR" sz="2600" b="1" dirty="0" err="1"/>
              <a:t>are</a:t>
            </a:r>
            <a:r>
              <a:rPr lang="tr-TR" sz="2600" b="1" dirty="0"/>
              <a:t>: </a:t>
            </a:r>
          </a:p>
        </p:txBody>
      </p:sp>
      <mc:AlternateContent xmlns:mc="http://schemas.openxmlformats.org/markup-compatibility/2006" xmlns:a14="http://schemas.microsoft.com/office/drawing/2010/main">
        <mc:Choice Requires="a14">
          <p:sp>
            <p:nvSpPr>
              <p:cNvPr id="9" name="TextBox 2">
                <a:extLst>
                  <a:ext uri="{FF2B5EF4-FFF2-40B4-BE49-F238E27FC236}">
                    <a16:creationId xmlns:a16="http://schemas.microsoft.com/office/drawing/2014/main" id="{782D81C3-7755-BF6B-F91C-9DDD98D882A3}"/>
                  </a:ext>
                </a:extLst>
              </p:cNvPr>
              <p:cNvSpPr txBox="1"/>
              <p:nvPr/>
            </p:nvSpPr>
            <p:spPr>
              <a:xfrm>
                <a:off x="4694508" y="1813701"/>
                <a:ext cx="2530116" cy="76899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𝑷</m:t>
                      </m:r>
                      <m:r>
                        <a:rPr lang="tr-TR" sz="2400" b="1" i="1" smtClean="0">
                          <a:solidFill>
                            <a:schemeClr val="tx1"/>
                          </a:solidFill>
                          <a:latin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rPr>
                              </m:ctrlPr>
                            </m:dPr>
                            <m:e>
                              <m:r>
                                <a:rPr lang="tr-TR" sz="2400" b="1" i="1" smtClean="0">
                                  <a:latin typeface="Cambria Math" panose="02040503050406030204" pitchFamily="18" charset="0"/>
                                </a:rPr>
                                <m:t>𝟓𝟕</m:t>
                              </m:r>
                              <m:r>
                                <a:rPr lang="tr-TR" sz="2400" b="1" i="1" smtClean="0">
                                  <a:latin typeface="Cambria Math" panose="02040503050406030204" pitchFamily="18" charset="0"/>
                                </a:rPr>
                                <m:t>.</m:t>
                              </m:r>
                              <m:r>
                                <a:rPr lang="tr-TR" sz="2400" b="1" i="1" smtClean="0">
                                  <a:latin typeface="Cambria Math" panose="02040503050406030204" pitchFamily="18" charset="0"/>
                                </a:rPr>
                                <m:t>𝟐𝟓</m:t>
                              </m:r>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rPr>
                                <m:t>𝟐𝟎</m:t>
                              </m:r>
                            </m:e>
                          </m:d>
                        </m:num>
                        <m:den>
                          <m:d>
                            <m:dPr>
                              <m:ctrlPr>
                                <a:rPr lang="tr-TR" sz="2400" b="1" i="1">
                                  <a:latin typeface="Cambria Math" panose="02040503050406030204" pitchFamily="18" charset="0"/>
                                </a:rPr>
                              </m:ctrlPr>
                            </m:dPr>
                            <m:e>
                              <m:r>
                                <a:rPr lang="tr-TR" sz="2400" b="1" i="1" smtClean="0">
                                  <a:latin typeface="Cambria Math" panose="02040503050406030204" pitchFamily="18" charset="0"/>
                                </a:rPr>
                                <m:t>𝟗𝟎</m:t>
                              </m:r>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rPr>
                                <m:t>𝟐𝟎</m:t>
                              </m:r>
                            </m:e>
                          </m:d>
                        </m:den>
                      </m:f>
                    </m:oMath>
                  </m:oMathPara>
                </a14:m>
                <a:endParaRPr lang="tr-TR" sz="2400" b="1" dirty="0">
                  <a:solidFill>
                    <a:schemeClr val="tx1"/>
                  </a:solidFill>
                </a:endParaRPr>
              </a:p>
            </p:txBody>
          </p:sp>
        </mc:Choice>
        <mc:Fallback xmlns="">
          <p:sp>
            <p:nvSpPr>
              <p:cNvPr id="9" name="TextBox 2">
                <a:extLst>
                  <a:ext uri="{FF2B5EF4-FFF2-40B4-BE49-F238E27FC236}">
                    <a16:creationId xmlns:a16="http://schemas.microsoft.com/office/drawing/2014/main" id="{782D81C3-7755-BF6B-F91C-9DDD98D882A3}"/>
                  </a:ext>
                </a:extLst>
              </p:cNvPr>
              <p:cNvSpPr txBox="1">
                <a:spLocks noRot="1" noChangeAspect="1" noMove="1" noResize="1" noEditPoints="1" noAdjustHandles="1" noChangeArrowheads="1" noChangeShapeType="1" noTextEdit="1"/>
              </p:cNvSpPr>
              <p:nvPr/>
            </p:nvSpPr>
            <p:spPr>
              <a:xfrm>
                <a:off x="4694508" y="1813701"/>
                <a:ext cx="2530116" cy="768993"/>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5">
                <a:extLst>
                  <a:ext uri="{FF2B5EF4-FFF2-40B4-BE49-F238E27FC236}">
                    <a16:creationId xmlns:a16="http://schemas.microsoft.com/office/drawing/2014/main" id="{56DA3361-68B3-B31F-726D-F6501585D11F}"/>
                  </a:ext>
                </a:extLst>
              </p:cNvPr>
              <p:cNvSpPr txBox="1"/>
              <p:nvPr/>
            </p:nvSpPr>
            <p:spPr>
              <a:xfrm>
                <a:off x="4694508" y="3103366"/>
                <a:ext cx="2533322" cy="76899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𝑹</m:t>
                      </m:r>
                      <m:r>
                        <a:rPr lang="tr-TR" sz="2400" b="1" i="1" smtClean="0">
                          <a:solidFill>
                            <a:schemeClr val="tx1"/>
                          </a:solidFill>
                          <a:latin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d>
                            <m:dPr>
                              <m:ctrlPr>
                                <a:rPr lang="tr-TR" sz="2400" b="1" i="1">
                                  <a:latin typeface="Cambria Math" panose="02040503050406030204" pitchFamily="18" charset="0"/>
                                </a:rPr>
                              </m:ctrlPr>
                            </m:dPr>
                            <m:e>
                              <m:r>
                                <a:rPr lang="tr-TR" sz="2400" b="1" i="1" smtClean="0">
                                  <a:latin typeface="Cambria Math" panose="02040503050406030204" pitchFamily="18" charset="0"/>
                                </a:rPr>
                                <m:t>𝟗𝟎</m:t>
                              </m:r>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rPr>
                                <m:t>𝟔𝟎</m:t>
                              </m:r>
                            </m:e>
                          </m:d>
                        </m:num>
                        <m:den>
                          <m:d>
                            <m:dPr>
                              <m:ctrlPr>
                                <a:rPr lang="tr-TR" sz="2400" b="1" i="1">
                                  <a:latin typeface="Cambria Math" panose="02040503050406030204" pitchFamily="18" charset="0"/>
                                </a:rPr>
                              </m:ctrlPr>
                            </m:dPr>
                            <m:e>
                              <m:r>
                                <a:rPr lang="tr-TR" sz="2400" b="1" i="1" smtClean="0">
                                  <a:latin typeface="Cambria Math" panose="02040503050406030204" pitchFamily="18" charset="0"/>
                                </a:rPr>
                                <m:t>𝟓𝟕</m:t>
                              </m:r>
                              <m:r>
                                <a:rPr lang="tr-TR" sz="2400" b="1" i="1" smtClean="0">
                                  <a:latin typeface="Cambria Math" panose="02040503050406030204" pitchFamily="18" charset="0"/>
                                </a:rPr>
                                <m:t>.</m:t>
                              </m:r>
                              <m:r>
                                <a:rPr lang="tr-TR" sz="2400" b="1" i="1" smtClean="0">
                                  <a:latin typeface="Cambria Math" panose="02040503050406030204" pitchFamily="18" charset="0"/>
                                </a:rPr>
                                <m:t>𝟐𝟓</m:t>
                              </m:r>
                              <m:r>
                                <a:rPr lang="tr-TR"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rPr>
                                <m:t>𝟐𝟎</m:t>
                              </m:r>
                            </m:e>
                          </m:d>
                        </m:den>
                      </m:f>
                    </m:oMath>
                  </m:oMathPara>
                </a14:m>
                <a:endParaRPr lang="tr-TR" sz="2400" b="1" dirty="0">
                  <a:solidFill>
                    <a:schemeClr val="tx1"/>
                  </a:solidFill>
                </a:endParaRPr>
              </a:p>
            </p:txBody>
          </p:sp>
        </mc:Choice>
        <mc:Fallback xmlns="">
          <p:sp>
            <p:nvSpPr>
              <p:cNvPr id="10" name="TextBox 5">
                <a:extLst>
                  <a:ext uri="{FF2B5EF4-FFF2-40B4-BE49-F238E27FC236}">
                    <a16:creationId xmlns:a16="http://schemas.microsoft.com/office/drawing/2014/main" id="{56DA3361-68B3-B31F-726D-F6501585D11F}"/>
                  </a:ext>
                </a:extLst>
              </p:cNvPr>
              <p:cNvSpPr txBox="1">
                <a:spLocks noRot="1" noChangeAspect="1" noMove="1" noResize="1" noEditPoints="1" noAdjustHandles="1" noChangeArrowheads="1" noChangeShapeType="1" noTextEdit="1"/>
              </p:cNvSpPr>
              <p:nvPr/>
            </p:nvSpPr>
            <p:spPr>
              <a:xfrm>
                <a:off x="4694508" y="3103366"/>
                <a:ext cx="2533322" cy="768993"/>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11" name="Ok: Sağ 10">
            <a:extLst>
              <a:ext uri="{FF2B5EF4-FFF2-40B4-BE49-F238E27FC236}">
                <a16:creationId xmlns:a16="http://schemas.microsoft.com/office/drawing/2014/main" id="{E05535B1-67F6-3A9B-4210-78EB557E7AEA}"/>
              </a:ext>
            </a:extLst>
          </p:cNvPr>
          <p:cNvSpPr/>
          <p:nvPr/>
        </p:nvSpPr>
        <p:spPr>
          <a:xfrm>
            <a:off x="4099909" y="2042554"/>
            <a:ext cx="428017" cy="3112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k: Sağ 11">
            <a:extLst>
              <a:ext uri="{FF2B5EF4-FFF2-40B4-BE49-F238E27FC236}">
                <a16:creationId xmlns:a16="http://schemas.microsoft.com/office/drawing/2014/main" id="{C2ED406E-83B6-40F7-CD3C-B336BCA3783B}"/>
              </a:ext>
            </a:extLst>
          </p:cNvPr>
          <p:cNvSpPr/>
          <p:nvPr/>
        </p:nvSpPr>
        <p:spPr>
          <a:xfrm>
            <a:off x="4099908" y="3273357"/>
            <a:ext cx="428017" cy="3112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k: Sağ 12">
            <a:extLst>
              <a:ext uri="{FF2B5EF4-FFF2-40B4-BE49-F238E27FC236}">
                <a16:creationId xmlns:a16="http://schemas.microsoft.com/office/drawing/2014/main" id="{53C51DDE-62A6-4E93-1A9C-009E0A39F70D}"/>
              </a:ext>
            </a:extLst>
          </p:cNvPr>
          <p:cNvSpPr/>
          <p:nvPr/>
        </p:nvSpPr>
        <p:spPr>
          <a:xfrm>
            <a:off x="7492181" y="2042554"/>
            <a:ext cx="428017" cy="3112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k: Sağ 13">
            <a:extLst>
              <a:ext uri="{FF2B5EF4-FFF2-40B4-BE49-F238E27FC236}">
                <a16:creationId xmlns:a16="http://schemas.microsoft.com/office/drawing/2014/main" id="{E8F52B4B-C643-E0BE-1D78-4DEF8BE19B8F}"/>
              </a:ext>
            </a:extLst>
          </p:cNvPr>
          <p:cNvSpPr/>
          <p:nvPr/>
        </p:nvSpPr>
        <p:spPr>
          <a:xfrm>
            <a:off x="7492180" y="3273357"/>
            <a:ext cx="428017" cy="3112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5" name="TextBox 5">
                <a:extLst>
                  <a:ext uri="{FF2B5EF4-FFF2-40B4-BE49-F238E27FC236}">
                    <a16:creationId xmlns:a16="http://schemas.microsoft.com/office/drawing/2014/main" id="{6D88F13F-E6E2-AD1C-4467-5915C63B072E}"/>
                  </a:ext>
                </a:extLst>
              </p:cNvPr>
              <p:cNvSpPr txBox="1"/>
              <p:nvPr/>
            </p:nvSpPr>
            <p:spPr>
              <a:xfrm>
                <a:off x="5003663" y="4343130"/>
                <a:ext cx="1911805" cy="70179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𝑹</m:t>
                      </m:r>
                      <m:r>
                        <a:rPr lang="tr-TR" sz="2400" b="1" i="1" smtClean="0">
                          <a:solidFill>
                            <a:schemeClr val="tx1"/>
                          </a:solidFill>
                          <a:latin typeface="Cambria Math" panose="02040503050406030204" pitchFamily="18" charset="0"/>
                        </a:rPr>
                        <m:t>=</m:t>
                      </m:r>
                      <m:f>
                        <m:fPr>
                          <m:ctrlPr>
                            <a:rPr lang="tr-TR" sz="2400" b="1" i="1">
                              <a:solidFill>
                                <a:schemeClr val="tx1"/>
                              </a:solidFill>
                              <a:latin typeface="Cambria Math" panose="02040503050406030204" pitchFamily="18" charset="0"/>
                              <a:ea typeface="Cambria Math" panose="02040503050406030204" pitchFamily="18" charset="0"/>
                            </a:rPr>
                          </m:ctrlPr>
                        </m:fPr>
                        <m:num>
                          <m:r>
                            <a:rPr lang="tr-TR" sz="2400" b="1" i="1">
                              <a:latin typeface="Cambria Math" panose="02040503050406030204" pitchFamily="18" charset="0"/>
                            </a:rPr>
                            <m:t>𝟏𝟕𝟎𝟓𝟖</m:t>
                          </m:r>
                          <m:r>
                            <a:rPr lang="tr-TR" sz="2400" b="1" i="1">
                              <a:latin typeface="Cambria Math" panose="02040503050406030204" pitchFamily="18" charset="0"/>
                            </a:rPr>
                            <m:t>.</m:t>
                          </m:r>
                          <m:r>
                            <a:rPr lang="tr-TR" sz="2400" b="1" i="1">
                              <a:latin typeface="Cambria Math" panose="02040503050406030204" pitchFamily="18" charset="0"/>
                            </a:rPr>
                            <m:t>𝟕</m:t>
                          </m:r>
                        </m:num>
                        <m:den>
                          <m:r>
                            <a:rPr lang="tr-TR" sz="2400" b="1" i="1">
                              <a:latin typeface="Cambria Math" panose="02040503050406030204" pitchFamily="18" charset="0"/>
                            </a:rPr>
                            <m:t>𝟐𝟏𝟏𝟖𝟎</m:t>
                          </m:r>
                        </m:den>
                      </m:f>
                    </m:oMath>
                  </m:oMathPara>
                </a14:m>
                <a:endParaRPr lang="tr-TR" sz="2400" b="1" dirty="0">
                  <a:solidFill>
                    <a:schemeClr val="tx1"/>
                  </a:solidFill>
                </a:endParaRPr>
              </a:p>
            </p:txBody>
          </p:sp>
        </mc:Choice>
        <mc:Fallback xmlns="">
          <p:sp>
            <p:nvSpPr>
              <p:cNvPr id="15" name="TextBox 5">
                <a:extLst>
                  <a:ext uri="{FF2B5EF4-FFF2-40B4-BE49-F238E27FC236}">
                    <a16:creationId xmlns:a16="http://schemas.microsoft.com/office/drawing/2014/main" id="{6D88F13F-E6E2-AD1C-4467-5915C63B072E}"/>
                  </a:ext>
                </a:extLst>
              </p:cNvPr>
              <p:cNvSpPr txBox="1">
                <a:spLocks noRot="1" noChangeAspect="1" noMove="1" noResize="1" noEditPoints="1" noAdjustHandles="1" noChangeArrowheads="1" noChangeShapeType="1" noTextEdit="1"/>
              </p:cNvSpPr>
              <p:nvPr/>
            </p:nvSpPr>
            <p:spPr>
              <a:xfrm>
                <a:off x="5003663" y="4343130"/>
                <a:ext cx="1911805" cy="701795"/>
              </a:xfrm>
              <a:prstGeom prst="rect">
                <a:avLst/>
              </a:prstGeom>
              <a:blipFill>
                <a:blip r:embed="rId7"/>
                <a:stretch>
                  <a:fillRect/>
                </a:stretch>
              </a:blipFill>
              <a:ln>
                <a:solidFill>
                  <a:schemeClr val="tx1"/>
                </a:solidFill>
              </a:ln>
            </p:spPr>
            <p:txBody>
              <a:bodyPr/>
              <a:lstStyle/>
              <a:p>
                <a:r>
                  <a:rPr lang="tr-TR">
                    <a:noFill/>
                  </a:rPr>
                  <a:t> </a:t>
                </a:r>
              </a:p>
            </p:txBody>
          </p:sp>
        </mc:Fallback>
      </mc:AlternateContent>
      <p:sp>
        <p:nvSpPr>
          <p:cNvPr id="16" name="Metin kutusu 15">
            <a:extLst>
              <a:ext uri="{FF2B5EF4-FFF2-40B4-BE49-F238E27FC236}">
                <a16:creationId xmlns:a16="http://schemas.microsoft.com/office/drawing/2014/main" id="{B45997E7-A0F1-E378-467E-2ADD2448D484}"/>
              </a:ext>
            </a:extLst>
          </p:cNvPr>
          <p:cNvSpPr txBox="1"/>
          <p:nvPr/>
        </p:nvSpPr>
        <p:spPr>
          <a:xfrm>
            <a:off x="5660671" y="3881465"/>
            <a:ext cx="1001949" cy="461665"/>
          </a:xfrm>
          <a:prstGeom prst="rect">
            <a:avLst/>
          </a:prstGeom>
          <a:noFill/>
        </p:spPr>
        <p:txBody>
          <a:bodyPr wrap="square" rtlCol="0">
            <a:spAutoFit/>
          </a:bodyPr>
          <a:lstStyle/>
          <a:p>
            <a:r>
              <a:rPr lang="tr-TR" sz="2400" b="1" dirty="0"/>
              <a:t>OR</a:t>
            </a:r>
          </a:p>
        </p:txBody>
      </p:sp>
      <mc:AlternateContent xmlns:mc="http://schemas.openxmlformats.org/markup-compatibility/2006" xmlns:a14="http://schemas.microsoft.com/office/drawing/2010/main">
        <mc:Choice Requires="a14">
          <p:sp>
            <p:nvSpPr>
              <p:cNvPr id="17" name="TextBox 2">
                <a:extLst>
                  <a:ext uri="{FF2B5EF4-FFF2-40B4-BE49-F238E27FC236}">
                    <a16:creationId xmlns:a16="http://schemas.microsoft.com/office/drawing/2014/main" id="{43F09F72-5034-5673-0712-3AD16FF10FB8}"/>
                  </a:ext>
                </a:extLst>
              </p:cNvPr>
              <p:cNvSpPr txBox="1"/>
              <p:nvPr/>
            </p:nvSpPr>
            <p:spPr>
              <a:xfrm>
                <a:off x="8258675" y="1813699"/>
                <a:ext cx="1539909"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𝑷</m:t>
                      </m:r>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𝟎</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𝟓𝟑𝟐</m:t>
                      </m:r>
                    </m:oMath>
                  </m:oMathPara>
                </a14:m>
                <a:endParaRPr lang="tr-TR" sz="2400" b="1" dirty="0">
                  <a:solidFill>
                    <a:schemeClr val="tx1"/>
                  </a:solidFill>
                </a:endParaRPr>
              </a:p>
            </p:txBody>
          </p:sp>
        </mc:Choice>
        <mc:Fallback xmlns="">
          <p:sp>
            <p:nvSpPr>
              <p:cNvPr id="17" name="TextBox 2">
                <a:extLst>
                  <a:ext uri="{FF2B5EF4-FFF2-40B4-BE49-F238E27FC236}">
                    <a16:creationId xmlns:a16="http://schemas.microsoft.com/office/drawing/2014/main" id="{43F09F72-5034-5673-0712-3AD16FF10FB8}"/>
                  </a:ext>
                </a:extLst>
              </p:cNvPr>
              <p:cNvSpPr txBox="1">
                <a:spLocks noRot="1" noChangeAspect="1" noMove="1" noResize="1" noEditPoints="1" noAdjustHandles="1" noChangeArrowheads="1" noChangeShapeType="1" noTextEdit="1"/>
              </p:cNvSpPr>
              <p:nvPr/>
            </p:nvSpPr>
            <p:spPr>
              <a:xfrm>
                <a:off x="8258675" y="1813699"/>
                <a:ext cx="1539909" cy="369332"/>
              </a:xfrm>
              <a:prstGeom prst="rect">
                <a:avLst/>
              </a:prstGeom>
              <a:blipFill>
                <a:blip r:embed="rId8"/>
                <a:stretch>
                  <a:fillRect l="-3937" r="-3937" b="-8065"/>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 name="TextBox 5">
                <a:extLst>
                  <a:ext uri="{FF2B5EF4-FFF2-40B4-BE49-F238E27FC236}">
                    <a16:creationId xmlns:a16="http://schemas.microsoft.com/office/drawing/2014/main" id="{3DA0500C-9DB9-0A79-BB1B-037AECA989C8}"/>
                  </a:ext>
                </a:extLst>
              </p:cNvPr>
              <p:cNvSpPr txBox="1"/>
              <p:nvPr/>
            </p:nvSpPr>
            <p:spPr>
              <a:xfrm>
                <a:off x="8258675" y="2985641"/>
                <a:ext cx="1543115"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𝑹</m:t>
                      </m:r>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rPr>
                        <m:t>𝟎</m:t>
                      </m:r>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rPr>
                        <m:t>𝟖𝟎𝟓</m:t>
                      </m:r>
                    </m:oMath>
                  </m:oMathPara>
                </a14:m>
                <a:endParaRPr lang="tr-TR" sz="2400" b="1" dirty="0">
                  <a:solidFill>
                    <a:schemeClr val="tx1"/>
                  </a:solidFill>
                </a:endParaRPr>
              </a:p>
            </p:txBody>
          </p:sp>
        </mc:Choice>
        <mc:Fallback xmlns="">
          <p:sp>
            <p:nvSpPr>
              <p:cNvPr id="18" name="TextBox 5">
                <a:extLst>
                  <a:ext uri="{FF2B5EF4-FFF2-40B4-BE49-F238E27FC236}">
                    <a16:creationId xmlns:a16="http://schemas.microsoft.com/office/drawing/2014/main" id="{3DA0500C-9DB9-0A79-BB1B-037AECA989C8}"/>
                  </a:ext>
                </a:extLst>
              </p:cNvPr>
              <p:cNvSpPr txBox="1">
                <a:spLocks noRot="1" noChangeAspect="1" noMove="1" noResize="1" noEditPoints="1" noAdjustHandles="1" noChangeArrowheads="1" noChangeShapeType="1" noTextEdit="1"/>
              </p:cNvSpPr>
              <p:nvPr/>
            </p:nvSpPr>
            <p:spPr>
              <a:xfrm>
                <a:off x="8258675" y="2985641"/>
                <a:ext cx="1543115" cy="369332"/>
              </a:xfrm>
              <a:prstGeom prst="rect">
                <a:avLst/>
              </a:prstGeom>
              <a:blipFill>
                <a:blip r:embed="rId9"/>
                <a:stretch>
                  <a:fillRect l="-3922" r="-3922" b="-8065"/>
                </a:stretch>
              </a:blipFill>
              <a:ln>
                <a:solidFill>
                  <a:schemeClr val="tx1"/>
                </a:solidFill>
              </a:ln>
            </p:spPr>
            <p:txBody>
              <a:bodyPr/>
              <a:lstStyle/>
              <a:p>
                <a:r>
                  <a:rPr lang="tr-TR">
                    <a:noFill/>
                  </a:rPr>
                  <a:t> </a:t>
                </a:r>
              </a:p>
            </p:txBody>
          </p:sp>
        </mc:Fallback>
      </mc:AlternateContent>
      <p:sp>
        <p:nvSpPr>
          <p:cNvPr id="6" name="Slayt Numarası Yer Tutucusu 5">
            <a:extLst>
              <a:ext uri="{FF2B5EF4-FFF2-40B4-BE49-F238E27FC236}">
                <a16:creationId xmlns:a16="http://schemas.microsoft.com/office/drawing/2014/main" id="{720C1BA3-DBA7-31B6-B1B2-3AEC191DE994}"/>
              </a:ext>
            </a:extLst>
          </p:cNvPr>
          <p:cNvSpPr>
            <a:spLocks noGrp="1"/>
          </p:cNvSpPr>
          <p:nvPr>
            <p:ph type="sldNum" sz="quarter" idx="12"/>
          </p:nvPr>
        </p:nvSpPr>
        <p:spPr/>
        <p:txBody>
          <a:bodyPr/>
          <a:lstStyle/>
          <a:p>
            <a:fld id="{9DC36462-DBD6-4833-A557-4F162F5DA347}" type="slidenum">
              <a:rPr lang="tr-TR" smtClean="0"/>
              <a:t>19</a:t>
            </a:fld>
            <a:endParaRPr lang="tr-TR"/>
          </a:p>
        </p:txBody>
      </p:sp>
    </p:spTree>
    <p:extLst>
      <p:ext uri="{BB962C8B-B14F-4D97-AF65-F5344CB8AC3E}">
        <p14:creationId xmlns:p14="http://schemas.microsoft.com/office/powerpoint/2010/main" val="179698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104114" y="-56394"/>
            <a:ext cx="9324383" cy="830997"/>
          </a:xfrm>
          <a:prstGeom prst="rect">
            <a:avLst/>
          </a:prstGeom>
          <a:noFill/>
        </p:spPr>
        <p:txBody>
          <a:bodyPr wrap="square" rtlCol="0">
            <a:spAutoFit/>
          </a:bodyPr>
          <a:lstStyle/>
          <a:p>
            <a:r>
              <a:rPr lang="tr-TR" sz="4000" b="1" dirty="0"/>
              <a:t>INTRODUCTION TO </a:t>
            </a:r>
            <a:r>
              <a:rPr lang="el-GR" sz="4800" b="1" dirty="0"/>
              <a:t>ε</a:t>
            </a:r>
            <a:r>
              <a:rPr lang="tr-TR" sz="4000" b="1" dirty="0"/>
              <a:t>-NTU METHOD</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93CCC9F-6D58-B421-FCFB-2D0E0AF31224}"/>
                  </a:ext>
                </a:extLst>
              </p:cNvPr>
              <p:cNvSpPr txBox="1"/>
              <p:nvPr/>
            </p:nvSpPr>
            <p:spPr>
              <a:xfrm>
                <a:off x="267928" y="1007239"/>
                <a:ext cx="11638937" cy="3903954"/>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tr-TR" sz="2400" b="1" dirty="0"/>
                  <a:t>The </a:t>
                </a:r>
                <a:r>
                  <a:rPr lang="tr-TR" sz="2400" b="1" i="1" dirty="0">
                    <a:solidFill>
                      <a:srgbClr val="0000FF"/>
                    </a:solidFill>
                  </a:rPr>
                  <a:t>log mean temperature difference (LMTD) method </a:t>
                </a:r>
                <a:r>
                  <a:rPr lang="tr-TR" sz="2400" b="1" dirty="0"/>
                  <a:t>of heat exchanger analysis is </a:t>
                </a:r>
                <a:r>
                  <a:rPr lang="tr-TR" sz="2400" b="1" dirty="0">
                    <a:solidFill>
                      <a:srgbClr val="0000FF"/>
                    </a:solidFill>
                  </a:rPr>
                  <a:t>simple</a:t>
                </a:r>
                <a:r>
                  <a:rPr lang="tr-TR" sz="2400" b="1" dirty="0"/>
                  <a:t> when </a:t>
                </a:r>
                <a:r>
                  <a:rPr lang="tr-TR" sz="2400" b="1" u="sng" dirty="0"/>
                  <a:t>the fluid inlet temperatures are known </a:t>
                </a:r>
                <a:r>
                  <a:rPr lang="tr-TR" sz="2400" b="1" dirty="0"/>
                  <a:t>and </a:t>
                </a:r>
                <a:r>
                  <a:rPr lang="tr-TR" sz="2400" b="1" u="sng" dirty="0"/>
                  <a:t>the outlet temperatures are specified or readily determined from the energy balance </a:t>
                </a:r>
                <a:r>
                  <a:rPr lang="tr-TR" sz="2400" b="1" dirty="0"/>
                  <a:t>expressions. The value of  </a:t>
                </a:r>
                <a14:m>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𝑻</m:t>
                        </m:r>
                      </m:e>
                      <m:sub>
                        <m:r>
                          <a:rPr lang="tr-TR" sz="2400" b="1" i="1" smtClean="0">
                            <a:latin typeface="Cambria Math" panose="02040503050406030204" pitchFamily="18" charset="0"/>
                          </a:rPr>
                          <m:t>𝒍𝒎</m:t>
                        </m:r>
                      </m:sub>
                    </m:sSub>
                    <m:r>
                      <a:rPr lang="tr-TR" sz="2400" b="1" i="1" smtClean="0">
                        <a:latin typeface="Cambria Math" panose="02040503050406030204" pitchFamily="18" charset="0"/>
                      </a:rPr>
                      <m:t> </m:t>
                    </m:r>
                  </m:oMath>
                </a14:m>
                <a:r>
                  <a:rPr lang="tr-TR" sz="2400" b="1" dirty="0"/>
                  <a:t>for the exchanger may then be determined. </a:t>
                </a:r>
              </a:p>
              <a:p>
                <a:pPr marL="342900" indent="-342900" algn="just">
                  <a:lnSpc>
                    <a:spcPct val="150000"/>
                  </a:lnSpc>
                  <a:buFont typeface="Wingdings" panose="05000000000000000000" pitchFamily="2" charset="2"/>
                  <a:buChar char="Ø"/>
                </a:pPr>
                <a:r>
                  <a:rPr lang="tr-TR" sz="2400" b="1" dirty="0"/>
                  <a:t>However, if </a:t>
                </a:r>
                <a:r>
                  <a:rPr lang="tr-TR" sz="2400" b="1" dirty="0">
                    <a:solidFill>
                      <a:srgbClr val="FF0000"/>
                    </a:solidFill>
                  </a:rPr>
                  <a:t>only the inlet temperatures are known</a:t>
                </a:r>
                <a:r>
                  <a:rPr lang="tr-TR" sz="2400" b="1" dirty="0"/>
                  <a:t>, the use of the LMTD method requires a </a:t>
                </a:r>
                <a:r>
                  <a:rPr lang="tr-TR" sz="2400" b="1" i="1" u="sng" dirty="0"/>
                  <a:t>complex iterative procedure</a:t>
                </a:r>
                <a:r>
                  <a:rPr lang="tr-TR" sz="2400" b="1" dirty="0"/>
                  <a:t>. Therefore, it is preferable to employ an alternative approach termed the </a:t>
                </a:r>
                <a:r>
                  <a:rPr lang="tr-TR" sz="2400" b="1" dirty="0">
                    <a:solidFill>
                      <a:srgbClr val="FF0000"/>
                    </a:solidFill>
                  </a:rPr>
                  <a:t>effectiveness–NTU (or </a:t>
                </a:r>
                <a:r>
                  <a:rPr lang="el-GR" sz="2400" b="1" dirty="0">
                    <a:solidFill>
                      <a:srgbClr val="FF0000"/>
                    </a:solidFill>
                  </a:rPr>
                  <a:t>ε</a:t>
                </a:r>
                <a:r>
                  <a:rPr lang="tr-TR" sz="2400" b="1" dirty="0">
                    <a:solidFill>
                      <a:srgbClr val="FF0000"/>
                    </a:solidFill>
                  </a:rPr>
                  <a:t>-NTU) method</a:t>
                </a:r>
                <a:r>
                  <a:rPr lang="tr-TR" sz="2400" b="1" dirty="0"/>
                  <a:t>.</a:t>
                </a:r>
              </a:p>
            </p:txBody>
          </p:sp>
        </mc:Choice>
        <mc:Fallback xmlns="">
          <p:sp>
            <p:nvSpPr>
              <p:cNvPr id="19" name="TextBox 18">
                <a:extLst>
                  <a:ext uri="{FF2B5EF4-FFF2-40B4-BE49-F238E27FC236}">
                    <a16:creationId xmlns:a16="http://schemas.microsoft.com/office/drawing/2014/main" id="{F93CCC9F-6D58-B421-FCFB-2D0E0AF31224}"/>
                  </a:ext>
                </a:extLst>
              </p:cNvPr>
              <p:cNvSpPr txBox="1">
                <a:spLocks noRot="1" noChangeAspect="1" noMove="1" noResize="1" noEditPoints="1" noAdjustHandles="1" noChangeArrowheads="1" noChangeShapeType="1" noTextEdit="1"/>
              </p:cNvSpPr>
              <p:nvPr/>
            </p:nvSpPr>
            <p:spPr>
              <a:xfrm>
                <a:off x="267928" y="1007239"/>
                <a:ext cx="11638937" cy="3903954"/>
              </a:xfrm>
              <a:prstGeom prst="rect">
                <a:avLst/>
              </a:prstGeom>
              <a:blipFill>
                <a:blip r:embed="rId3"/>
                <a:stretch>
                  <a:fillRect l="-733" r="-786" b="-2652"/>
                </a:stretch>
              </a:blipFill>
            </p:spPr>
            <p:txBody>
              <a:bodyPr/>
              <a:lstStyle/>
              <a:p>
                <a:r>
                  <a:rPr lang="tr-TR">
                    <a:noFill/>
                  </a:rPr>
                  <a:t> </a:t>
                </a:r>
              </a:p>
            </p:txBody>
          </p:sp>
        </mc:Fallback>
      </mc:AlternateContent>
      <p:sp>
        <p:nvSpPr>
          <p:cNvPr id="2" name="Slayt Numarası Yer Tutucusu 1">
            <a:extLst>
              <a:ext uri="{FF2B5EF4-FFF2-40B4-BE49-F238E27FC236}">
                <a16:creationId xmlns:a16="http://schemas.microsoft.com/office/drawing/2014/main" id="{08F5FE3A-D0EB-E58B-066B-F872173149EF}"/>
              </a:ext>
            </a:extLst>
          </p:cNvPr>
          <p:cNvSpPr>
            <a:spLocks noGrp="1"/>
          </p:cNvSpPr>
          <p:nvPr>
            <p:ph type="sldNum" sz="quarter" idx="12"/>
          </p:nvPr>
        </p:nvSpPr>
        <p:spPr/>
        <p:txBody>
          <a:bodyPr/>
          <a:lstStyle/>
          <a:p>
            <a:fld id="{9DC36462-DBD6-4833-A557-4F162F5DA347}" type="slidenum">
              <a:rPr lang="tr-TR" smtClean="0"/>
              <a:t>2</a:t>
            </a:fld>
            <a:endParaRPr lang="tr-TR"/>
          </a:p>
        </p:txBody>
      </p:sp>
    </p:spTree>
    <p:extLst>
      <p:ext uri="{BB962C8B-B14F-4D97-AF65-F5344CB8AC3E}">
        <p14:creationId xmlns:p14="http://schemas.microsoft.com/office/powerpoint/2010/main" val="2937875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A11CBF9A-F12B-BB1D-5A63-A8FB94127E95}"/>
              </a:ext>
            </a:extLst>
          </p:cNvPr>
          <p:cNvPicPr>
            <a:picLocks noChangeAspect="1"/>
          </p:cNvPicPr>
          <p:nvPr/>
        </p:nvPicPr>
        <p:blipFill>
          <a:blip r:embed="rId2"/>
          <a:stretch>
            <a:fillRect/>
          </a:stretch>
        </p:blipFill>
        <p:spPr>
          <a:xfrm>
            <a:off x="113080" y="981809"/>
            <a:ext cx="11931435" cy="5542720"/>
          </a:xfrm>
          <a:prstGeom prst="rect">
            <a:avLst/>
          </a:prstGeom>
        </p:spPr>
      </p:pic>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3"/>
          <a:stretch>
            <a:fillRect/>
          </a:stretch>
        </p:blipFill>
        <p:spPr>
          <a:xfrm>
            <a:off x="9541664" y="31359"/>
            <a:ext cx="2650335" cy="751436"/>
          </a:xfrm>
          <a:prstGeom prst="rect">
            <a:avLst/>
          </a:prstGeom>
          <a:ln>
            <a:solidFill>
              <a:schemeClr val="bg2">
                <a:lumMod val="75000"/>
              </a:schemeClr>
            </a:solidFill>
          </a:ln>
        </p:spPr>
      </p:pic>
      <p:sp>
        <p:nvSpPr>
          <p:cNvPr id="2" name="TextBox 8">
            <a:extLst>
              <a:ext uri="{FF2B5EF4-FFF2-40B4-BE49-F238E27FC236}">
                <a16:creationId xmlns:a16="http://schemas.microsoft.com/office/drawing/2014/main" id="{2DC5D090-B0F9-7EF3-D5EF-2B417909B3E0}"/>
              </a:ext>
            </a:extLst>
          </p:cNvPr>
          <p:cNvSpPr txBox="1"/>
          <p:nvPr/>
        </p:nvSpPr>
        <p:spPr>
          <a:xfrm>
            <a:off x="9581618" y="5082273"/>
            <a:ext cx="2373236" cy="1015663"/>
          </a:xfrm>
          <a:prstGeom prst="rect">
            <a:avLst/>
          </a:prstGeom>
          <a:noFill/>
        </p:spPr>
        <p:txBody>
          <a:bodyPr wrap="square" rtlCol="0">
            <a:spAutoFit/>
          </a:bodyPr>
          <a:lstStyle/>
          <a:p>
            <a:r>
              <a:rPr lang="tr-TR" sz="2000" b="1" dirty="0">
                <a:solidFill>
                  <a:srgbClr val="FF0000"/>
                </a:solidFill>
              </a:rPr>
              <a:t>One shell pass and two or multiples of two tube passes</a:t>
            </a:r>
          </a:p>
        </p:txBody>
      </p:sp>
      <p:sp>
        <p:nvSpPr>
          <p:cNvPr id="6" name="TextBox 6">
            <a:extLst>
              <a:ext uri="{FF2B5EF4-FFF2-40B4-BE49-F238E27FC236}">
                <a16:creationId xmlns:a16="http://schemas.microsoft.com/office/drawing/2014/main" id="{54C36D66-79DE-5C2F-DB87-EC88DDEE22D7}"/>
              </a:ext>
            </a:extLst>
          </p:cNvPr>
          <p:cNvSpPr txBox="1"/>
          <p:nvPr/>
        </p:nvSpPr>
        <p:spPr>
          <a:xfrm>
            <a:off x="223766" y="59057"/>
            <a:ext cx="7274900" cy="707886"/>
          </a:xfrm>
          <a:prstGeom prst="rect">
            <a:avLst/>
          </a:prstGeom>
          <a:noFill/>
        </p:spPr>
        <p:txBody>
          <a:bodyPr wrap="square" rtlCol="0">
            <a:spAutoFit/>
          </a:bodyPr>
          <a:lstStyle/>
          <a:p>
            <a:r>
              <a:rPr lang="tr-TR" sz="4000" b="1" dirty="0"/>
              <a:t>EXAMPLE-1-Solution - LMTD</a:t>
            </a:r>
          </a:p>
        </p:txBody>
      </p:sp>
      <mc:AlternateContent xmlns:mc="http://schemas.openxmlformats.org/markup-compatibility/2006" xmlns:a14="http://schemas.microsoft.com/office/drawing/2010/main">
        <mc:Choice Requires="a14">
          <p:sp>
            <p:nvSpPr>
              <p:cNvPr id="8" name="TextBox 2">
                <a:extLst>
                  <a:ext uri="{FF2B5EF4-FFF2-40B4-BE49-F238E27FC236}">
                    <a16:creationId xmlns:a16="http://schemas.microsoft.com/office/drawing/2014/main" id="{F5402194-E2E6-0E45-7904-73A6EB901C2E}"/>
                  </a:ext>
                </a:extLst>
              </p:cNvPr>
              <p:cNvSpPr txBox="1"/>
              <p:nvPr/>
            </p:nvSpPr>
            <p:spPr>
              <a:xfrm>
                <a:off x="9801790" y="1092447"/>
                <a:ext cx="1539909" cy="369332"/>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𝑷</m:t>
                      </m:r>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𝟎</m:t>
                      </m:r>
                      <m:r>
                        <a:rPr lang="tr-TR" sz="2400" b="1" i="1" smtClean="0">
                          <a:solidFill>
                            <a:schemeClr val="tx1"/>
                          </a:solidFill>
                          <a:latin typeface="Cambria Math" panose="02040503050406030204" pitchFamily="18" charset="0"/>
                          <a:ea typeface="Cambria Math" panose="02040503050406030204" pitchFamily="18" charset="0"/>
                        </a:rPr>
                        <m:t>.</m:t>
                      </m:r>
                      <m:r>
                        <a:rPr lang="tr-TR" sz="2400" b="1" i="1" smtClean="0">
                          <a:solidFill>
                            <a:schemeClr val="tx1"/>
                          </a:solidFill>
                          <a:latin typeface="Cambria Math" panose="02040503050406030204" pitchFamily="18" charset="0"/>
                          <a:ea typeface="Cambria Math" panose="02040503050406030204" pitchFamily="18" charset="0"/>
                        </a:rPr>
                        <m:t>𝟓𝟑𝟐</m:t>
                      </m:r>
                    </m:oMath>
                  </m:oMathPara>
                </a14:m>
                <a:endParaRPr lang="tr-TR" sz="2400" b="1" dirty="0">
                  <a:solidFill>
                    <a:schemeClr val="tx1"/>
                  </a:solidFill>
                </a:endParaRPr>
              </a:p>
            </p:txBody>
          </p:sp>
        </mc:Choice>
        <mc:Fallback xmlns="">
          <p:sp>
            <p:nvSpPr>
              <p:cNvPr id="8" name="TextBox 2">
                <a:extLst>
                  <a:ext uri="{FF2B5EF4-FFF2-40B4-BE49-F238E27FC236}">
                    <a16:creationId xmlns:a16="http://schemas.microsoft.com/office/drawing/2014/main" id="{F5402194-E2E6-0E45-7904-73A6EB901C2E}"/>
                  </a:ext>
                </a:extLst>
              </p:cNvPr>
              <p:cNvSpPr txBox="1">
                <a:spLocks noRot="1" noChangeAspect="1" noMove="1" noResize="1" noEditPoints="1" noAdjustHandles="1" noChangeArrowheads="1" noChangeShapeType="1" noTextEdit="1"/>
              </p:cNvSpPr>
              <p:nvPr/>
            </p:nvSpPr>
            <p:spPr>
              <a:xfrm>
                <a:off x="9801790" y="1092447"/>
                <a:ext cx="1539909" cy="369332"/>
              </a:xfrm>
              <a:prstGeom prst="rect">
                <a:avLst/>
              </a:prstGeom>
              <a:blipFill>
                <a:blip r:embed="rId4"/>
                <a:stretch>
                  <a:fillRect l="-3922" r="-3529" b="-7937"/>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5">
                <a:extLst>
                  <a:ext uri="{FF2B5EF4-FFF2-40B4-BE49-F238E27FC236}">
                    <a16:creationId xmlns:a16="http://schemas.microsoft.com/office/drawing/2014/main" id="{BBABFAB3-F125-3256-FD67-4B74CBF8C3BB}"/>
                  </a:ext>
                </a:extLst>
              </p:cNvPr>
              <p:cNvSpPr txBox="1"/>
              <p:nvPr/>
            </p:nvSpPr>
            <p:spPr>
              <a:xfrm>
                <a:off x="9801790" y="1490409"/>
                <a:ext cx="1543115" cy="369332"/>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chemeClr val="tx1"/>
                          </a:solidFill>
                          <a:latin typeface="Cambria Math" panose="02040503050406030204" pitchFamily="18" charset="0"/>
                        </a:rPr>
                        <m:t>𝑹</m:t>
                      </m:r>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rPr>
                        <m:t>𝟎</m:t>
                      </m:r>
                      <m:r>
                        <a:rPr lang="tr-TR" sz="2400" b="1" i="1" smtClean="0">
                          <a:solidFill>
                            <a:schemeClr val="tx1"/>
                          </a:solidFill>
                          <a:latin typeface="Cambria Math" panose="02040503050406030204" pitchFamily="18" charset="0"/>
                        </a:rPr>
                        <m:t>.</m:t>
                      </m:r>
                      <m:r>
                        <a:rPr lang="tr-TR" sz="2400" b="1" i="1" smtClean="0">
                          <a:solidFill>
                            <a:schemeClr val="tx1"/>
                          </a:solidFill>
                          <a:latin typeface="Cambria Math" panose="02040503050406030204" pitchFamily="18" charset="0"/>
                        </a:rPr>
                        <m:t>𝟖𝟎𝟓</m:t>
                      </m:r>
                    </m:oMath>
                  </m:oMathPara>
                </a14:m>
                <a:endParaRPr lang="tr-TR" sz="2400" b="1" dirty="0">
                  <a:solidFill>
                    <a:schemeClr val="tx1"/>
                  </a:solidFill>
                </a:endParaRPr>
              </a:p>
            </p:txBody>
          </p:sp>
        </mc:Choice>
        <mc:Fallback xmlns="">
          <p:sp>
            <p:nvSpPr>
              <p:cNvPr id="9" name="TextBox 5">
                <a:extLst>
                  <a:ext uri="{FF2B5EF4-FFF2-40B4-BE49-F238E27FC236}">
                    <a16:creationId xmlns:a16="http://schemas.microsoft.com/office/drawing/2014/main" id="{BBABFAB3-F125-3256-FD67-4B74CBF8C3BB}"/>
                  </a:ext>
                </a:extLst>
              </p:cNvPr>
              <p:cNvSpPr txBox="1">
                <a:spLocks noRot="1" noChangeAspect="1" noMove="1" noResize="1" noEditPoints="1" noAdjustHandles="1" noChangeArrowheads="1" noChangeShapeType="1" noTextEdit="1"/>
              </p:cNvSpPr>
              <p:nvPr/>
            </p:nvSpPr>
            <p:spPr>
              <a:xfrm>
                <a:off x="9801790" y="1490409"/>
                <a:ext cx="1543115" cy="369332"/>
              </a:xfrm>
              <a:prstGeom prst="rect">
                <a:avLst/>
              </a:prstGeom>
              <a:blipFill>
                <a:blip r:embed="rId5"/>
                <a:stretch>
                  <a:fillRect l="-3922" r="-3922" b="-7937"/>
                </a:stretch>
              </a:blipFill>
              <a:ln>
                <a:solidFill>
                  <a:schemeClr val="tx1"/>
                </a:solidFill>
              </a:ln>
            </p:spPr>
            <p:txBody>
              <a:bodyPr/>
              <a:lstStyle/>
              <a:p>
                <a:r>
                  <a:rPr lang="tr-TR">
                    <a:noFill/>
                  </a:rPr>
                  <a:t> </a:t>
                </a:r>
              </a:p>
            </p:txBody>
          </p:sp>
        </mc:Fallback>
      </mc:AlternateContent>
      <p:cxnSp>
        <p:nvCxnSpPr>
          <p:cNvPr id="10" name="Straight Connector 26">
            <a:extLst>
              <a:ext uri="{FF2B5EF4-FFF2-40B4-BE49-F238E27FC236}">
                <a16:creationId xmlns:a16="http://schemas.microsoft.com/office/drawing/2014/main" id="{A6A9FD4B-B1D1-5B67-75D3-E8D8E9DF4315}"/>
              </a:ext>
            </a:extLst>
          </p:cNvPr>
          <p:cNvCxnSpPr>
            <a:cxnSpLocks/>
          </p:cNvCxnSpPr>
          <p:nvPr/>
        </p:nvCxnSpPr>
        <p:spPr>
          <a:xfrm>
            <a:off x="5068111" y="2393004"/>
            <a:ext cx="109853" cy="28164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26">
            <a:extLst>
              <a:ext uri="{FF2B5EF4-FFF2-40B4-BE49-F238E27FC236}">
                <a16:creationId xmlns:a16="http://schemas.microsoft.com/office/drawing/2014/main" id="{86319109-7FD6-DFF2-A487-E51D37B4EBBA}"/>
              </a:ext>
            </a:extLst>
          </p:cNvPr>
          <p:cNvCxnSpPr>
            <a:cxnSpLocks/>
          </p:cNvCxnSpPr>
          <p:nvPr/>
        </p:nvCxnSpPr>
        <p:spPr>
          <a:xfrm flipH="1">
            <a:off x="1060315" y="2378690"/>
            <a:ext cx="4007796"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5">
                <a:extLst>
                  <a:ext uri="{FF2B5EF4-FFF2-40B4-BE49-F238E27FC236}">
                    <a16:creationId xmlns:a16="http://schemas.microsoft.com/office/drawing/2014/main" id="{FC718F82-5B29-2402-AF0A-E6F98F9D4750}"/>
                  </a:ext>
                </a:extLst>
              </p:cNvPr>
              <p:cNvSpPr txBox="1"/>
              <p:nvPr/>
            </p:nvSpPr>
            <p:spPr>
              <a:xfrm>
                <a:off x="113080" y="2255579"/>
                <a:ext cx="896784" cy="246221"/>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1600" b="1" i="1" smtClean="0">
                          <a:solidFill>
                            <a:srgbClr val="FF0000"/>
                          </a:solidFill>
                          <a:latin typeface="Cambria Math" panose="02040503050406030204" pitchFamily="18" charset="0"/>
                        </a:rPr>
                        <m:t>𝑭</m:t>
                      </m:r>
                      <m:r>
                        <a:rPr lang="tr-TR" sz="1600" b="1" i="1" smtClean="0">
                          <a:solidFill>
                            <a:srgbClr val="FF0000"/>
                          </a:solidFill>
                          <a:latin typeface="Cambria Math" panose="02040503050406030204" pitchFamily="18" charset="0"/>
                        </a:rPr>
                        <m:t>=</m:t>
                      </m:r>
                      <m:r>
                        <a:rPr lang="tr-TR" sz="1600" b="1" i="1" smtClean="0">
                          <a:solidFill>
                            <a:srgbClr val="FF0000"/>
                          </a:solidFill>
                          <a:latin typeface="Cambria Math" panose="02040503050406030204" pitchFamily="18" charset="0"/>
                        </a:rPr>
                        <m:t>𝟎</m:t>
                      </m:r>
                      <m:r>
                        <a:rPr lang="tr-TR" sz="1600" b="1" i="1" smtClean="0">
                          <a:solidFill>
                            <a:srgbClr val="FF0000"/>
                          </a:solidFill>
                          <a:latin typeface="Cambria Math" panose="02040503050406030204" pitchFamily="18" charset="0"/>
                        </a:rPr>
                        <m:t>.</m:t>
                      </m:r>
                      <m:r>
                        <a:rPr lang="tr-TR" sz="1600" b="1" i="1" smtClean="0">
                          <a:solidFill>
                            <a:srgbClr val="FF0000"/>
                          </a:solidFill>
                          <a:latin typeface="Cambria Math" panose="02040503050406030204" pitchFamily="18" charset="0"/>
                        </a:rPr>
                        <m:t>𝟖𝟓</m:t>
                      </m:r>
                    </m:oMath>
                  </m:oMathPara>
                </a14:m>
                <a:endParaRPr lang="tr-TR" sz="1600" b="1" dirty="0">
                  <a:solidFill>
                    <a:srgbClr val="FF0000"/>
                  </a:solidFill>
                </a:endParaRPr>
              </a:p>
            </p:txBody>
          </p:sp>
        </mc:Choice>
        <mc:Fallback xmlns="">
          <p:sp>
            <p:nvSpPr>
              <p:cNvPr id="17" name="TextBox 5">
                <a:extLst>
                  <a:ext uri="{FF2B5EF4-FFF2-40B4-BE49-F238E27FC236}">
                    <a16:creationId xmlns:a16="http://schemas.microsoft.com/office/drawing/2014/main" id="{FC718F82-5B29-2402-AF0A-E6F98F9D4750}"/>
                  </a:ext>
                </a:extLst>
              </p:cNvPr>
              <p:cNvSpPr txBox="1">
                <a:spLocks noRot="1" noChangeAspect="1" noMove="1" noResize="1" noEditPoints="1" noAdjustHandles="1" noChangeArrowheads="1" noChangeShapeType="1" noTextEdit="1"/>
              </p:cNvSpPr>
              <p:nvPr/>
            </p:nvSpPr>
            <p:spPr>
              <a:xfrm>
                <a:off x="113080" y="2255579"/>
                <a:ext cx="896784" cy="246221"/>
              </a:xfrm>
              <a:prstGeom prst="rect">
                <a:avLst/>
              </a:prstGeom>
              <a:blipFill>
                <a:blip r:embed="rId6"/>
                <a:stretch>
                  <a:fillRect l="-4762" r="-4762" b="-10000"/>
                </a:stretch>
              </a:blipFill>
              <a:ln>
                <a:noFill/>
              </a:ln>
            </p:spPr>
            <p:txBody>
              <a:bodyPr/>
              <a:lstStyle/>
              <a:p>
                <a:r>
                  <a:rPr lang="tr-TR">
                    <a:noFill/>
                  </a:rPr>
                  <a:t> </a:t>
                </a:r>
              </a:p>
            </p:txBody>
          </p:sp>
        </mc:Fallback>
      </mc:AlternateContent>
      <p:sp>
        <p:nvSpPr>
          <p:cNvPr id="7" name="Slayt Numarası Yer Tutucusu 6">
            <a:extLst>
              <a:ext uri="{FF2B5EF4-FFF2-40B4-BE49-F238E27FC236}">
                <a16:creationId xmlns:a16="http://schemas.microsoft.com/office/drawing/2014/main" id="{42C2A3C5-DBC1-5C8F-2D88-A3EB0AA6B97A}"/>
              </a:ext>
            </a:extLst>
          </p:cNvPr>
          <p:cNvSpPr>
            <a:spLocks noGrp="1"/>
          </p:cNvSpPr>
          <p:nvPr>
            <p:ph type="sldNum" sz="quarter" idx="12"/>
          </p:nvPr>
        </p:nvSpPr>
        <p:spPr/>
        <p:txBody>
          <a:bodyPr/>
          <a:lstStyle/>
          <a:p>
            <a:fld id="{9DC36462-DBD6-4833-A557-4F162F5DA347}" type="slidenum">
              <a:rPr lang="tr-TR" smtClean="0"/>
              <a:t>20</a:t>
            </a:fld>
            <a:endParaRPr lang="tr-TR"/>
          </a:p>
        </p:txBody>
      </p:sp>
    </p:spTree>
    <p:extLst>
      <p:ext uri="{BB962C8B-B14F-4D97-AF65-F5344CB8AC3E}">
        <p14:creationId xmlns:p14="http://schemas.microsoft.com/office/powerpoint/2010/main" val="1871310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7274900" cy="707886"/>
          </a:xfrm>
          <a:prstGeom prst="rect">
            <a:avLst/>
          </a:prstGeom>
          <a:noFill/>
        </p:spPr>
        <p:txBody>
          <a:bodyPr wrap="square" rtlCol="0">
            <a:spAutoFit/>
          </a:bodyPr>
          <a:lstStyle/>
          <a:p>
            <a:r>
              <a:rPr lang="tr-TR" sz="4000" b="1" dirty="0"/>
              <a:t>EXAMPLE-1-Solution - LMTD</a:t>
            </a:r>
          </a:p>
        </p:txBody>
      </p:sp>
      <p:sp>
        <p:nvSpPr>
          <p:cNvPr id="2" name="Metin kutusu 1">
            <a:extLst>
              <a:ext uri="{FF2B5EF4-FFF2-40B4-BE49-F238E27FC236}">
                <a16:creationId xmlns:a16="http://schemas.microsoft.com/office/drawing/2014/main" id="{B7C1E0B4-534F-BF6D-69E6-159B5CE40E7D}"/>
              </a:ext>
            </a:extLst>
          </p:cNvPr>
          <p:cNvSpPr txBox="1"/>
          <p:nvPr/>
        </p:nvSpPr>
        <p:spPr>
          <a:xfrm>
            <a:off x="217281" y="1082235"/>
            <a:ext cx="9471468" cy="492443"/>
          </a:xfrm>
          <a:prstGeom prst="rect">
            <a:avLst/>
          </a:prstGeom>
          <a:noFill/>
        </p:spPr>
        <p:txBody>
          <a:bodyPr wrap="square" rtlCol="0">
            <a:spAutoFit/>
          </a:bodyPr>
          <a:lstStyle/>
          <a:p>
            <a:pPr marL="457200" indent="-457200">
              <a:buFont typeface="Arial" panose="020B0604020202020204" pitchFamily="34" charset="0"/>
              <a:buChar char="•"/>
            </a:pPr>
            <a:r>
              <a:rPr lang="tr-TR" sz="2600" b="1" dirty="0" err="1"/>
              <a:t>Thus</a:t>
            </a:r>
            <a:r>
              <a:rPr lang="tr-TR" sz="2600" b="1" dirty="0"/>
              <a:t>, </a:t>
            </a:r>
            <a:r>
              <a:rPr lang="tr-TR" sz="2600" b="1" dirty="0" err="1"/>
              <a:t>the</a:t>
            </a:r>
            <a:r>
              <a:rPr lang="tr-TR" sz="2600" b="1" dirty="0"/>
              <a:t> </a:t>
            </a:r>
            <a:r>
              <a:rPr lang="tr-TR" sz="2600" b="1" dirty="0" err="1"/>
              <a:t>heat</a:t>
            </a:r>
            <a:r>
              <a:rPr lang="tr-TR" sz="2600" b="1" dirty="0"/>
              <a:t> transfer </a:t>
            </a:r>
            <a:r>
              <a:rPr lang="tr-TR" sz="2600" b="1" dirty="0" err="1"/>
              <a:t>area</a:t>
            </a:r>
            <a:r>
              <a:rPr lang="tr-TR" sz="2600" b="1" dirty="0"/>
              <a:t> is: </a:t>
            </a:r>
          </a:p>
        </p:txBody>
      </p:sp>
      <mc:AlternateContent xmlns:mc="http://schemas.openxmlformats.org/markup-compatibility/2006" xmlns:a14="http://schemas.microsoft.com/office/drawing/2010/main">
        <mc:Choice Requires="a14">
          <p:sp>
            <p:nvSpPr>
              <p:cNvPr id="3" name="TextBox 23">
                <a:extLst>
                  <a:ext uri="{FF2B5EF4-FFF2-40B4-BE49-F238E27FC236}">
                    <a16:creationId xmlns:a16="http://schemas.microsoft.com/office/drawing/2014/main" id="{81DCE1A3-3DEC-84CE-C5BD-0359303B4FA9}"/>
                  </a:ext>
                </a:extLst>
              </p:cNvPr>
              <p:cNvSpPr txBox="1"/>
              <p:nvPr/>
            </p:nvSpPr>
            <p:spPr>
              <a:xfrm>
                <a:off x="318278" y="1833707"/>
                <a:ext cx="3064622" cy="915251"/>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𝑨</m:t>
                      </m:r>
                      <m:r>
                        <a:rPr lang="tr-TR" sz="2800" b="1" i="1" smtClean="0">
                          <a:solidFill>
                            <a:schemeClr val="tx1"/>
                          </a:solidFill>
                          <a:latin typeface="Cambria Math" panose="02040503050406030204" pitchFamily="18" charset="0"/>
                        </a:rPr>
                        <m:t> =</m:t>
                      </m:r>
                      <m:f>
                        <m:fPr>
                          <m:ctrlPr>
                            <a:rPr lang="tr-TR" sz="2800" b="1" i="1" smtClean="0">
                              <a:solidFill>
                                <a:schemeClr val="tx1"/>
                              </a:solidFill>
                              <a:latin typeface="Cambria Math" panose="02040503050406030204" pitchFamily="18" charset="0"/>
                            </a:rPr>
                          </m:ctrlPr>
                        </m:fPr>
                        <m:num>
                          <m:r>
                            <a:rPr lang="tr-TR" sz="2800" b="1" i="1" smtClean="0">
                              <a:solidFill>
                                <a:schemeClr val="tx1"/>
                              </a:solidFill>
                              <a:latin typeface="Cambria Math" panose="02040503050406030204" pitchFamily="18" charset="0"/>
                            </a:rPr>
                            <m:t>𝑸</m:t>
                          </m:r>
                        </m:num>
                        <m:den>
                          <m:r>
                            <a:rPr lang="tr-TR" sz="2800" b="1" i="1" smtClean="0">
                              <a:solidFill>
                                <a:schemeClr val="tx1"/>
                              </a:solidFill>
                              <a:latin typeface="Cambria Math" panose="02040503050406030204" pitchFamily="18" charset="0"/>
                            </a:rPr>
                            <m:t>𝑼</m:t>
                          </m:r>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𝑭</m:t>
                          </m:r>
                          <m:r>
                            <a:rPr lang="tr-TR" sz="2800" b="1" i="1">
                              <a:solidFill>
                                <a:schemeClr val="tx1"/>
                              </a:solidFill>
                              <a:latin typeface="Cambria Math" panose="02040503050406030204" pitchFamily="18" charset="0"/>
                              <a:ea typeface="Cambria Math" panose="02040503050406030204" pitchFamily="18" charset="0"/>
                            </a:rPr>
                            <m:t>∙</m:t>
                          </m:r>
                          <m:sSub>
                            <m:sSubPr>
                              <m:ctrlPr>
                                <a:rPr lang="tr-TR" sz="2800" b="1" i="1">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ea typeface="Cambria Math" panose="02040503050406030204" pitchFamily="18" charset="0"/>
                                </a:rPr>
                                <m:t>∆</m:t>
                              </m:r>
                              <m:r>
                                <a:rPr lang="tr-TR" sz="2800" b="1" i="1">
                                  <a:solidFill>
                                    <a:schemeClr val="tx1"/>
                                  </a:solidFill>
                                  <a:latin typeface="Cambria Math" panose="02040503050406030204" pitchFamily="18" charset="0"/>
                                  <a:ea typeface="Cambria Math" panose="02040503050406030204" pitchFamily="18" charset="0"/>
                                </a:rPr>
                                <m:t>𝑻</m:t>
                              </m:r>
                            </m:e>
                            <m:sub>
                              <m:r>
                                <a:rPr lang="tr-TR" sz="2800" b="1" i="1">
                                  <a:solidFill>
                                    <a:schemeClr val="tx1"/>
                                  </a:solidFill>
                                  <a:latin typeface="Cambria Math" panose="02040503050406030204" pitchFamily="18" charset="0"/>
                                  <a:ea typeface="Cambria Math" panose="02040503050406030204" pitchFamily="18" charset="0"/>
                                </a:rPr>
                                <m:t>𝒍𝒎</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𝑪𝑭</m:t>
                              </m:r>
                            </m:sub>
                          </m:sSub>
                        </m:den>
                      </m:f>
                    </m:oMath>
                  </m:oMathPara>
                </a14:m>
                <a:endParaRPr lang="tr-TR" sz="2800" b="1" dirty="0">
                  <a:solidFill>
                    <a:schemeClr val="tx1"/>
                  </a:solidFill>
                </a:endParaRPr>
              </a:p>
            </p:txBody>
          </p:sp>
        </mc:Choice>
        <mc:Fallback xmlns="">
          <p:sp>
            <p:nvSpPr>
              <p:cNvPr id="3" name="TextBox 23">
                <a:extLst>
                  <a:ext uri="{FF2B5EF4-FFF2-40B4-BE49-F238E27FC236}">
                    <a16:creationId xmlns:a16="http://schemas.microsoft.com/office/drawing/2014/main" id="{81DCE1A3-3DEC-84CE-C5BD-0359303B4FA9}"/>
                  </a:ext>
                </a:extLst>
              </p:cNvPr>
              <p:cNvSpPr txBox="1">
                <a:spLocks noRot="1" noChangeAspect="1" noMove="1" noResize="1" noEditPoints="1" noAdjustHandles="1" noChangeArrowheads="1" noChangeShapeType="1" noTextEdit="1"/>
              </p:cNvSpPr>
              <p:nvPr/>
            </p:nvSpPr>
            <p:spPr>
              <a:xfrm>
                <a:off x="318278" y="1833707"/>
                <a:ext cx="3064622" cy="915251"/>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23">
                <a:extLst>
                  <a:ext uri="{FF2B5EF4-FFF2-40B4-BE49-F238E27FC236}">
                    <a16:creationId xmlns:a16="http://schemas.microsoft.com/office/drawing/2014/main" id="{D9F0FCEB-710E-A670-1BCE-49E60BE01910}"/>
                  </a:ext>
                </a:extLst>
              </p:cNvPr>
              <p:cNvSpPr txBox="1"/>
              <p:nvPr/>
            </p:nvSpPr>
            <p:spPr>
              <a:xfrm>
                <a:off x="318278" y="3230310"/>
                <a:ext cx="3892348" cy="89466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𝑨</m:t>
                      </m:r>
                      <m:r>
                        <a:rPr lang="tr-TR" sz="2800" b="1" i="1" smtClean="0">
                          <a:solidFill>
                            <a:schemeClr val="tx1"/>
                          </a:solidFill>
                          <a:latin typeface="Cambria Math" panose="02040503050406030204" pitchFamily="18" charset="0"/>
                        </a:rPr>
                        <m:t> =</m:t>
                      </m:r>
                      <m:f>
                        <m:fPr>
                          <m:ctrlPr>
                            <a:rPr lang="tr-TR" sz="2800" b="1" i="1" smtClean="0">
                              <a:solidFill>
                                <a:schemeClr val="tx1"/>
                              </a:solidFill>
                              <a:latin typeface="Cambria Math" panose="02040503050406030204" pitchFamily="18" charset="0"/>
                            </a:rPr>
                          </m:ctrlPr>
                        </m:fPr>
                        <m:num>
                          <m:r>
                            <a:rPr lang="tr-TR" sz="2800" b="1" i="1">
                              <a:latin typeface="Cambria Math" panose="02040503050406030204" pitchFamily="18" charset="0"/>
                            </a:rPr>
                            <m:t>𝟔𝟑𝟓𝟒𝟎𝟎</m:t>
                          </m:r>
                        </m:num>
                        <m:den>
                          <m:r>
                            <a:rPr lang="tr-TR" sz="2800" b="1" i="1">
                              <a:latin typeface="Cambria Math" panose="02040503050406030204" pitchFamily="18" charset="0"/>
                            </a:rPr>
                            <m:t>𝟐𝟔𝟐</m:t>
                          </m:r>
                          <m:r>
                            <a:rPr lang="tr-TR" sz="2800" b="1" i="1">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𝟎</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𝟖𝟓</m:t>
                          </m:r>
                          <m:r>
                            <a:rPr lang="tr-TR" sz="2800" b="1" i="1">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rPr>
                            <m:t>(</m:t>
                          </m:r>
                          <m:r>
                            <a:rPr lang="tr-TR" sz="2800" b="1" i="1">
                              <a:latin typeface="Cambria Math" panose="02040503050406030204" pitchFamily="18" charset="0"/>
                              <a:ea typeface="Cambria Math" panose="02040503050406030204" pitchFamily="18" charset="0"/>
                            </a:rPr>
                            <m:t>𝟑𝟔</m:t>
                          </m:r>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𝟑</m:t>
                          </m:r>
                          <m:r>
                            <a:rPr lang="tr-TR" sz="2800" b="1" i="1" smtClean="0">
                              <a:latin typeface="Cambria Math" panose="02040503050406030204" pitchFamily="18" charset="0"/>
                              <a:ea typeface="Cambria Math" panose="02040503050406030204" pitchFamily="18" charset="0"/>
                            </a:rPr>
                            <m:t>)</m:t>
                          </m:r>
                        </m:den>
                      </m:f>
                    </m:oMath>
                  </m:oMathPara>
                </a14:m>
                <a:endParaRPr lang="tr-TR" sz="2800" b="1" dirty="0">
                  <a:solidFill>
                    <a:schemeClr val="tx1"/>
                  </a:solidFill>
                </a:endParaRPr>
              </a:p>
            </p:txBody>
          </p:sp>
        </mc:Choice>
        <mc:Fallback xmlns="">
          <p:sp>
            <p:nvSpPr>
              <p:cNvPr id="6" name="TextBox 23">
                <a:extLst>
                  <a:ext uri="{FF2B5EF4-FFF2-40B4-BE49-F238E27FC236}">
                    <a16:creationId xmlns:a16="http://schemas.microsoft.com/office/drawing/2014/main" id="{D9F0FCEB-710E-A670-1BCE-49E60BE01910}"/>
                  </a:ext>
                </a:extLst>
              </p:cNvPr>
              <p:cNvSpPr txBox="1">
                <a:spLocks noRot="1" noChangeAspect="1" noMove="1" noResize="1" noEditPoints="1" noAdjustHandles="1" noChangeArrowheads="1" noChangeShapeType="1" noTextEdit="1"/>
              </p:cNvSpPr>
              <p:nvPr/>
            </p:nvSpPr>
            <p:spPr>
              <a:xfrm>
                <a:off x="318278" y="3230310"/>
                <a:ext cx="3892348" cy="894669"/>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23">
                <a:extLst>
                  <a:ext uri="{FF2B5EF4-FFF2-40B4-BE49-F238E27FC236}">
                    <a16:creationId xmlns:a16="http://schemas.microsoft.com/office/drawing/2014/main" id="{7A2D1903-E298-C9F5-E6D6-62505183E361}"/>
                  </a:ext>
                </a:extLst>
              </p:cNvPr>
              <p:cNvSpPr txBox="1"/>
              <p:nvPr/>
            </p:nvSpPr>
            <p:spPr>
              <a:xfrm>
                <a:off x="5503120" y="3457327"/>
                <a:ext cx="2234714" cy="44063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𝑨</m:t>
                      </m:r>
                      <m:r>
                        <a:rPr lang="tr-TR" sz="2800" b="1" i="1" smtClean="0">
                          <a:solidFill>
                            <a:schemeClr val="tx1"/>
                          </a:solidFill>
                          <a:latin typeface="Cambria Math" panose="02040503050406030204" pitchFamily="18" charset="0"/>
                        </a:rPr>
                        <m:t> =</m:t>
                      </m:r>
                      <m:r>
                        <a:rPr lang="tr-TR" sz="2800" b="1" i="1" smtClean="0">
                          <a:solidFill>
                            <a:schemeClr val="tx1"/>
                          </a:solidFill>
                          <a:latin typeface="Cambria Math" panose="02040503050406030204" pitchFamily="18" charset="0"/>
                        </a:rPr>
                        <m:t>𝟕𝟖</m:t>
                      </m:r>
                      <m:r>
                        <a:rPr lang="tr-TR" sz="2800" b="1" i="1" smtClean="0">
                          <a:solidFill>
                            <a:schemeClr val="tx1"/>
                          </a:solidFill>
                          <a:latin typeface="Cambria Math" panose="02040503050406030204" pitchFamily="18" charset="0"/>
                        </a:rPr>
                        <m:t>.</m:t>
                      </m:r>
                      <m:r>
                        <a:rPr lang="tr-TR" sz="2800" b="1" i="1" smtClean="0">
                          <a:solidFill>
                            <a:schemeClr val="tx1"/>
                          </a:solidFill>
                          <a:latin typeface="Cambria Math" panose="02040503050406030204" pitchFamily="18" charset="0"/>
                        </a:rPr>
                        <m:t>𝟔</m:t>
                      </m:r>
                      <m:r>
                        <a:rPr lang="tr-TR" sz="2800" b="1" i="1" smtClean="0">
                          <a:solidFill>
                            <a:schemeClr val="tx1"/>
                          </a:solidFill>
                          <a:latin typeface="Cambria Math" panose="02040503050406030204" pitchFamily="18" charset="0"/>
                        </a:rPr>
                        <m:t> </m:t>
                      </m:r>
                      <m:sSup>
                        <m:sSupPr>
                          <m:ctrlPr>
                            <a:rPr lang="tr-TR" sz="2800" b="1" i="1" smtClean="0">
                              <a:solidFill>
                                <a:schemeClr val="tx1"/>
                              </a:solidFill>
                              <a:latin typeface="Cambria Math" panose="02040503050406030204" pitchFamily="18" charset="0"/>
                            </a:rPr>
                          </m:ctrlPr>
                        </m:sSupPr>
                        <m:e>
                          <m:r>
                            <a:rPr lang="tr-TR" sz="2800" b="1" i="1" smtClean="0">
                              <a:solidFill>
                                <a:schemeClr val="tx1"/>
                              </a:solidFill>
                              <a:latin typeface="Cambria Math" panose="02040503050406030204" pitchFamily="18" charset="0"/>
                            </a:rPr>
                            <m:t>𝒎</m:t>
                          </m:r>
                        </m:e>
                        <m:sup>
                          <m:r>
                            <a:rPr lang="tr-TR" sz="2800" b="1" i="1" smtClean="0">
                              <a:solidFill>
                                <a:schemeClr val="tx1"/>
                              </a:solidFill>
                              <a:latin typeface="Cambria Math" panose="02040503050406030204" pitchFamily="18" charset="0"/>
                            </a:rPr>
                            <m:t>𝟐</m:t>
                          </m:r>
                        </m:sup>
                      </m:sSup>
                    </m:oMath>
                  </m:oMathPara>
                </a14:m>
                <a:endParaRPr lang="tr-TR" sz="2800" b="1" dirty="0">
                  <a:solidFill>
                    <a:schemeClr val="tx1"/>
                  </a:solidFill>
                </a:endParaRPr>
              </a:p>
            </p:txBody>
          </p:sp>
        </mc:Choice>
        <mc:Fallback xmlns="">
          <p:sp>
            <p:nvSpPr>
              <p:cNvPr id="8" name="TextBox 23">
                <a:extLst>
                  <a:ext uri="{FF2B5EF4-FFF2-40B4-BE49-F238E27FC236}">
                    <a16:creationId xmlns:a16="http://schemas.microsoft.com/office/drawing/2014/main" id="{7A2D1903-E298-C9F5-E6D6-62505183E361}"/>
                  </a:ext>
                </a:extLst>
              </p:cNvPr>
              <p:cNvSpPr txBox="1">
                <a:spLocks noRot="1" noChangeAspect="1" noMove="1" noResize="1" noEditPoints="1" noAdjustHandles="1" noChangeArrowheads="1" noChangeShapeType="1" noTextEdit="1"/>
              </p:cNvSpPr>
              <p:nvPr/>
            </p:nvSpPr>
            <p:spPr>
              <a:xfrm>
                <a:off x="5503120" y="3457327"/>
                <a:ext cx="2234714" cy="440633"/>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9" name="Ok: Sağ 8">
            <a:extLst>
              <a:ext uri="{FF2B5EF4-FFF2-40B4-BE49-F238E27FC236}">
                <a16:creationId xmlns:a16="http://schemas.microsoft.com/office/drawing/2014/main" id="{439EEC87-5E9E-BC94-2CB2-8F2DD53DF81A}"/>
              </a:ext>
            </a:extLst>
          </p:cNvPr>
          <p:cNvSpPr/>
          <p:nvPr/>
        </p:nvSpPr>
        <p:spPr>
          <a:xfrm>
            <a:off x="4545587" y="3526864"/>
            <a:ext cx="622571" cy="3015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Slayt Numarası Yer Tutucusu 9">
            <a:extLst>
              <a:ext uri="{FF2B5EF4-FFF2-40B4-BE49-F238E27FC236}">
                <a16:creationId xmlns:a16="http://schemas.microsoft.com/office/drawing/2014/main" id="{B4FE46FF-E80C-7B03-A0BD-47A4D8FE0A8E}"/>
              </a:ext>
            </a:extLst>
          </p:cNvPr>
          <p:cNvSpPr>
            <a:spLocks noGrp="1"/>
          </p:cNvSpPr>
          <p:nvPr>
            <p:ph type="sldNum" sz="quarter" idx="12"/>
          </p:nvPr>
        </p:nvSpPr>
        <p:spPr/>
        <p:txBody>
          <a:bodyPr/>
          <a:lstStyle/>
          <a:p>
            <a:fld id="{9DC36462-DBD6-4833-A557-4F162F5DA347}" type="slidenum">
              <a:rPr lang="tr-TR" smtClean="0"/>
              <a:t>21</a:t>
            </a:fld>
            <a:endParaRPr lang="tr-TR"/>
          </a:p>
        </p:txBody>
      </p:sp>
    </p:spTree>
    <p:extLst>
      <p:ext uri="{BB962C8B-B14F-4D97-AF65-F5344CB8AC3E}">
        <p14:creationId xmlns:p14="http://schemas.microsoft.com/office/powerpoint/2010/main" val="295717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74909"/>
            <a:ext cx="7274900" cy="707886"/>
          </a:xfrm>
          <a:prstGeom prst="rect">
            <a:avLst/>
          </a:prstGeom>
          <a:noFill/>
        </p:spPr>
        <p:txBody>
          <a:bodyPr wrap="square" rtlCol="0">
            <a:spAutoFit/>
          </a:bodyPr>
          <a:lstStyle/>
          <a:p>
            <a:r>
              <a:rPr lang="tr-TR" sz="4000" b="1" dirty="0"/>
              <a:t>EXAMPLE-1-Solution - Ꜫ-NTU</a:t>
            </a:r>
          </a:p>
        </p:txBody>
      </p:sp>
      <mc:AlternateContent xmlns:mc="http://schemas.openxmlformats.org/markup-compatibility/2006" xmlns:a14="http://schemas.microsoft.com/office/drawing/2010/main">
        <mc:Choice Requires="a14">
          <p:sp>
            <p:nvSpPr>
              <p:cNvPr id="2" name="Metin kutusu 1">
                <a:extLst>
                  <a:ext uri="{FF2B5EF4-FFF2-40B4-BE49-F238E27FC236}">
                    <a16:creationId xmlns:a16="http://schemas.microsoft.com/office/drawing/2014/main" id="{637AE8CF-DD2B-43AD-F84D-C9D215A9F213}"/>
                  </a:ext>
                </a:extLst>
              </p:cNvPr>
              <p:cNvSpPr txBox="1"/>
              <p:nvPr/>
            </p:nvSpPr>
            <p:spPr>
              <a:xfrm>
                <a:off x="217281" y="1082235"/>
                <a:ext cx="9471468" cy="513282"/>
              </a:xfrm>
              <a:prstGeom prst="rect">
                <a:avLst/>
              </a:prstGeom>
              <a:noFill/>
            </p:spPr>
            <p:txBody>
              <a:bodyPr wrap="square" rtlCol="0">
                <a:spAutoFit/>
              </a:bodyPr>
              <a:lstStyle/>
              <a:p>
                <a:pPr marL="457200" indent="-457200">
                  <a:buFont typeface="Arial" panose="020B0604020202020204" pitchFamily="34" charset="0"/>
                  <a:buChar char="•"/>
                </a:pPr>
                <a:r>
                  <a:rPr lang="tr-TR" sz="2600" b="1" dirty="0" err="1"/>
                  <a:t>In</a:t>
                </a:r>
                <a:r>
                  <a:rPr lang="tr-TR" sz="2600" b="1" dirty="0"/>
                  <a:t> </a:t>
                </a:r>
                <a:r>
                  <a:rPr lang="tr-TR" sz="2600" b="1" dirty="0" err="1"/>
                  <a:t>the</a:t>
                </a:r>
                <a:r>
                  <a:rPr lang="tr-TR" sz="2600" b="1" dirty="0"/>
                  <a:t> ɛ-NTU </a:t>
                </a:r>
                <a:r>
                  <a:rPr lang="tr-TR" sz="2600" b="1" dirty="0" err="1"/>
                  <a:t>method</a:t>
                </a:r>
                <a:r>
                  <a:rPr lang="tr-TR" sz="2600" b="1" dirty="0"/>
                  <a:t>, </a:t>
                </a:r>
                <a:r>
                  <a:rPr lang="tr-TR" sz="2600" b="1" dirty="0" err="1"/>
                  <a:t>we</a:t>
                </a:r>
                <a:r>
                  <a:rPr lang="tr-TR" sz="2600" b="1" dirty="0"/>
                  <a:t> </a:t>
                </a:r>
                <a:r>
                  <a:rPr lang="tr-TR" sz="2600" b="1" dirty="0" err="1"/>
                  <a:t>will</a:t>
                </a:r>
                <a:r>
                  <a:rPr lang="tr-TR" sz="2600" b="1" dirty="0"/>
                  <a:t> </a:t>
                </a:r>
                <a:r>
                  <a:rPr lang="tr-TR" sz="2600" b="1" dirty="0" err="1"/>
                  <a:t>firstly</a:t>
                </a:r>
                <a:r>
                  <a:rPr lang="tr-TR" sz="2600" b="1" dirty="0"/>
                  <a:t> </a:t>
                </a:r>
                <a:r>
                  <a:rPr lang="tr-TR" sz="2600" b="1" dirty="0" err="1"/>
                  <a:t>calculate</a:t>
                </a:r>
                <a:r>
                  <a:rPr lang="tr-TR" sz="2600" b="1" dirty="0"/>
                  <a:t> </a:t>
                </a:r>
                <a14:m>
                  <m:oMath xmlns:m="http://schemas.openxmlformats.org/officeDocument/2006/math">
                    <m:r>
                      <a:rPr lang="tr-TR" sz="2400" b="1" i="1" smtClean="0">
                        <a:solidFill>
                          <a:srgbClr val="FF0000"/>
                        </a:solidFill>
                        <a:latin typeface="Cambria Math" panose="02040503050406030204" pitchFamily="18" charset="0"/>
                        <a:ea typeface="Cambria Math" panose="02040503050406030204" pitchFamily="18" charset="0"/>
                      </a:rPr>
                      <m:t>𝜺</m:t>
                    </m:r>
                  </m:oMath>
                </a14:m>
                <a:r>
                  <a:rPr lang="tr-TR" sz="2600" b="1" dirty="0">
                    <a:solidFill>
                      <a:srgbClr val="FF0000"/>
                    </a:solidFill>
                  </a:rPr>
                  <a:t> </a:t>
                </a:r>
                <a:r>
                  <a:rPr lang="tr-TR" sz="2600" b="1" dirty="0"/>
                  <a:t> and </a:t>
                </a:r>
                <a14:m>
                  <m:oMath xmlns:m="http://schemas.openxmlformats.org/officeDocument/2006/math">
                    <m:sSup>
                      <m:sSupPr>
                        <m:ctrlPr>
                          <a:rPr lang="tr-TR" sz="2800" b="1" i="1" smtClean="0">
                            <a:solidFill>
                              <a:srgbClr val="FF0000"/>
                            </a:solidFill>
                            <a:latin typeface="Cambria Math" panose="02040503050406030204" pitchFamily="18" charset="0"/>
                          </a:rPr>
                        </m:ctrlPr>
                      </m:sSupPr>
                      <m:e>
                        <m:r>
                          <a:rPr lang="tr-TR" sz="2800" b="1" i="1">
                            <a:solidFill>
                              <a:srgbClr val="FF0000"/>
                            </a:solidFill>
                            <a:latin typeface="Cambria Math" panose="02040503050406030204" pitchFamily="18" charset="0"/>
                          </a:rPr>
                          <m:t>𝑪</m:t>
                        </m:r>
                      </m:e>
                      <m:sup>
                        <m:r>
                          <a:rPr lang="tr-TR" sz="2800" b="1" i="1">
                            <a:solidFill>
                              <a:srgbClr val="FF0000"/>
                            </a:solidFill>
                            <a:latin typeface="Cambria Math" panose="02040503050406030204" pitchFamily="18" charset="0"/>
                          </a:rPr>
                          <m:t>∗</m:t>
                        </m:r>
                      </m:sup>
                    </m:sSup>
                  </m:oMath>
                </a14:m>
                <a:r>
                  <a:rPr lang="tr-TR" sz="2600" b="1" dirty="0"/>
                  <a:t>: </a:t>
                </a:r>
              </a:p>
            </p:txBody>
          </p:sp>
        </mc:Choice>
        <mc:Fallback xmlns="">
          <p:sp>
            <p:nvSpPr>
              <p:cNvPr id="2" name="Metin kutusu 1">
                <a:extLst>
                  <a:ext uri="{FF2B5EF4-FFF2-40B4-BE49-F238E27FC236}">
                    <a16:creationId xmlns:a16="http://schemas.microsoft.com/office/drawing/2014/main" id="{637AE8CF-DD2B-43AD-F84D-C9D215A9F213}"/>
                  </a:ext>
                </a:extLst>
              </p:cNvPr>
              <p:cNvSpPr txBox="1">
                <a:spLocks noRot="1" noChangeAspect="1" noMove="1" noResize="1" noEditPoints="1" noAdjustHandles="1" noChangeArrowheads="1" noChangeShapeType="1" noTextEdit="1"/>
              </p:cNvSpPr>
              <p:nvPr/>
            </p:nvSpPr>
            <p:spPr>
              <a:xfrm>
                <a:off x="217281" y="1082235"/>
                <a:ext cx="9471468" cy="513282"/>
              </a:xfrm>
              <a:prstGeom prst="rect">
                <a:avLst/>
              </a:prstGeom>
              <a:blipFill>
                <a:blip r:embed="rId3"/>
                <a:stretch>
                  <a:fillRect l="-1030" t="-8333" b="-2857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TextBox 17">
                <a:extLst>
                  <a:ext uri="{FF2B5EF4-FFF2-40B4-BE49-F238E27FC236}">
                    <a16:creationId xmlns:a16="http://schemas.microsoft.com/office/drawing/2014/main" id="{61A238E3-B440-5C8C-9FAB-461383A16753}"/>
                  </a:ext>
                </a:extLst>
              </p:cNvPr>
              <p:cNvSpPr txBox="1"/>
              <p:nvPr/>
            </p:nvSpPr>
            <p:spPr>
              <a:xfrm>
                <a:off x="775638" y="2670939"/>
                <a:ext cx="1474057" cy="756041"/>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tr-TR" sz="2400" b="1" i="1" smtClean="0">
                              <a:latin typeface="Cambria Math" panose="02040503050406030204" pitchFamily="18" charset="0"/>
                            </a:rPr>
                          </m:ctrlPr>
                        </m:sSupPr>
                        <m:e>
                          <m:r>
                            <a:rPr lang="tr-TR" sz="2400" b="1" i="1">
                              <a:latin typeface="Cambria Math" panose="02040503050406030204" pitchFamily="18" charset="0"/>
                            </a:rPr>
                            <m:t>𝑪</m:t>
                          </m:r>
                        </m:e>
                        <m:sup>
                          <m:r>
                            <a:rPr lang="tr-TR" sz="2400" b="1" i="1">
                              <a:latin typeface="Cambria Math" panose="02040503050406030204" pitchFamily="18" charset="0"/>
                            </a:rPr>
                            <m:t>∗</m:t>
                          </m:r>
                        </m:sup>
                      </m:sSup>
                      <m:r>
                        <a:rPr lang="tr-TR" sz="2400" b="1" i="1" smtClean="0">
                          <a:latin typeface="Cambria Math" panose="02040503050406030204" pitchFamily="18" charset="0"/>
                        </a:rPr>
                        <m:t>=</m:t>
                      </m:r>
                      <m:f>
                        <m:fPr>
                          <m:ctrlPr>
                            <a:rPr lang="tr-TR" sz="2400" b="1" i="1">
                              <a:latin typeface="Cambria Math" panose="02040503050406030204" pitchFamily="18" charset="0"/>
                            </a:rPr>
                          </m:ctrlPr>
                        </m:fPr>
                        <m:num>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𝑪</m:t>
                              </m:r>
                            </m:e>
                            <m:sub>
                              <m:r>
                                <a:rPr lang="tr-TR" sz="2400" b="1" i="1" smtClean="0">
                                  <a:latin typeface="Cambria Math" panose="02040503050406030204" pitchFamily="18" charset="0"/>
                                </a:rPr>
                                <m:t>𝒎𝒊𝒏</m:t>
                              </m:r>
                            </m:sub>
                          </m:sSub>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𝑪</m:t>
                              </m:r>
                            </m:e>
                            <m:sub>
                              <m:r>
                                <a:rPr lang="tr-TR" sz="2400" b="1" i="1">
                                  <a:latin typeface="Cambria Math" panose="02040503050406030204" pitchFamily="18" charset="0"/>
                                </a:rPr>
                                <m:t>𝒎</m:t>
                              </m:r>
                              <m:r>
                                <a:rPr lang="tr-TR" sz="2400" b="1" i="1" smtClean="0">
                                  <a:latin typeface="Cambria Math" panose="02040503050406030204" pitchFamily="18" charset="0"/>
                                </a:rPr>
                                <m:t>𝒂𝒙</m:t>
                              </m:r>
                            </m:sub>
                          </m:sSub>
                        </m:den>
                      </m:f>
                    </m:oMath>
                  </m:oMathPara>
                </a14:m>
                <a:endParaRPr lang="tr-TR" sz="2400" b="1" dirty="0"/>
              </a:p>
            </p:txBody>
          </p:sp>
        </mc:Choice>
        <mc:Fallback xmlns="">
          <p:sp>
            <p:nvSpPr>
              <p:cNvPr id="3" name="TextBox 17">
                <a:extLst>
                  <a:ext uri="{FF2B5EF4-FFF2-40B4-BE49-F238E27FC236}">
                    <a16:creationId xmlns:a16="http://schemas.microsoft.com/office/drawing/2014/main" id="{61A238E3-B440-5C8C-9FAB-461383A16753}"/>
                  </a:ext>
                </a:extLst>
              </p:cNvPr>
              <p:cNvSpPr txBox="1">
                <a:spLocks noRot="1" noChangeAspect="1" noMove="1" noResize="1" noEditPoints="1" noAdjustHandles="1" noChangeArrowheads="1" noChangeShapeType="1" noTextEdit="1"/>
              </p:cNvSpPr>
              <p:nvPr/>
            </p:nvSpPr>
            <p:spPr>
              <a:xfrm>
                <a:off x="775638" y="2670939"/>
                <a:ext cx="1474057" cy="756041"/>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Metin kutusu 7">
                <a:extLst>
                  <a:ext uri="{FF2B5EF4-FFF2-40B4-BE49-F238E27FC236}">
                    <a16:creationId xmlns:a16="http://schemas.microsoft.com/office/drawing/2014/main" id="{FA4990D6-CCBC-073E-30D9-1114333E51AD}"/>
                  </a:ext>
                </a:extLst>
              </p:cNvPr>
              <p:cNvSpPr txBox="1"/>
              <p:nvPr/>
            </p:nvSpPr>
            <p:spPr>
              <a:xfrm>
                <a:off x="217281" y="1741326"/>
                <a:ext cx="9471468" cy="523220"/>
              </a:xfrm>
              <a:prstGeom prst="rect">
                <a:avLst/>
              </a:prstGeom>
              <a:noFill/>
            </p:spPr>
            <p:txBody>
              <a:bodyPr wrap="square" rtlCol="0">
                <a:spAutoFit/>
              </a:bodyPr>
              <a:lstStyle/>
              <a:p>
                <a:pPr marL="457200" indent="-457200">
                  <a:buFont typeface="Arial" panose="020B0604020202020204" pitchFamily="34" charset="0"/>
                  <a:buChar char="•"/>
                </a:pPr>
                <a:r>
                  <a:rPr lang="tr-TR" sz="2600" b="1" dirty="0"/>
                  <a:t>In </a:t>
                </a:r>
                <a:r>
                  <a:rPr lang="tr-TR" sz="2600" b="1" dirty="0" err="1"/>
                  <a:t>this</a:t>
                </a:r>
                <a:r>
                  <a:rPr lang="tr-TR" sz="2600" b="1" dirty="0"/>
                  <a:t> problem : </a:t>
                </a:r>
                <a14:m>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𝑪</m:t>
                        </m:r>
                      </m:e>
                      <m:sub>
                        <m:r>
                          <a:rPr lang="tr-TR" sz="2800" b="1" i="1" smtClean="0">
                            <a:latin typeface="Cambria Math" panose="02040503050406030204" pitchFamily="18" charset="0"/>
                          </a:rPr>
                          <m:t>𝒎𝒊𝒏</m:t>
                        </m:r>
                      </m:sub>
                    </m:sSub>
                  </m:oMath>
                </a14:m>
                <a:r>
                  <a:rPr lang="tr-TR" sz="2600" b="1" dirty="0"/>
                  <a:t>=</a:t>
                </a:r>
                <a:r>
                  <a:rPr lang="tr-TR" sz="2800" b="1" dirty="0"/>
                  <a:t> </a:t>
                </a:r>
                <a14:m>
                  <m:oMath xmlns:m="http://schemas.openxmlformats.org/officeDocument/2006/math">
                    <m:sSub>
                      <m:sSubPr>
                        <m:ctrlPr>
                          <a:rPr lang="tr-TR" sz="2800" b="1" i="1">
                            <a:latin typeface="Cambria Math" panose="02040503050406030204" pitchFamily="18" charset="0"/>
                          </a:rPr>
                        </m:ctrlPr>
                      </m:sSubPr>
                      <m:e>
                        <m:r>
                          <a:rPr lang="tr-TR" sz="2800" b="1" i="1">
                            <a:latin typeface="Cambria Math" panose="02040503050406030204" pitchFamily="18" charset="0"/>
                          </a:rPr>
                          <m:t>𝑪</m:t>
                        </m:r>
                      </m:e>
                      <m:sub>
                        <m:r>
                          <a:rPr lang="tr-TR" sz="2800" b="1" i="1" smtClean="0">
                            <a:latin typeface="Cambria Math" panose="02040503050406030204" pitchFamily="18" charset="0"/>
                          </a:rPr>
                          <m:t>𝒄</m:t>
                        </m:r>
                      </m:sub>
                    </m:sSub>
                  </m:oMath>
                </a14:m>
                <a:r>
                  <a:rPr lang="tr-TR" sz="2600" b="1" dirty="0"/>
                  <a:t> and </a:t>
                </a:r>
                <a14:m>
                  <m:oMath xmlns:m="http://schemas.openxmlformats.org/officeDocument/2006/math">
                    <m:sSub>
                      <m:sSubPr>
                        <m:ctrlPr>
                          <a:rPr lang="tr-TR" sz="2800" b="1" i="1">
                            <a:latin typeface="Cambria Math" panose="02040503050406030204" pitchFamily="18" charset="0"/>
                          </a:rPr>
                        </m:ctrlPr>
                      </m:sSubPr>
                      <m:e>
                        <m:r>
                          <a:rPr lang="tr-TR" sz="2800" b="1" i="1">
                            <a:latin typeface="Cambria Math" panose="02040503050406030204" pitchFamily="18" charset="0"/>
                          </a:rPr>
                          <m:t>𝑪</m:t>
                        </m:r>
                      </m:e>
                      <m:sub>
                        <m:r>
                          <a:rPr lang="tr-TR" sz="2800" b="1" i="1">
                            <a:latin typeface="Cambria Math" panose="02040503050406030204" pitchFamily="18" charset="0"/>
                          </a:rPr>
                          <m:t>𝒎</m:t>
                        </m:r>
                        <m:r>
                          <a:rPr lang="tr-TR" sz="2800" b="1" i="1" smtClean="0">
                            <a:latin typeface="Cambria Math" panose="02040503050406030204" pitchFamily="18" charset="0"/>
                          </a:rPr>
                          <m:t>𝒂𝒙</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𝑪</m:t>
                        </m:r>
                      </m:e>
                      <m:sub>
                        <m:r>
                          <a:rPr lang="tr-TR" sz="2800" b="1" i="1" smtClean="0">
                            <a:latin typeface="Cambria Math" panose="02040503050406030204" pitchFamily="18" charset="0"/>
                          </a:rPr>
                          <m:t>𝑯</m:t>
                        </m:r>
                      </m:sub>
                    </m:sSub>
                  </m:oMath>
                </a14:m>
                <a:endParaRPr lang="tr-TR" sz="2600" b="1" dirty="0"/>
              </a:p>
            </p:txBody>
          </p:sp>
        </mc:Choice>
        <mc:Fallback xmlns="">
          <p:sp>
            <p:nvSpPr>
              <p:cNvPr id="8" name="Metin kutusu 7">
                <a:extLst>
                  <a:ext uri="{FF2B5EF4-FFF2-40B4-BE49-F238E27FC236}">
                    <a16:creationId xmlns:a16="http://schemas.microsoft.com/office/drawing/2014/main" id="{FA4990D6-CCBC-073E-30D9-1114333E51AD}"/>
                  </a:ext>
                </a:extLst>
              </p:cNvPr>
              <p:cNvSpPr txBox="1">
                <a:spLocks noRot="1" noChangeAspect="1" noMove="1" noResize="1" noEditPoints="1" noAdjustHandles="1" noChangeArrowheads="1" noChangeShapeType="1" noTextEdit="1"/>
              </p:cNvSpPr>
              <p:nvPr/>
            </p:nvSpPr>
            <p:spPr>
              <a:xfrm>
                <a:off x="217281" y="1741326"/>
                <a:ext cx="9471468" cy="523220"/>
              </a:xfrm>
              <a:prstGeom prst="rect">
                <a:avLst/>
              </a:prstGeom>
              <a:blipFill>
                <a:blip r:embed="rId5"/>
                <a:stretch>
                  <a:fillRect l="-1030" t="-7059" b="-2823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17">
                <a:extLst>
                  <a:ext uri="{FF2B5EF4-FFF2-40B4-BE49-F238E27FC236}">
                    <a16:creationId xmlns:a16="http://schemas.microsoft.com/office/drawing/2014/main" id="{EC6D2F19-CD2E-725E-3BDF-DE1E1E5B206D}"/>
                  </a:ext>
                </a:extLst>
              </p:cNvPr>
              <p:cNvSpPr txBox="1"/>
              <p:nvPr/>
            </p:nvSpPr>
            <p:spPr>
              <a:xfrm>
                <a:off x="3117702" y="2670939"/>
                <a:ext cx="2011127" cy="698974"/>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tr-TR" sz="2400" b="1" i="1" smtClean="0">
                              <a:latin typeface="Cambria Math" panose="02040503050406030204" pitchFamily="18" charset="0"/>
                            </a:rPr>
                          </m:ctrlPr>
                        </m:sSupPr>
                        <m:e>
                          <m:r>
                            <a:rPr lang="tr-TR" sz="2400" b="1" i="1">
                              <a:latin typeface="Cambria Math" panose="02040503050406030204" pitchFamily="18" charset="0"/>
                            </a:rPr>
                            <m:t>𝑪</m:t>
                          </m:r>
                        </m:e>
                        <m:sup>
                          <m:r>
                            <a:rPr lang="tr-TR" sz="2400" b="1" i="1">
                              <a:latin typeface="Cambria Math" panose="02040503050406030204" pitchFamily="18" charset="0"/>
                            </a:rPr>
                            <m:t>∗</m:t>
                          </m:r>
                        </m:sup>
                      </m:sSup>
                      <m:r>
                        <a:rPr lang="tr-TR" sz="2400" b="1" i="1" smtClean="0">
                          <a:latin typeface="Cambria Math" panose="02040503050406030204" pitchFamily="18" charset="0"/>
                        </a:rPr>
                        <m:t>=</m:t>
                      </m:r>
                      <m:f>
                        <m:fPr>
                          <m:ctrlPr>
                            <a:rPr lang="tr-TR" sz="2400" b="1" i="1">
                              <a:latin typeface="Cambria Math" panose="02040503050406030204" pitchFamily="18" charset="0"/>
                            </a:rPr>
                          </m:ctrlPr>
                        </m:fPr>
                        <m:num>
                          <m:r>
                            <a:rPr lang="tr-TR" sz="2400" b="1" i="1">
                              <a:latin typeface="Cambria Math" panose="02040503050406030204" pitchFamily="18" charset="0"/>
                            </a:rPr>
                            <m:t>𝟏𝟕𝟎𝟓𝟖</m:t>
                          </m:r>
                          <m:r>
                            <a:rPr lang="tr-TR" sz="2400" b="1" i="1">
                              <a:latin typeface="Cambria Math" panose="02040503050406030204" pitchFamily="18" charset="0"/>
                            </a:rPr>
                            <m:t>.</m:t>
                          </m:r>
                          <m:r>
                            <a:rPr lang="tr-TR" sz="2400" b="1" i="1">
                              <a:latin typeface="Cambria Math" panose="02040503050406030204" pitchFamily="18" charset="0"/>
                            </a:rPr>
                            <m:t>𝟕</m:t>
                          </m:r>
                        </m:num>
                        <m:den>
                          <m:r>
                            <a:rPr lang="tr-TR" sz="2400" b="1" i="1">
                              <a:latin typeface="Cambria Math" panose="02040503050406030204" pitchFamily="18" charset="0"/>
                            </a:rPr>
                            <m:t>𝟐𝟏𝟏𝟖𝟎</m:t>
                          </m:r>
                        </m:den>
                      </m:f>
                    </m:oMath>
                  </m:oMathPara>
                </a14:m>
                <a:endParaRPr lang="tr-TR" sz="2400" b="1" dirty="0"/>
              </a:p>
            </p:txBody>
          </p:sp>
        </mc:Choice>
        <mc:Fallback xmlns="">
          <p:sp>
            <p:nvSpPr>
              <p:cNvPr id="9" name="TextBox 17">
                <a:extLst>
                  <a:ext uri="{FF2B5EF4-FFF2-40B4-BE49-F238E27FC236}">
                    <a16:creationId xmlns:a16="http://schemas.microsoft.com/office/drawing/2014/main" id="{EC6D2F19-CD2E-725E-3BDF-DE1E1E5B206D}"/>
                  </a:ext>
                </a:extLst>
              </p:cNvPr>
              <p:cNvSpPr txBox="1">
                <a:spLocks noRot="1" noChangeAspect="1" noMove="1" noResize="1" noEditPoints="1" noAdjustHandles="1" noChangeArrowheads="1" noChangeShapeType="1" noTextEdit="1"/>
              </p:cNvSpPr>
              <p:nvPr/>
            </p:nvSpPr>
            <p:spPr>
              <a:xfrm>
                <a:off x="3117702" y="2670939"/>
                <a:ext cx="2011127" cy="698974"/>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17">
                <a:extLst>
                  <a:ext uri="{FF2B5EF4-FFF2-40B4-BE49-F238E27FC236}">
                    <a16:creationId xmlns:a16="http://schemas.microsoft.com/office/drawing/2014/main" id="{AE071A96-2312-C57A-FC0D-8DFF9FBF3FBE}"/>
                  </a:ext>
                </a:extLst>
              </p:cNvPr>
              <p:cNvSpPr txBox="1"/>
              <p:nvPr/>
            </p:nvSpPr>
            <p:spPr>
              <a:xfrm>
                <a:off x="5996836" y="2835760"/>
                <a:ext cx="1642437"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tr-TR" sz="2400" b="1" i="1" smtClean="0">
                              <a:latin typeface="Cambria Math" panose="02040503050406030204" pitchFamily="18" charset="0"/>
                            </a:rPr>
                          </m:ctrlPr>
                        </m:sSupPr>
                        <m:e>
                          <m:r>
                            <a:rPr lang="tr-TR" sz="2400" b="1" i="1">
                              <a:latin typeface="Cambria Math" panose="02040503050406030204" pitchFamily="18" charset="0"/>
                            </a:rPr>
                            <m:t>𝑪</m:t>
                          </m:r>
                        </m:e>
                        <m:sup>
                          <m:r>
                            <a:rPr lang="tr-TR" sz="2400" b="1" i="1">
                              <a:latin typeface="Cambria Math" panose="02040503050406030204" pitchFamily="18" charset="0"/>
                            </a:rPr>
                            <m:t>∗</m:t>
                          </m:r>
                        </m:sup>
                      </m:sSup>
                      <m:r>
                        <a:rPr lang="tr-TR" sz="2400" b="1" i="1" smtClean="0">
                          <a:latin typeface="Cambria Math" panose="02040503050406030204" pitchFamily="18" charset="0"/>
                        </a:rPr>
                        <m:t>=</m:t>
                      </m:r>
                      <m:r>
                        <a:rPr lang="tr-TR" sz="2400" b="1" i="1" smtClean="0">
                          <a:latin typeface="Cambria Math" panose="02040503050406030204" pitchFamily="18" charset="0"/>
                        </a:rPr>
                        <m:t>𝟎</m:t>
                      </m:r>
                      <m:r>
                        <a:rPr lang="tr-TR" sz="2400" b="1" i="1" smtClean="0">
                          <a:latin typeface="Cambria Math" panose="02040503050406030204" pitchFamily="18" charset="0"/>
                        </a:rPr>
                        <m:t>.</m:t>
                      </m:r>
                      <m:r>
                        <a:rPr lang="tr-TR" sz="2400" b="1" i="1" smtClean="0">
                          <a:latin typeface="Cambria Math" panose="02040503050406030204" pitchFamily="18" charset="0"/>
                        </a:rPr>
                        <m:t>𝟖𝟎𝟓</m:t>
                      </m:r>
                    </m:oMath>
                  </m:oMathPara>
                </a14:m>
                <a:endParaRPr lang="tr-TR" sz="2400" b="1" dirty="0"/>
              </a:p>
            </p:txBody>
          </p:sp>
        </mc:Choice>
        <mc:Fallback xmlns="">
          <p:sp>
            <p:nvSpPr>
              <p:cNvPr id="10" name="TextBox 17">
                <a:extLst>
                  <a:ext uri="{FF2B5EF4-FFF2-40B4-BE49-F238E27FC236}">
                    <a16:creationId xmlns:a16="http://schemas.microsoft.com/office/drawing/2014/main" id="{AE071A96-2312-C57A-FC0D-8DFF9FBF3FBE}"/>
                  </a:ext>
                </a:extLst>
              </p:cNvPr>
              <p:cNvSpPr txBox="1">
                <a:spLocks noRot="1" noChangeAspect="1" noMove="1" noResize="1" noEditPoints="1" noAdjustHandles="1" noChangeArrowheads="1" noChangeShapeType="1" noTextEdit="1"/>
              </p:cNvSpPr>
              <p:nvPr/>
            </p:nvSpPr>
            <p:spPr>
              <a:xfrm>
                <a:off x="5996836" y="2835760"/>
                <a:ext cx="1642437" cy="369332"/>
              </a:xfrm>
              <a:prstGeom prst="rect">
                <a:avLst/>
              </a:prstGeom>
              <a:blipFill>
                <a:blip r:embed="rId7"/>
                <a:stretch>
                  <a:fillRect l="-3690" r="-3690" b="-7937"/>
                </a:stretch>
              </a:blipFill>
              <a:ln>
                <a:solidFill>
                  <a:schemeClr val="tx1"/>
                </a:solidFill>
              </a:ln>
            </p:spPr>
            <p:txBody>
              <a:bodyPr/>
              <a:lstStyle/>
              <a:p>
                <a:r>
                  <a:rPr lang="tr-TR">
                    <a:noFill/>
                  </a:rPr>
                  <a:t> </a:t>
                </a:r>
              </a:p>
            </p:txBody>
          </p:sp>
        </mc:Fallback>
      </mc:AlternateContent>
      <p:sp>
        <p:nvSpPr>
          <p:cNvPr id="11" name="Ok: Sağ 10">
            <a:extLst>
              <a:ext uri="{FF2B5EF4-FFF2-40B4-BE49-F238E27FC236}">
                <a16:creationId xmlns:a16="http://schemas.microsoft.com/office/drawing/2014/main" id="{803E59DC-4284-9464-06C0-AE3F0C3B6855}"/>
              </a:ext>
            </a:extLst>
          </p:cNvPr>
          <p:cNvSpPr/>
          <p:nvPr/>
        </p:nvSpPr>
        <p:spPr>
          <a:xfrm>
            <a:off x="2484281" y="2932227"/>
            <a:ext cx="398834" cy="2334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k: Sağ 11">
            <a:extLst>
              <a:ext uri="{FF2B5EF4-FFF2-40B4-BE49-F238E27FC236}">
                <a16:creationId xmlns:a16="http://schemas.microsoft.com/office/drawing/2014/main" id="{57F0DB6B-A3CB-7490-3576-A89DB27230FE}"/>
              </a:ext>
            </a:extLst>
          </p:cNvPr>
          <p:cNvSpPr/>
          <p:nvPr/>
        </p:nvSpPr>
        <p:spPr>
          <a:xfrm>
            <a:off x="5363415" y="2903694"/>
            <a:ext cx="398834" cy="2334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3" name="TextBox 22">
                <a:extLst>
                  <a:ext uri="{FF2B5EF4-FFF2-40B4-BE49-F238E27FC236}">
                    <a16:creationId xmlns:a16="http://schemas.microsoft.com/office/drawing/2014/main" id="{0C94DE95-CB88-C375-F207-8D9168F852D0}"/>
                  </a:ext>
                </a:extLst>
              </p:cNvPr>
              <p:cNvSpPr txBox="1"/>
              <p:nvPr/>
            </p:nvSpPr>
            <p:spPr>
              <a:xfrm>
                <a:off x="775638" y="3886375"/>
                <a:ext cx="3325077" cy="960776"/>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600" b="1" i="1" smtClean="0">
                          <a:latin typeface="Cambria Math" panose="02040503050406030204" pitchFamily="18" charset="0"/>
                          <a:ea typeface="Cambria Math" panose="02040503050406030204" pitchFamily="18" charset="0"/>
                        </a:rPr>
                        <m:t>𝜺</m:t>
                      </m:r>
                      <m:r>
                        <a:rPr lang="tr-TR" sz="2600" b="1" i="1" smtClean="0">
                          <a:latin typeface="Cambria Math" panose="02040503050406030204" pitchFamily="18" charset="0"/>
                        </a:rPr>
                        <m:t>=</m:t>
                      </m:r>
                      <m:f>
                        <m:fPr>
                          <m:ctrlPr>
                            <a:rPr lang="tr-TR" sz="2600" b="1" i="1" smtClean="0">
                              <a:latin typeface="Cambria Math" panose="02040503050406030204" pitchFamily="18" charset="0"/>
                            </a:rPr>
                          </m:ctrlPr>
                        </m:fPr>
                        <m:num>
                          <m:sSub>
                            <m:sSubPr>
                              <m:ctrlPr>
                                <a:rPr lang="tr-TR" sz="2600" b="1" i="1">
                                  <a:latin typeface="Cambria Math" panose="02040503050406030204" pitchFamily="18" charset="0"/>
                                </a:rPr>
                              </m:ctrlPr>
                            </m:sSubPr>
                            <m:e>
                              <m:r>
                                <a:rPr lang="tr-TR" sz="2600" b="1" i="1">
                                  <a:latin typeface="Cambria Math" panose="02040503050406030204" pitchFamily="18" charset="0"/>
                                </a:rPr>
                                <m:t>𝑪</m:t>
                              </m:r>
                            </m:e>
                            <m:sub>
                              <m:r>
                                <a:rPr lang="tr-TR" sz="2600" b="1" i="1">
                                  <a:latin typeface="Cambria Math" panose="02040503050406030204" pitchFamily="18" charset="0"/>
                                </a:rPr>
                                <m:t>𝒄</m:t>
                              </m:r>
                            </m:sub>
                          </m:sSub>
                          <m:r>
                            <a:rPr lang="tr-TR" sz="2600" b="1" i="1">
                              <a:latin typeface="Cambria Math" panose="02040503050406030204" pitchFamily="18" charset="0"/>
                              <a:ea typeface="Cambria Math" panose="02040503050406030204" pitchFamily="18" charset="0"/>
                            </a:rPr>
                            <m:t>∙</m:t>
                          </m:r>
                          <m:d>
                            <m:dPr>
                              <m:ctrlPr>
                                <a:rPr lang="tr-TR" sz="2600" b="1" i="1">
                                  <a:latin typeface="Cambria Math" panose="02040503050406030204" pitchFamily="18" charset="0"/>
                                </a:rPr>
                              </m:ctrlPr>
                            </m:dPr>
                            <m:e>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𝒄</m:t>
                                  </m:r>
                                  <m:r>
                                    <a:rPr lang="tr-TR" sz="2600" b="1" i="1">
                                      <a:latin typeface="Cambria Math" panose="02040503050406030204" pitchFamily="18" charset="0"/>
                                    </a:rPr>
                                    <m:t>,</m:t>
                                  </m:r>
                                  <m:r>
                                    <a:rPr lang="tr-TR" sz="2600" b="1" i="1">
                                      <a:latin typeface="Cambria Math" panose="02040503050406030204" pitchFamily="18" charset="0"/>
                                    </a:rPr>
                                    <m:t>𝒐</m:t>
                                  </m:r>
                                </m:sub>
                              </m:sSub>
                              <m:r>
                                <a:rPr lang="tr-TR" sz="2600" b="1" i="1">
                                  <a:latin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𝒄</m:t>
                                  </m:r>
                                  <m:r>
                                    <a:rPr lang="tr-TR" sz="2600" b="1" i="1">
                                      <a:latin typeface="Cambria Math" panose="02040503050406030204" pitchFamily="18" charset="0"/>
                                    </a:rPr>
                                    <m:t>,</m:t>
                                  </m:r>
                                  <m:r>
                                    <a:rPr lang="tr-TR" sz="2600" b="1" i="1">
                                      <a:latin typeface="Cambria Math" panose="02040503050406030204" pitchFamily="18" charset="0"/>
                                    </a:rPr>
                                    <m:t>𝒊</m:t>
                                  </m:r>
                                </m:sub>
                              </m:sSub>
                            </m:e>
                          </m:d>
                        </m:num>
                        <m:den>
                          <m:sSub>
                            <m:sSubPr>
                              <m:ctrlPr>
                                <a:rPr lang="tr-TR" sz="2600" b="1" i="1">
                                  <a:latin typeface="Cambria Math" panose="02040503050406030204" pitchFamily="18" charset="0"/>
                                  <a:ea typeface="Cambria Math" panose="02040503050406030204" pitchFamily="18" charset="0"/>
                                </a:rPr>
                              </m:ctrlPr>
                            </m:sSubPr>
                            <m:e>
                              <m:r>
                                <a:rPr lang="tr-TR" sz="2600" b="1" i="1">
                                  <a:latin typeface="Cambria Math" panose="02040503050406030204" pitchFamily="18" charset="0"/>
                                  <a:ea typeface="Cambria Math" panose="02040503050406030204" pitchFamily="18" charset="0"/>
                                </a:rPr>
                                <m:t>𝑪</m:t>
                              </m:r>
                            </m:e>
                            <m:sub>
                              <m:r>
                                <a:rPr lang="tr-TR" sz="2600" b="1" i="1">
                                  <a:latin typeface="Cambria Math" panose="02040503050406030204" pitchFamily="18" charset="0"/>
                                  <a:ea typeface="Cambria Math" panose="02040503050406030204" pitchFamily="18" charset="0"/>
                                </a:rPr>
                                <m:t>𝒎𝒊𝒏</m:t>
                              </m:r>
                            </m:sub>
                          </m:sSub>
                          <m:r>
                            <a:rPr lang="tr-TR" sz="2600" b="1" i="1">
                              <a:latin typeface="Cambria Math" panose="02040503050406030204" pitchFamily="18" charset="0"/>
                              <a:ea typeface="Cambria Math" panose="02040503050406030204" pitchFamily="18" charset="0"/>
                            </a:rPr>
                            <m:t>∙</m:t>
                          </m:r>
                          <m:d>
                            <m:dPr>
                              <m:ctrlPr>
                                <a:rPr lang="tr-TR" sz="2600" b="1" i="1">
                                  <a:latin typeface="Cambria Math" panose="02040503050406030204" pitchFamily="18" charset="0"/>
                                </a:rPr>
                              </m:ctrlPr>
                            </m:dPr>
                            <m:e>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𝒉</m:t>
                                  </m:r>
                                  <m:r>
                                    <a:rPr lang="tr-TR" sz="2600" b="1" i="1">
                                      <a:latin typeface="Cambria Math" panose="02040503050406030204" pitchFamily="18" charset="0"/>
                                    </a:rPr>
                                    <m:t>,</m:t>
                                  </m:r>
                                  <m:r>
                                    <a:rPr lang="tr-TR" sz="2600" b="1" i="1">
                                      <a:latin typeface="Cambria Math" panose="02040503050406030204" pitchFamily="18" charset="0"/>
                                    </a:rPr>
                                    <m:t>𝒊</m:t>
                                  </m:r>
                                </m:sub>
                              </m:sSub>
                              <m:r>
                                <a:rPr lang="tr-TR" sz="2600" b="1" i="1">
                                  <a:latin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𝒄</m:t>
                                  </m:r>
                                  <m:r>
                                    <a:rPr lang="tr-TR" sz="2600" b="1" i="1">
                                      <a:latin typeface="Cambria Math" panose="02040503050406030204" pitchFamily="18" charset="0"/>
                                    </a:rPr>
                                    <m:t>,</m:t>
                                  </m:r>
                                  <m:r>
                                    <a:rPr lang="tr-TR" sz="2600" b="1" i="1">
                                      <a:latin typeface="Cambria Math" panose="02040503050406030204" pitchFamily="18" charset="0"/>
                                    </a:rPr>
                                    <m:t>𝒊</m:t>
                                  </m:r>
                                </m:sub>
                              </m:sSub>
                            </m:e>
                          </m:d>
                        </m:den>
                      </m:f>
                    </m:oMath>
                  </m:oMathPara>
                </a14:m>
                <a:endParaRPr lang="tr-TR" sz="2600" b="1" dirty="0"/>
              </a:p>
            </p:txBody>
          </p:sp>
        </mc:Choice>
        <mc:Fallback xmlns="">
          <p:sp>
            <p:nvSpPr>
              <p:cNvPr id="13" name="TextBox 22">
                <a:extLst>
                  <a:ext uri="{FF2B5EF4-FFF2-40B4-BE49-F238E27FC236}">
                    <a16:creationId xmlns:a16="http://schemas.microsoft.com/office/drawing/2014/main" id="{0C94DE95-CB88-C375-F207-8D9168F852D0}"/>
                  </a:ext>
                </a:extLst>
              </p:cNvPr>
              <p:cNvSpPr txBox="1">
                <a:spLocks noRot="1" noChangeAspect="1" noMove="1" noResize="1" noEditPoints="1" noAdjustHandles="1" noChangeArrowheads="1" noChangeShapeType="1" noTextEdit="1"/>
              </p:cNvSpPr>
              <p:nvPr/>
            </p:nvSpPr>
            <p:spPr>
              <a:xfrm>
                <a:off x="775638" y="3886375"/>
                <a:ext cx="3325077" cy="960776"/>
              </a:xfrm>
              <a:prstGeom prst="rect">
                <a:avLst/>
              </a:prstGeom>
              <a:blipFill>
                <a:blip r:embed="rId8"/>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TextBox 23">
                <a:extLst>
                  <a:ext uri="{FF2B5EF4-FFF2-40B4-BE49-F238E27FC236}">
                    <a16:creationId xmlns:a16="http://schemas.microsoft.com/office/drawing/2014/main" id="{15607A91-7834-C8BD-7CAD-90B620CD4009}"/>
                  </a:ext>
                </a:extLst>
              </p:cNvPr>
              <p:cNvSpPr txBox="1"/>
              <p:nvPr/>
            </p:nvSpPr>
            <p:spPr>
              <a:xfrm>
                <a:off x="775638" y="5406998"/>
                <a:ext cx="3325077" cy="960776"/>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600" b="1" i="1" smtClean="0">
                          <a:latin typeface="Cambria Math" panose="02040503050406030204" pitchFamily="18" charset="0"/>
                          <a:ea typeface="Cambria Math" panose="02040503050406030204" pitchFamily="18" charset="0"/>
                        </a:rPr>
                        <m:t>𝜺</m:t>
                      </m:r>
                      <m:r>
                        <a:rPr lang="tr-TR" sz="2600" b="1" i="1" smtClean="0">
                          <a:latin typeface="Cambria Math" panose="02040503050406030204" pitchFamily="18" charset="0"/>
                        </a:rPr>
                        <m:t>=</m:t>
                      </m:r>
                      <m:f>
                        <m:fPr>
                          <m:ctrlPr>
                            <a:rPr lang="tr-TR" sz="2600" b="1" i="1" smtClean="0">
                              <a:latin typeface="Cambria Math" panose="02040503050406030204" pitchFamily="18" charset="0"/>
                            </a:rPr>
                          </m:ctrlPr>
                        </m:fPr>
                        <m:num>
                          <m:sSub>
                            <m:sSubPr>
                              <m:ctrlPr>
                                <a:rPr lang="tr-TR" sz="2600" b="1" i="1">
                                  <a:latin typeface="Cambria Math" panose="02040503050406030204" pitchFamily="18" charset="0"/>
                                </a:rPr>
                              </m:ctrlPr>
                            </m:sSubPr>
                            <m:e>
                              <m:r>
                                <a:rPr lang="tr-TR" sz="2600" b="1" i="1">
                                  <a:latin typeface="Cambria Math" panose="02040503050406030204" pitchFamily="18" charset="0"/>
                                </a:rPr>
                                <m:t>𝑪</m:t>
                              </m:r>
                            </m:e>
                            <m:sub>
                              <m:r>
                                <a:rPr lang="tr-TR" sz="2600" b="1" i="1">
                                  <a:latin typeface="Cambria Math" panose="02040503050406030204" pitchFamily="18" charset="0"/>
                                </a:rPr>
                                <m:t>𝒉</m:t>
                              </m:r>
                            </m:sub>
                          </m:sSub>
                          <m:r>
                            <a:rPr lang="tr-TR" sz="2600" b="1" i="1">
                              <a:latin typeface="Cambria Math" panose="02040503050406030204" pitchFamily="18" charset="0"/>
                              <a:ea typeface="Cambria Math" panose="02040503050406030204" pitchFamily="18" charset="0"/>
                            </a:rPr>
                            <m:t>∙</m:t>
                          </m:r>
                          <m:d>
                            <m:dPr>
                              <m:ctrlPr>
                                <a:rPr lang="tr-TR" sz="2600" b="1" i="1">
                                  <a:latin typeface="Cambria Math" panose="02040503050406030204" pitchFamily="18" charset="0"/>
                                </a:rPr>
                              </m:ctrlPr>
                            </m:dPr>
                            <m:e>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𝒉</m:t>
                                  </m:r>
                                  <m:r>
                                    <a:rPr lang="tr-TR" sz="2600" b="1" i="1">
                                      <a:latin typeface="Cambria Math" panose="02040503050406030204" pitchFamily="18" charset="0"/>
                                    </a:rPr>
                                    <m:t>,</m:t>
                                  </m:r>
                                  <m:r>
                                    <a:rPr lang="tr-TR" sz="2600" b="1" i="1">
                                      <a:latin typeface="Cambria Math" panose="02040503050406030204" pitchFamily="18" charset="0"/>
                                    </a:rPr>
                                    <m:t>𝒊</m:t>
                                  </m:r>
                                </m:sub>
                              </m:sSub>
                              <m:r>
                                <a:rPr lang="tr-TR" sz="2600" b="1" i="1">
                                  <a:latin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𝒉</m:t>
                                  </m:r>
                                  <m:r>
                                    <a:rPr lang="tr-TR" sz="2600" b="1" i="1">
                                      <a:latin typeface="Cambria Math" panose="02040503050406030204" pitchFamily="18" charset="0"/>
                                    </a:rPr>
                                    <m:t>,</m:t>
                                  </m:r>
                                  <m:r>
                                    <a:rPr lang="tr-TR" sz="2600" b="1" i="1">
                                      <a:latin typeface="Cambria Math" panose="02040503050406030204" pitchFamily="18" charset="0"/>
                                    </a:rPr>
                                    <m:t>𝒐</m:t>
                                  </m:r>
                                </m:sub>
                              </m:sSub>
                            </m:e>
                          </m:d>
                        </m:num>
                        <m:den>
                          <m:sSub>
                            <m:sSubPr>
                              <m:ctrlPr>
                                <a:rPr lang="tr-TR" sz="2600" b="1" i="1">
                                  <a:latin typeface="Cambria Math" panose="02040503050406030204" pitchFamily="18" charset="0"/>
                                  <a:ea typeface="Cambria Math" panose="02040503050406030204" pitchFamily="18" charset="0"/>
                                </a:rPr>
                              </m:ctrlPr>
                            </m:sSubPr>
                            <m:e>
                              <m:r>
                                <a:rPr lang="tr-TR" sz="2600" b="1" i="1">
                                  <a:latin typeface="Cambria Math" panose="02040503050406030204" pitchFamily="18" charset="0"/>
                                  <a:ea typeface="Cambria Math" panose="02040503050406030204" pitchFamily="18" charset="0"/>
                                </a:rPr>
                                <m:t>𝑪</m:t>
                              </m:r>
                            </m:e>
                            <m:sub>
                              <m:r>
                                <a:rPr lang="tr-TR" sz="2600" b="1" i="1">
                                  <a:latin typeface="Cambria Math" panose="02040503050406030204" pitchFamily="18" charset="0"/>
                                  <a:ea typeface="Cambria Math" panose="02040503050406030204" pitchFamily="18" charset="0"/>
                                </a:rPr>
                                <m:t>𝒎𝒊𝒏</m:t>
                              </m:r>
                            </m:sub>
                          </m:sSub>
                          <m:r>
                            <a:rPr lang="tr-TR" sz="2600" b="1" i="1">
                              <a:latin typeface="Cambria Math" panose="02040503050406030204" pitchFamily="18" charset="0"/>
                              <a:ea typeface="Cambria Math" panose="02040503050406030204" pitchFamily="18" charset="0"/>
                            </a:rPr>
                            <m:t>∙</m:t>
                          </m:r>
                          <m:d>
                            <m:dPr>
                              <m:ctrlPr>
                                <a:rPr lang="tr-TR" sz="2600" b="1" i="1">
                                  <a:latin typeface="Cambria Math" panose="02040503050406030204" pitchFamily="18" charset="0"/>
                                </a:rPr>
                              </m:ctrlPr>
                            </m:dPr>
                            <m:e>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𝒉</m:t>
                                  </m:r>
                                  <m:r>
                                    <a:rPr lang="tr-TR" sz="2600" b="1" i="1">
                                      <a:latin typeface="Cambria Math" panose="02040503050406030204" pitchFamily="18" charset="0"/>
                                    </a:rPr>
                                    <m:t>,</m:t>
                                  </m:r>
                                  <m:r>
                                    <a:rPr lang="tr-TR" sz="2600" b="1" i="1">
                                      <a:latin typeface="Cambria Math" panose="02040503050406030204" pitchFamily="18" charset="0"/>
                                    </a:rPr>
                                    <m:t>𝒊</m:t>
                                  </m:r>
                                </m:sub>
                              </m:sSub>
                              <m:r>
                                <a:rPr lang="tr-TR" sz="2600" b="1" i="1">
                                  <a:latin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𝒄</m:t>
                                  </m:r>
                                  <m:r>
                                    <a:rPr lang="tr-TR" sz="2600" b="1" i="1">
                                      <a:latin typeface="Cambria Math" panose="02040503050406030204" pitchFamily="18" charset="0"/>
                                    </a:rPr>
                                    <m:t>,</m:t>
                                  </m:r>
                                  <m:r>
                                    <a:rPr lang="tr-TR" sz="2600" b="1" i="1">
                                      <a:latin typeface="Cambria Math" panose="02040503050406030204" pitchFamily="18" charset="0"/>
                                    </a:rPr>
                                    <m:t>𝒊</m:t>
                                  </m:r>
                                </m:sub>
                              </m:sSub>
                            </m:e>
                          </m:d>
                        </m:den>
                      </m:f>
                    </m:oMath>
                  </m:oMathPara>
                </a14:m>
                <a:endParaRPr lang="tr-TR" sz="2600" b="1" dirty="0"/>
              </a:p>
            </p:txBody>
          </p:sp>
        </mc:Choice>
        <mc:Fallback xmlns="">
          <p:sp>
            <p:nvSpPr>
              <p:cNvPr id="14" name="TextBox 23">
                <a:extLst>
                  <a:ext uri="{FF2B5EF4-FFF2-40B4-BE49-F238E27FC236}">
                    <a16:creationId xmlns:a16="http://schemas.microsoft.com/office/drawing/2014/main" id="{15607A91-7834-C8BD-7CAD-90B620CD4009}"/>
                  </a:ext>
                </a:extLst>
              </p:cNvPr>
              <p:cNvSpPr txBox="1">
                <a:spLocks noRot="1" noChangeAspect="1" noMove="1" noResize="1" noEditPoints="1" noAdjustHandles="1" noChangeArrowheads="1" noChangeShapeType="1" noTextEdit="1"/>
              </p:cNvSpPr>
              <p:nvPr/>
            </p:nvSpPr>
            <p:spPr>
              <a:xfrm>
                <a:off x="775638" y="5406998"/>
                <a:ext cx="3325077" cy="960776"/>
              </a:xfrm>
              <a:prstGeom prst="rect">
                <a:avLst/>
              </a:prstGeom>
              <a:blipFill>
                <a:blip r:embed="rId9"/>
                <a:stretch>
                  <a:fillRect/>
                </a:stretch>
              </a:blipFill>
              <a:ln>
                <a:solidFill>
                  <a:schemeClr val="tx1"/>
                </a:solidFill>
              </a:ln>
            </p:spPr>
            <p:txBody>
              <a:bodyPr/>
              <a:lstStyle/>
              <a:p>
                <a:r>
                  <a:rPr lang="tr-TR">
                    <a:noFill/>
                  </a:rPr>
                  <a:t> </a:t>
                </a:r>
              </a:p>
            </p:txBody>
          </p:sp>
        </mc:Fallback>
      </mc:AlternateContent>
      <p:sp>
        <p:nvSpPr>
          <p:cNvPr id="15" name="Metin kutusu 14">
            <a:extLst>
              <a:ext uri="{FF2B5EF4-FFF2-40B4-BE49-F238E27FC236}">
                <a16:creationId xmlns:a16="http://schemas.microsoft.com/office/drawing/2014/main" id="{C5C764CD-A942-8E8E-175C-B394C2FBE210}"/>
              </a:ext>
            </a:extLst>
          </p:cNvPr>
          <p:cNvSpPr txBox="1"/>
          <p:nvPr/>
        </p:nvSpPr>
        <p:spPr>
          <a:xfrm>
            <a:off x="2115753" y="4901948"/>
            <a:ext cx="1001949" cy="461665"/>
          </a:xfrm>
          <a:prstGeom prst="rect">
            <a:avLst/>
          </a:prstGeom>
          <a:noFill/>
        </p:spPr>
        <p:txBody>
          <a:bodyPr wrap="square" rtlCol="0">
            <a:spAutoFit/>
          </a:bodyPr>
          <a:lstStyle/>
          <a:p>
            <a:r>
              <a:rPr lang="tr-TR" sz="2400" b="1" dirty="0"/>
              <a:t>OR</a:t>
            </a:r>
          </a:p>
        </p:txBody>
      </p:sp>
      <p:sp>
        <p:nvSpPr>
          <p:cNvPr id="16" name="Sağ Ayraç 15">
            <a:extLst>
              <a:ext uri="{FF2B5EF4-FFF2-40B4-BE49-F238E27FC236}">
                <a16:creationId xmlns:a16="http://schemas.microsoft.com/office/drawing/2014/main" id="{37370611-8359-DC9B-CFCD-9078C10322FF}"/>
              </a:ext>
            </a:extLst>
          </p:cNvPr>
          <p:cNvSpPr/>
          <p:nvPr/>
        </p:nvSpPr>
        <p:spPr>
          <a:xfrm>
            <a:off x="4221804" y="3754877"/>
            <a:ext cx="525294" cy="2723744"/>
          </a:xfrm>
          <a:prstGeom prst="rightBrace">
            <a:avLst>
              <a:gd name="adj1" fmla="val 3425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8" name="Metin kutusu 17">
                <a:extLst>
                  <a:ext uri="{FF2B5EF4-FFF2-40B4-BE49-F238E27FC236}">
                    <a16:creationId xmlns:a16="http://schemas.microsoft.com/office/drawing/2014/main" id="{D7707F80-6485-395A-1133-A54F806EAE84}"/>
                  </a:ext>
                </a:extLst>
              </p:cNvPr>
              <p:cNvSpPr txBox="1"/>
              <p:nvPr/>
            </p:nvSpPr>
            <p:spPr>
              <a:xfrm>
                <a:off x="4747098" y="4855139"/>
                <a:ext cx="1785580" cy="523220"/>
              </a:xfrm>
              <a:prstGeom prst="rect">
                <a:avLst/>
              </a:prstGeom>
              <a:noFill/>
            </p:spPr>
            <p:txBody>
              <a:bodyPr wrap="square">
                <a:spAutoFit/>
              </a:bodyPr>
              <a:lstStyle/>
              <a:p>
                <a14:m>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𝑪</m:t>
                        </m:r>
                      </m:e>
                      <m:sub>
                        <m:r>
                          <a:rPr lang="tr-TR" sz="2800" b="1" i="1" smtClean="0">
                            <a:latin typeface="Cambria Math" panose="02040503050406030204" pitchFamily="18" charset="0"/>
                          </a:rPr>
                          <m:t>𝒎𝒊𝒏</m:t>
                        </m:r>
                      </m:sub>
                    </m:sSub>
                  </m:oMath>
                </a14:m>
                <a:r>
                  <a:rPr lang="tr-TR" sz="2800" b="1" dirty="0"/>
                  <a:t>= </a:t>
                </a:r>
                <a14:m>
                  <m:oMath xmlns:m="http://schemas.openxmlformats.org/officeDocument/2006/math">
                    <m:sSub>
                      <m:sSubPr>
                        <m:ctrlPr>
                          <a:rPr lang="tr-TR" sz="2800" b="1" i="1">
                            <a:latin typeface="Cambria Math" panose="02040503050406030204" pitchFamily="18" charset="0"/>
                          </a:rPr>
                        </m:ctrlPr>
                      </m:sSubPr>
                      <m:e>
                        <m:r>
                          <a:rPr lang="tr-TR" sz="2800" b="1" i="1">
                            <a:latin typeface="Cambria Math" panose="02040503050406030204" pitchFamily="18" charset="0"/>
                          </a:rPr>
                          <m:t>𝑪</m:t>
                        </m:r>
                      </m:e>
                      <m:sub>
                        <m:r>
                          <a:rPr lang="tr-TR" sz="2800" b="1" i="1" smtClean="0">
                            <a:latin typeface="Cambria Math" panose="02040503050406030204" pitchFamily="18" charset="0"/>
                          </a:rPr>
                          <m:t>𝒄</m:t>
                        </m:r>
                      </m:sub>
                    </m:sSub>
                  </m:oMath>
                </a14:m>
                <a:endParaRPr lang="tr-TR" sz="2800" dirty="0"/>
              </a:p>
            </p:txBody>
          </p:sp>
        </mc:Choice>
        <mc:Fallback xmlns="">
          <p:sp>
            <p:nvSpPr>
              <p:cNvPr id="18" name="Metin kutusu 17">
                <a:extLst>
                  <a:ext uri="{FF2B5EF4-FFF2-40B4-BE49-F238E27FC236}">
                    <a16:creationId xmlns:a16="http://schemas.microsoft.com/office/drawing/2014/main" id="{D7707F80-6485-395A-1133-A54F806EAE84}"/>
                  </a:ext>
                </a:extLst>
              </p:cNvPr>
              <p:cNvSpPr txBox="1">
                <a:spLocks noRot="1" noChangeAspect="1" noMove="1" noResize="1" noEditPoints="1" noAdjustHandles="1" noChangeArrowheads="1" noChangeShapeType="1" noTextEdit="1"/>
              </p:cNvSpPr>
              <p:nvPr/>
            </p:nvSpPr>
            <p:spPr>
              <a:xfrm>
                <a:off x="4747098" y="4855139"/>
                <a:ext cx="1785580" cy="523220"/>
              </a:xfrm>
              <a:prstGeom prst="rect">
                <a:avLst/>
              </a:prstGeom>
              <a:blipFill>
                <a:blip r:embed="rId10"/>
                <a:stretch>
                  <a:fillRect t="-11628" b="-31395"/>
                </a:stretch>
              </a:blipFill>
            </p:spPr>
            <p:txBody>
              <a:bodyPr/>
              <a:lstStyle/>
              <a:p>
                <a:r>
                  <a:rPr lang="tr-TR">
                    <a:noFill/>
                  </a:rPr>
                  <a:t> </a:t>
                </a:r>
              </a:p>
            </p:txBody>
          </p:sp>
        </mc:Fallback>
      </mc:AlternateContent>
      <p:sp>
        <p:nvSpPr>
          <p:cNvPr id="19" name="Sağ Ayraç 18">
            <a:extLst>
              <a:ext uri="{FF2B5EF4-FFF2-40B4-BE49-F238E27FC236}">
                <a16:creationId xmlns:a16="http://schemas.microsoft.com/office/drawing/2014/main" id="{8976A0A0-14D1-DC17-8E43-66EC3AFCE7A8}"/>
              </a:ext>
            </a:extLst>
          </p:cNvPr>
          <p:cNvSpPr/>
          <p:nvPr/>
        </p:nvSpPr>
        <p:spPr>
          <a:xfrm>
            <a:off x="6292760" y="3770908"/>
            <a:ext cx="525294" cy="2723744"/>
          </a:xfrm>
          <a:prstGeom prst="rightBrace">
            <a:avLst>
              <a:gd name="adj1" fmla="val 3425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0" name="TextBox 22">
                <a:extLst>
                  <a:ext uri="{FF2B5EF4-FFF2-40B4-BE49-F238E27FC236}">
                    <a16:creationId xmlns:a16="http://schemas.microsoft.com/office/drawing/2014/main" id="{FB34B1E2-7AC6-7B5B-F70C-E3DEBF815AE8}"/>
                  </a:ext>
                </a:extLst>
              </p:cNvPr>
              <p:cNvSpPr txBox="1"/>
              <p:nvPr/>
            </p:nvSpPr>
            <p:spPr>
              <a:xfrm>
                <a:off x="6853149" y="3770908"/>
                <a:ext cx="2406364" cy="960776"/>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600" b="1" i="1" smtClean="0">
                          <a:latin typeface="Cambria Math" panose="02040503050406030204" pitchFamily="18" charset="0"/>
                          <a:ea typeface="Cambria Math" panose="02040503050406030204" pitchFamily="18" charset="0"/>
                        </a:rPr>
                        <m:t>𝜺</m:t>
                      </m:r>
                      <m:r>
                        <a:rPr lang="tr-TR" sz="2600" b="1" i="1" smtClean="0">
                          <a:latin typeface="Cambria Math" panose="02040503050406030204" pitchFamily="18" charset="0"/>
                        </a:rPr>
                        <m:t>=</m:t>
                      </m:r>
                      <m:f>
                        <m:fPr>
                          <m:ctrlPr>
                            <a:rPr lang="tr-TR" sz="2600" b="1" i="1" smtClean="0">
                              <a:latin typeface="Cambria Math" panose="02040503050406030204" pitchFamily="18" charset="0"/>
                            </a:rPr>
                          </m:ctrlPr>
                        </m:fPr>
                        <m:num>
                          <m:d>
                            <m:dPr>
                              <m:ctrlPr>
                                <a:rPr lang="tr-TR" sz="2600" b="1" i="1">
                                  <a:latin typeface="Cambria Math" panose="02040503050406030204" pitchFamily="18" charset="0"/>
                                </a:rPr>
                              </m:ctrlPr>
                            </m:dPr>
                            <m:e>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𝒄</m:t>
                                  </m:r>
                                  <m:r>
                                    <a:rPr lang="tr-TR" sz="2600" b="1" i="1">
                                      <a:latin typeface="Cambria Math" panose="02040503050406030204" pitchFamily="18" charset="0"/>
                                    </a:rPr>
                                    <m:t>,</m:t>
                                  </m:r>
                                  <m:r>
                                    <a:rPr lang="tr-TR" sz="2600" b="1" i="1">
                                      <a:latin typeface="Cambria Math" panose="02040503050406030204" pitchFamily="18" charset="0"/>
                                    </a:rPr>
                                    <m:t>𝒐</m:t>
                                  </m:r>
                                </m:sub>
                              </m:sSub>
                              <m:r>
                                <a:rPr lang="tr-TR" sz="2600" b="1" i="1">
                                  <a:latin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𝒄</m:t>
                                  </m:r>
                                  <m:r>
                                    <a:rPr lang="tr-TR" sz="2600" b="1" i="1">
                                      <a:latin typeface="Cambria Math" panose="02040503050406030204" pitchFamily="18" charset="0"/>
                                    </a:rPr>
                                    <m:t>,</m:t>
                                  </m:r>
                                  <m:r>
                                    <a:rPr lang="tr-TR" sz="2600" b="1" i="1">
                                      <a:latin typeface="Cambria Math" panose="02040503050406030204" pitchFamily="18" charset="0"/>
                                    </a:rPr>
                                    <m:t>𝒊</m:t>
                                  </m:r>
                                </m:sub>
                              </m:sSub>
                            </m:e>
                          </m:d>
                        </m:num>
                        <m:den>
                          <m:d>
                            <m:dPr>
                              <m:ctrlPr>
                                <a:rPr lang="tr-TR" sz="2600" b="1" i="1">
                                  <a:latin typeface="Cambria Math" panose="02040503050406030204" pitchFamily="18" charset="0"/>
                                </a:rPr>
                              </m:ctrlPr>
                            </m:dPr>
                            <m:e>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𝒉</m:t>
                                  </m:r>
                                  <m:r>
                                    <a:rPr lang="tr-TR" sz="2600" b="1" i="1">
                                      <a:latin typeface="Cambria Math" panose="02040503050406030204" pitchFamily="18" charset="0"/>
                                    </a:rPr>
                                    <m:t>,</m:t>
                                  </m:r>
                                  <m:r>
                                    <a:rPr lang="tr-TR" sz="2600" b="1" i="1">
                                      <a:latin typeface="Cambria Math" panose="02040503050406030204" pitchFamily="18" charset="0"/>
                                    </a:rPr>
                                    <m:t>𝒊</m:t>
                                  </m:r>
                                </m:sub>
                              </m:sSub>
                              <m:r>
                                <a:rPr lang="tr-TR" sz="2600" b="1" i="1">
                                  <a:latin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𝒄</m:t>
                                  </m:r>
                                  <m:r>
                                    <a:rPr lang="tr-TR" sz="2600" b="1" i="1">
                                      <a:latin typeface="Cambria Math" panose="02040503050406030204" pitchFamily="18" charset="0"/>
                                    </a:rPr>
                                    <m:t>,</m:t>
                                  </m:r>
                                  <m:r>
                                    <a:rPr lang="tr-TR" sz="2600" b="1" i="1">
                                      <a:latin typeface="Cambria Math" panose="02040503050406030204" pitchFamily="18" charset="0"/>
                                    </a:rPr>
                                    <m:t>𝒊</m:t>
                                  </m:r>
                                </m:sub>
                              </m:sSub>
                            </m:e>
                          </m:d>
                        </m:den>
                      </m:f>
                    </m:oMath>
                  </m:oMathPara>
                </a14:m>
                <a:endParaRPr lang="tr-TR" sz="2600" b="1" dirty="0"/>
              </a:p>
            </p:txBody>
          </p:sp>
        </mc:Choice>
        <mc:Fallback xmlns="">
          <p:sp>
            <p:nvSpPr>
              <p:cNvPr id="20" name="TextBox 22">
                <a:extLst>
                  <a:ext uri="{FF2B5EF4-FFF2-40B4-BE49-F238E27FC236}">
                    <a16:creationId xmlns:a16="http://schemas.microsoft.com/office/drawing/2014/main" id="{FB34B1E2-7AC6-7B5B-F70C-E3DEBF815AE8}"/>
                  </a:ext>
                </a:extLst>
              </p:cNvPr>
              <p:cNvSpPr txBox="1">
                <a:spLocks noRot="1" noChangeAspect="1" noMove="1" noResize="1" noEditPoints="1" noAdjustHandles="1" noChangeArrowheads="1" noChangeShapeType="1" noTextEdit="1"/>
              </p:cNvSpPr>
              <p:nvPr/>
            </p:nvSpPr>
            <p:spPr>
              <a:xfrm>
                <a:off x="6853149" y="3770908"/>
                <a:ext cx="2406364" cy="960776"/>
              </a:xfrm>
              <a:prstGeom prst="rect">
                <a:avLst/>
              </a:prstGeom>
              <a:blipFill>
                <a:blip r:embed="rId11"/>
                <a:stretch>
                  <a:fillRect/>
                </a:stretch>
              </a:blipFill>
              <a:ln>
                <a:solidFill>
                  <a:schemeClr val="tx1"/>
                </a:solidFill>
              </a:ln>
            </p:spPr>
            <p:txBody>
              <a:bodyPr/>
              <a:lstStyle/>
              <a:p>
                <a:r>
                  <a:rPr lang="tr-TR">
                    <a:noFill/>
                  </a:rPr>
                  <a:t> </a:t>
                </a:r>
              </a:p>
            </p:txBody>
          </p:sp>
        </mc:Fallback>
      </mc:AlternateContent>
      <p:cxnSp>
        <p:nvCxnSpPr>
          <p:cNvPr id="22" name="Düz Bağlayıcı 21">
            <a:extLst>
              <a:ext uri="{FF2B5EF4-FFF2-40B4-BE49-F238E27FC236}">
                <a16:creationId xmlns:a16="http://schemas.microsoft.com/office/drawing/2014/main" id="{A2439720-3BF6-B74F-2C65-06C17518CD57}"/>
              </a:ext>
            </a:extLst>
          </p:cNvPr>
          <p:cNvCxnSpPr/>
          <p:nvPr/>
        </p:nvCxnSpPr>
        <p:spPr>
          <a:xfrm flipH="1">
            <a:off x="1512666" y="3886375"/>
            <a:ext cx="603087" cy="48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Düz Bağlayıcı 22">
            <a:extLst>
              <a:ext uri="{FF2B5EF4-FFF2-40B4-BE49-F238E27FC236}">
                <a16:creationId xmlns:a16="http://schemas.microsoft.com/office/drawing/2014/main" id="{0A276B85-305B-F236-35AF-FFBB0D0170BE}"/>
              </a:ext>
            </a:extLst>
          </p:cNvPr>
          <p:cNvCxnSpPr/>
          <p:nvPr/>
        </p:nvCxnSpPr>
        <p:spPr>
          <a:xfrm flipH="1">
            <a:off x="1528833" y="4467719"/>
            <a:ext cx="603087" cy="48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2">
                <a:extLst>
                  <a:ext uri="{FF2B5EF4-FFF2-40B4-BE49-F238E27FC236}">
                    <a16:creationId xmlns:a16="http://schemas.microsoft.com/office/drawing/2014/main" id="{BC082C8E-1403-FD74-EB3F-C60D83C12CC3}"/>
                  </a:ext>
                </a:extLst>
              </p:cNvPr>
              <p:cNvSpPr txBox="1"/>
              <p:nvPr/>
            </p:nvSpPr>
            <p:spPr>
              <a:xfrm>
                <a:off x="6875158" y="5297500"/>
                <a:ext cx="2679131" cy="83317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600" b="1" i="1" smtClean="0">
                          <a:latin typeface="Cambria Math" panose="02040503050406030204" pitchFamily="18" charset="0"/>
                          <a:ea typeface="Cambria Math" panose="02040503050406030204" pitchFamily="18" charset="0"/>
                        </a:rPr>
                        <m:t>𝜺</m:t>
                      </m:r>
                      <m:r>
                        <a:rPr lang="tr-TR" sz="2600" b="1" i="1" smtClean="0">
                          <a:latin typeface="Cambria Math" panose="02040503050406030204" pitchFamily="18" charset="0"/>
                        </a:rPr>
                        <m:t>=</m:t>
                      </m:r>
                      <m:f>
                        <m:fPr>
                          <m:ctrlPr>
                            <a:rPr lang="tr-TR" sz="2600" b="1" i="1" smtClean="0">
                              <a:latin typeface="Cambria Math" panose="02040503050406030204" pitchFamily="18" charset="0"/>
                            </a:rPr>
                          </m:ctrlPr>
                        </m:fPr>
                        <m:num>
                          <m:d>
                            <m:dPr>
                              <m:ctrlPr>
                                <a:rPr lang="tr-TR" sz="2600" b="1" i="1">
                                  <a:latin typeface="Cambria Math" panose="02040503050406030204" pitchFamily="18" charset="0"/>
                                </a:rPr>
                              </m:ctrlPr>
                            </m:dPr>
                            <m:e>
                              <m:r>
                                <a:rPr lang="tr-TR" sz="2600" b="1" i="1" smtClean="0">
                                  <a:latin typeface="Cambria Math" panose="02040503050406030204" pitchFamily="18" charset="0"/>
                                </a:rPr>
                                <m:t>𝟓𝟕</m:t>
                              </m:r>
                              <m:r>
                                <a:rPr lang="tr-TR" sz="2600" b="1" i="1" smtClean="0">
                                  <a:latin typeface="Cambria Math" panose="02040503050406030204" pitchFamily="18" charset="0"/>
                                </a:rPr>
                                <m:t>.</m:t>
                              </m:r>
                              <m:r>
                                <a:rPr lang="tr-TR" sz="2600" b="1" i="1" smtClean="0">
                                  <a:latin typeface="Cambria Math" panose="02040503050406030204" pitchFamily="18" charset="0"/>
                                </a:rPr>
                                <m:t>𝟐𝟓</m:t>
                              </m:r>
                              <m:r>
                                <a:rPr lang="tr-TR" sz="2600" b="1" i="1">
                                  <a:latin typeface="Cambria Math" panose="02040503050406030204" pitchFamily="18" charset="0"/>
                                </a:rPr>
                                <m:t>−</m:t>
                              </m:r>
                              <m:r>
                                <a:rPr lang="tr-TR" sz="2600" b="1" i="1" smtClean="0">
                                  <a:latin typeface="Cambria Math" panose="02040503050406030204" pitchFamily="18" charset="0"/>
                                </a:rPr>
                                <m:t>𝟐𝟎</m:t>
                              </m:r>
                            </m:e>
                          </m:d>
                        </m:num>
                        <m:den>
                          <m:d>
                            <m:dPr>
                              <m:ctrlPr>
                                <a:rPr lang="tr-TR" sz="2600" b="1" i="1">
                                  <a:latin typeface="Cambria Math" panose="02040503050406030204" pitchFamily="18" charset="0"/>
                                </a:rPr>
                              </m:ctrlPr>
                            </m:dPr>
                            <m:e>
                              <m:r>
                                <a:rPr lang="tr-TR" sz="2600" b="1" i="1" smtClean="0">
                                  <a:latin typeface="Cambria Math" panose="02040503050406030204" pitchFamily="18" charset="0"/>
                                </a:rPr>
                                <m:t>𝟗𝟎</m:t>
                              </m:r>
                              <m:r>
                                <a:rPr lang="tr-TR" sz="2600" b="1" i="1">
                                  <a:latin typeface="Cambria Math" panose="02040503050406030204" pitchFamily="18" charset="0"/>
                                </a:rPr>
                                <m:t>−</m:t>
                              </m:r>
                              <m:r>
                                <a:rPr lang="tr-TR" sz="2600" b="1" i="1" smtClean="0">
                                  <a:latin typeface="Cambria Math" panose="02040503050406030204" pitchFamily="18" charset="0"/>
                                </a:rPr>
                                <m:t>𝟐𝟎</m:t>
                              </m:r>
                            </m:e>
                          </m:d>
                        </m:den>
                      </m:f>
                    </m:oMath>
                  </m:oMathPara>
                </a14:m>
                <a:endParaRPr lang="tr-TR" sz="2600" b="1" dirty="0"/>
              </a:p>
            </p:txBody>
          </p:sp>
        </mc:Choice>
        <mc:Fallback xmlns="">
          <p:sp>
            <p:nvSpPr>
              <p:cNvPr id="24" name="TextBox 22">
                <a:extLst>
                  <a:ext uri="{FF2B5EF4-FFF2-40B4-BE49-F238E27FC236}">
                    <a16:creationId xmlns:a16="http://schemas.microsoft.com/office/drawing/2014/main" id="{BC082C8E-1403-FD74-EB3F-C60D83C12CC3}"/>
                  </a:ext>
                </a:extLst>
              </p:cNvPr>
              <p:cNvSpPr txBox="1">
                <a:spLocks noRot="1" noChangeAspect="1" noMove="1" noResize="1" noEditPoints="1" noAdjustHandles="1" noChangeArrowheads="1" noChangeShapeType="1" noTextEdit="1"/>
              </p:cNvSpPr>
              <p:nvPr/>
            </p:nvSpPr>
            <p:spPr>
              <a:xfrm>
                <a:off x="6875158" y="5297500"/>
                <a:ext cx="2679131" cy="833177"/>
              </a:xfrm>
              <a:prstGeom prst="rect">
                <a:avLst/>
              </a:prstGeom>
              <a:blipFill>
                <a:blip r:embed="rId12"/>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5" name="TextBox 22">
                <a:extLst>
                  <a:ext uri="{FF2B5EF4-FFF2-40B4-BE49-F238E27FC236}">
                    <a16:creationId xmlns:a16="http://schemas.microsoft.com/office/drawing/2014/main" id="{CE15CD2C-F3CE-EF5C-1CE0-A3E0DC06165F}"/>
                  </a:ext>
                </a:extLst>
              </p:cNvPr>
              <p:cNvSpPr txBox="1"/>
              <p:nvPr/>
            </p:nvSpPr>
            <p:spPr>
              <a:xfrm>
                <a:off x="10240928" y="5481500"/>
                <a:ext cx="1608133" cy="40011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600" b="1" i="1" smtClean="0">
                          <a:latin typeface="Cambria Math" panose="02040503050406030204" pitchFamily="18" charset="0"/>
                          <a:ea typeface="Cambria Math" panose="02040503050406030204" pitchFamily="18" charset="0"/>
                        </a:rPr>
                        <m:t>𝜺</m:t>
                      </m:r>
                      <m:r>
                        <a:rPr lang="tr-TR" sz="2600" b="1" i="1" smtClean="0">
                          <a:latin typeface="Cambria Math" panose="02040503050406030204" pitchFamily="18" charset="0"/>
                        </a:rPr>
                        <m:t>=</m:t>
                      </m:r>
                      <m:r>
                        <a:rPr lang="tr-TR" sz="2600" b="1" i="1" smtClean="0">
                          <a:latin typeface="Cambria Math" panose="02040503050406030204" pitchFamily="18" charset="0"/>
                        </a:rPr>
                        <m:t>𝟎</m:t>
                      </m:r>
                      <m:r>
                        <a:rPr lang="tr-TR" sz="2600" b="1" i="1" smtClean="0">
                          <a:latin typeface="Cambria Math" panose="02040503050406030204" pitchFamily="18" charset="0"/>
                        </a:rPr>
                        <m:t>.</m:t>
                      </m:r>
                      <m:r>
                        <a:rPr lang="tr-TR" sz="2600" b="1" i="1" smtClean="0">
                          <a:latin typeface="Cambria Math" panose="02040503050406030204" pitchFamily="18" charset="0"/>
                        </a:rPr>
                        <m:t>𝟓𝟑𝟐</m:t>
                      </m:r>
                    </m:oMath>
                  </m:oMathPara>
                </a14:m>
                <a:endParaRPr lang="tr-TR" sz="2600" b="1" dirty="0"/>
              </a:p>
            </p:txBody>
          </p:sp>
        </mc:Choice>
        <mc:Fallback xmlns="">
          <p:sp>
            <p:nvSpPr>
              <p:cNvPr id="25" name="TextBox 22">
                <a:extLst>
                  <a:ext uri="{FF2B5EF4-FFF2-40B4-BE49-F238E27FC236}">
                    <a16:creationId xmlns:a16="http://schemas.microsoft.com/office/drawing/2014/main" id="{CE15CD2C-F3CE-EF5C-1CE0-A3E0DC06165F}"/>
                  </a:ext>
                </a:extLst>
              </p:cNvPr>
              <p:cNvSpPr txBox="1">
                <a:spLocks noRot="1" noChangeAspect="1" noMove="1" noResize="1" noEditPoints="1" noAdjustHandles="1" noChangeArrowheads="1" noChangeShapeType="1" noTextEdit="1"/>
              </p:cNvSpPr>
              <p:nvPr/>
            </p:nvSpPr>
            <p:spPr>
              <a:xfrm>
                <a:off x="10240928" y="5481500"/>
                <a:ext cx="1608133" cy="400110"/>
              </a:xfrm>
              <a:prstGeom prst="rect">
                <a:avLst/>
              </a:prstGeom>
              <a:blipFill>
                <a:blip r:embed="rId13"/>
                <a:stretch>
                  <a:fillRect/>
                </a:stretch>
              </a:blipFill>
              <a:ln>
                <a:solidFill>
                  <a:schemeClr val="tx1"/>
                </a:solidFill>
              </a:ln>
            </p:spPr>
            <p:txBody>
              <a:bodyPr/>
              <a:lstStyle/>
              <a:p>
                <a:r>
                  <a:rPr lang="tr-TR">
                    <a:noFill/>
                  </a:rPr>
                  <a:t> </a:t>
                </a:r>
              </a:p>
            </p:txBody>
          </p:sp>
        </mc:Fallback>
      </mc:AlternateContent>
      <p:sp>
        <p:nvSpPr>
          <p:cNvPr id="26" name="Ok: Aşağı 25">
            <a:extLst>
              <a:ext uri="{FF2B5EF4-FFF2-40B4-BE49-F238E27FC236}">
                <a16:creationId xmlns:a16="http://schemas.microsoft.com/office/drawing/2014/main" id="{731C9FF1-DD00-5DA7-7DC2-7BAD766351AA}"/>
              </a:ext>
            </a:extLst>
          </p:cNvPr>
          <p:cNvSpPr/>
          <p:nvPr/>
        </p:nvSpPr>
        <p:spPr>
          <a:xfrm>
            <a:off x="7917833" y="4822110"/>
            <a:ext cx="321013" cy="3849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Ok: Sağ 26">
            <a:extLst>
              <a:ext uri="{FF2B5EF4-FFF2-40B4-BE49-F238E27FC236}">
                <a16:creationId xmlns:a16="http://schemas.microsoft.com/office/drawing/2014/main" id="{23FD4638-4A3E-BCCF-355D-45D6E8EDA183}"/>
              </a:ext>
            </a:extLst>
          </p:cNvPr>
          <p:cNvSpPr/>
          <p:nvPr/>
        </p:nvSpPr>
        <p:spPr>
          <a:xfrm>
            <a:off x="9688749" y="5583443"/>
            <a:ext cx="445175" cy="2612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ayt Numarası Yer Tutucusu 5">
            <a:extLst>
              <a:ext uri="{FF2B5EF4-FFF2-40B4-BE49-F238E27FC236}">
                <a16:creationId xmlns:a16="http://schemas.microsoft.com/office/drawing/2014/main" id="{A1B6C7E4-F4FC-19CA-F8A7-54B78C1C707D}"/>
              </a:ext>
            </a:extLst>
          </p:cNvPr>
          <p:cNvSpPr>
            <a:spLocks noGrp="1"/>
          </p:cNvSpPr>
          <p:nvPr>
            <p:ph type="sldNum" sz="quarter" idx="12"/>
          </p:nvPr>
        </p:nvSpPr>
        <p:spPr/>
        <p:txBody>
          <a:bodyPr/>
          <a:lstStyle/>
          <a:p>
            <a:fld id="{9DC36462-DBD6-4833-A557-4F162F5DA347}" type="slidenum">
              <a:rPr lang="tr-TR" smtClean="0"/>
              <a:t>22</a:t>
            </a:fld>
            <a:endParaRPr lang="tr-TR"/>
          </a:p>
        </p:txBody>
      </p:sp>
    </p:spTree>
    <p:extLst>
      <p:ext uri="{BB962C8B-B14F-4D97-AF65-F5344CB8AC3E}">
        <p14:creationId xmlns:p14="http://schemas.microsoft.com/office/powerpoint/2010/main" val="2394642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E0106-2CB3-21FC-7422-CACA525AD68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D7C6CF4-FA8F-7A14-9D3F-BFFA25395F40}"/>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B46B177A-CC01-F519-8D9C-9A48F986688E}"/>
              </a:ext>
            </a:extLst>
          </p:cNvPr>
          <p:cNvPicPr>
            <a:picLocks noChangeAspect="1"/>
          </p:cNvPicPr>
          <p:nvPr/>
        </p:nvPicPr>
        <p:blipFill>
          <a:blip r:embed="rId3"/>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A6D8FDF3-6DA1-7C13-1748-2BD74A0B8C8E}"/>
              </a:ext>
            </a:extLst>
          </p:cNvPr>
          <p:cNvSpPr txBox="1"/>
          <p:nvPr/>
        </p:nvSpPr>
        <p:spPr>
          <a:xfrm>
            <a:off x="217281" y="74909"/>
            <a:ext cx="7274900" cy="707886"/>
          </a:xfrm>
          <a:prstGeom prst="rect">
            <a:avLst/>
          </a:prstGeom>
          <a:noFill/>
        </p:spPr>
        <p:txBody>
          <a:bodyPr wrap="square" rtlCol="0">
            <a:spAutoFit/>
          </a:bodyPr>
          <a:lstStyle/>
          <a:p>
            <a:r>
              <a:rPr lang="tr-TR" sz="4000" b="1" dirty="0"/>
              <a:t>EXAMPLE-1-Solution - Ꜫ-NTU</a:t>
            </a:r>
          </a:p>
        </p:txBody>
      </p:sp>
      <p:pic>
        <p:nvPicPr>
          <p:cNvPr id="6" name="Picture 2">
            <a:extLst>
              <a:ext uri="{FF2B5EF4-FFF2-40B4-BE49-F238E27FC236}">
                <a16:creationId xmlns:a16="http://schemas.microsoft.com/office/drawing/2014/main" id="{4E4E29B9-EFA5-00F4-D76E-1032B22FE0EE}"/>
              </a:ext>
            </a:extLst>
          </p:cNvPr>
          <p:cNvPicPr>
            <a:picLocks noChangeAspect="1"/>
          </p:cNvPicPr>
          <p:nvPr/>
        </p:nvPicPr>
        <p:blipFill>
          <a:blip r:embed="rId4"/>
          <a:stretch>
            <a:fillRect/>
          </a:stretch>
        </p:blipFill>
        <p:spPr>
          <a:xfrm>
            <a:off x="3196599" y="907167"/>
            <a:ext cx="5227554" cy="2483088"/>
          </a:xfrm>
          <a:prstGeom prst="rect">
            <a:avLst/>
          </a:prstGeom>
          <a:ln>
            <a:solidFill>
              <a:schemeClr val="tx1"/>
            </a:solidFill>
          </a:ln>
        </p:spPr>
      </p:pic>
      <p:sp>
        <p:nvSpPr>
          <p:cNvPr id="17" name="Dikdörtgen 16">
            <a:extLst>
              <a:ext uri="{FF2B5EF4-FFF2-40B4-BE49-F238E27FC236}">
                <a16:creationId xmlns:a16="http://schemas.microsoft.com/office/drawing/2014/main" id="{59DF945F-3162-AD55-44AB-449B8791F582}"/>
              </a:ext>
            </a:extLst>
          </p:cNvPr>
          <p:cNvSpPr/>
          <p:nvPr/>
        </p:nvSpPr>
        <p:spPr>
          <a:xfrm>
            <a:off x="3196599" y="2821021"/>
            <a:ext cx="5227554" cy="39883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Metin kutusu 20">
            <a:extLst>
              <a:ext uri="{FF2B5EF4-FFF2-40B4-BE49-F238E27FC236}">
                <a16:creationId xmlns:a16="http://schemas.microsoft.com/office/drawing/2014/main" id="{0DFA7DAC-0A9F-7B02-8820-661D948DC031}"/>
              </a:ext>
            </a:extLst>
          </p:cNvPr>
          <p:cNvSpPr txBox="1"/>
          <p:nvPr/>
        </p:nvSpPr>
        <p:spPr>
          <a:xfrm>
            <a:off x="70195" y="3467746"/>
            <a:ext cx="11262527" cy="492443"/>
          </a:xfrm>
          <a:prstGeom prst="rect">
            <a:avLst/>
          </a:prstGeom>
          <a:noFill/>
        </p:spPr>
        <p:txBody>
          <a:bodyPr wrap="square" rtlCol="0">
            <a:spAutoFit/>
          </a:bodyPr>
          <a:lstStyle/>
          <a:p>
            <a:pPr marL="457200" indent="-457200">
              <a:buFont typeface="Arial" panose="020B0604020202020204" pitchFamily="34" charset="0"/>
              <a:buChar char="•"/>
            </a:pPr>
            <a:r>
              <a:rPr lang="tr-TR" sz="2600" b="1" dirty="0"/>
              <a:t>From </a:t>
            </a:r>
            <a:r>
              <a:rPr lang="tr-TR" sz="2600" b="1" dirty="0" err="1"/>
              <a:t>Table</a:t>
            </a:r>
            <a:r>
              <a:rPr lang="tr-TR" sz="2600" b="1" dirty="0"/>
              <a:t> 2.2, </a:t>
            </a:r>
            <a:r>
              <a:rPr lang="tr-TR" sz="2600" b="1" dirty="0" err="1"/>
              <a:t>for</a:t>
            </a:r>
            <a:r>
              <a:rPr lang="tr-TR" sz="2600" b="1" dirty="0"/>
              <a:t> 1 to 2 Shell and </a:t>
            </a:r>
            <a:r>
              <a:rPr lang="tr-TR" sz="2600" b="1" dirty="0" err="1"/>
              <a:t>tube</a:t>
            </a:r>
            <a:r>
              <a:rPr lang="tr-TR" sz="2600" b="1" dirty="0"/>
              <a:t> </a:t>
            </a:r>
            <a:r>
              <a:rPr lang="tr-TR" sz="2600" b="1" dirty="0" err="1"/>
              <a:t>heat</a:t>
            </a:r>
            <a:r>
              <a:rPr lang="tr-TR" sz="2600" b="1" dirty="0"/>
              <a:t> </a:t>
            </a:r>
            <a:r>
              <a:rPr lang="tr-TR" sz="2600" b="1" dirty="0" err="1"/>
              <a:t>exchanger</a:t>
            </a:r>
            <a:r>
              <a:rPr lang="tr-TR" sz="2600" b="1" dirty="0"/>
              <a:t>, </a:t>
            </a:r>
            <a:r>
              <a:rPr lang="tr-TR" sz="2600" b="1" dirty="0" err="1"/>
              <a:t>we</a:t>
            </a:r>
            <a:r>
              <a:rPr lang="tr-TR" sz="2600" b="1" dirty="0"/>
              <a:t> </a:t>
            </a:r>
            <a:r>
              <a:rPr lang="tr-TR" sz="2600" b="1" dirty="0" err="1"/>
              <a:t>have</a:t>
            </a:r>
            <a:r>
              <a:rPr lang="tr-TR" sz="2600" b="1" dirty="0"/>
              <a:t>:</a:t>
            </a:r>
          </a:p>
        </p:txBody>
      </p:sp>
      <mc:AlternateContent xmlns:mc="http://schemas.openxmlformats.org/markup-compatibility/2006" xmlns:a14="http://schemas.microsoft.com/office/drawing/2010/main">
        <mc:Choice Requires="a14">
          <p:sp>
            <p:nvSpPr>
              <p:cNvPr id="28" name="TextBox 23">
                <a:extLst>
                  <a:ext uri="{FF2B5EF4-FFF2-40B4-BE49-F238E27FC236}">
                    <a16:creationId xmlns:a16="http://schemas.microsoft.com/office/drawing/2014/main" id="{C162BE11-9C87-5DAB-ADA5-A055DEB0BB55}"/>
                  </a:ext>
                </a:extLst>
              </p:cNvPr>
              <p:cNvSpPr txBox="1"/>
              <p:nvPr/>
            </p:nvSpPr>
            <p:spPr>
              <a:xfrm>
                <a:off x="217281" y="4132118"/>
                <a:ext cx="5751575" cy="1307089"/>
              </a:xfrm>
              <a:prstGeom prst="rect">
                <a:avLst/>
              </a:prstGeom>
              <a:solidFill>
                <a:schemeClr val="accent4"/>
              </a:solidFill>
              <a:ln>
                <a:solidFill>
                  <a:schemeClr val="tx1"/>
                </a:solidFill>
              </a:ln>
            </p:spPr>
            <p:txBody>
              <a:bodyPr wrap="none" lIns="0" tIns="0" rIns="0" bIns="0" rtlCol="0">
                <a:spAutoFit/>
              </a:bodyPr>
              <a:lstStyle/>
              <a:p>
                <a:r>
                  <a:rPr lang="tr-TR" sz="2600" b="1" dirty="0"/>
                  <a:t>NTU</a:t>
                </a:r>
                <a14:m>
                  <m:oMath xmlns:m="http://schemas.openxmlformats.org/officeDocument/2006/math">
                    <m:r>
                      <a:rPr lang="tr-TR" sz="2600" b="1" i="1" smtClean="0">
                        <a:latin typeface="Cambria Math" panose="02040503050406030204" pitchFamily="18" charset="0"/>
                      </a:rPr>
                      <m:t>=</m:t>
                    </m:r>
                    <m:f>
                      <m:fPr>
                        <m:ctrlPr>
                          <a:rPr lang="tr-TR" sz="2600" b="1" i="1" smtClean="0">
                            <a:latin typeface="Cambria Math" panose="02040503050406030204" pitchFamily="18" charset="0"/>
                          </a:rPr>
                        </m:ctrlPr>
                      </m:fPr>
                      <m:num>
                        <m:r>
                          <a:rPr lang="tr-TR" sz="2600" b="1" i="1" smtClean="0">
                            <a:latin typeface="Cambria Math" panose="02040503050406030204" pitchFamily="18" charset="0"/>
                          </a:rPr>
                          <m:t>𝟏</m:t>
                        </m:r>
                      </m:num>
                      <m:den>
                        <m:sSup>
                          <m:sSupPr>
                            <m:ctrlPr>
                              <a:rPr lang="tr-TR" sz="2600" b="1" i="1" smtClean="0">
                                <a:latin typeface="Cambria Math" panose="02040503050406030204" pitchFamily="18" charset="0"/>
                              </a:rPr>
                            </m:ctrlPr>
                          </m:sSupPr>
                          <m:e>
                            <m:d>
                              <m:dPr>
                                <m:ctrlPr>
                                  <a:rPr lang="tr-TR" sz="2600" b="1" i="1" smtClean="0">
                                    <a:latin typeface="Cambria Math" panose="02040503050406030204" pitchFamily="18" charset="0"/>
                                  </a:rPr>
                                </m:ctrlPr>
                              </m:dPr>
                              <m:e>
                                <m:r>
                                  <a:rPr lang="tr-TR" sz="2600" b="1" i="1" smtClean="0">
                                    <a:latin typeface="Cambria Math" panose="02040503050406030204" pitchFamily="18" charset="0"/>
                                  </a:rPr>
                                  <m:t>𝟏</m:t>
                                </m:r>
                                <m:r>
                                  <a:rPr lang="tr-TR" sz="2600" b="1" i="1" smtClean="0">
                                    <a:latin typeface="Cambria Math" panose="02040503050406030204" pitchFamily="18" charset="0"/>
                                  </a:rPr>
                                  <m:t>+</m:t>
                                </m:r>
                                <m:sSup>
                                  <m:sSupPr>
                                    <m:ctrlPr>
                                      <a:rPr lang="tr-TR" sz="2600" b="1" i="1" smtClean="0">
                                        <a:latin typeface="Cambria Math" panose="02040503050406030204" pitchFamily="18" charset="0"/>
                                      </a:rPr>
                                    </m:ctrlPr>
                                  </m:sSupPr>
                                  <m:e>
                                    <m:r>
                                      <a:rPr lang="tr-TR" sz="2600" b="1" i="1" smtClean="0">
                                        <a:latin typeface="Cambria Math" panose="02040503050406030204" pitchFamily="18" charset="0"/>
                                      </a:rPr>
                                      <m:t>𝑪</m:t>
                                    </m:r>
                                  </m:e>
                                  <m:sup>
                                    <m:sSup>
                                      <m:sSupPr>
                                        <m:ctrlPr>
                                          <a:rPr lang="tr-TR" sz="2600" b="1" i="1" smtClean="0">
                                            <a:latin typeface="Cambria Math" panose="02040503050406030204" pitchFamily="18" charset="0"/>
                                          </a:rPr>
                                        </m:ctrlPr>
                                      </m:sSupPr>
                                      <m:e>
                                        <m:r>
                                          <a:rPr lang="tr-TR" sz="2600" b="1" i="1" smtClean="0">
                                            <a:latin typeface="Cambria Math" panose="02040503050406030204" pitchFamily="18" charset="0"/>
                                          </a:rPr>
                                          <m:t>∗</m:t>
                                        </m:r>
                                      </m:e>
                                      <m:sup>
                                        <m:r>
                                          <a:rPr lang="tr-TR" sz="2600" b="1" i="1" smtClean="0">
                                            <a:latin typeface="Cambria Math" panose="02040503050406030204" pitchFamily="18" charset="0"/>
                                          </a:rPr>
                                          <m:t>𝟐</m:t>
                                        </m:r>
                                      </m:sup>
                                    </m:sSup>
                                  </m:sup>
                                </m:sSup>
                              </m:e>
                            </m:d>
                          </m:e>
                          <m:sup>
                            <m:r>
                              <a:rPr lang="tr-TR" sz="2600" b="1" i="1" smtClean="0">
                                <a:latin typeface="Cambria Math" panose="02040503050406030204" pitchFamily="18" charset="0"/>
                              </a:rPr>
                              <m:t>𝟏</m:t>
                            </m:r>
                            <m:r>
                              <a:rPr lang="tr-TR" sz="2600" b="1" i="1" smtClean="0">
                                <a:latin typeface="Cambria Math" panose="02040503050406030204" pitchFamily="18" charset="0"/>
                              </a:rPr>
                              <m:t>/</m:t>
                            </m:r>
                            <m:r>
                              <a:rPr lang="tr-TR" sz="2600" b="1" i="1" smtClean="0">
                                <a:latin typeface="Cambria Math" panose="02040503050406030204" pitchFamily="18" charset="0"/>
                              </a:rPr>
                              <m:t>𝟐</m:t>
                            </m:r>
                          </m:sup>
                        </m:sSup>
                      </m:den>
                    </m:f>
                    <m:r>
                      <a:rPr lang="tr-TR" sz="2600" b="1" i="1" smtClean="0">
                        <a:latin typeface="Cambria Math" panose="02040503050406030204" pitchFamily="18" charset="0"/>
                      </a:rPr>
                      <m:t>𝒍𝒏</m:t>
                    </m:r>
                    <m:d>
                      <m:dPr>
                        <m:begChr m:val="["/>
                        <m:endChr m:val="]"/>
                        <m:ctrlPr>
                          <a:rPr lang="tr-TR" sz="2600" b="1" i="1" smtClean="0">
                            <a:latin typeface="Cambria Math" panose="02040503050406030204" pitchFamily="18" charset="0"/>
                          </a:rPr>
                        </m:ctrlPr>
                      </m:dPr>
                      <m:e>
                        <m:f>
                          <m:fPr>
                            <m:ctrlPr>
                              <a:rPr lang="tr-TR" sz="2600" b="1" i="1" smtClean="0">
                                <a:latin typeface="Cambria Math" panose="02040503050406030204" pitchFamily="18" charset="0"/>
                              </a:rPr>
                            </m:ctrlPr>
                          </m:fPr>
                          <m:num>
                            <m:r>
                              <a:rPr lang="tr-TR" sz="2600" b="1" i="1" smtClean="0">
                                <a:latin typeface="Cambria Math" panose="02040503050406030204" pitchFamily="18" charset="0"/>
                              </a:rPr>
                              <m:t>𝟐</m:t>
                            </m:r>
                            <m:r>
                              <a:rPr lang="tr-TR" sz="2600" b="1" i="1" smtClean="0">
                                <a:latin typeface="Cambria Math" panose="02040503050406030204" pitchFamily="18" charset="0"/>
                              </a:rPr>
                              <m:t>−</m:t>
                            </m:r>
                            <m:r>
                              <a:rPr lang="tr-TR" sz="2600" b="1" i="1" smtClean="0">
                                <a:latin typeface="Cambria Math" panose="02040503050406030204" pitchFamily="18" charset="0"/>
                                <a:ea typeface="Cambria Math" panose="02040503050406030204" pitchFamily="18" charset="0"/>
                              </a:rPr>
                              <m:t>𝜺</m:t>
                            </m:r>
                            <m:d>
                              <m:dPr>
                                <m:begChr m:val="["/>
                                <m:endChr m:val="]"/>
                                <m:ctrlPr>
                                  <a:rPr lang="tr-TR" sz="2600" b="1" i="1" smtClean="0">
                                    <a:latin typeface="Cambria Math" panose="02040503050406030204" pitchFamily="18" charset="0"/>
                                    <a:ea typeface="Cambria Math" panose="02040503050406030204" pitchFamily="18" charset="0"/>
                                  </a:rPr>
                                </m:ctrlPr>
                              </m:dPr>
                              <m:e>
                                <m:r>
                                  <a:rPr lang="tr-TR" sz="2600" b="1" i="1" smtClean="0">
                                    <a:latin typeface="Cambria Math" panose="02040503050406030204" pitchFamily="18" charset="0"/>
                                    <a:ea typeface="Cambria Math" panose="02040503050406030204" pitchFamily="18" charset="0"/>
                                  </a:rPr>
                                  <m:t>𝟏</m:t>
                                </m:r>
                                <m:r>
                                  <a:rPr lang="tr-TR" sz="2600" b="1" i="1" smtClean="0">
                                    <a:latin typeface="Cambria Math" panose="02040503050406030204" pitchFamily="18" charset="0"/>
                                    <a:ea typeface="Cambria Math" panose="02040503050406030204" pitchFamily="18" charset="0"/>
                                  </a:rPr>
                                  <m:t>+</m:t>
                                </m:r>
                                <m:sSup>
                                  <m:sSupPr>
                                    <m:ctrlPr>
                                      <a:rPr lang="tr-TR" sz="2600" b="1" i="1" smtClean="0">
                                        <a:latin typeface="Cambria Math" panose="02040503050406030204" pitchFamily="18" charset="0"/>
                                        <a:ea typeface="Cambria Math" panose="02040503050406030204" pitchFamily="18" charset="0"/>
                                      </a:rPr>
                                    </m:ctrlPr>
                                  </m:sSupPr>
                                  <m:e>
                                    <m:r>
                                      <a:rPr lang="tr-TR" sz="2600" b="1" i="1" smtClean="0">
                                        <a:latin typeface="Cambria Math" panose="02040503050406030204" pitchFamily="18" charset="0"/>
                                        <a:ea typeface="Cambria Math" panose="02040503050406030204" pitchFamily="18" charset="0"/>
                                      </a:rPr>
                                      <m:t>𝑪</m:t>
                                    </m:r>
                                  </m:e>
                                  <m:sup>
                                    <m:r>
                                      <a:rPr lang="tr-TR" sz="2600" b="1" i="1" smtClean="0">
                                        <a:latin typeface="Cambria Math" panose="02040503050406030204" pitchFamily="18" charset="0"/>
                                        <a:ea typeface="Cambria Math" panose="02040503050406030204" pitchFamily="18" charset="0"/>
                                      </a:rPr>
                                      <m:t>∗</m:t>
                                    </m:r>
                                  </m:sup>
                                </m:sSup>
                                <m:r>
                                  <a:rPr lang="tr-TR" sz="2600" b="1" i="1" smtClean="0">
                                    <a:latin typeface="Cambria Math" panose="02040503050406030204" pitchFamily="18" charset="0"/>
                                    <a:ea typeface="Cambria Math" panose="02040503050406030204" pitchFamily="18" charset="0"/>
                                  </a:rPr>
                                  <m:t>−</m:t>
                                </m:r>
                                <m:sSup>
                                  <m:sSupPr>
                                    <m:ctrlPr>
                                      <a:rPr lang="tr-TR" sz="2600" b="1" i="1">
                                        <a:latin typeface="Cambria Math" panose="02040503050406030204" pitchFamily="18" charset="0"/>
                                      </a:rPr>
                                    </m:ctrlPr>
                                  </m:sSupPr>
                                  <m:e>
                                    <m:d>
                                      <m:dPr>
                                        <m:ctrlPr>
                                          <a:rPr lang="tr-TR" sz="2600" b="1" i="1">
                                            <a:latin typeface="Cambria Math" panose="02040503050406030204" pitchFamily="18" charset="0"/>
                                          </a:rPr>
                                        </m:ctrlPr>
                                      </m:dPr>
                                      <m:e>
                                        <m:r>
                                          <a:rPr lang="tr-TR" sz="2600" b="1" i="1">
                                            <a:latin typeface="Cambria Math" panose="02040503050406030204" pitchFamily="18" charset="0"/>
                                          </a:rPr>
                                          <m:t>𝟏</m:t>
                                        </m:r>
                                        <m:r>
                                          <a:rPr lang="tr-TR" sz="2600" b="1" i="1">
                                            <a:latin typeface="Cambria Math" panose="02040503050406030204" pitchFamily="18" charset="0"/>
                                          </a:rPr>
                                          <m:t>+</m:t>
                                        </m:r>
                                        <m:sSup>
                                          <m:sSupPr>
                                            <m:ctrlPr>
                                              <a:rPr lang="tr-TR" sz="2600" b="1" i="1">
                                                <a:latin typeface="Cambria Math" panose="02040503050406030204" pitchFamily="18" charset="0"/>
                                              </a:rPr>
                                            </m:ctrlPr>
                                          </m:sSupPr>
                                          <m:e>
                                            <m:r>
                                              <a:rPr lang="tr-TR" sz="2600" b="1" i="1">
                                                <a:latin typeface="Cambria Math" panose="02040503050406030204" pitchFamily="18" charset="0"/>
                                              </a:rPr>
                                              <m:t>𝑪</m:t>
                                            </m:r>
                                          </m:e>
                                          <m:sup>
                                            <m:sSup>
                                              <m:sSupPr>
                                                <m:ctrlPr>
                                                  <a:rPr lang="tr-TR" sz="2600" b="1" i="1">
                                                    <a:latin typeface="Cambria Math" panose="02040503050406030204" pitchFamily="18" charset="0"/>
                                                  </a:rPr>
                                                </m:ctrlPr>
                                              </m:sSupPr>
                                              <m:e>
                                                <m:r>
                                                  <a:rPr lang="tr-TR" sz="2600" b="1" i="1">
                                                    <a:latin typeface="Cambria Math" panose="02040503050406030204" pitchFamily="18" charset="0"/>
                                                  </a:rPr>
                                                  <m:t>∗</m:t>
                                                </m:r>
                                              </m:e>
                                              <m:sup>
                                                <m:r>
                                                  <a:rPr lang="tr-TR" sz="2600" b="1" i="1">
                                                    <a:latin typeface="Cambria Math" panose="02040503050406030204" pitchFamily="18" charset="0"/>
                                                  </a:rPr>
                                                  <m:t>𝟐</m:t>
                                                </m:r>
                                              </m:sup>
                                            </m:sSup>
                                          </m:sup>
                                        </m:sSup>
                                      </m:e>
                                    </m:d>
                                  </m:e>
                                  <m:sup>
                                    <m:r>
                                      <a:rPr lang="tr-TR" sz="2600" b="1" i="1">
                                        <a:latin typeface="Cambria Math" panose="02040503050406030204" pitchFamily="18" charset="0"/>
                                      </a:rPr>
                                      <m:t>𝟏</m:t>
                                    </m:r>
                                    <m:r>
                                      <a:rPr lang="tr-TR" sz="2600" b="1" i="1">
                                        <a:latin typeface="Cambria Math" panose="02040503050406030204" pitchFamily="18" charset="0"/>
                                      </a:rPr>
                                      <m:t>/</m:t>
                                    </m:r>
                                    <m:r>
                                      <a:rPr lang="tr-TR" sz="2600" b="1" i="1">
                                        <a:latin typeface="Cambria Math" panose="02040503050406030204" pitchFamily="18" charset="0"/>
                                      </a:rPr>
                                      <m:t>𝟐</m:t>
                                    </m:r>
                                  </m:sup>
                                </m:sSup>
                              </m:e>
                            </m:d>
                          </m:num>
                          <m:den>
                            <m:r>
                              <a:rPr lang="tr-TR" sz="2600" b="1" i="1">
                                <a:latin typeface="Cambria Math" panose="02040503050406030204" pitchFamily="18" charset="0"/>
                              </a:rPr>
                              <m:t>𝟐</m:t>
                            </m:r>
                            <m:r>
                              <a:rPr lang="tr-TR" sz="2600" b="1" i="1">
                                <a:latin typeface="Cambria Math" panose="02040503050406030204" pitchFamily="18" charset="0"/>
                              </a:rPr>
                              <m:t>−</m:t>
                            </m:r>
                            <m:r>
                              <a:rPr lang="tr-TR" sz="2600" b="1" i="1">
                                <a:latin typeface="Cambria Math" panose="02040503050406030204" pitchFamily="18" charset="0"/>
                                <a:ea typeface="Cambria Math" panose="02040503050406030204" pitchFamily="18" charset="0"/>
                              </a:rPr>
                              <m:t>𝜺</m:t>
                            </m:r>
                            <m:d>
                              <m:dPr>
                                <m:begChr m:val="["/>
                                <m:endChr m:val="]"/>
                                <m:ctrlPr>
                                  <a:rPr lang="tr-TR" sz="2600" b="1" i="1">
                                    <a:latin typeface="Cambria Math" panose="02040503050406030204" pitchFamily="18" charset="0"/>
                                    <a:ea typeface="Cambria Math" panose="02040503050406030204" pitchFamily="18" charset="0"/>
                                  </a:rPr>
                                </m:ctrlPr>
                              </m:dPr>
                              <m:e>
                                <m:r>
                                  <a:rPr lang="tr-TR" sz="2600" b="1" i="1">
                                    <a:latin typeface="Cambria Math" panose="02040503050406030204" pitchFamily="18" charset="0"/>
                                    <a:ea typeface="Cambria Math" panose="02040503050406030204" pitchFamily="18" charset="0"/>
                                  </a:rPr>
                                  <m:t>𝟏</m:t>
                                </m:r>
                                <m:r>
                                  <a:rPr lang="tr-TR" sz="2600" b="1" i="1">
                                    <a:latin typeface="Cambria Math" panose="02040503050406030204" pitchFamily="18" charset="0"/>
                                    <a:ea typeface="Cambria Math" panose="02040503050406030204" pitchFamily="18" charset="0"/>
                                  </a:rPr>
                                  <m:t>+</m:t>
                                </m:r>
                                <m:sSup>
                                  <m:sSupPr>
                                    <m:ctrlPr>
                                      <a:rPr lang="tr-TR" sz="2600" b="1" i="1">
                                        <a:latin typeface="Cambria Math" panose="02040503050406030204" pitchFamily="18" charset="0"/>
                                        <a:ea typeface="Cambria Math" panose="02040503050406030204" pitchFamily="18" charset="0"/>
                                      </a:rPr>
                                    </m:ctrlPr>
                                  </m:sSupPr>
                                  <m:e>
                                    <m:r>
                                      <a:rPr lang="tr-TR" sz="2600" b="1" i="1">
                                        <a:latin typeface="Cambria Math" panose="02040503050406030204" pitchFamily="18" charset="0"/>
                                        <a:ea typeface="Cambria Math" panose="02040503050406030204" pitchFamily="18" charset="0"/>
                                      </a:rPr>
                                      <m:t>𝑪</m:t>
                                    </m:r>
                                  </m:e>
                                  <m:sup>
                                    <m:r>
                                      <a:rPr lang="tr-TR" sz="2600" b="1" i="1">
                                        <a:latin typeface="Cambria Math" panose="02040503050406030204" pitchFamily="18" charset="0"/>
                                        <a:ea typeface="Cambria Math" panose="02040503050406030204" pitchFamily="18" charset="0"/>
                                      </a:rPr>
                                      <m:t>∗</m:t>
                                    </m:r>
                                  </m:sup>
                                </m:sSup>
                                <m:r>
                                  <a:rPr lang="tr-TR" sz="2600" b="1" i="1" smtClean="0">
                                    <a:latin typeface="Cambria Math" panose="02040503050406030204" pitchFamily="18" charset="0"/>
                                    <a:ea typeface="Cambria Math" panose="02040503050406030204" pitchFamily="18" charset="0"/>
                                  </a:rPr>
                                  <m:t>+</m:t>
                                </m:r>
                                <m:sSup>
                                  <m:sSupPr>
                                    <m:ctrlPr>
                                      <a:rPr lang="tr-TR" sz="2600" b="1" i="1">
                                        <a:latin typeface="Cambria Math" panose="02040503050406030204" pitchFamily="18" charset="0"/>
                                      </a:rPr>
                                    </m:ctrlPr>
                                  </m:sSupPr>
                                  <m:e>
                                    <m:d>
                                      <m:dPr>
                                        <m:ctrlPr>
                                          <a:rPr lang="tr-TR" sz="2600" b="1" i="1">
                                            <a:latin typeface="Cambria Math" panose="02040503050406030204" pitchFamily="18" charset="0"/>
                                          </a:rPr>
                                        </m:ctrlPr>
                                      </m:dPr>
                                      <m:e>
                                        <m:r>
                                          <a:rPr lang="tr-TR" sz="2600" b="1" i="1">
                                            <a:latin typeface="Cambria Math" panose="02040503050406030204" pitchFamily="18" charset="0"/>
                                          </a:rPr>
                                          <m:t>𝟏</m:t>
                                        </m:r>
                                        <m:r>
                                          <a:rPr lang="tr-TR" sz="2600" b="1" i="1">
                                            <a:latin typeface="Cambria Math" panose="02040503050406030204" pitchFamily="18" charset="0"/>
                                          </a:rPr>
                                          <m:t>+</m:t>
                                        </m:r>
                                        <m:sSup>
                                          <m:sSupPr>
                                            <m:ctrlPr>
                                              <a:rPr lang="tr-TR" sz="2600" b="1" i="1">
                                                <a:latin typeface="Cambria Math" panose="02040503050406030204" pitchFamily="18" charset="0"/>
                                              </a:rPr>
                                            </m:ctrlPr>
                                          </m:sSupPr>
                                          <m:e>
                                            <m:r>
                                              <a:rPr lang="tr-TR" sz="2600" b="1" i="1">
                                                <a:latin typeface="Cambria Math" panose="02040503050406030204" pitchFamily="18" charset="0"/>
                                              </a:rPr>
                                              <m:t>𝑪</m:t>
                                            </m:r>
                                          </m:e>
                                          <m:sup>
                                            <m:sSup>
                                              <m:sSupPr>
                                                <m:ctrlPr>
                                                  <a:rPr lang="tr-TR" sz="2600" b="1" i="1">
                                                    <a:latin typeface="Cambria Math" panose="02040503050406030204" pitchFamily="18" charset="0"/>
                                                  </a:rPr>
                                                </m:ctrlPr>
                                              </m:sSupPr>
                                              <m:e>
                                                <m:r>
                                                  <a:rPr lang="tr-TR" sz="2600" b="1" i="1">
                                                    <a:latin typeface="Cambria Math" panose="02040503050406030204" pitchFamily="18" charset="0"/>
                                                  </a:rPr>
                                                  <m:t>∗</m:t>
                                                </m:r>
                                              </m:e>
                                              <m:sup>
                                                <m:r>
                                                  <a:rPr lang="tr-TR" sz="2600" b="1" i="1">
                                                    <a:latin typeface="Cambria Math" panose="02040503050406030204" pitchFamily="18" charset="0"/>
                                                  </a:rPr>
                                                  <m:t>𝟐</m:t>
                                                </m:r>
                                              </m:sup>
                                            </m:sSup>
                                          </m:sup>
                                        </m:sSup>
                                      </m:e>
                                    </m:d>
                                  </m:e>
                                  <m:sup>
                                    <m:r>
                                      <a:rPr lang="tr-TR" sz="2600" b="1" i="1">
                                        <a:latin typeface="Cambria Math" panose="02040503050406030204" pitchFamily="18" charset="0"/>
                                      </a:rPr>
                                      <m:t>𝟏</m:t>
                                    </m:r>
                                    <m:r>
                                      <a:rPr lang="tr-TR" sz="2600" b="1" i="1">
                                        <a:latin typeface="Cambria Math" panose="02040503050406030204" pitchFamily="18" charset="0"/>
                                      </a:rPr>
                                      <m:t>/</m:t>
                                    </m:r>
                                    <m:r>
                                      <a:rPr lang="tr-TR" sz="2600" b="1" i="1">
                                        <a:latin typeface="Cambria Math" panose="02040503050406030204" pitchFamily="18" charset="0"/>
                                      </a:rPr>
                                      <m:t>𝟐</m:t>
                                    </m:r>
                                  </m:sup>
                                </m:sSup>
                              </m:e>
                            </m:d>
                          </m:den>
                        </m:f>
                      </m:e>
                    </m:d>
                  </m:oMath>
                </a14:m>
                <a:endParaRPr lang="tr-TR" sz="2600" b="1" dirty="0"/>
              </a:p>
            </p:txBody>
          </p:sp>
        </mc:Choice>
        <mc:Fallback xmlns="">
          <p:sp>
            <p:nvSpPr>
              <p:cNvPr id="28" name="TextBox 23">
                <a:extLst>
                  <a:ext uri="{FF2B5EF4-FFF2-40B4-BE49-F238E27FC236}">
                    <a16:creationId xmlns:a16="http://schemas.microsoft.com/office/drawing/2014/main" id="{C162BE11-9C87-5DAB-ADA5-A055DEB0BB55}"/>
                  </a:ext>
                </a:extLst>
              </p:cNvPr>
              <p:cNvSpPr txBox="1">
                <a:spLocks noRot="1" noChangeAspect="1" noMove="1" noResize="1" noEditPoints="1" noAdjustHandles="1" noChangeArrowheads="1" noChangeShapeType="1" noTextEdit="1"/>
              </p:cNvSpPr>
              <p:nvPr/>
            </p:nvSpPr>
            <p:spPr>
              <a:xfrm>
                <a:off x="217281" y="4132118"/>
                <a:ext cx="5751575" cy="1307089"/>
              </a:xfrm>
              <a:prstGeom prst="rect">
                <a:avLst/>
              </a:prstGeom>
              <a:blipFill>
                <a:blip r:embed="rId5"/>
                <a:stretch>
                  <a:fillRect l="-3386"/>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1" name="TextBox 23">
                <a:extLst>
                  <a:ext uri="{FF2B5EF4-FFF2-40B4-BE49-F238E27FC236}">
                    <a16:creationId xmlns:a16="http://schemas.microsoft.com/office/drawing/2014/main" id="{1E8A378E-EA18-3D2F-4452-5C97D65BD5A4}"/>
                  </a:ext>
                </a:extLst>
              </p:cNvPr>
              <p:cNvSpPr txBox="1"/>
              <p:nvPr/>
            </p:nvSpPr>
            <p:spPr>
              <a:xfrm>
                <a:off x="217281" y="5611136"/>
                <a:ext cx="7331879" cy="1037720"/>
              </a:xfrm>
              <a:prstGeom prst="rect">
                <a:avLst/>
              </a:prstGeom>
              <a:noFill/>
              <a:ln>
                <a:solidFill>
                  <a:schemeClr val="tx1"/>
                </a:solidFill>
              </a:ln>
            </p:spPr>
            <p:txBody>
              <a:bodyPr wrap="none" lIns="0" tIns="0" rIns="0" bIns="0" rtlCol="0">
                <a:spAutoFit/>
              </a:bodyPr>
              <a:lstStyle/>
              <a:p>
                <a:r>
                  <a:rPr lang="tr-TR" sz="2600" b="1" dirty="0"/>
                  <a:t>NTU</a:t>
                </a:r>
                <a14:m>
                  <m:oMath xmlns:m="http://schemas.openxmlformats.org/officeDocument/2006/math">
                    <m:r>
                      <a:rPr lang="tr-TR" sz="2600" b="1" i="1" smtClean="0">
                        <a:latin typeface="Cambria Math" panose="02040503050406030204" pitchFamily="18" charset="0"/>
                      </a:rPr>
                      <m:t>=</m:t>
                    </m:r>
                    <m:f>
                      <m:fPr>
                        <m:ctrlPr>
                          <a:rPr lang="tr-TR" sz="2600" b="1" i="1" smtClean="0">
                            <a:latin typeface="Cambria Math" panose="02040503050406030204" pitchFamily="18" charset="0"/>
                          </a:rPr>
                        </m:ctrlPr>
                      </m:fPr>
                      <m:num>
                        <m:r>
                          <a:rPr lang="tr-TR" sz="2600" b="1" i="1" smtClean="0">
                            <a:latin typeface="Cambria Math" panose="02040503050406030204" pitchFamily="18" charset="0"/>
                          </a:rPr>
                          <m:t>𝟏</m:t>
                        </m:r>
                      </m:num>
                      <m:den>
                        <m:sSup>
                          <m:sSupPr>
                            <m:ctrlPr>
                              <a:rPr lang="tr-TR" sz="2600" b="1" i="1" smtClean="0">
                                <a:latin typeface="Cambria Math" panose="02040503050406030204" pitchFamily="18" charset="0"/>
                              </a:rPr>
                            </m:ctrlPr>
                          </m:sSupPr>
                          <m:e>
                            <m:d>
                              <m:dPr>
                                <m:ctrlPr>
                                  <a:rPr lang="tr-TR" sz="2600" b="1" i="1" smtClean="0">
                                    <a:latin typeface="Cambria Math" panose="02040503050406030204" pitchFamily="18" charset="0"/>
                                  </a:rPr>
                                </m:ctrlPr>
                              </m:dPr>
                              <m:e>
                                <m:r>
                                  <a:rPr lang="tr-TR" sz="2600" b="1" i="1" smtClean="0">
                                    <a:latin typeface="Cambria Math" panose="02040503050406030204" pitchFamily="18" charset="0"/>
                                  </a:rPr>
                                  <m:t>𝟏</m:t>
                                </m:r>
                                <m:r>
                                  <a:rPr lang="tr-TR" sz="2600" b="1" i="1" smtClean="0">
                                    <a:latin typeface="Cambria Math" panose="02040503050406030204" pitchFamily="18" charset="0"/>
                                  </a:rPr>
                                  <m:t>+</m:t>
                                </m:r>
                                <m:sSup>
                                  <m:sSupPr>
                                    <m:ctrlPr>
                                      <a:rPr lang="tr-TR" sz="2600" b="1" i="1" smtClean="0">
                                        <a:latin typeface="Cambria Math" panose="02040503050406030204" pitchFamily="18" charset="0"/>
                                      </a:rPr>
                                    </m:ctrlPr>
                                  </m:sSupPr>
                                  <m:e>
                                    <m:r>
                                      <a:rPr lang="tr-TR" sz="2600" b="1" i="1" smtClean="0">
                                        <a:latin typeface="Cambria Math" panose="02040503050406030204" pitchFamily="18" charset="0"/>
                                      </a:rPr>
                                      <m:t>𝟎</m:t>
                                    </m:r>
                                    <m:r>
                                      <a:rPr lang="tr-TR" sz="2600" b="1" i="1" smtClean="0">
                                        <a:latin typeface="Cambria Math" panose="02040503050406030204" pitchFamily="18" charset="0"/>
                                      </a:rPr>
                                      <m:t>.</m:t>
                                    </m:r>
                                    <m:r>
                                      <a:rPr lang="tr-TR" sz="2600" b="1" i="1" smtClean="0">
                                        <a:latin typeface="Cambria Math" panose="02040503050406030204" pitchFamily="18" charset="0"/>
                                      </a:rPr>
                                      <m:t>𝟖𝟎𝟓</m:t>
                                    </m:r>
                                  </m:e>
                                  <m:sup>
                                    <m:r>
                                      <a:rPr lang="tr-TR" sz="2600" b="1" i="1" smtClean="0">
                                        <a:latin typeface="Cambria Math" panose="02040503050406030204" pitchFamily="18" charset="0"/>
                                      </a:rPr>
                                      <m:t>𝟐</m:t>
                                    </m:r>
                                  </m:sup>
                                </m:sSup>
                              </m:e>
                            </m:d>
                          </m:e>
                          <m:sup>
                            <m:r>
                              <a:rPr lang="tr-TR" sz="2600" b="1" i="1" smtClean="0">
                                <a:latin typeface="Cambria Math" panose="02040503050406030204" pitchFamily="18" charset="0"/>
                              </a:rPr>
                              <m:t>𝟏</m:t>
                            </m:r>
                            <m:r>
                              <a:rPr lang="tr-TR" sz="2600" b="1" i="1" smtClean="0">
                                <a:latin typeface="Cambria Math" panose="02040503050406030204" pitchFamily="18" charset="0"/>
                              </a:rPr>
                              <m:t>/</m:t>
                            </m:r>
                            <m:r>
                              <a:rPr lang="tr-TR" sz="2600" b="1" i="1" smtClean="0">
                                <a:latin typeface="Cambria Math" panose="02040503050406030204" pitchFamily="18" charset="0"/>
                              </a:rPr>
                              <m:t>𝟐</m:t>
                            </m:r>
                          </m:sup>
                        </m:sSup>
                      </m:den>
                    </m:f>
                    <m:r>
                      <a:rPr lang="tr-TR" sz="2600" b="1" i="1" smtClean="0">
                        <a:latin typeface="Cambria Math" panose="02040503050406030204" pitchFamily="18" charset="0"/>
                      </a:rPr>
                      <m:t>𝒍𝒏</m:t>
                    </m:r>
                    <m:d>
                      <m:dPr>
                        <m:begChr m:val="["/>
                        <m:endChr m:val="]"/>
                        <m:ctrlPr>
                          <a:rPr lang="tr-TR" sz="2600" b="1" i="1" smtClean="0">
                            <a:latin typeface="Cambria Math" panose="02040503050406030204" pitchFamily="18" charset="0"/>
                          </a:rPr>
                        </m:ctrlPr>
                      </m:dPr>
                      <m:e>
                        <m:f>
                          <m:fPr>
                            <m:ctrlPr>
                              <a:rPr lang="tr-TR" sz="2600" b="1" i="1" smtClean="0">
                                <a:latin typeface="Cambria Math" panose="02040503050406030204" pitchFamily="18" charset="0"/>
                              </a:rPr>
                            </m:ctrlPr>
                          </m:fPr>
                          <m:num>
                            <m:r>
                              <a:rPr lang="tr-TR" sz="2600" b="1" i="1" smtClean="0">
                                <a:latin typeface="Cambria Math" panose="02040503050406030204" pitchFamily="18" charset="0"/>
                              </a:rPr>
                              <m:t>𝟐</m:t>
                            </m:r>
                            <m:r>
                              <a:rPr lang="tr-TR" sz="2600" b="1" i="1" smtClean="0">
                                <a:latin typeface="Cambria Math" panose="02040503050406030204" pitchFamily="18" charset="0"/>
                              </a:rPr>
                              <m:t>−</m:t>
                            </m:r>
                            <m:r>
                              <a:rPr lang="tr-TR" sz="2600" b="1" i="1" smtClean="0">
                                <a:latin typeface="Cambria Math" panose="02040503050406030204" pitchFamily="18" charset="0"/>
                              </a:rPr>
                              <m:t>𝟎</m:t>
                            </m:r>
                            <m:r>
                              <a:rPr lang="tr-TR" sz="2600" b="1" i="1" smtClean="0">
                                <a:latin typeface="Cambria Math" panose="02040503050406030204" pitchFamily="18" charset="0"/>
                              </a:rPr>
                              <m:t>.</m:t>
                            </m:r>
                            <m:r>
                              <a:rPr lang="tr-TR" sz="2600" b="1" i="1" smtClean="0">
                                <a:latin typeface="Cambria Math" panose="02040503050406030204" pitchFamily="18" charset="0"/>
                              </a:rPr>
                              <m:t>𝟓𝟑𝟐</m:t>
                            </m:r>
                            <m:d>
                              <m:dPr>
                                <m:begChr m:val="["/>
                                <m:endChr m:val="]"/>
                                <m:ctrlPr>
                                  <a:rPr lang="tr-TR" sz="2600" b="1" i="1" smtClean="0">
                                    <a:latin typeface="Cambria Math" panose="02040503050406030204" pitchFamily="18" charset="0"/>
                                    <a:ea typeface="Cambria Math" panose="02040503050406030204" pitchFamily="18" charset="0"/>
                                  </a:rPr>
                                </m:ctrlPr>
                              </m:dPr>
                              <m:e>
                                <m:r>
                                  <a:rPr lang="tr-TR" sz="2600" b="1" i="1" smtClean="0">
                                    <a:latin typeface="Cambria Math" panose="02040503050406030204" pitchFamily="18" charset="0"/>
                                    <a:ea typeface="Cambria Math" panose="02040503050406030204" pitchFamily="18" charset="0"/>
                                  </a:rPr>
                                  <m:t>𝟏</m:t>
                                </m:r>
                                <m:r>
                                  <a:rPr lang="tr-TR" sz="2600" b="1" i="1" smtClean="0">
                                    <a:latin typeface="Cambria Math" panose="02040503050406030204" pitchFamily="18" charset="0"/>
                                    <a:ea typeface="Cambria Math" panose="02040503050406030204" pitchFamily="18" charset="0"/>
                                  </a:rPr>
                                  <m:t>+</m:t>
                                </m:r>
                                <m:r>
                                  <a:rPr lang="tr-TR" sz="2600" b="1" i="1" smtClean="0">
                                    <a:latin typeface="Cambria Math" panose="02040503050406030204" pitchFamily="18" charset="0"/>
                                    <a:ea typeface="Cambria Math" panose="02040503050406030204" pitchFamily="18" charset="0"/>
                                  </a:rPr>
                                  <m:t>𝟎</m:t>
                                </m:r>
                                <m:r>
                                  <a:rPr lang="tr-TR" sz="2600" b="1" i="1" smtClean="0">
                                    <a:latin typeface="Cambria Math" panose="02040503050406030204" pitchFamily="18" charset="0"/>
                                    <a:ea typeface="Cambria Math" panose="02040503050406030204" pitchFamily="18" charset="0"/>
                                  </a:rPr>
                                  <m:t>.</m:t>
                                </m:r>
                                <m:r>
                                  <a:rPr lang="tr-TR" sz="2600" b="1" i="1" smtClean="0">
                                    <a:latin typeface="Cambria Math" panose="02040503050406030204" pitchFamily="18" charset="0"/>
                                    <a:ea typeface="Cambria Math" panose="02040503050406030204" pitchFamily="18" charset="0"/>
                                  </a:rPr>
                                  <m:t>𝟖𝟎𝟓</m:t>
                                </m:r>
                                <m:r>
                                  <a:rPr lang="tr-TR" sz="2600" b="1" i="1" smtClean="0">
                                    <a:latin typeface="Cambria Math" panose="02040503050406030204" pitchFamily="18" charset="0"/>
                                    <a:ea typeface="Cambria Math" panose="02040503050406030204" pitchFamily="18" charset="0"/>
                                  </a:rPr>
                                  <m:t>−</m:t>
                                </m:r>
                                <m:sSup>
                                  <m:sSupPr>
                                    <m:ctrlPr>
                                      <a:rPr lang="tr-TR" sz="2600" b="1" i="1">
                                        <a:latin typeface="Cambria Math" panose="02040503050406030204" pitchFamily="18" charset="0"/>
                                      </a:rPr>
                                    </m:ctrlPr>
                                  </m:sSupPr>
                                  <m:e>
                                    <m:d>
                                      <m:dPr>
                                        <m:ctrlPr>
                                          <a:rPr lang="tr-TR" sz="2600" b="1" i="1">
                                            <a:latin typeface="Cambria Math" panose="02040503050406030204" pitchFamily="18" charset="0"/>
                                          </a:rPr>
                                        </m:ctrlPr>
                                      </m:dPr>
                                      <m:e>
                                        <m:r>
                                          <a:rPr lang="tr-TR" sz="2600" b="1" i="1">
                                            <a:latin typeface="Cambria Math" panose="02040503050406030204" pitchFamily="18" charset="0"/>
                                          </a:rPr>
                                          <m:t>𝟏</m:t>
                                        </m:r>
                                        <m:r>
                                          <a:rPr lang="tr-TR" sz="2600" b="1" i="1">
                                            <a:latin typeface="Cambria Math" panose="02040503050406030204" pitchFamily="18" charset="0"/>
                                          </a:rPr>
                                          <m:t>+</m:t>
                                        </m:r>
                                        <m:sSup>
                                          <m:sSupPr>
                                            <m:ctrlPr>
                                              <a:rPr lang="tr-TR" sz="2600" b="1" i="1">
                                                <a:latin typeface="Cambria Math" panose="02040503050406030204" pitchFamily="18" charset="0"/>
                                              </a:rPr>
                                            </m:ctrlPr>
                                          </m:sSupPr>
                                          <m:e>
                                            <m:r>
                                              <a:rPr lang="tr-TR" sz="2600" b="1" i="1">
                                                <a:latin typeface="Cambria Math" panose="02040503050406030204" pitchFamily="18" charset="0"/>
                                              </a:rPr>
                                              <m:t>𝟎</m:t>
                                            </m:r>
                                            <m:r>
                                              <a:rPr lang="tr-TR" sz="2600" b="1" i="1">
                                                <a:latin typeface="Cambria Math" panose="02040503050406030204" pitchFamily="18" charset="0"/>
                                              </a:rPr>
                                              <m:t>.</m:t>
                                            </m:r>
                                            <m:r>
                                              <a:rPr lang="tr-TR" sz="2600" b="1" i="1">
                                                <a:latin typeface="Cambria Math" panose="02040503050406030204" pitchFamily="18" charset="0"/>
                                              </a:rPr>
                                              <m:t>𝟖𝟎𝟓</m:t>
                                            </m:r>
                                          </m:e>
                                          <m:sup>
                                            <m:r>
                                              <a:rPr lang="tr-TR" sz="2600" b="1" i="1">
                                                <a:latin typeface="Cambria Math" panose="02040503050406030204" pitchFamily="18" charset="0"/>
                                              </a:rPr>
                                              <m:t>𝟐</m:t>
                                            </m:r>
                                          </m:sup>
                                        </m:sSup>
                                      </m:e>
                                    </m:d>
                                  </m:e>
                                  <m:sup>
                                    <m:r>
                                      <a:rPr lang="tr-TR" sz="2600" b="1" i="1">
                                        <a:latin typeface="Cambria Math" panose="02040503050406030204" pitchFamily="18" charset="0"/>
                                      </a:rPr>
                                      <m:t>𝟏</m:t>
                                    </m:r>
                                    <m:r>
                                      <a:rPr lang="tr-TR" sz="2600" b="1" i="1">
                                        <a:latin typeface="Cambria Math" panose="02040503050406030204" pitchFamily="18" charset="0"/>
                                      </a:rPr>
                                      <m:t>/</m:t>
                                    </m:r>
                                    <m:r>
                                      <a:rPr lang="tr-TR" sz="2600" b="1" i="1">
                                        <a:latin typeface="Cambria Math" panose="02040503050406030204" pitchFamily="18" charset="0"/>
                                      </a:rPr>
                                      <m:t>𝟐</m:t>
                                    </m:r>
                                  </m:sup>
                                </m:sSup>
                              </m:e>
                            </m:d>
                          </m:num>
                          <m:den>
                            <m:r>
                              <a:rPr lang="tr-TR" sz="2600" b="1" i="1">
                                <a:latin typeface="Cambria Math" panose="02040503050406030204" pitchFamily="18" charset="0"/>
                              </a:rPr>
                              <m:t>𝟐</m:t>
                            </m:r>
                            <m:r>
                              <a:rPr lang="tr-TR" sz="2600" b="1" i="1">
                                <a:latin typeface="Cambria Math" panose="02040503050406030204" pitchFamily="18" charset="0"/>
                              </a:rPr>
                              <m:t>−</m:t>
                            </m:r>
                            <m:r>
                              <a:rPr lang="tr-TR" sz="2600" b="1" i="1" smtClean="0">
                                <a:latin typeface="Cambria Math" panose="02040503050406030204" pitchFamily="18" charset="0"/>
                              </a:rPr>
                              <m:t>𝟎</m:t>
                            </m:r>
                            <m:r>
                              <a:rPr lang="tr-TR" sz="2600" b="1" i="1" smtClean="0">
                                <a:latin typeface="Cambria Math" panose="02040503050406030204" pitchFamily="18" charset="0"/>
                              </a:rPr>
                              <m:t>.</m:t>
                            </m:r>
                            <m:r>
                              <a:rPr lang="tr-TR" sz="2600" b="1" i="1" smtClean="0">
                                <a:latin typeface="Cambria Math" panose="02040503050406030204" pitchFamily="18" charset="0"/>
                              </a:rPr>
                              <m:t>𝟓𝟑𝟐</m:t>
                            </m:r>
                            <m:d>
                              <m:dPr>
                                <m:begChr m:val="["/>
                                <m:endChr m:val="]"/>
                                <m:ctrlPr>
                                  <a:rPr lang="tr-TR" sz="2600" b="1" i="1">
                                    <a:latin typeface="Cambria Math" panose="02040503050406030204" pitchFamily="18" charset="0"/>
                                    <a:ea typeface="Cambria Math" panose="02040503050406030204" pitchFamily="18" charset="0"/>
                                  </a:rPr>
                                </m:ctrlPr>
                              </m:dPr>
                              <m:e>
                                <m:r>
                                  <a:rPr lang="tr-TR" sz="2600" b="1" i="1">
                                    <a:latin typeface="Cambria Math" panose="02040503050406030204" pitchFamily="18" charset="0"/>
                                    <a:ea typeface="Cambria Math" panose="02040503050406030204" pitchFamily="18" charset="0"/>
                                  </a:rPr>
                                  <m:t>𝟏</m:t>
                                </m:r>
                                <m:r>
                                  <a:rPr lang="tr-TR" sz="2600" b="1" i="1">
                                    <a:latin typeface="Cambria Math" panose="02040503050406030204" pitchFamily="18" charset="0"/>
                                    <a:ea typeface="Cambria Math" panose="02040503050406030204" pitchFamily="18" charset="0"/>
                                  </a:rPr>
                                  <m:t>+</m:t>
                                </m:r>
                                <m:r>
                                  <a:rPr lang="tr-TR" sz="2600" b="1" i="1" smtClean="0">
                                    <a:latin typeface="Cambria Math" panose="02040503050406030204" pitchFamily="18" charset="0"/>
                                    <a:ea typeface="Cambria Math" panose="02040503050406030204" pitchFamily="18" charset="0"/>
                                  </a:rPr>
                                  <m:t>𝟎</m:t>
                                </m:r>
                                <m:r>
                                  <a:rPr lang="tr-TR" sz="2600" b="1" i="1" smtClean="0">
                                    <a:latin typeface="Cambria Math" panose="02040503050406030204" pitchFamily="18" charset="0"/>
                                    <a:ea typeface="Cambria Math" panose="02040503050406030204" pitchFamily="18" charset="0"/>
                                  </a:rPr>
                                  <m:t>.</m:t>
                                </m:r>
                                <m:r>
                                  <a:rPr lang="tr-TR" sz="2600" b="1" i="1" smtClean="0">
                                    <a:latin typeface="Cambria Math" panose="02040503050406030204" pitchFamily="18" charset="0"/>
                                    <a:ea typeface="Cambria Math" panose="02040503050406030204" pitchFamily="18" charset="0"/>
                                  </a:rPr>
                                  <m:t>𝟖𝟎𝟓</m:t>
                                </m:r>
                                <m:r>
                                  <a:rPr lang="tr-TR" sz="2600" b="1" i="1" smtClean="0">
                                    <a:latin typeface="Cambria Math" panose="02040503050406030204" pitchFamily="18" charset="0"/>
                                    <a:ea typeface="Cambria Math" panose="02040503050406030204" pitchFamily="18" charset="0"/>
                                  </a:rPr>
                                  <m:t>+</m:t>
                                </m:r>
                                <m:sSup>
                                  <m:sSupPr>
                                    <m:ctrlPr>
                                      <a:rPr lang="tr-TR" sz="2600" b="1" i="1">
                                        <a:latin typeface="Cambria Math" panose="02040503050406030204" pitchFamily="18" charset="0"/>
                                      </a:rPr>
                                    </m:ctrlPr>
                                  </m:sSupPr>
                                  <m:e>
                                    <m:d>
                                      <m:dPr>
                                        <m:ctrlPr>
                                          <a:rPr lang="tr-TR" sz="2600" b="1" i="1">
                                            <a:latin typeface="Cambria Math" panose="02040503050406030204" pitchFamily="18" charset="0"/>
                                          </a:rPr>
                                        </m:ctrlPr>
                                      </m:dPr>
                                      <m:e>
                                        <m:r>
                                          <a:rPr lang="tr-TR" sz="2600" b="1" i="1">
                                            <a:latin typeface="Cambria Math" panose="02040503050406030204" pitchFamily="18" charset="0"/>
                                          </a:rPr>
                                          <m:t>𝟏</m:t>
                                        </m:r>
                                        <m:r>
                                          <a:rPr lang="tr-TR" sz="2600" b="1" i="1">
                                            <a:latin typeface="Cambria Math" panose="02040503050406030204" pitchFamily="18" charset="0"/>
                                          </a:rPr>
                                          <m:t>+</m:t>
                                        </m:r>
                                        <m:sSup>
                                          <m:sSupPr>
                                            <m:ctrlPr>
                                              <a:rPr lang="tr-TR" sz="2600" b="1" i="1">
                                                <a:latin typeface="Cambria Math" panose="02040503050406030204" pitchFamily="18" charset="0"/>
                                              </a:rPr>
                                            </m:ctrlPr>
                                          </m:sSupPr>
                                          <m:e>
                                            <m:r>
                                              <a:rPr lang="tr-TR" sz="2600" b="1" i="1">
                                                <a:latin typeface="Cambria Math" panose="02040503050406030204" pitchFamily="18" charset="0"/>
                                              </a:rPr>
                                              <m:t>𝟎</m:t>
                                            </m:r>
                                            <m:r>
                                              <a:rPr lang="tr-TR" sz="2600" b="1" i="1">
                                                <a:latin typeface="Cambria Math" panose="02040503050406030204" pitchFamily="18" charset="0"/>
                                              </a:rPr>
                                              <m:t>.</m:t>
                                            </m:r>
                                            <m:r>
                                              <a:rPr lang="tr-TR" sz="2600" b="1" i="1">
                                                <a:latin typeface="Cambria Math" panose="02040503050406030204" pitchFamily="18" charset="0"/>
                                              </a:rPr>
                                              <m:t>𝟖𝟎𝟓</m:t>
                                            </m:r>
                                          </m:e>
                                          <m:sup>
                                            <m:r>
                                              <a:rPr lang="tr-TR" sz="2600" b="1" i="1">
                                                <a:latin typeface="Cambria Math" panose="02040503050406030204" pitchFamily="18" charset="0"/>
                                              </a:rPr>
                                              <m:t>𝟐</m:t>
                                            </m:r>
                                          </m:sup>
                                        </m:sSup>
                                      </m:e>
                                    </m:d>
                                  </m:e>
                                  <m:sup>
                                    <m:r>
                                      <a:rPr lang="tr-TR" sz="2600" b="1" i="1">
                                        <a:latin typeface="Cambria Math" panose="02040503050406030204" pitchFamily="18" charset="0"/>
                                      </a:rPr>
                                      <m:t>𝟏</m:t>
                                    </m:r>
                                    <m:r>
                                      <a:rPr lang="tr-TR" sz="2600" b="1" i="1">
                                        <a:latin typeface="Cambria Math" panose="02040503050406030204" pitchFamily="18" charset="0"/>
                                      </a:rPr>
                                      <m:t>/</m:t>
                                    </m:r>
                                    <m:r>
                                      <a:rPr lang="tr-TR" sz="2600" b="1" i="1">
                                        <a:latin typeface="Cambria Math" panose="02040503050406030204" pitchFamily="18" charset="0"/>
                                      </a:rPr>
                                      <m:t>𝟐</m:t>
                                    </m:r>
                                  </m:sup>
                                </m:sSup>
                              </m:e>
                            </m:d>
                          </m:den>
                        </m:f>
                      </m:e>
                    </m:d>
                  </m:oMath>
                </a14:m>
                <a:endParaRPr lang="tr-TR" sz="2600" b="1" dirty="0"/>
              </a:p>
            </p:txBody>
          </p:sp>
        </mc:Choice>
        <mc:Fallback xmlns="">
          <p:sp>
            <p:nvSpPr>
              <p:cNvPr id="31" name="TextBox 23">
                <a:extLst>
                  <a:ext uri="{FF2B5EF4-FFF2-40B4-BE49-F238E27FC236}">
                    <a16:creationId xmlns:a16="http://schemas.microsoft.com/office/drawing/2014/main" id="{1E8A378E-EA18-3D2F-4452-5C97D65BD5A4}"/>
                  </a:ext>
                </a:extLst>
              </p:cNvPr>
              <p:cNvSpPr txBox="1">
                <a:spLocks noRot="1" noChangeAspect="1" noMove="1" noResize="1" noEditPoints="1" noAdjustHandles="1" noChangeArrowheads="1" noChangeShapeType="1" noTextEdit="1"/>
              </p:cNvSpPr>
              <p:nvPr/>
            </p:nvSpPr>
            <p:spPr>
              <a:xfrm>
                <a:off x="217281" y="5611136"/>
                <a:ext cx="7331879" cy="1037720"/>
              </a:xfrm>
              <a:prstGeom prst="rect">
                <a:avLst/>
              </a:prstGeom>
              <a:blipFill>
                <a:blip r:embed="rId6"/>
                <a:stretch>
                  <a:fillRect l="-265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2" name="TextBox 23">
                <a:extLst>
                  <a:ext uri="{FF2B5EF4-FFF2-40B4-BE49-F238E27FC236}">
                    <a16:creationId xmlns:a16="http://schemas.microsoft.com/office/drawing/2014/main" id="{5536DC64-C971-DDC8-5B9A-2F481C522D3C}"/>
                  </a:ext>
                </a:extLst>
              </p:cNvPr>
              <p:cNvSpPr txBox="1"/>
              <p:nvPr/>
            </p:nvSpPr>
            <p:spPr>
              <a:xfrm>
                <a:off x="8464947" y="5929941"/>
                <a:ext cx="1964384" cy="400110"/>
              </a:xfrm>
              <a:prstGeom prst="rect">
                <a:avLst/>
              </a:prstGeom>
              <a:noFill/>
              <a:ln>
                <a:solidFill>
                  <a:schemeClr val="tx1"/>
                </a:solidFill>
              </a:ln>
            </p:spPr>
            <p:txBody>
              <a:bodyPr wrap="none" lIns="0" tIns="0" rIns="0" bIns="0" rtlCol="0">
                <a:spAutoFit/>
              </a:bodyPr>
              <a:lstStyle/>
              <a:p>
                <a:r>
                  <a:rPr lang="tr-TR" sz="2600" b="1" dirty="0"/>
                  <a:t>NTU</a:t>
                </a:r>
                <a14:m>
                  <m:oMath xmlns:m="http://schemas.openxmlformats.org/officeDocument/2006/math">
                    <m:r>
                      <a:rPr lang="tr-TR" sz="2600" b="1" i="1" smtClean="0">
                        <a:latin typeface="Cambria Math" panose="02040503050406030204" pitchFamily="18" charset="0"/>
                      </a:rPr>
                      <m:t>=</m:t>
                    </m:r>
                    <m:r>
                      <a:rPr lang="tr-TR" sz="2600" b="1" i="1" smtClean="0">
                        <a:latin typeface="Cambria Math" panose="02040503050406030204" pitchFamily="18" charset="0"/>
                      </a:rPr>
                      <m:t>𝟏</m:t>
                    </m:r>
                    <m:r>
                      <a:rPr lang="tr-TR" sz="2600" b="1" i="1" smtClean="0">
                        <a:latin typeface="Cambria Math" panose="02040503050406030204" pitchFamily="18" charset="0"/>
                      </a:rPr>
                      <m:t>.</m:t>
                    </m:r>
                    <m:r>
                      <a:rPr lang="tr-TR" sz="2600" b="1" i="1" smtClean="0">
                        <a:latin typeface="Cambria Math" panose="02040503050406030204" pitchFamily="18" charset="0"/>
                      </a:rPr>
                      <m:t>𝟐𝟐𝟔</m:t>
                    </m:r>
                  </m:oMath>
                </a14:m>
                <a:endParaRPr lang="tr-TR" sz="2600" b="1" dirty="0"/>
              </a:p>
            </p:txBody>
          </p:sp>
        </mc:Choice>
        <mc:Fallback xmlns="">
          <p:sp>
            <p:nvSpPr>
              <p:cNvPr id="32" name="TextBox 23">
                <a:extLst>
                  <a:ext uri="{FF2B5EF4-FFF2-40B4-BE49-F238E27FC236}">
                    <a16:creationId xmlns:a16="http://schemas.microsoft.com/office/drawing/2014/main" id="{5536DC64-C971-DDC8-5B9A-2F481C522D3C}"/>
                  </a:ext>
                </a:extLst>
              </p:cNvPr>
              <p:cNvSpPr txBox="1">
                <a:spLocks noRot="1" noChangeAspect="1" noMove="1" noResize="1" noEditPoints="1" noAdjustHandles="1" noChangeArrowheads="1" noChangeShapeType="1" noTextEdit="1"/>
              </p:cNvSpPr>
              <p:nvPr/>
            </p:nvSpPr>
            <p:spPr>
              <a:xfrm>
                <a:off x="8464947" y="5929941"/>
                <a:ext cx="1964384" cy="400110"/>
              </a:xfrm>
              <a:prstGeom prst="rect">
                <a:avLst/>
              </a:prstGeom>
              <a:blipFill>
                <a:blip r:embed="rId7"/>
                <a:stretch>
                  <a:fillRect l="-9877" t="-23881" b="-47761"/>
                </a:stretch>
              </a:blipFill>
              <a:ln>
                <a:solidFill>
                  <a:schemeClr val="tx1"/>
                </a:solidFill>
              </a:ln>
            </p:spPr>
            <p:txBody>
              <a:bodyPr/>
              <a:lstStyle/>
              <a:p>
                <a:r>
                  <a:rPr lang="tr-TR">
                    <a:noFill/>
                  </a:rPr>
                  <a:t> </a:t>
                </a:r>
              </a:p>
            </p:txBody>
          </p:sp>
        </mc:Fallback>
      </mc:AlternateContent>
      <p:sp>
        <p:nvSpPr>
          <p:cNvPr id="33" name="Ok: Sağ 32">
            <a:extLst>
              <a:ext uri="{FF2B5EF4-FFF2-40B4-BE49-F238E27FC236}">
                <a16:creationId xmlns:a16="http://schemas.microsoft.com/office/drawing/2014/main" id="{888C82A2-BA6D-E84A-7AC8-6CD29697C98F}"/>
              </a:ext>
            </a:extLst>
          </p:cNvPr>
          <p:cNvSpPr/>
          <p:nvPr/>
        </p:nvSpPr>
        <p:spPr>
          <a:xfrm>
            <a:off x="7788181" y="5993635"/>
            <a:ext cx="437744" cy="2727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layt Numarası Yer Tutucusu 1">
            <a:extLst>
              <a:ext uri="{FF2B5EF4-FFF2-40B4-BE49-F238E27FC236}">
                <a16:creationId xmlns:a16="http://schemas.microsoft.com/office/drawing/2014/main" id="{6E120EDE-F029-F259-BB88-6312812DB919}"/>
              </a:ext>
            </a:extLst>
          </p:cNvPr>
          <p:cNvSpPr>
            <a:spLocks noGrp="1"/>
          </p:cNvSpPr>
          <p:nvPr>
            <p:ph type="sldNum" sz="quarter" idx="12"/>
          </p:nvPr>
        </p:nvSpPr>
        <p:spPr/>
        <p:txBody>
          <a:bodyPr/>
          <a:lstStyle/>
          <a:p>
            <a:fld id="{9DC36462-DBD6-4833-A557-4F162F5DA347}" type="slidenum">
              <a:rPr lang="tr-TR" smtClean="0"/>
              <a:t>23</a:t>
            </a:fld>
            <a:endParaRPr lang="tr-TR"/>
          </a:p>
        </p:txBody>
      </p:sp>
    </p:spTree>
    <p:extLst>
      <p:ext uri="{BB962C8B-B14F-4D97-AF65-F5344CB8AC3E}">
        <p14:creationId xmlns:p14="http://schemas.microsoft.com/office/powerpoint/2010/main" val="2688037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7C2B7-6CD8-8E1A-7876-D947342FE07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04232F0-75BC-AABD-0547-CC1C7FEE28C8}"/>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720D275E-DCB3-430B-640A-10369C6DD471}"/>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11837888-A433-D40C-85B1-EAB436C05B9A}"/>
              </a:ext>
            </a:extLst>
          </p:cNvPr>
          <p:cNvSpPr txBox="1"/>
          <p:nvPr/>
        </p:nvSpPr>
        <p:spPr>
          <a:xfrm>
            <a:off x="217281" y="74909"/>
            <a:ext cx="7274900" cy="707886"/>
          </a:xfrm>
          <a:prstGeom prst="rect">
            <a:avLst/>
          </a:prstGeom>
          <a:noFill/>
        </p:spPr>
        <p:txBody>
          <a:bodyPr wrap="square" rtlCol="0">
            <a:spAutoFit/>
          </a:bodyPr>
          <a:lstStyle/>
          <a:p>
            <a:r>
              <a:rPr lang="tr-TR" sz="4000" b="1" dirty="0"/>
              <a:t>EXAMPLE-1-Solution - Ꜫ-NTU</a:t>
            </a:r>
          </a:p>
        </p:txBody>
      </p:sp>
      <p:sp>
        <p:nvSpPr>
          <p:cNvPr id="2" name="Metin kutusu 1">
            <a:extLst>
              <a:ext uri="{FF2B5EF4-FFF2-40B4-BE49-F238E27FC236}">
                <a16:creationId xmlns:a16="http://schemas.microsoft.com/office/drawing/2014/main" id="{05AF2114-D0F9-17EE-E45E-C378622A587A}"/>
              </a:ext>
            </a:extLst>
          </p:cNvPr>
          <p:cNvSpPr txBox="1"/>
          <p:nvPr/>
        </p:nvSpPr>
        <p:spPr>
          <a:xfrm>
            <a:off x="217281" y="1162291"/>
            <a:ext cx="11262527" cy="492443"/>
          </a:xfrm>
          <a:prstGeom prst="rect">
            <a:avLst/>
          </a:prstGeom>
          <a:noFill/>
        </p:spPr>
        <p:txBody>
          <a:bodyPr wrap="square" rtlCol="0">
            <a:spAutoFit/>
          </a:bodyPr>
          <a:lstStyle/>
          <a:p>
            <a:pPr marL="457200" indent="-457200">
              <a:buFont typeface="Arial" panose="020B0604020202020204" pitchFamily="34" charset="0"/>
              <a:buChar char="•"/>
            </a:pPr>
            <a:r>
              <a:rPr lang="tr-TR" sz="2600" b="1" dirty="0" err="1"/>
              <a:t>Hence</a:t>
            </a:r>
            <a:r>
              <a:rPr lang="tr-TR" sz="2600" b="1" dirty="0"/>
              <a:t>, </a:t>
            </a:r>
            <a:r>
              <a:rPr lang="tr-TR" sz="2600" b="1" dirty="0" err="1"/>
              <a:t>the</a:t>
            </a:r>
            <a:r>
              <a:rPr lang="tr-TR" sz="2600" b="1" dirty="0"/>
              <a:t> </a:t>
            </a:r>
            <a:r>
              <a:rPr lang="tr-TR" sz="2600" b="1" dirty="0" err="1"/>
              <a:t>surface</a:t>
            </a:r>
            <a:r>
              <a:rPr lang="tr-TR" sz="2600" b="1" dirty="0"/>
              <a:t> </a:t>
            </a:r>
            <a:r>
              <a:rPr lang="tr-TR" sz="2600" b="1" dirty="0" err="1"/>
              <a:t>area</a:t>
            </a:r>
            <a:r>
              <a:rPr lang="tr-TR" sz="2600" b="1" dirty="0"/>
              <a:t> is:</a:t>
            </a:r>
          </a:p>
        </p:txBody>
      </p:sp>
      <mc:AlternateContent xmlns:mc="http://schemas.openxmlformats.org/markup-compatibility/2006" xmlns:a14="http://schemas.microsoft.com/office/drawing/2010/main">
        <mc:Choice Requires="a14">
          <p:sp>
            <p:nvSpPr>
              <p:cNvPr id="3" name="TextBox 23">
                <a:extLst>
                  <a:ext uri="{FF2B5EF4-FFF2-40B4-BE49-F238E27FC236}">
                    <a16:creationId xmlns:a16="http://schemas.microsoft.com/office/drawing/2014/main" id="{99FF1FD5-3C61-69F5-91FE-5F764EB3E667}"/>
                  </a:ext>
                </a:extLst>
              </p:cNvPr>
              <p:cNvSpPr txBox="1"/>
              <p:nvPr/>
            </p:nvSpPr>
            <p:spPr>
              <a:xfrm>
                <a:off x="493375" y="1976069"/>
                <a:ext cx="2443105" cy="809452"/>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𝑨</m:t>
                      </m:r>
                      <m:r>
                        <a:rPr lang="tr-TR" sz="2800" b="1" i="1" smtClean="0">
                          <a:solidFill>
                            <a:schemeClr val="tx1"/>
                          </a:solidFill>
                          <a:latin typeface="Cambria Math" panose="02040503050406030204" pitchFamily="18" charset="0"/>
                        </a:rPr>
                        <m:t> =</m:t>
                      </m:r>
                      <m:f>
                        <m:fPr>
                          <m:ctrlPr>
                            <a:rPr lang="tr-TR" sz="2800" b="1" i="1" smtClean="0">
                              <a:solidFill>
                                <a:schemeClr val="tx1"/>
                              </a:solidFill>
                              <a:latin typeface="Cambria Math" panose="02040503050406030204" pitchFamily="18" charset="0"/>
                            </a:rPr>
                          </m:ctrlPr>
                        </m:fPr>
                        <m:num>
                          <m:sSub>
                            <m:sSubPr>
                              <m:ctrlPr>
                                <a:rPr lang="tr-TR" sz="2800" b="1" i="1" smtClean="0">
                                  <a:solidFill>
                                    <a:schemeClr val="tx1"/>
                                  </a:solidFill>
                                  <a:latin typeface="Cambria Math" panose="02040503050406030204" pitchFamily="18" charset="0"/>
                                </a:rPr>
                              </m:ctrlPr>
                            </m:sSubPr>
                            <m:e>
                              <m:r>
                                <a:rPr lang="tr-TR" sz="2800" b="1" i="1" smtClean="0">
                                  <a:solidFill>
                                    <a:schemeClr val="tx1"/>
                                  </a:solidFill>
                                  <a:latin typeface="Cambria Math" panose="02040503050406030204" pitchFamily="18" charset="0"/>
                                </a:rPr>
                                <m:t>𝑪</m:t>
                              </m:r>
                            </m:e>
                            <m:sub>
                              <m:r>
                                <a:rPr lang="tr-TR" sz="2800" b="1" i="1" smtClean="0">
                                  <a:solidFill>
                                    <a:schemeClr val="tx1"/>
                                  </a:solidFill>
                                  <a:latin typeface="Cambria Math" panose="02040503050406030204" pitchFamily="18" charset="0"/>
                                </a:rPr>
                                <m:t>𝒎𝒊𝒏</m:t>
                              </m:r>
                            </m:sub>
                          </m:sSub>
                        </m:num>
                        <m:den>
                          <m:r>
                            <a:rPr lang="tr-TR" sz="2800" b="1" i="1" smtClean="0">
                              <a:solidFill>
                                <a:schemeClr val="tx1"/>
                              </a:solidFill>
                              <a:latin typeface="Cambria Math" panose="02040503050406030204" pitchFamily="18" charset="0"/>
                            </a:rPr>
                            <m:t>𝑼</m:t>
                          </m:r>
                        </m:den>
                      </m:f>
                      <m:r>
                        <a:rPr lang="tr-TR" sz="2800" b="1" i="1" smtClean="0">
                          <a:solidFill>
                            <a:schemeClr val="tx1"/>
                          </a:solidFill>
                          <a:latin typeface="Cambria Math" panose="02040503050406030204" pitchFamily="18" charset="0"/>
                          <a:ea typeface="Cambria Math" panose="02040503050406030204" pitchFamily="18" charset="0"/>
                        </a:rPr>
                        <m:t>𝑵𝑻𝑼</m:t>
                      </m:r>
                    </m:oMath>
                  </m:oMathPara>
                </a14:m>
                <a:endParaRPr lang="tr-TR" sz="2800" b="1" dirty="0">
                  <a:solidFill>
                    <a:schemeClr val="tx1"/>
                  </a:solidFill>
                </a:endParaRPr>
              </a:p>
            </p:txBody>
          </p:sp>
        </mc:Choice>
        <mc:Fallback xmlns="">
          <p:sp>
            <p:nvSpPr>
              <p:cNvPr id="3" name="TextBox 23">
                <a:extLst>
                  <a:ext uri="{FF2B5EF4-FFF2-40B4-BE49-F238E27FC236}">
                    <a16:creationId xmlns:a16="http://schemas.microsoft.com/office/drawing/2014/main" id="{99FF1FD5-3C61-69F5-91FE-5F764EB3E667}"/>
                  </a:ext>
                </a:extLst>
              </p:cNvPr>
              <p:cNvSpPr txBox="1">
                <a:spLocks noRot="1" noChangeAspect="1" noMove="1" noResize="1" noEditPoints="1" noAdjustHandles="1" noChangeArrowheads="1" noChangeShapeType="1" noTextEdit="1"/>
              </p:cNvSpPr>
              <p:nvPr/>
            </p:nvSpPr>
            <p:spPr>
              <a:xfrm>
                <a:off x="493375" y="1976069"/>
                <a:ext cx="2443105" cy="809452"/>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23">
                <a:extLst>
                  <a:ext uri="{FF2B5EF4-FFF2-40B4-BE49-F238E27FC236}">
                    <a16:creationId xmlns:a16="http://schemas.microsoft.com/office/drawing/2014/main" id="{2278967F-037C-6BE4-90A6-6AC9D5DF68B7}"/>
                  </a:ext>
                </a:extLst>
              </p:cNvPr>
              <p:cNvSpPr txBox="1"/>
              <p:nvPr/>
            </p:nvSpPr>
            <p:spPr>
              <a:xfrm>
                <a:off x="4008218" y="1976069"/>
                <a:ext cx="3347776" cy="81823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𝑨</m:t>
                      </m:r>
                      <m:r>
                        <a:rPr lang="tr-TR" sz="2800" b="1" i="1" smtClean="0">
                          <a:solidFill>
                            <a:schemeClr val="tx1"/>
                          </a:solidFill>
                          <a:latin typeface="Cambria Math" panose="02040503050406030204" pitchFamily="18" charset="0"/>
                        </a:rPr>
                        <m:t> =</m:t>
                      </m:r>
                      <m:f>
                        <m:fPr>
                          <m:ctrlPr>
                            <a:rPr lang="tr-TR" sz="2800" b="1" i="1" smtClean="0">
                              <a:solidFill>
                                <a:schemeClr val="tx1"/>
                              </a:solidFill>
                              <a:latin typeface="Cambria Math" panose="02040503050406030204" pitchFamily="18" charset="0"/>
                            </a:rPr>
                          </m:ctrlPr>
                        </m:fPr>
                        <m:num>
                          <m:r>
                            <a:rPr lang="tr-TR" sz="2800" b="1" i="1">
                              <a:latin typeface="Cambria Math" panose="02040503050406030204" pitchFamily="18" charset="0"/>
                            </a:rPr>
                            <m:t>𝟏𝟕𝟎𝟓𝟖</m:t>
                          </m:r>
                          <m:r>
                            <a:rPr lang="tr-TR" sz="2800" b="1" i="1">
                              <a:latin typeface="Cambria Math" panose="02040503050406030204" pitchFamily="18" charset="0"/>
                            </a:rPr>
                            <m:t>.</m:t>
                          </m:r>
                          <m:r>
                            <a:rPr lang="tr-TR" sz="2800" b="1" i="1">
                              <a:latin typeface="Cambria Math" panose="02040503050406030204" pitchFamily="18" charset="0"/>
                            </a:rPr>
                            <m:t>𝟕</m:t>
                          </m:r>
                        </m:num>
                        <m:den>
                          <m:r>
                            <a:rPr lang="tr-TR" sz="2800" b="1" i="1" smtClean="0">
                              <a:solidFill>
                                <a:schemeClr val="tx1"/>
                              </a:solidFill>
                              <a:latin typeface="Cambria Math" panose="02040503050406030204" pitchFamily="18" charset="0"/>
                            </a:rPr>
                            <m:t>𝟐𝟔𝟐</m:t>
                          </m:r>
                        </m:den>
                      </m:f>
                      <m:r>
                        <a:rPr lang="tr-TR" sz="2800" b="1" i="1" smtClean="0">
                          <a:solidFill>
                            <a:schemeClr val="tx1"/>
                          </a:solidFill>
                          <a:latin typeface="Cambria Math" panose="02040503050406030204" pitchFamily="18" charset="0"/>
                          <a:ea typeface="Cambria Math" panose="02040503050406030204" pitchFamily="18" charset="0"/>
                        </a:rPr>
                        <m:t>𝟏</m:t>
                      </m:r>
                      <m:r>
                        <a:rPr lang="tr-TR" sz="2800" b="1" i="1" smtClean="0">
                          <a:solidFill>
                            <a:schemeClr val="tx1"/>
                          </a:solidFill>
                          <a:latin typeface="Cambria Math" panose="02040503050406030204" pitchFamily="18" charset="0"/>
                          <a:ea typeface="Cambria Math" panose="02040503050406030204" pitchFamily="18" charset="0"/>
                        </a:rPr>
                        <m:t>.</m:t>
                      </m:r>
                      <m:r>
                        <a:rPr lang="tr-TR" sz="2800" b="1" i="1" smtClean="0">
                          <a:solidFill>
                            <a:schemeClr val="tx1"/>
                          </a:solidFill>
                          <a:latin typeface="Cambria Math" panose="02040503050406030204" pitchFamily="18" charset="0"/>
                          <a:ea typeface="Cambria Math" panose="02040503050406030204" pitchFamily="18" charset="0"/>
                        </a:rPr>
                        <m:t>𝟐𝟐𝟔</m:t>
                      </m:r>
                    </m:oMath>
                  </m:oMathPara>
                </a14:m>
                <a:endParaRPr lang="tr-TR" sz="2800" b="1" dirty="0">
                  <a:solidFill>
                    <a:schemeClr val="tx1"/>
                  </a:solidFill>
                </a:endParaRPr>
              </a:p>
            </p:txBody>
          </p:sp>
        </mc:Choice>
        <mc:Fallback xmlns="">
          <p:sp>
            <p:nvSpPr>
              <p:cNvPr id="6" name="TextBox 23">
                <a:extLst>
                  <a:ext uri="{FF2B5EF4-FFF2-40B4-BE49-F238E27FC236}">
                    <a16:creationId xmlns:a16="http://schemas.microsoft.com/office/drawing/2014/main" id="{2278967F-037C-6BE4-90A6-6AC9D5DF68B7}"/>
                  </a:ext>
                </a:extLst>
              </p:cNvPr>
              <p:cNvSpPr txBox="1">
                <a:spLocks noRot="1" noChangeAspect="1" noMove="1" noResize="1" noEditPoints="1" noAdjustHandles="1" noChangeArrowheads="1" noChangeShapeType="1" noTextEdit="1"/>
              </p:cNvSpPr>
              <p:nvPr/>
            </p:nvSpPr>
            <p:spPr>
              <a:xfrm>
                <a:off x="4008218" y="1976069"/>
                <a:ext cx="3347776" cy="818237"/>
              </a:xfrm>
              <a:prstGeom prst="rect">
                <a:avLst/>
              </a:prstGeom>
              <a:blipFill>
                <a:blip r:embed="rId4"/>
                <a:stretch>
                  <a:fillRect/>
                </a:stretch>
              </a:blipFill>
              <a:ln>
                <a:solidFill>
                  <a:schemeClr val="tx1"/>
                </a:solidFill>
              </a:ln>
            </p:spPr>
            <p:txBody>
              <a:bodyPr/>
              <a:lstStyle/>
              <a:p>
                <a:r>
                  <a:rPr lang="tr-TR">
                    <a:noFill/>
                  </a:rPr>
                  <a:t> </a:t>
                </a:r>
              </a:p>
            </p:txBody>
          </p:sp>
        </mc:Fallback>
      </mc:AlternateContent>
      <p:sp>
        <p:nvSpPr>
          <p:cNvPr id="8" name="Ok: Sağ 7">
            <a:extLst>
              <a:ext uri="{FF2B5EF4-FFF2-40B4-BE49-F238E27FC236}">
                <a16:creationId xmlns:a16="http://schemas.microsoft.com/office/drawing/2014/main" id="{663F2784-6939-C02C-4898-2360A9E21A39}"/>
              </a:ext>
            </a:extLst>
          </p:cNvPr>
          <p:cNvSpPr/>
          <p:nvPr/>
        </p:nvSpPr>
        <p:spPr>
          <a:xfrm>
            <a:off x="3258340" y="2257684"/>
            <a:ext cx="428017" cy="2462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k: Sağ 8">
            <a:extLst>
              <a:ext uri="{FF2B5EF4-FFF2-40B4-BE49-F238E27FC236}">
                <a16:creationId xmlns:a16="http://schemas.microsoft.com/office/drawing/2014/main" id="{9881B337-7892-0E6A-B185-E16611A6D0D7}"/>
              </a:ext>
            </a:extLst>
          </p:cNvPr>
          <p:cNvSpPr/>
          <p:nvPr/>
        </p:nvSpPr>
        <p:spPr>
          <a:xfrm>
            <a:off x="7619063" y="2257684"/>
            <a:ext cx="428017" cy="2462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0" name="TextBox 23">
                <a:extLst>
                  <a:ext uri="{FF2B5EF4-FFF2-40B4-BE49-F238E27FC236}">
                    <a16:creationId xmlns:a16="http://schemas.microsoft.com/office/drawing/2014/main" id="{184487F6-842B-A941-26AC-A8789C3FEBBE}"/>
                  </a:ext>
                </a:extLst>
              </p:cNvPr>
              <p:cNvSpPr txBox="1"/>
              <p:nvPr/>
            </p:nvSpPr>
            <p:spPr>
              <a:xfrm>
                <a:off x="8330757" y="2160478"/>
                <a:ext cx="2234714" cy="44063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solidFill>
                            <a:schemeClr val="tx1"/>
                          </a:solidFill>
                          <a:latin typeface="Cambria Math" panose="02040503050406030204" pitchFamily="18" charset="0"/>
                        </a:rPr>
                        <m:t>𝑨</m:t>
                      </m:r>
                      <m:r>
                        <a:rPr lang="tr-TR" sz="2800" b="1" i="1" smtClean="0">
                          <a:solidFill>
                            <a:schemeClr val="tx1"/>
                          </a:solidFill>
                          <a:latin typeface="Cambria Math" panose="02040503050406030204" pitchFamily="18" charset="0"/>
                        </a:rPr>
                        <m:t> =</m:t>
                      </m:r>
                      <m:r>
                        <a:rPr lang="tr-TR" sz="2800" b="1" i="1" smtClean="0">
                          <a:solidFill>
                            <a:schemeClr val="tx1"/>
                          </a:solidFill>
                          <a:latin typeface="Cambria Math" panose="02040503050406030204" pitchFamily="18" charset="0"/>
                        </a:rPr>
                        <m:t>𝟕𝟗</m:t>
                      </m:r>
                      <m:r>
                        <a:rPr lang="tr-TR" sz="2800" b="1" i="1" smtClean="0">
                          <a:solidFill>
                            <a:schemeClr val="tx1"/>
                          </a:solidFill>
                          <a:latin typeface="Cambria Math" panose="02040503050406030204" pitchFamily="18" charset="0"/>
                        </a:rPr>
                        <m:t>.</m:t>
                      </m:r>
                      <m:r>
                        <a:rPr lang="tr-TR" sz="2800" b="1" i="1" smtClean="0">
                          <a:solidFill>
                            <a:schemeClr val="tx1"/>
                          </a:solidFill>
                          <a:latin typeface="Cambria Math" panose="02040503050406030204" pitchFamily="18" charset="0"/>
                        </a:rPr>
                        <m:t>𝟖</m:t>
                      </m:r>
                      <m:r>
                        <a:rPr lang="tr-TR" sz="2800" b="1" i="1" smtClean="0">
                          <a:solidFill>
                            <a:schemeClr val="tx1"/>
                          </a:solidFill>
                          <a:latin typeface="Cambria Math" panose="02040503050406030204" pitchFamily="18" charset="0"/>
                        </a:rPr>
                        <m:t> </m:t>
                      </m:r>
                      <m:sSup>
                        <m:sSupPr>
                          <m:ctrlPr>
                            <a:rPr lang="tr-TR" sz="2800" b="1" i="1" smtClean="0">
                              <a:solidFill>
                                <a:schemeClr val="tx1"/>
                              </a:solidFill>
                              <a:latin typeface="Cambria Math" panose="02040503050406030204" pitchFamily="18" charset="0"/>
                            </a:rPr>
                          </m:ctrlPr>
                        </m:sSupPr>
                        <m:e>
                          <m:r>
                            <a:rPr lang="tr-TR" sz="2800" b="1" i="1" smtClean="0">
                              <a:solidFill>
                                <a:schemeClr val="tx1"/>
                              </a:solidFill>
                              <a:latin typeface="Cambria Math" panose="02040503050406030204" pitchFamily="18" charset="0"/>
                            </a:rPr>
                            <m:t>𝒎</m:t>
                          </m:r>
                        </m:e>
                        <m:sup>
                          <m:r>
                            <a:rPr lang="tr-TR" sz="2800" b="1" i="1" smtClean="0">
                              <a:solidFill>
                                <a:schemeClr val="tx1"/>
                              </a:solidFill>
                              <a:latin typeface="Cambria Math" panose="02040503050406030204" pitchFamily="18" charset="0"/>
                            </a:rPr>
                            <m:t>𝟐</m:t>
                          </m:r>
                        </m:sup>
                      </m:sSup>
                    </m:oMath>
                  </m:oMathPara>
                </a14:m>
                <a:endParaRPr lang="tr-TR" sz="2800" b="1" dirty="0">
                  <a:solidFill>
                    <a:schemeClr val="tx1"/>
                  </a:solidFill>
                </a:endParaRPr>
              </a:p>
            </p:txBody>
          </p:sp>
        </mc:Choice>
        <mc:Fallback xmlns="">
          <p:sp>
            <p:nvSpPr>
              <p:cNvPr id="10" name="TextBox 23">
                <a:extLst>
                  <a:ext uri="{FF2B5EF4-FFF2-40B4-BE49-F238E27FC236}">
                    <a16:creationId xmlns:a16="http://schemas.microsoft.com/office/drawing/2014/main" id="{184487F6-842B-A941-26AC-A8789C3FEBBE}"/>
                  </a:ext>
                </a:extLst>
              </p:cNvPr>
              <p:cNvSpPr txBox="1">
                <a:spLocks noRot="1" noChangeAspect="1" noMove="1" noResize="1" noEditPoints="1" noAdjustHandles="1" noChangeArrowheads="1" noChangeShapeType="1" noTextEdit="1"/>
              </p:cNvSpPr>
              <p:nvPr/>
            </p:nvSpPr>
            <p:spPr>
              <a:xfrm>
                <a:off x="8330757" y="2160478"/>
                <a:ext cx="2234714" cy="440633"/>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11" name="Slayt Numarası Yer Tutucusu 10">
            <a:extLst>
              <a:ext uri="{FF2B5EF4-FFF2-40B4-BE49-F238E27FC236}">
                <a16:creationId xmlns:a16="http://schemas.microsoft.com/office/drawing/2014/main" id="{DD9CF55C-3A48-6EE8-84B8-A7192B9B52CC}"/>
              </a:ext>
            </a:extLst>
          </p:cNvPr>
          <p:cNvSpPr>
            <a:spLocks noGrp="1"/>
          </p:cNvSpPr>
          <p:nvPr>
            <p:ph type="sldNum" sz="quarter" idx="12"/>
          </p:nvPr>
        </p:nvSpPr>
        <p:spPr/>
        <p:txBody>
          <a:bodyPr/>
          <a:lstStyle/>
          <a:p>
            <a:fld id="{9DC36462-DBD6-4833-A557-4F162F5DA347}" type="slidenum">
              <a:rPr lang="tr-TR" smtClean="0"/>
              <a:t>24</a:t>
            </a:fld>
            <a:endParaRPr lang="tr-TR"/>
          </a:p>
        </p:txBody>
      </p:sp>
    </p:spTree>
    <p:extLst>
      <p:ext uri="{BB962C8B-B14F-4D97-AF65-F5344CB8AC3E}">
        <p14:creationId xmlns:p14="http://schemas.microsoft.com/office/powerpoint/2010/main" val="2986991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62D59-2401-E88E-3E25-60B6D350F239}"/>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6CF86A18-9E65-1718-5877-EDDB8C0F8186}"/>
              </a:ext>
            </a:extLst>
          </p:cNvPr>
          <p:cNvPicPr>
            <a:picLocks noChangeAspect="1"/>
          </p:cNvPicPr>
          <p:nvPr/>
        </p:nvPicPr>
        <p:blipFill>
          <a:blip r:embed="rId2"/>
          <a:stretch>
            <a:fillRect/>
          </a:stretch>
        </p:blipFill>
        <p:spPr>
          <a:xfrm>
            <a:off x="1062286" y="-7773"/>
            <a:ext cx="10067428" cy="6865773"/>
          </a:xfrm>
          <a:prstGeom prst="rect">
            <a:avLst/>
          </a:prstGeom>
        </p:spPr>
      </p:pic>
      <p:sp>
        <p:nvSpPr>
          <p:cNvPr id="2" name="Slayt Numarası Yer Tutucusu 1">
            <a:extLst>
              <a:ext uri="{FF2B5EF4-FFF2-40B4-BE49-F238E27FC236}">
                <a16:creationId xmlns:a16="http://schemas.microsoft.com/office/drawing/2014/main" id="{CEFD868A-3221-B636-1215-55F0BE30C6CA}"/>
              </a:ext>
            </a:extLst>
          </p:cNvPr>
          <p:cNvSpPr>
            <a:spLocks noGrp="1"/>
          </p:cNvSpPr>
          <p:nvPr>
            <p:ph type="sldNum" sz="quarter" idx="12"/>
          </p:nvPr>
        </p:nvSpPr>
        <p:spPr/>
        <p:txBody>
          <a:bodyPr/>
          <a:lstStyle/>
          <a:p>
            <a:fld id="{9DC36462-DBD6-4833-A557-4F162F5DA347}" type="slidenum">
              <a:rPr lang="tr-TR" smtClean="0"/>
              <a:t>25</a:t>
            </a:fld>
            <a:endParaRPr lang="tr-TR"/>
          </a:p>
        </p:txBody>
      </p:sp>
    </p:spTree>
    <p:extLst>
      <p:ext uri="{BB962C8B-B14F-4D97-AF65-F5344CB8AC3E}">
        <p14:creationId xmlns:p14="http://schemas.microsoft.com/office/powerpoint/2010/main" val="868220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4A403-2B1C-4128-412B-4BBCACC99A52}"/>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6C006B13-82F7-24BA-387B-1A9B07B67201}"/>
              </a:ext>
            </a:extLst>
          </p:cNvPr>
          <p:cNvPicPr>
            <a:picLocks noChangeAspect="1"/>
          </p:cNvPicPr>
          <p:nvPr/>
        </p:nvPicPr>
        <p:blipFill>
          <a:blip r:embed="rId2"/>
          <a:stretch>
            <a:fillRect/>
          </a:stretch>
        </p:blipFill>
        <p:spPr>
          <a:xfrm>
            <a:off x="1033500" y="0"/>
            <a:ext cx="10125000" cy="6858000"/>
          </a:xfrm>
          <a:prstGeom prst="rect">
            <a:avLst/>
          </a:prstGeom>
        </p:spPr>
      </p:pic>
      <p:sp>
        <p:nvSpPr>
          <p:cNvPr id="2" name="Slayt Numarası Yer Tutucusu 1">
            <a:extLst>
              <a:ext uri="{FF2B5EF4-FFF2-40B4-BE49-F238E27FC236}">
                <a16:creationId xmlns:a16="http://schemas.microsoft.com/office/drawing/2014/main" id="{D47AF1D4-A876-F35C-66C5-FB636C5F60A0}"/>
              </a:ext>
            </a:extLst>
          </p:cNvPr>
          <p:cNvSpPr>
            <a:spLocks noGrp="1"/>
          </p:cNvSpPr>
          <p:nvPr>
            <p:ph type="sldNum" sz="quarter" idx="12"/>
          </p:nvPr>
        </p:nvSpPr>
        <p:spPr/>
        <p:txBody>
          <a:bodyPr/>
          <a:lstStyle/>
          <a:p>
            <a:fld id="{9DC36462-DBD6-4833-A557-4F162F5DA347}" type="slidenum">
              <a:rPr lang="tr-TR" smtClean="0"/>
              <a:t>26</a:t>
            </a:fld>
            <a:endParaRPr lang="tr-TR"/>
          </a:p>
        </p:txBody>
      </p:sp>
    </p:spTree>
    <p:extLst>
      <p:ext uri="{BB962C8B-B14F-4D97-AF65-F5344CB8AC3E}">
        <p14:creationId xmlns:p14="http://schemas.microsoft.com/office/powerpoint/2010/main" val="958568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22DF-02DB-6AC3-C783-ECE4FC9454F8}"/>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7B36AAD4-FD11-C0B8-66A0-FEC6811F4B24}"/>
              </a:ext>
            </a:extLst>
          </p:cNvPr>
          <p:cNvPicPr>
            <a:picLocks noChangeAspect="1"/>
          </p:cNvPicPr>
          <p:nvPr/>
        </p:nvPicPr>
        <p:blipFill>
          <a:blip r:embed="rId2"/>
          <a:stretch>
            <a:fillRect/>
          </a:stretch>
        </p:blipFill>
        <p:spPr>
          <a:xfrm>
            <a:off x="1250201" y="0"/>
            <a:ext cx="9691597" cy="6858000"/>
          </a:xfrm>
          <a:prstGeom prst="rect">
            <a:avLst/>
          </a:prstGeom>
        </p:spPr>
      </p:pic>
      <p:sp>
        <p:nvSpPr>
          <p:cNvPr id="2" name="Slayt Numarası Yer Tutucusu 1">
            <a:extLst>
              <a:ext uri="{FF2B5EF4-FFF2-40B4-BE49-F238E27FC236}">
                <a16:creationId xmlns:a16="http://schemas.microsoft.com/office/drawing/2014/main" id="{7EFCA13A-ACDF-FF4A-5E04-22DDFCA5BDE5}"/>
              </a:ext>
            </a:extLst>
          </p:cNvPr>
          <p:cNvSpPr>
            <a:spLocks noGrp="1"/>
          </p:cNvSpPr>
          <p:nvPr>
            <p:ph type="sldNum" sz="quarter" idx="12"/>
          </p:nvPr>
        </p:nvSpPr>
        <p:spPr/>
        <p:txBody>
          <a:bodyPr/>
          <a:lstStyle/>
          <a:p>
            <a:fld id="{9DC36462-DBD6-4833-A557-4F162F5DA347}" type="slidenum">
              <a:rPr lang="tr-TR" smtClean="0"/>
              <a:t>27</a:t>
            </a:fld>
            <a:endParaRPr lang="tr-TR"/>
          </a:p>
        </p:txBody>
      </p:sp>
    </p:spTree>
    <p:extLst>
      <p:ext uri="{BB962C8B-B14F-4D97-AF65-F5344CB8AC3E}">
        <p14:creationId xmlns:p14="http://schemas.microsoft.com/office/powerpoint/2010/main" val="4131539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B444A-BD35-5671-A0D8-51B5F08D53AC}"/>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E630FA3F-888C-8942-93A8-A717360D1105}"/>
              </a:ext>
            </a:extLst>
          </p:cNvPr>
          <p:cNvPicPr>
            <a:picLocks noChangeAspect="1"/>
          </p:cNvPicPr>
          <p:nvPr/>
        </p:nvPicPr>
        <p:blipFill>
          <a:blip r:embed="rId2"/>
          <a:stretch>
            <a:fillRect/>
          </a:stretch>
        </p:blipFill>
        <p:spPr>
          <a:xfrm>
            <a:off x="1197428" y="0"/>
            <a:ext cx="9797143" cy="6858000"/>
          </a:xfrm>
          <a:prstGeom prst="rect">
            <a:avLst/>
          </a:prstGeom>
        </p:spPr>
      </p:pic>
      <p:sp>
        <p:nvSpPr>
          <p:cNvPr id="2" name="Slayt Numarası Yer Tutucusu 1">
            <a:extLst>
              <a:ext uri="{FF2B5EF4-FFF2-40B4-BE49-F238E27FC236}">
                <a16:creationId xmlns:a16="http://schemas.microsoft.com/office/drawing/2014/main" id="{C30C019E-940C-D0C3-E742-4C1F946E1438}"/>
              </a:ext>
            </a:extLst>
          </p:cNvPr>
          <p:cNvSpPr>
            <a:spLocks noGrp="1"/>
          </p:cNvSpPr>
          <p:nvPr>
            <p:ph type="sldNum" sz="quarter" idx="12"/>
          </p:nvPr>
        </p:nvSpPr>
        <p:spPr/>
        <p:txBody>
          <a:bodyPr/>
          <a:lstStyle/>
          <a:p>
            <a:fld id="{9DC36462-DBD6-4833-A557-4F162F5DA347}" type="slidenum">
              <a:rPr lang="tr-TR" smtClean="0"/>
              <a:t>28</a:t>
            </a:fld>
            <a:endParaRPr lang="tr-TR"/>
          </a:p>
        </p:txBody>
      </p:sp>
    </p:spTree>
    <p:extLst>
      <p:ext uri="{BB962C8B-B14F-4D97-AF65-F5344CB8AC3E}">
        <p14:creationId xmlns:p14="http://schemas.microsoft.com/office/powerpoint/2010/main" val="1009261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4EFF5-0C7A-F71D-8C27-31D7210239F9}"/>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F288180B-EF6D-970B-4168-DA170A251128}"/>
              </a:ext>
            </a:extLst>
          </p:cNvPr>
          <p:cNvPicPr>
            <a:picLocks noChangeAspect="1"/>
          </p:cNvPicPr>
          <p:nvPr/>
        </p:nvPicPr>
        <p:blipFill>
          <a:blip r:embed="rId2"/>
          <a:stretch>
            <a:fillRect/>
          </a:stretch>
        </p:blipFill>
        <p:spPr>
          <a:xfrm>
            <a:off x="614362" y="228600"/>
            <a:ext cx="10963275" cy="6400800"/>
          </a:xfrm>
          <a:prstGeom prst="rect">
            <a:avLst/>
          </a:prstGeom>
        </p:spPr>
      </p:pic>
      <p:sp>
        <p:nvSpPr>
          <p:cNvPr id="2" name="Slayt Numarası Yer Tutucusu 1">
            <a:extLst>
              <a:ext uri="{FF2B5EF4-FFF2-40B4-BE49-F238E27FC236}">
                <a16:creationId xmlns:a16="http://schemas.microsoft.com/office/drawing/2014/main" id="{5C3B005A-BFEC-B644-5D58-41061AF2AF9D}"/>
              </a:ext>
            </a:extLst>
          </p:cNvPr>
          <p:cNvSpPr>
            <a:spLocks noGrp="1"/>
          </p:cNvSpPr>
          <p:nvPr>
            <p:ph type="sldNum" sz="quarter" idx="12"/>
          </p:nvPr>
        </p:nvSpPr>
        <p:spPr/>
        <p:txBody>
          <a:bodyPr/>
          <a:lstStyle/>
          <a:p>
            <a:fld id="{9DC36462-DBD6-4833-A557-4F162F5DA347}" type="slidenum">
              <a:rPr lang="tr-TR" smtClean="0"/>
              <a:t>29</a:t>
            </a:fld>
            <a:endParaRPr lang="tr-TR"/>
          </a:p>
        </p:txBody>
      </p:sp>
    </p:spTree>
    <p:extLst>
      <p:ext uri="{BB962C8B-B14F-4D97-AF65-F5344CB8AC3E}">
        <p14:creationId xmlns:p14="http://schemas.microsoft.com/office/powerpoint/2010/main" val="427650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121100" y="-48202"/>
            <a:ext cx="9632742" cy="830997"/>
          </a:xfrm>
          <a:prstGeom prst="rect">
            <a:avLst/>
          </a:prstGeom>
          <a:noFill/>
        </p:spPr>
        <p:txBody>
          <a:bodyPr wrap="square" rtlCol="0">
            <a:spAutoFit/>
          </a:bodyPr>
          <a:lstStyle/>
          <a:p>
            <a:r>
              <a:rPr lang="tr-TR" sz="4000" b="1" dirty="0"/>
              <a:t>DEFINITIONS FOR </a:t>
            </a:r>
            <a:r>
              <a:rPr lang="el-GR" sz="4800" b="1" dirty="0"/>
              <a:t>ε</a:t>
            </a:r>
            <a:r>
              <a:rPr lang="tr-TR" sz="4000" b="1" dirty="0"/>
              <a:t>-NTU METHOD</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F31400E-4A71-5071-5042-F65FE9DA0FE0}"/>
                  </a:ext>
                </a:extLst>
              </p:cNvPr>
              <p:cNvSpPr txBox="1"/>
              <p:nvPr/>
            </p:nvSpPr>
            <p:spPr>
              <a:xfrm>
                <a:off x="121100" y="924354"/>
                <a:ext cx="7452851" cy="3432543"/>
              </a:xfrm>
              <a:prstGeom prst="rect">
                <a:avLst/>
              </a:prstGeom>
              <a:noFill/>
            </p:spPr>
            <p:txBody>
              <a:bodyPr wrap="square" rtlCol="0">
                <a:spAutoFit/>
              </a:bodyPr>
              <a:lstStyle/>
              <a:p>
                <a:pPr marL="342900" indent="-342900" algn="just">
                  <a:buFontTx/>
                  <a:buChar char="-"/>
                </a:pPr>
                <a:r>
                  <a:rPr lang="tr-TR" sz="2400" b="1" dirty="0"/>
                  <a:t>To define </a:t>
                </a:r>
                <a:r>
                  <a:rPr lang="tr-TR" sz="2400" b="1" i="1" dirty="0">
                    <a:solidFill>
                      <a:srgbClr val="FF0000"/>
                    </a:solidFill>
                  </a:rPr>
                  <a:t>the effectiveness of a heat exchanger</a:t>
                </a:r>
                <a:r>
                  <a:rPr lang="tr-TR" sz="2400" b="1" dirty="0"/>
                  <a:t>, we must first determine </a:t>
                </a:r>
                <a:r>
                  <a:rPr lang="tr-TR" sz="2400" b="1" i="1" dirty="0">
                    <a:solidFill>
                      <a:srgbClr val="0000FF"/>
                    </a:solidFill>
                  </a:rPr>
                  <a:t>the maximum possible heat transfer rate</a:t>
                </a:r>
                <a:r>
                  <a:rPr lang="tr-TR" sz="2400" b="1" dirty="0"/>
                  <a:t>, </a:t>
                </a:r>
                <a:r>
                  <a:rPr lang="tr-TR" sz="2400" b="1" dirty="0">
                    <a:solidFill>
                      <a:srgbClr val="0000FF"/>
                    </a:solidFill>
                  </a:rPr>
                  <a:t>q</a:t>
                </a:r>
                <a:r>
                  <a:rPr lang="tr-TR" sz="2400" b="1" baseline="-25000" dirty="0">
                    <a:solidFill>
                      <a:srgbClr val="0000FF"/>
                    </a:solidFill>
                  </a:rPr>
                  <a:t>max</a:t>
                </a:r>
                <a:r>
                  <a:rPr lang="tr-TR" sz="2400" b="1" dirty="0"/>
                  <a:t>, for the exchanger. This heat transfer rate could, in principle, be achieved in a </a:t>
                </a:r>
                <a:r>
                  <a:rPr lang="tr-TR" sz="2400" b="1" u="sng" dirty="0">
                    <a:solidFill>
                      <a:srgbClr val="FF0066"/>
                    </a:solidFill>
                  </a:rPr>
                  <a:t>counterflow</a:t>
                </a:r>
                <a:r>
                  <a:rPr lang="tr-TR" sz="2400" b="1" dirty="0"/>
                  <a:t> heat exchanger of infinite length.</a:t>
                </a:r>
              </a:p>
              <a:p>
                <a:pPr algn="just"/>
                <a:endParaRPr lang="tr-TR" sz="2400" b="1" dirty="0"/>
              </a:p>
              <a:p>
                <a:pPr marL="342900" indent="-342900" algn="just">
                  <a:buFontTx/>
                  <a:buChar char="-"/>
                </a:pPr>
                <a:r>
                  <a:rPr lang="tr-TR" sz="2400" b="1" dirty="0"/>
                  <a:t>In such an exchanger, one of the fluids would experience the </a:t>
                </a:r>
                <a:r>
                  <a:rPr lang="tr-TR" sz="2400" b="1" dirty="0">
                    <a:solidFill>
                      <a:srgbClr val="FF0000"/>
                    </a:solidFill>
                  </a:rPr>
                  <a:t>maximum possible temperature difference</a:t>
                </a:r>
                <a:r>
                  <a:rPr lang="tr-TR" sz="2400" b="1" dirty="0"/>
                  <a:t>, </a:t>
                </a:r>
                <a14:m>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𝒊</m:t>
                        </m:r>
                      </m:sub>
                    </m:sSub>
                    <m:r>
                      <a:rPr lang="tr-TR" sz="2400" b="1" i="1" smtClean="0">
                        <a:latin typeface="Cambria Math" panose="02040503050406030204" pitchFamily="18" charset="0"/>
                      </a:rPr>
                      <m:t>−</m:t>
                    </m:r>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𝒊</m:t>
                        </m:r>
                      </m:sub>
                    </m:sSub>
                    <m:r>
                      <a:rPr lang="tr-TR" sz="2400" b="1" i="1" smtClean="0">
                        <a:latin typeface="Cambria Math" panose="02040503050406030204" pitchFamily="18" charset="0"/>
                      </a:rPr>
                      <m:t>.</m:t>
                    </m:r>
                  </m:oMath>
                </a14:m>
                <a:endParaRPr lang="tr-TR" sz="2400" b="1" dirty="0"/>
              </a:p>
            </p:txBody>
          </p:sp>
        </mc:Choice>
        <mc:Fallback xmlns="">
          <p:sp>
            <p:nvSpPr>
              <p:cNvPr id="2" name="TextBox 1">
                <a:extLst>
                  <a:ext uri="{FF2B5EF4-FFF2-40B4-BE49-F238E27FC236}">
                    <a16:creationId xmlns:a16="http://schemas.microsoft.com/office/drawing/2014/main" id="{8F31400E-4A71-5071-5042-F65FE9DA0FE0}"/>
                  </a:ext>
                </a:extLst>
              </p:cNvPr>
              <p:cNvSpPr txBox="1">
                <a:spLocks noRot="1" noChangeAspect="1" noMove="1" noResize="1" noEditPoints="1" noAdjustHandles="1" noChangeArrowheads="1" noChangeShapeType="1" noTextEdit="1"/>
              </p:cNvSpPr>
              <p:nvPr/>
            </p:nvSpPr>
            <p:spPr>
              <a:xfrm>
                <a:off x="121100" y="924354"/>
                <a:ext cx="7452851" cy="3432543"/>
              </a:xfrm>
              <a:prstGeom prst="rect">
                <a:avLst/>
              </a:prstGeom>
              <a:blipFill>
                <a:blip r:embed="rId3"/>
                <a:stretch>
                  <a:fillRect l="-1146" t="-1421" r="-1227" b="-2664"/>
                </a:stretch>
              </a:blipFill>
            </p:spPr>
            <p:txBody>
              <a:bodyPr/>
              <a:lstStyle/>
              <a:p>
                <a:r>
                  <a:rPr lang="tr-TR">
                    <a:noFill/>
                  </a:rPr>
                  <a:t> </a:t>
                </a:r>
              </a:p>
            </p:txBody>
          </p:sp>
        </mc:Fallback>
      </mc:AlternateContent>
      <p:pic>
        <p:nvPicPr>
          <p:cNvPr id="8" name="Picture 7">
            <a:extLst>
              <a:ext uri="{FF2B5EF4-FFF2-40B4-BE49-F238E27FC236}">
                <a16:creationId xmlns:a16="http://schemas.microsoft.com/office/drawing/2014/main" id="{6789D987-1AEB-89F8-0597-EB4C16B12E75}"/>
              </a:ext>
            </a:extLst>
          </p:cNvPr>
          <p:cNvPicPr>
            <a:picLocks noChangeAspect="1"/>
          </p:cNvPicPr>
          <p:nvPr/>
        </p:nvPicPr>
        <p:blipFill>
          <a:blip r:embed="rId4"/>
          <a:stretch>
            <a:fillRect/>
          </a:stretch>
        </p:blipFill>
        <p:spPr>
          <a:xfrm>
            <a:off x="7762821" y="1142289"/>
            <a:ext cx="4321024" cy="4233857"/>
          </a:xfrm>
          <a:prstGeom prst="rect">
            <a:avLst/>
          </a:prstGeom>
          <a:ln>
            <a:solidFill>
              <a:schemeClr val="tx1"/>
            </a:solidFill>
          </a:ln>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8640306-16F1-4AC9-E534-9E4EDD925F67}"/>
                  </a:ext>
                </a:extLst>
              </p:cNvPr>
              <p:cNvSpPr txBox="1"/>
              <p:nvPr/>
            </p:nvSpPr>
            <p:spPr>
              <a:xfrm>
                <a:off x="612143" y="4498456"/>
                <a:ext cx="5295360" cy="469487"/>
              </a:xfrm>
              <a:prstGeom prst="rect">
                <a:avLst/>
              </a:prstGeom>
              <a:noFill/>
              <a:ln>
                <a:solidFill>
                  <a:schemeClr val="tx1"/>
                </a:solidFill>
              </a:ln>
            </p:spPr>
            <p:txBody>
              <a:bodyPr wrap="none" lIns="0" tIns="0" rIns="0" bIns="0" rtlCol="0">
                <a:spAutoFit/>
              </a:bodyPr>
              <a:lstStyle/>
              <a:p>
                <a14:m>
                  <m:oMath xmlns:m="http://schemas.openxmlformats.org/officeDocument/2006/math">
                    <m:r>
                      <a:rPr lang="tr-TR" sz="2800" b="1" i="1" smtClean="0">
                        <a:latin typeface="Cambria Math" panose="02040503050406030204" pitchFamily="18" charset="0"/>
                      </a:rPr>
                      <m:t>𝒅𝒒</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m:t>
                        </m:r>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𝒉</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𝒄</m:t>
                        </m:r>
                      </m:e>
                      <m:sub>
                        <m:r>
                          <a:rPr lang="tr-TR" sz="2800" b="1" i="1" smtClean="0">
                            <a:latin typeface="Cambria Math" panose="02040503050406030204" pitchFamily="18" charset="0"/>
                          </a:rPr>
                          <m:t>𝒑</m:t>
                        </m:r>
                        <m:r>
                          <a:rPr lang="tr-TR" sz="2800" b="1" i="1" smtClean="0">
                            <a:latin typeface="Cambria Math" panose="02040503050406030204" pitchFamily="18" charset="0"/>
                          </a:rPr>
                          <m:t>,</m:t>
                        </m:r>
                        <m:r>
                          <a:rPr lang="tr-TR" sz="2800" b="1" i="1">
                            <a:latin typeface="Cambria Math" panose="02040503050406030204" pitchFamily="18" charset="0"/>
                          </a:rPr>
                          <m:t>𝒉</m:t>
                        </m:r>
                      </m:sub>
                    </m:sSub>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𝒅𝑻</m:t>
                        </m:r>
                      </m:e>
                      <m:sub>
                        <m:r>
                          <a:rPr lang="tr-TR" sz="2800" b="1" i="1" smtClean="0">
                            <a:latin typeface="Cambria Math" panose="02040503050406030204" pitchFamily="18" charset="0"/>
                            <a:ea typeface="Cambria Math" panose="02040503050406030204" pitchFamily="18" charset="0"/>
                          </a:rPr>
                          <m:t>𝒉</m:t>
                        </m:r>
                      </m:sub>
                    </m:sSub>
                    <m:r>
                      <a:rPr lang="tr-TR" sz="2800" b="1" i="1" smtClean="0">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𝑪</m:t>
                        </m:r>
                      </m:e>
                      <m:sub>
                        <m:r>
                          <a:rPr lang="tr-TR" sz="2800" b="1" i="1">
                            <a:latin typeface="Cambria Math" panose="02040503050406030204" pitchFamily="18" charset="0"/>
                            <a:ea typeface="Cambria Math" panose="02040503050406030204" pitchFamily="18" charset="0"/>
                          </a:rPr>
                          <m:t>𝒉</m:t>
                        </m:r>
                      </m:sub>
                    </m:sSub>
                  </m:oMath>
                </a14:m>
                <a:r>
                  <a:rPr lang="tr-TR" sz="2800" b="1" dirty="0">
                    <a:ea typeface="Cambria Math" panose="02040503050406030204" pitchFamily="18" charset="0"/>
                  </a:rPr>
                  <a:t> </a:t>
                </a:r>
                <a14:m>
                  <m:oMath xmlns:m="http://schemas.openxmlformats.org/officeDocument/2006/math">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𝒅𝑻</m:t>
                        </m:r>
                      </m:e>
                      <m:sub>
                        <m:r>
                          <a:rPr lang="tr-TR" sz="2800" b="1" i="1">
                            <a:latin typeface="Cambria Math" panose="02040503050406030204" pitchFamily="18" charset="0"/>
                            <a:ea typeface="Cambria Math" panose="02040503050406030204" pitchFamily="18" charset="0"/>
                          </a:rPr>
                          <m:t>𝒉</m:t>
                        </m:r>
                      </m:sub>
                    </m:sSub>
                  </m:oMath>
                </a14:m>
                <a:endParaRPr lang="tr-TR" sz="2800" b="1" dirty="0"/>
              </a:p>
            </p:txBody>
          </p:sp>
        </mc:Choice>
        <mc:Fallback xmlns="">
          <p:sp>
            <p:nvSpPr>
              <p:cNvPr id="19" name="TextBox 18">
                <a:extLst>
                  <a:ext uri="{FF2B5EF4-FFF2-40B4-BE49-F238E27FC236}">
                    <a16:creationId xmlns:a16="http://schemas.microsoft.com/office/drawing/2014/main" id="{68640306-16F1-4AC9-E534-9E4EDD925F67}"/>
                  </a:ext>
                </a:extLst>
              </p:cNvPr>
              <p:cNvSpPr txBox="1">
                <a:spLocks noRot="1" noChangeAspect="1" noMove="1" noResize="1" noEditPoints="1" noAdjustHandles="1" noChangeArrowheads="1" noChangeShapeType="1" noTextEdit="1"/>
              </p:cNvSpPr>
              <p:nvPr/>
            </p:nvSpPr>
            <p:spPr>
              <a:xfrm>
                <a:off x="612143" y="4498456"/>
                <a:ext cx="5295360" cy="469487"/>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7E61E27-1B9B-D3C4-8949-F2FABA843FE6}"/>
                  </a:ext>
                </a:extLst>
              </p:cNvPr>
              <p:cNvSpPr txBox="1"/>
              <p:nvPr/>
            </p:nvSpPr>
            <p:spPr>
              <a:xfrm>
                <a:off x="605423" y="5202479"/>
                <a:ext cx="4599657" cy="469487"/>
              </a:xfrm>
              <a:prstGeom prst="rect">
                <a:avLst/>
              </a:prstGeom>
              <a:noFill/>
              <a:ln>
                <a:solidFill>
                  <a:schemeClr val="tx1"/>
                </a:solidFill>
              </a:ln>
            </p:spPr>
            <p:txBody>
              <a:bodyPr wrap="none" lIns="0" tIns="0" rIns="0" bIns="0" rtlCol="0">
                <a:spAutoFit/>
              </a:bodyPr>
              <a:lstStyle/>
              <a:p>
                <a14:m>
                  <m:oMath xmlns:m="http://schemas.openxmlformats.org/officeDocument/2006/math">
                    <m:r>
                      <a:rPr lang="tr-TR" sz="2800" b="1" i="1" smtClean="0">
                        <a:latin typeface="Cambria Math" panose="02040503050406030204" pitchFamily="18" charset="0"/>
                      </a:rPr>
                      <m:t>𝒅𝒒</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𝒄</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𝒄</m:t>
                        </m:r>
                      </m:e>
                      <m:sub>
                        <m:r>
                          <a:rPr lang="tr-TR" sz="2800" b="1" i="1" smtClean="0">
                            <a:latin typeface="Cambria Math" panose="02040503050406030204" pitchFamily="18" charset="0"/>
                          </a:rPr>
                          <m:t>𝒑</m:t>
                        </m:r>
                        <m:r>
                          <a:rPr lang="tr-TR" sz="2800" b="1" i="1" smtClean="0">
                            <a:latin typeface="Cambria Math" panose="02040503050406030204" pitchFamily="18" charset="0"/>
                          </a:rPr>
                          <m:t>,</m:t>
                        </m:r>
                        <m:r>
                          <a:rPr lang="tr-TR" sz="2800" b="1" i="1" smtClean="0">
                            <a:latin typeface="Cambria Math" panose="02040503050406030204" pitchFamily="18" charset="0"/>
                          </a:rPr>
                          <m:t>𝒄</m:t>
                        </m:r>
                      </m:sub>
                    </m:sSub>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𝒅𝑻</m:t>
                        </m:r>
                      </m:e>
                      <m:sub>
                        <m:r>
                          <a:rPr lang="tr-TR" sz="2800" b="1" i="1" smtClean="0">
                            <a:latin typeface="Cambria Math" panose="02040503050406030204" pitchFamily="18" charset="0"/>
                            <a:ea typeface="Cambria Math" panose="02040503050406030204" pitchFamily="18" charset="0"/>
                          </a:rPr>
                          <m:t>𝒄</m:t>
                        </m:r>
                      </m:sub>
                    </m:sSub>
                    <m:r>
                      <a:rPr lang="tr-TR" sz="2800" b="1" i="1" smtClean="0">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𝑪</m:t>
                        </m:r>
                      </m:e>
                      <m:sub>
                        <m:r>
                          <a:rPr lang="tr-TR" sz="2800" b="1" i="1" smtClean="0">
                            <a:latin typeface="Cambria Math" panose="02040503050406030204" pitchFamily="18" charset="0"/>
                            <a:ea typeface="Cambria Math" panose="02040503050406030204" pitchFamily="18" charset="0"/>
                          </a:rPr>
                          <m:t>𝒄</m:t>
                        </m:r>
                      </m:sub>
                    </m:sSub>
                  </m:oMath>
                </a14:m>
                <a:r>
                  <a:rPr lang="tr-TR" sz="2800" b="1" dirty="0">
                    <a:ea typeface="Cambria Math" panose="02040503050406030204" pitchFamily="18" charset="0"/>
                  </a:rPr>
                  <a:t> </a:t>
                </a:r>
                <a14:m>
                  <m:oMath xmlns:m="http://schemas.openxmlformats.org/officeDocument/2006/math">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𝒅𝑻</m:t>
                        </m:r>
                      </m:e>
                      <m:sub>
                        <m:r>
                          <a:rPr lang="tr-TR" sz="2800" b="1" i="1" smtClean="0">
                            <a:latin typeface="Cambria Math" panose="02040503050406030204" pitchFamily="18" charset="0"/>
                            <a:ea typeface="Cambria Math" panose="02040503050406030204" pitchFamily="18" charset="0"/>
                          </a:rPr>
                          <m:t>𝒄</m:t>
                        </m:r>
                      </m:sub>
                    </m:sSub>
                  </m:oMath>
                </a14:m>
                <a:endParaRPr lang="tr-TR" sz="2800" b="1" dirty="0"/>
              </a:p>
            </p:txBody>
          </p:sp>
        </mc:Choice>
        <mc:Fallback xmlns="">
          <p:sp>
            <p:nvSpPr>
              <p:cNvPr id="20" name="TextBox 19">
                <a:extLst>
                  <a:ext uri="{FF2B5EF4-FFF2-40B4-BE49-F238E27FC236}">
                    <a16:creationId xmlns:a16="http://schemas.microsoft.com/office/drawing/2014/main" id="{47E61E27-1B9B-D3C4-8949-F2FABA843FE6}"/>
                  </a:ext>
                </a:extLst>
              </p:cNvPr>
              <p:cNvSpPr txBox="1">
                <a:spLocks noRot="1" noChangeAspect="1" noMove="1" noResize="1" noEditPoints="1" noAdjustHandles="1" noChangeArrowheads="1" noChangeShapeType="1" noTextEdit="1"/>
              </p:cNvSpPr>
              <p:nvPr/>
            </p:nvSpPr>
            <p:spPr>
              <a:xfrm>
                <a:off x="605423" y="5202479"/>
                <a:ext cx="4599657" cy="469487"/>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08B414F-E5DC-1AEA-9344-64B0070B70CC}"/>
                  </a:ext>
                </a:extLst>
              </p:cNvPr>
              <p:cNvSpPr txBox="1"/>
              <p:nvPr/>
            </p:nvSpPr>
            <p:spPr>
              <a:xfrm>
                <a:off x="497268" y="5813525"/>
                <a:ext cx="5878720" cy="400110"/>
              </a:xfrm>
              <a:prstGeom prst="rect">
                <a:avLst/>
              </a:prstGeom>
              <a:noFill/>
            </p:spPr>
            <p:txBody>
              <a:bodyPr wrap="square" rtlCol="0">
                <a:spAutoFit/>
              </a:bodyPr>
              <a:lstStyle/>
              <a:p>
                <a14:m>
                  <m:oMath xmlns:m="http://schemas.openxmlformats.org/officeDocument/2006/math">
                    <m:sSub>
                      <m:sSubPr>
                        <m:ctrlPr>
                          <a:rPr lang="tr-TR" sz="2000" b="1" i="1" smtClean="0">
                            <a:solidFill>
                              <a:srgbClr val="FF0000"/>
                            </a:solidFill>
                            <a:latin typeface="Cambria Math" panose="02040503050406030204" pitchFamily="18" charset="0"/>
                            <a:ea typeface="Cambria Math" panose="02040503050406030204" pitchFamily="18" charset="0"/>
                          </a:rPr>
                        </m:ctrlPr>
                      </m:sSubPr>
                      <m:e>
                        <m:r>
                          <a:rPr lang="tr-TR" sz="2000" b="1" i="1" smtClean="0">
                            <a:solidFill>
                              <a:srgbClr val="FF0000"/>
                            </a:solidFill>
                            <a:latin typeface="Cambria Math" panose="02040503050406030204" pitchFamily="18" charset="0"/>
                            <a:ea typeface="Cambria Math" panose="02040503050406030204" pitchFamily="18" charset="0"/>
                          </a:rPr>
                          <m:t>𝑪</m:t>
                        </m:r>
                      </m:e>
                      <m:sub>
                        <m:r>
                          <a:rPr lang="tr-TR" sz="2000" b="1" i="1">
                            <a:solidFill>
                              <a:srgbClr val="FF0000"/>
                            </a:solidFill>
                            <a:latin typeface="Cambria Math" panose="02040503050406030204" pitchFamily="18" charset="0"/>
                            <a:ea typeface="Cambria Math" panose="02040503050406030204" pitchFamily="18" charset="0"/>
                          </a:rPr>
                          <m:t>𝒉</m:t>
                        </m:r>
                      </m:sub>
                    </m:sSub>
                  </m:oMath>
                </a14:m>
                <a:r>
                  <a:rPr lang="tr-TR" sz="2000" b="1" dirty="0">
                    <a:solidFill>
                      <a:srgbClr val="FF0000"/>
                    </a:solidFill>
                    <a:ea typeface="Cambria Math" panose="02040503050406030204" pitchFamily="18" charset="0"/>
                  </a:rPr>
                  <a:t> and </a:t>
                </a:r>
                <a14:m>
                  <m:oMath xmlns:m="http://schemas.openxmlformats.org/officeDocument/2006/math">
                    <m:sSub>
                      <m:sSubPr>
                        <m:ctrlPr>
                          <a:rPr lang="tr-TR" sz="2000" b="1" i="1" smtClean="0">
                            <a:solidFill>
                              <a:srgbClr val="FF0000"/>
                            </a:solidFill>
                            <a:latin typeface="Cambria Math" panose="02040503050406030204" pitchFamily="18" charset="0"/>
                            <a:ea typeface="Cambria Math" panose="02040503050406030204" pitchFamily="18" charset="0"/>
                          </a:rPr>
                        </m:ctrlPr>
                      </m:sSubPr>
                      <m:e>
                        <m:r>
                          <a:rPr lang="tr-TR" sz="2000" b="1" i="1">
                            <a:solidFill>
                              <a:srgbClr val="FF0000"/>
                            </a:solidFill>
                            <a:latin typeface="Cambria Math" panose="02040503050406030204" pitchFamily="18" charset="0"/>
                            <a:ea typeface="Cambria Math" panose="02040503050406030204" pitchFamily="18" charset="0"/>
                          </a:rPr>
                          <m:t>𝑪</m:t>
                        </m:r>
                      </m:e>
                      <m:sub>
                        <m:r>
                          <a:rPr lang="tr-TR" sz="2000" b="1" i="1" smtClean="0">
                            <a:solidFill>
                              <a:srgbClr val="FF0000"/>
                            </a:solidFill>
                            <a:latin typeface="Cambria Math" panose="02040503050406030204" pitchFamily="18" charset="0"/>
                            <a:ea typeface="Cambria Math" panose="02040503050406030204" pitchFamily="18" charset="0"/>
                          </a:rPr>
                          <m:t>𝒄</m:t>
                        </m:r>
                      </m:sub>
                    </m:sSub>
                    <m:r>
                      <a:rPr lang="tr-TR" sz="2000" b="1" i="1" smtClean="0">
                        <a:solidFill>
                          <a:srgbClr val="FF0000"/>
                        </a:solidFill>
                        <a:latin typeface="Cambria Math" panose="02040503050406030204" pitchFamily="18" charset="0"/>
                        <a:ea typeface="Cambria Math" panose="02040503050406030204" pitchFamily="18" charset="0"/>
                      </a:rPr>
                      <m:t>:</m:t>
                    </m:r>
                  </m:oMath>
                </a14:m>
                <a:r>
                  <a:rPr lang="tr-TR" sz="2000" b="1" dirty="0">
                    <a:solidFill>
                      <a:srgbClr val="FF0000"/>
                    </a:solidFill>
                    <a:ea typeface="Cambria Math" panose="02040503050406030204" pitchFamily="18" charset="0"/>
                  </a:rPr>
                  <a:t> </a:t>
                </a:r>
                <a:r>
                  <a:rPr lang="tr-TR" sz="2000" b="1" dirty="0"/>
                  <a:t>Hot and cold fluid heat capacity rates</a:t>
                </a:r>
              </a:p>
            </p:txBody>
          </p:sp>
        </mc:Choice>
        <mc:Fallback xmlns="">
          <p:sp>
            <p:nvSpPr>
              <p:cNvPr id="21" name="TextBox 20">
                <a:extLst>
                  <a:ext uri="{FF2B5EF4-FFF2-40B4-BE49-F238E27FC236}">
                    <a16:creationId xmlns:a16="http://schemas.microsoft.com/office/drawing/2014/main" id="{608B414F-E5DC-1AEA-9344-64B0070B70CC}"/>
                  </a:ext>
                </a:extLst>
              </p:cNvPr>
              <p:cNvSpPr txBox="1">
                <a:spLocks noRot="1" noChangeAspect="1" noMove="1" noResize="1" noEditPoints="1" noAdjustHandles="1" noChangeArrowheads="1" noChangeShapeType="1" noTextEdit="1"/>
              </p:cNvSpPr>
              <p:nvPr/>
            </p:nvSpPr>
            <p:spPr>
              <a:xfrm>
                <a:off x="497268" y="5813525"/>
                <a:ext cx="5878720" cy="400110"/>
              </a:xfrm>
              <a:prstGeom prst="rect">
                <a:avLst/>
              </a:prstGeom>
              <a:blipFill>
                <a:blip r:embed="rId7"/>
                <a:stretch>
                  <a:fillRect t="-9231" b="-2769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BE79DFB-812B-E7DF-5C29-B87CF7F4B101}"/>
                  </a:ext>
                </a:extLst>
              </p:cNvPr>
              <p:cNvSpPr txBox="1"/>
              <p:nvPr/>
            </p:nvSpPr>
            <p:spPr>
              <a:xfrm>
                <a:off x="692531" y="6299572"/>
                <a:ext cx="2059730" cy="43595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a:latin typeface="Cambria Math" panose="02040503050406030204" pitchFamily="18" charset="0"/>
                              <a:ea typeface="Cambria Math" panose="02040503050406030204" pitchFamily="18" charset="0"/>
                            </a:rPr>
                          </m:ctrlPr>
                        </m:sSubPr>
                        <m:e>
                          <m:r>
                            <a:rPr lang="tr-TR" sz="2600" b="1" i="1">
                              <a:latin typeface="Cambria Math" panose="02040503050406030204" pitchFamily="18" charset="0"/>
                              <a:ea typeface="Cambria Math" panose="02040503050406030204" pitchFamily="18" charset="0"/>
                            </a:rPr>
                            <m:t>𝑪</m:t>
                          </m:r>
                        </m:e>
                        <m:sub>
                          <m:r>
                            <a:rPr lang="tr-TR" sz="2600" b="1" i="1">
                              <a:latin typeface="Cambria Math" panose="02040503050406030204" pitchFamily="18" charset="0"/>
                              <a:ea typeface="Cambria Math" panose="02040503050406030204" pitchFamily="18" charset="0"/>
                            </a:rPr>
                            <m:t>𝒄</m:t>
                          </m:r>
                        </m:sub>
                      </m:sSub>
                      <m:r>
                        <a:rPr lang="tr-TR" sz="2600" b="1" i="1" smtClean="0">
                          <a:latin typeface="Cambria Math" panose="02040503050406030204" pitchFamily="18" charset="0"/>
                        </a:rPr>
                        <m:t>=</m:t>
                      </m:r>
                      <m:sSub>
                        <m:sSubPr>
                          <m:ctrlPr>
                            <a:rPr lang="tr-TR" sz="2600" b="1" i="1" smtClean="0">
                              <a:latin typeface="Cambria Math" panose="02040503050406030204" pitchFamily="18" charset="0"/>
                            </a:rPr>
                          </m:ctrlPr>
                        </m:sSubPr>
                        <m:e>
                          <m:acc>
                            <m:accPr>
                              <m:chr m:val="̇"/>
                              <m:ctrlPr>
                                <a:rPr lang="tr-TR" sz="2600" b="1" i="1" smtClean="0">
                                  <a:latin typeface="Cambria Math" panose="02040503050406030204" pitchFamily="18" charset="0"/>
                                </a:rPr>
                              </m:ctrlPr>
                            </m:accPr>
                            <m:e>
                              <m:r>
                                <a:rPr lang="tr-TR" sz="2600" b="1" i="1" smtClean="0">
                                  <a:latin typeface="Cambria Math" panose="02040503050406030204" pitchFamily="18" charset="0"/>
                                </a:rPr>
                                <m:t>𝒎</m:t>
                              </m:r>
                            </m:e>
                          </m:acc>
                        </m:e>
                        <m:sub>
                          <m:r>
                            <a:rPr lang="tr-TR" sz="2600" b="1" i="1" smtClean="0">
                              <a:latin typeface="Cambria Math" panose="02040503050406030204" pitchFamily="18" charset="0"/>
                            </a:rPr>
                            <m:t>𝒄</m:t>
                          </m:r>
                        </m:sub>
                      </m:sSub>
                      <m:r>
                        <a:rPr lang="tr-TR" sz="2600" b="1" i="1">
                          <a:latin typeface="Cambria Math" panose="02040503050406030204" pitchFamily="18" charset="0"/>
                          <a:ea typeface="Cambria Math" panose="02040503050406030204" pitchFamily="18" charset="0"/>
                        </a:rPr>
                        <m:t>∙</m:t>
                      </m:r>
                      <m:sSub>
                        <m:sSubPr>
                          <m:ctrlPr>
                            <a:rPr lang="tr-TR" sz="2600" b="1" i="1">
                              <a:latin typeface="Cambria Math" panose="02040503050406030204" pitchFamily="18" charset="0"/>
                            </a:rPr>
                          </m:ctrlPr>
                        </m:sSubPr>
                        <m:e>
                          <m:r>
                            <a:rPr lang="tr-TR" sz="2600" b="1" i="1" smtClean="0">
                              <a:latin typeface="Cambria Math" panose="02040503050406030204" pitchFamily="18" charset="0"/>
                            </a:rPr>
                            <m:t>𝒄</m:t>
                          </m:r>
                        </m:e>
                        <m:sub>
                          <m:r>
                            <a:rPr lang="tr-TR" sz="2600" b="1" i="1" smtClean="0">
                              <a:latin typeface="Cambria Math" panose="02040503050406030204" pitchFamily="18" charset="0"/>
                            </a:rPr>
                            <m:t>𝒑</m:t>
                          </m:r>
                          <m:r>
                            <a:rPr lang="tr-TR" sz="2600" b="1" i="1" smtClean="0">
                              <a:latin typeface="Cambria Math" panose="02040503050406030204" pitchFamily="18" charset="0"/>
                            </a:rPr>
                            <m:t>,</m:t>
                          </m:r>
                          <m:r>
                            <a:rPr lang="tr-TR" sz="2600" b="1" i="1" smtClean="0">
                              <a:latin typeface="Cambria Math" panose="02040503050406030204" pitchFamily="18" charset="0"/>
                            </a:rPr>
                            <m:t>𝒄</m:t>
                          </m:r>
                        </m:sub>
                      </m:sSub>
                    </m:oMath>
                  </m:oMathPara>
                </a14:m>
                <a:endParaRPr lang="tr-TR" sz="2600" b="1" dirty="0"/>
              </a:p>
            </p:txBody>
          </p:sp>
        </mc:Choice>
        <mc:Fallback xmlns="">
          <p:sp>
            <p:nvSpPr>
              <p:cNvPr id="22" name="TextBox 21">
                <a:extLst>
                  <a:ext uri="{FF2B5EF4-FFF2-40B4-BE49-F238E27FC236}">
                    <a16:creationId xmlns:a16="http://schemas.microsoft.com/office/drawing/2014/main" id="{8BE79DFB-812B-E7DF-5C29-B87CF7F4B101}"/>
                  </a:ext>
                </a:extLst>
              </p:cNvPr>
              <p:cNvSpPr txBox="1">
                <a:spLocks noRot="1" noChangeAspect="1" noMove="1" noResize="1" noEditPoints="1" noAdjustHandles="1" noChangeArrowheads="1" noChangeShapeType="1" noTextEdit="1"/>
              </p:cNvSpPr>
              <p:nvPr/>
            </p:nvSpPr>
            <p:spPr>
              <a:xfrm>
                <a:off x="692531" y="6299572"/>
                <a:ext cx="2059730" cy="435953"/>
              </a:xfrm>
              <a:prstGeom prst="rect">
                <a:avLst/>
              </a:prstGeom>
              <a:blipFill>
                <a:blip r:embed="rId8"/>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E34E795-4C8B-A32D-CE0F-BC97B949620D}"/>
                  </a:ext>
                </a:extLst>
              </p:cNvPr>
              <p:cNvSpPr txBox="1"/>
              <p:nvPr/>
            </p:nvSpPr>
            <p:spPr>
              <a:xfrm>
                <a:off x="3303886" y="6299571"/>
                <a:ext cx="2151102" cy="43595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latin typeface="Cambria Math" panose="02040503050406030204" pitchFamily="18" charset="0"/>
                              <a:ea typeface="Cambria Math" panose="02040503050406030204" pitchFamily="18" charset="0"/>
                            </a:rPr>
                          </m:ctrlPr>
                        </m:sSubPr>
                        <m:e>
                          <m:r>
                            <a:rPr lang="tr-TR" sz="2600" b="1" i="1">
                              <a:latin typeface="Cambria Math" panose="02040503050406030204" pitchFamily="18" charset="0"/>
                              <a:ea typeface="Cambria Math" panose="02040503050406030204" pitchFamily="18" charset="0"/>
                            </a:rPr>
                            <m:t>𝑪</m:t>
                          </m:r>
                        </m:e>
                        <m:sub>
                          <m:r>
                            <a:rPr lang="tr-TR" sz="2600" b="1" i="1" smtClean="0">
                              <a:latin typeface="Cambria Math" panose="02040503050406030204" pitchFamily="18" charset="0"/>
                              <a:ea typeface="Cambria Math" panose="02040503050406030204" pitchFamily="18" charset="0"/>
                            </a:rPr>
                            <m:t>𝒉</m:t>
                          </m:r>
                        </m:sub>
                      </m:sSub>
                      <m:r>
                        <a:rPr lang="tr-TR" sz="2600" b="1" i="1" smtClean="0">
                          <a:latin typeface="Cambria Math" panose="02040503050406030204" pitchFamily="18" charset="0"/>
                        </a:rPr>
                        <m:t>=</m:t>
                      </m:r>
                      <m:sSub>
                        <m:sSubPr>
                          <m:ctrlPr>
                            <a:rPr lang="tr-TR" sz="2600" b="1" i="1" smtClean="0">
                              <a:latin typeface="Cambria Math" panose="02040503050406030204" pitchFamily="18" charset="0"/>
                            </a:rPr>
                          </m:ctrlPr>
                        </m:sSubPr>
                        <m:e>
                          <m:acc>
                            <m:accPr>
                              <m:chr m:val="̇"/>
                              <m:ctrlPr>
                                <a:rPr lang="tr-TR" sz="2600" b="1" i="1" smtClean="0">
                                  <a:latin typeface="Cambria Math" panose="02040503050406030204" pitchFamily="18" charset="0"/>
                                </a:rPr>
                              </m:ctrlPr>
                            </m:accPr>
                            <m:e>
                              <m:r>
                                <a:rPr lang="tr-TR" sz="2600" b="1" i="1" smtClean="0">
                                  <a:latin typeface="Cambria Math" panose="02040503050406030204" pitchFamily="18" charset="0"/>
                                </a:rPr>
                                <m:t>𝒎</m:t>
                              </m:r>
                            </m:e>
                          </m:acc>
                        </m:e>
                        <m:sub>
                          <m:r>
                            <a:rPr lang="tr-TR" sz="2600" b="1" i="1" smtClean="0">
                              <a:latin typeface="Cambria Math" panose="02040503050406030204" pitchFamily="18" charset="0"/>
                            </a:rPr>
                            <m:t>𝒉</m:t>
                          </m:r>
                        </m:sub>
                      </m:sSub>
                      <m:r>
                        <a:rPr lang="tr-TR" sz="2600" b="1" i="1">
                          <a:latin typeface="Cambria Math" panose="02040503050406030204" pitchFamily="18" charset="0"/>
                          <a:ea typeface="Cambria Math" panose="02040503050406030204" pitchFamily="18" charset="0"/>
                        </a:rPr>
                        <m:t>∙</m:t>
                      </m:r>
                      <m:sSub>
                        <m:sSubPr>
                          <m:ctrlPr>
                            <a:rPr lang="tr-TR" sz="2600" b="1" i="1">
                              <a:latin typeface="Cambria Math" panose="02040503050406030204" pitchFamily="18" charset="0"/>
                            </a:rPr>
                          </m:ctrlPr>
                        </m:sSubPr>
                        <m:e>
                          <m:r>
                            <a:rPr lang="tr-TR" sz="2600" b="1" i="1" smtClean="0">
                              <a:latin typeface="Cambria Math" panose="02040503050406030204" pitchFamily="18" charset="0"/>
                            </a:rPr>
                            <m:t>𝒄</m:t>
                          </m:r>
                        </m:e>
                        <m:sub>
                          <m:r>
                            <a:rPr lang="tr-TR" sz="2600" b="1" i="1" smtClean="0">
                              <a:latin typeface="Cambria Math" panose="02040503050406030204" pitchFamily="18" charset="0"/>
                            </a:rPr>
                            <m:t>𝒑</m:t>
                          </m:r>
                          <m:r>
                            <a:rPr lang="tr-TR" sz="2600" b="1" i="1" smtClean="0">
                              <a:latin typeface="Cambria Math" panose="02040503050406030204" pitchFamily="18" charset="0"/>
                            </a:rPr>
                            <m:t>,</m:t>
                          </m:r>
                          <m:r>
                            <a:rPr lang="tr-TR" sz="2600" b="1" i="1" smtClean="0">
                              <a:latin typeface="Cambria Math" panose="02040503050406030204" pitchFamily="18" charset="0"/>
                            </a:rPr>
                            <m:t>𝒉</m:t>
                          </m:r>
                        </m:sub>
                      </m:sSub>
                    </m:oMath>
                  </m:oMathPara>
                </a14:m>
                <a:endParaRPr lang="tr-TR" sz="2600" b="1" dirty="0"/>
              </a:p>
            </p:txBody>
          </p:sp>
        </mc:Choice>
        <mc:Fallback xmlns="">
          <p:sp>
            <p:nvSpPr>
              <p:cNvPr id="23" name="TextBox 22">
                <a:extLst>
                  <a:ext uri="{FF2B5EF4-FFF2-40B4-BE49-F238E27FC236}">
                    <a16:creationId xmlns:a16="http://schemas.microsoft.com/office/drawing/2014/main" id="{EE34E795-4C8B-A32D-CE0F-BC97B949620D}"/>
                  </a:ext>
                </a:extLst>
              </p:cNvPr>
              <p:cNvSpPr txBox="1">
                <a:spLocks noRot="1" noChangeAspect="1" noMove="1" noResize="1" noEditPoints="1" noAdjustHandles="1" noChangeArrowheads="1" noChangeShapeType="1" noTextEdit="1"/>
              </p:cNvSpPr>
              <p:nvPr/>
            </p:nvSpPr>
            <p:spPr>
              <a:xfrm>
                <a:off x="3303886" y="6299571"/>
                <a:ext cx="2151102" cy="435953"/>
              </a:xfrm>
              <a:prstGeom prst="rect">
                <a:avLst/>
              </a:prstGeom>
              <a:blipFill>
                <a:blip r:embed="rId9"/>
                <a:stretch>
                  <a:fillRect/>
                </a:stretch>
              </a:blipFill>
              <a:ln>
                <a:solidFill>
                  <a:schemeClr val="tx1"/>
                </a:solidFill>
              </a:ln>
            </p:spPr>
            <p:txBody>
              <a:bodyPr/>
              <a:lstStyle/>
              <a:p>
                <a:r>
                  <a:rPr lang="tr-TR">
                    <a:noFill/>
                  </a:rPr>
                  <a:t> </a:t>
                </a:r>
              </a:p>
            </p:txBody>
          </p:sp>
        </mc:Fallback>
      </mc:AlternateContent>
      <p:sp>
        <p:nvSpPr>
          <p:cNvPr id="3" name="Slayt Numarası Yer Tutucusu 2">
            <a:extLst>
              <a:ext uri="{FF2B5EF4-FFF2-40B4-BE49-F238E27FC236}">
                <a16:creationId xmlns:a16="http://schemas.microsoft.com/office/drawing/2014/main" id="{6C33DDBC-9E64-6F87-EECB-F30211C2FACF}"/>
              </a:ext>
            </a:extLst>
          </p:cNvPr>
          <p:cNvSpPr>
            <a:spLocks noGrp="1"/>
          </p:cNvSpPr>
          <p:nvPr>
            <p:ph type="sldNum" sz="quarter" idx="12"/>
          </p:nvPr>
        </p:nvSpPr>
        <p:spPr/>
        <p:txBody>
          <a:bodyPr/>
          <a:lstStyle/>
          <a:p>
            <a:fld id="{9DC36462-DBD6-4833-A557-4F162F5DA347}" type="slidenum">
              <a:rPr lang="tr-TR" smtClean="0"/>
              <a:t>3</a:t>
            </a:fld>
            <a:endParaRPr lang="tr-TR"/>
          </a:p>
        </p:txBody>
      </p:sp>
    </p:spTree>
    <p:extLst>
      <p:ext uri="{BB962C8B-B14F-4D97-AF65-F5344CB8AC3E}">
        <p14:creationId xmlns:p14="http://schemas.microsoft.com/office/powerpoint/2010/main" val="3952202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54A4C-CE56-2045-DBF4-9D3F4382B8B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7B739E7-015A-95F5-66FE-F305DE7FF806}"/>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CFE62E71-F55B-76C4-1299-302943F079FD}"/>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7A4B3B93-7C20-2B79-B190-FAD0B3A8A11F}"/>
              </a:ext>
            </a:extLst>
          </p:cNvPr>
          <p:cNvSpPr txBox="1"/>
          <p:nvPr/>
        </p:nvSpPr>
        <p:spPr>
          <a:xfrm>
            <a:off x="217280" y="74909"/>
            <a:ext cx="8343059" cy="707886"/>
          </a:xfrm>
          <a:prstGeom prst="rect">
            <a:avLst/>
          </a:prstGeom>
          <a:noFill/>
        </p:spPr>
        <p:txBody>
          <a:bodyPr wrap="square" rtlCol="0">
            <a:spAutoFit/>
          </a:bodyPr>
          <a:lstStyle/>
          <a:p>
            <a:r>
              <a:rPr lang="tr-TR" sz="4000" b="1" dirty="0"/>
              <a:t>Heat </a:t>
            </a:r>
            <a:r>
              <a:rPr lang="tr-TR" sz="4000" b="1" dirty="0" err="1"/>
              <a:t>Exchanger</a:t>
            </a:r>
            <a:r>
              <a:rPr lang="tr-TR" sz="4000" b="1" dirty="0"/>
              <a:t> Design </a:t>
            </a:r>
            <a:r>
              <a:rPr lang="tr-TR" sz="4000" b="1" dirty="0" err="1"/>
              <a:t>Calculations</a:t>
            </a:r>
            <a:endParaRPr lang="tr-TR" sz="4000" b="1" dirty="0"/>
          </a:p>
        </p:txBody>
      </p:sp>
      <p:sp>
        <p:nvSpPr>
          <p:cNvPr id="12" name="Metin kutusu 11">
            <a:extLst>
              <a:ext uri="{FF2B5EF4-FFF2-40B4-BE49-F238E27FC236}">
                <a16:creationId xmlns:a16="http://schemas.microsoft.com/office/drawing/2014/main" id="{1AA7BFCE-A5FC-AADB-DA8E-23D3E7E50000}"/>
              </a:ext>
            </a:extLst>
          </p:cNvPr>
          <p:cNvSpPr txBox="1"/>
          <p:nvPr/>
        </p:nvSpPr>
        <p:spPr>
          <a:xfrm>
            <a:off x="217281" y="1028343"/>
            <a:ext cx="11825562" cy="5509200"/>
          </a:xfrm>
          <a:prstGeom prst="rect">
            <a:avLst/>
          </a:prstGeom>
          <a:noFill/>
        </p:spPr>
        <p:txBody>
          <a:bodyPr wrap="square">
            <a:spAutoFit/>
          </a:bodyPr>
          <a:lstStyle/>
          <a:p>
            <a:pPr algn="just"/>
            <a:r>
              <a:rPr lang="tr-TR" sz="2200" b="1" dirty="0"/>
              <a:t>General </a:t>
            </a:r>
            <a:r>
              <a:rPr lang="tr-TR" sz="2200" b="1" dirty="0" err="1"/>
              <a:t>Assumptions</a:t>
            </a:r>
            <a:r>
              <a:rPr lang="tr-TR" sz="2200" b="1" dirty="0"/>
              <a:t>:</a:t>
            </a:r>
          </a:p>
          <a:p>
            <a:pPr algn="just"/>
            <a:r>
              <a:rPr lang="tr-TR" sz="2200" b="1" dirty="0"/>
              <a:t>1. </a:t>
            </a:r>
            <a:r>
              <a:rPr lang="tr-TR" sz="2200" b="1" dirty="0" err="1"/>
              <a:t>The</a:t>
            </a:r>
            <a:r>
              <a:rPr lang="tr-TR" sz="2200" b="1" dirty="0"/>
              <a:t> </a:t>
            </a:r>
            <a:r>
              <a:rPr lang="tr-TR" sz="2200" b="1" dirty="0" err="1"/>
              <a:t>heat</a:t>
            </a:r>
            <a:r>
              <a:rPr lang="tr-TR" sz="2200" b="1" dirty="0"/>
              <a:t> </a:t>
            </a:r>
            <a:r>
              <a:rPr lang="tr-TR" sz="2200" b="1" dirty="0" err="1"/>
              <a:t>exchanger</a:t>
            </a:r>
            <a:r>
              <a:rPr lang="tr-TR" sz="2200" b="1" dirty="0"/>
              <a:t> </a:t>
            </a:r>
            <a:r>
              <a:rPr lang="tr-TR" sz="2200" b="1" dirty="0" err="1"/>
              <a:t>operates</a:t>
            </a:r>
            <a:r>
              <a:rPr lang="tr-TR" sz="2200" b="1" dirty="0"/>
              <a:t> </a:t>
            </a:r>
            <a:r>
              <a:rPr lang="tr-TR" sz="2200" b="1" dirty="0" err="1">
                <a:solidFill>
                  <a:srgbClr val="0000FF"/>
                </a:solidFill>
              </a:rPr>
              <a:t>under</a:t>
            </a:r>
            <a:r>
              <a:rPr lang="tr-TR" sz="2200" b="1" dirty="0">
                <a:solidFill>
                  <a:srgbClr val="0000FF"/>
                </a:solidFill>
              </a:rPr>
              <a:t> </a:t>
            </a:r>
            <a:r>
              <a:rPr lang="tr-TR" sz="2200" b="1" dirty="0" err="1">
                <a:solidFill>
                  <a:srgbClr val="0000FF"/>
                </a:solidFill>
              </a:rPr>
              <a:t>steady-state</a:t>
            </a:r>
            <a:r>
              <a:rPr lang="tr-TR" sz="2200" b="1" dirty="0">
                <a:solidFill>
                  <a:srgbClr val="0000FF"/>
                </a:solidFill>
              </a:rPr>
              <a:t>, </a:t>
            </a:r>
            <a:r>
              <a:rPr lang="tr-TR" sz="2200" b="1" dirty="0" err="1">
                <a:solidFill>
                  <a:srgbClr val="0000FF"/>
                </a:solidFill>
              </a:rPr>
              <a:t>steady-flow</a:t>
            </a:r>
            <a:r>
              <a:rPr lang="tr-TR" sz="2200" b="1" dirty="0">
                <a:solidFill>
                  <a:srgbClr val="0000FF"/>
                </a:solidFill>
              </a:rPr>
              <a:t> </a:t>
            </a:r>
            <a:r>
              <a:rPr lang="tr-TR" sz="2200" b="1" dirty="0" err="1">
                <a:solidFill>
                  <a:srgbClr val="0000FF"/>
                </a:solidFill>
              </a:rPr>
              <a:t>conditions</a:t>
            </a:r>
            <a:r>
              <a:rPr lang="tr-TR" sz="2200" b="1" dirty="0"/>
              <a:t>.</a:t>
            </a:r>
          </a:p>
          <a:p>
            <a:pPr algn="just"/>
            <a:r>
              <a:rPr lang="tr-TR" sz="2200" b="1" dirty="0"/>
              <a:t>2. </a:t>
            </a:r>
            <a:r>
              <a:rPr lang="tr-TR" sz="2200" b="1" u="sng" dirty="0"/>
              <a:t>Heat transfer to </a:t>
            </a:r>
            <a:r>
              <a:rPr lang="tr-TR" sz="2200" b="1" u="sng" dirty="0" err="1"/>
              <a:t>the</a:t>
            </a:r>
            <a:r>
              <a:rPr lang="tr-TR" sz="2200" b="1" u="sng" dirty="0"/>
              <a:t> </a:t>
            </a:r>
            <a:r>
              <a:rPr lang="tr-TR" sz="2200" b="1" u="sng" dirty="0" err="1"/>
              <a:t>surroundings</a:t>
            </a:r>
            <a:r>
              <a:rPr lang="tr-TR" sz="2200" b="1" u="sng" dirty="0"/>
              <a:t> is </a:t>
            </a:r>
            <a:r>
              <a:rPr lang="tr-TR" sz="2200" b="1" u="sng" dirty="0" err="1"/>
              <a:t>negligible</a:t>
            </a:r>
            <a:r>
              <a:rPr lang="tr-TR" sz="2200" b="1" dirty="0"/>
              <a:t>.</a:t>
            </a:r>
          </a:p>
          <a:p>
            <a:pPr algn="just"/>
            <a:r>
              <a:rPr lang="tr-TR" sz="2200" b="1" dirty="0"/>
              <a:t>3. </a:t>
            </a:r>
            <a:r>
              <a:rPr lang="tr-TR" sz="2200" b="1" dirty="0" err="1"/>
              <a:t>There</a:t>
            </a:r>
            <a:r>
              <a:rPr lang="tr-TR" sz="2200" b="1" dirty="0"/>
              <a:t> is </a:t>
            </a:r>
            <a:r>
              <a:rPr lang="tr-TR" sz="2200" b="1" dirty="0" err="1">
                <a:solidFill>
                  <a:srgbClr val="0000FF"/>
                </a:solidFill>
              </a:rPr>
              <a:t>no</a:t>
            </a:r>
            <a:r>
              <a:rPr lang="tr-TR" sz="2200" b="1" dirty="0">
                <a:solidFill>
                  <a:srgbClr val="0000FF"/>
                </a:solidFill>
              </a:rPr>
              <a:t> </a:t>
            </a:r>
            <a:r>
              <a:rPr lang="tr-TR" sz="2200" b="1" dirty="0" err="1">
                <a:solidFill>
                  <a:srgbClr val="0000FF"/>
                </a:solidFill>
              </a:rPr>
              <a:t>heat</a:t>
            </a:r>
            <a:r>
              <a:rPr lang="tr-TR" sz="2200" b="1" dirty="0">
                <a:solidFill>
                  <a:srgbClr val="0000FF"/>
                </a:solidFill>
              </a:rPr>
              <a:t> </a:t>
            </a:r>
            <a:r>
              <a:rPr lang="tr-TR" sz="2200" b="1" dirty="0" err="1">
                <a:solidFill>
                  <a:srgbClr val="0000FF"/>
                </a:solidFill>
              </a:rPr>
              <a:t>generation</a:t>
            </a:r>
            <a:r>
              <a:rPr lang="tr-TR" sz="2200" b="1" dirty="0">
                <a:solidFill>
                  <a:srgbClr val="0000FF"/>
                </a:solidFill>
              </a:rPr>
              <a:t> </a:t>
            </a:r>
            <a:r>
              <a:rPr lang="tr-TR" sz="2200" b="1" dirty="0"/>
              <a:t>in </a:t>
            </a:r>
            <a:r>
              <a:rPr lang="tr-TR" sz="2200" b="1" dirty="0" err="1"/>
              <a:t>the</a:t>
            </a:r>
            <a:r>
              <a:rPr lang="tr-TR" sz="2200" b="1" dirty="0"/>
              <a:t> </a:t>
            </a:r>
            <a:r>
              <a:rPr lang="tr-TR" sz="2200" b="1" dirty="0" err="1"/>
              <a:t>heat</a:t>
            </a:r>
            <a:r>
              <a:rPr lang="tr-TR" sz="2200" b="1" dirty="0"/>
              <a:t> </a:t>
            </a:r>
            <a:r>
              <a:rPr lang="tr-TR" sz="2200" b="1" dirty="0" err="1"/>
              <a:t>exchanger</a:t>
            </a:r>
            <a:r>
              <a:rPr lang="tr-TR" sz="2200" b="1" dirty="0"/>
              <a:t>.</a:t>
            </a:r>
          </a:p>
          <a:p>
            <a:pPr algn="just"/>
            <a:r>
              <a:rPr lang="tr-TR" sz="2200" b="1" dirty="0"/>
              <a:t>4. </a:t>
            </a:r>
            <a:r>
              <a:rPr lang="tr-TR" sz="2200" b="1" dirty="0" err="1"/>
              <a:t>In</a:t>
            </a:r>
            <a:r>
              <a:rPr lang="tr-TR" sz="2200" b="1" dirty="0"/>
              <a:t> </a:t>
            </a:r>
            <a:r>
              <a:rPr lang="tr-TR" sz="2200" b="1" dirty="0" err="1"/>
              <a:t>counterflow</a:t>
            </a:r>
            <a:r>
              <a:rPr lang="tr-TR" sz="2200" b="1" dirty="0"/>
              <a:t> and </a:t>
            </a:r>
            <a:r>
              <a:rPr lang="tr-TR" sz="2200" b="1" dirty="0" err="1"/>
              <a:t>parallel-flow</a:t>
            </a:r>
            <a:r>
              <a:rPr lang="tr-TR" sz="2200" b="1" dirty="0"/>
              <a:t> </a:t>
            </a:r>
            <a:r>
              <a:rPr lang="tr-TR" sz="2200" b="1" dirty="0" err="1"/>
              <a:t>heat</a:t>
            </a:r>
            <a:r>
              <a:rPr lang="tr-TR" sz="2200" b="1" dirty="0"/>
              <a:t> </a:t>
            </a:r>
            <a:r>
              <a:rPr lang="tr-TR" sz="2200" b="1" dirty="0" err="1"/>
              <a:t>exchangers</a:t>
            </a:r>
            <a:r>
              <a:rPr lang="tr-TR" sz="2200" b="1" dirty="0"/>
              <a:t>, </a:t>
            </a:r>
            <a:r>
              <a:rPr lang="tr-TR" sz="2200" b="1" dirty="0" err="1"/>
              <a:t>the</a:t>
            </a:r>
            <a:r>
              <a:rPr lang="tr-TR" sz="2200" b="1" dirty="0"/>
              <a:t> </a:t>
            </a:r>
            <a:r>
              <a:rPr lang="tr-TR" sz="2200" b="1" dirty="0" err="1">
                <a:solidFill>
                  <a:srgbClr val="FF0000"/>
                </a:solidFill>
              </a:rPr>
              <a:t>temperature</a:t>
            </a:r>
            <a:r>
              <a:rPr lang="tr-TR" sz="2200" b="1" dirty="0">
                <a:solidFill>
                  <a:srgbClr val="FF0000"/>
                </a:solidFill>
              </a:rPr>
              <a:t> of </a:t>
            </a:r>
            <a:r>
              <a:rPr lang="tr-TR" sz="2200" b="1" dirty="0" err="1">
                <a:solidFill>
                  <a:srgbClr val="FF0000"/>
                </a:solidFill>
              </a:rPr>
              <a:t>each</a:t>
            </a:r>
            <a:r>
              <a:rPr lang="tr-TR" sz="2200" b="1" dirty="0">
                <a:solidFill>
                  <a:srgbClr val="FF0000"/>
                </a:solidFill>
              </a:rPr>
              <a:t> </a:t>
            </a:r>
            <a:r>
              <a:rPr lang="tr-TR" sz="2200" b="1" dirty="0" err="1">
                <a:solidFill>
                  <a:srgbClr val="FF0000"/>
                </a:solidFill>
              </a:rPr>
              <a:t>fluid</a:t>
            </a:r>
            <a:r>
              <a:rPr lang="tr-TR" sz="2200" b="1" dirty="0">
                <a:solidFill>
                  <a:srgbClr val="FF0000"/>
                </a:solidFill>
              </a:rPr>
              <a:t> is </a:t>
            </a:r>
            <a:r>
              <a:rPr lang="tr-TR" sz="2200" b="1" dirty="0" err="1">
                <a:solidFill>
                  <a:srgbClr val="FF0000"/>
                </a:solidFill>
              </a:rPr>
              <a:t>uniform</a:t>
            </a:r>
            <a:r>
              <a:rPr lang="tr-TR" sz="2200" b="1" dirty="0">
                <a:solidFill>
                  <a:srgbClr val="FF0000"/>
                </a:solidFill>
              </a:rPr>
              <a:t> </a:t>
            </a:r>
            <a:r>
              <a:rPr lang="tr-TR" sz="2200" b="1" dirty="0"/>
              <a:t>over </a:t>
            </a:r>
            <a:r>
              <a:rPr lang="tr-TR" sz="2200" b="1" dirty="0" err="1"/>
              <a:t>every</a:t>
            </a:r>
            <a:r>
              <a:rPr lang="tr-TR" sz="2200" b="1" dirty="0"/>
              <a:t> </a:t>
            </a:r>
            <a:r>
              <a:rPr lang="tr-TR" sz="2200" b="1" dirty="0" err="1"/>
              <a:t>flow</a:t>
            </a:r>
            <a:r>
              <a:rPr lang="tr-TR" sz="2200" b="1" dirty="0"/>
              <a:t> </a:t>
            </a:r>
            <a:r>
              <a:rPr lang="tr-TR" sz="2200" b="1" dirty="0" err="1"/>
              <a:t>cross</a:t>
            </a:r>
            <a:r>
              <a:rPr lang="tr-TR" sz="2200" b="1" dirty="0"/>
              <a:t> </a:t>
            </a:r>
            <a:r>
              <a:rPr lang="tr-TR" sz="2200" b="1" dirty="0" err="1"/>
              <a:t>section</a:t>
            </a:r>
            <a:r>
              <a:rPr lang="tr-TR" sz="2200" b="1" dirty="0"/>
              <a:t>; in </a:t>
            </a:r>
            <a:r>
              <a:rPr lang="tr-TR" sz="2200" b="1" dirty="0" err="1"/>
              <a:t>crossflow</a:t>
            </a:r>
            <a:r>
              <a:rPr lang="tr-TR" sz="2200" b="1" dirty="0"/>
              <a:t> </a:t>
            </a:r>
            <a:r>
              <a:rPr lang="tr-TR" sz="2200" b="1" dirty="0" err="1"/>
              <a:t>heat</a:t>
            </a:r>
            <a:r>
              <a:rPr lang="tr-TR" sz="2200" b="1" dirty="0"/>
              <a:t> </a:t>
            </a:r>
            <a:r>
              <a:rPr lang="tr-TR" sz="2200" b="1" dirty="0" err="1"/>
              <a:t>exchangers</a:t>
            </a:r>
            <a:r>
              <a:rPr lang="tr-TR" sz="2200" b="1" dirty="0"/>
              <a:t> </a:t>
            </a:r>
            <a:r>
              <a:rPr lang="tr-TR" sz="2200" b="1" dirty="0" err="1"/>
              <a:t>each</a:t>
            </a:r>
            <a:r>
              <a:rPr lang="tr-TR" sz="2200" b="1" dirty="0"/>
              <a:t> </a:t>
            </a:r>
            <a:r>
              <a:rPr lang="tr-TR" sz="2200" b="1" dirty="0" err="1"/>
              <a:t>fluid</a:t>
            </a:r>
            <a:r>
              <a:rPr lang="tr-TR" sz="2200" b="1" dirty="0"/>
              <a:t> is </a:t>
            </a:r>
            <a:r>
              <a:rPr lang="tr-TR" sz="2200" b="1" dirty="0" err="1"/>
              <a:t>considered</a:t>
            </a:r>
            <a:r>
              <a:rPr lang="tr-TR" sz="2200" b="1" dirty="0"/>
              <a:t> </a:t>
            </a:r>
            <a:r>
              <a:rPr lang="tr-TR" sz="2200" b="1" dirty="0" err="1"/>
              <a:t>mixed</a:t>
            </a:r>
            <a:r>
              <a:rPr lang="tr-TR" sz="2200" b="1" dirty="0"/>
              <a:t> </a:t>
            </a:r>
            <a:r>
              <a:rPr lang="tr-TR" sz="2200" b="1" dirty="0" err="1"/>
              <a:t>or</a:t>
            </a:r>
            <a:r>
              <a:rPr lang="tr-TR" sz="2200" b="1" dirty="0"/>
              <a:t> </a:t>
            </a:r>
            <a:r>
              <a:rPr lang="tr-TR" sz="2200" b="1" dirty="0" err="1"/>
              <a:t>unmixed</a:t>
            </a:r>
            <a:r>
              <a:rPr lang="tr-TR" sz="2200" b="1" dirty="0"/>
              <a:t> at </a:t>
            </a:r>
            <a:r>
              <a:rPr lang="tr-TR" sz="2200" b="1" dirty="0" err="1"/>
              <a:t>every</a:t>
            </a:r>
            <a:r>
              <a:rPr lang="tr-TR" sz="2200" b="1" dirty="0"/>
              <a:t> </a:t>
            </a:r>
            <a:r>
              <a:rPr lang="tr-TR" sz="2200" b="1" dirty="0" err="1"/>
              <a:t>cross</a:t>
            </a:r>
            <a:r>
              <a:rPr lang="tr-TR" sz="2200" b="1" dirty="0"/>
              <a:t> </a:t>
            </a:r>
            <a:r>
              <a:rPr lang="tr-TR" sz="2200" b="1" dirty="0" err="1"/>
              <a:t>section</a:t>
            </a:r>
            <a:r>
              <a:rPr lang="tr-TR" sz="2200" b="1" dirty="0"/>
              <a:t> </a:t>
            </a:r>
            <a:r>
              <a:rPr lang="tr-TR" sz="2200" b="1" dirty="0" err="1"/>
              <a:t>depending</a:t>
            </a:r>
            <a:r>
              <a:rPr lang="tr-TR" sz="2200" b="1" dirty="0"/>
              <a:t> on </a:t>
            </a:r>
            <a:r>
              <a:rPr lang="tr-TR" sz="2200" b="1" dirty="0" err="1"/>
              <a:t>the</a:t>
            </a:r>
            <a:r>
              <a:rPr lang="tr-TR" sz="2200" b="1" dirty="0"/>
              <a:t> </a:t>
            </a:r>
            <a:r>
              <a:rPr lang="tr-TR" sz="2200" b="1" dirty="0" err="1"/>
              <a:t>specifications</a:t>
            </a:r>
            <a:r>
              <a:rPr lang="tr-TR" sz="2200" b="1" dirty="0"/>
              <a:t>.</a:t>
            </a:r>
          </a:p>
          <a:p>
            <a:pPr algn="just"/>
            <a:r>
              <a:rPr lang="tr-TR" sz="2200" b="1" dirty="0"/>
              <a:t>5. </a:t>
            </a:r>
            <a:r>
              <a:rPr lang="tr-TR" sz="2200" b="1" dirty="0" err="1"/>
              <a:t>If</a:t>
            </a:r>
            <a:r>
              <a:rPr lang="tr-TR" sz="2200" b="1" dirty="0"/>
              <a:t> </a:t>
            </a:r>
            <a:r>
              <a:rPr lang="tr-TR" sz="2200" b="1" dirty="0" err="1"/>
              <a:t>there</a:t>
            </a:r>
            <a:r>
              <a:rPr lang="tr-TR" sz="2200" b="1" dirty="0"/>
              <a:t> is a </a:t>
            </a:r>
            <a:r>
              <a:rPr lang="tr-TR" sz="2200" b="1" dirty="0" err="1"/>
              <a:t>phase</a:t>
            </a:r>
            <a:r>
              <a:rPr lang="tr-TR" sz="2200" b="1" dirty="0"/>
              <a:t> </a:t>
            </a:r>
            <a:r>
              <a:rPr lang="tr-TR" sz="2200" b="1" dirty="0" err="1"/>
              <a:t>change</a:t>
            </a:r>
            <a:r>
              <a:rPr lang="tr-TR" sz="2200" b="1" dirty="0"/>
              <a:t> in </a:t>
            </a:r>
            <a:r>
              <a:rPr lang="tr-TR" sz="2200" b="1" dirty="0" err="1"/>
              <a:t>one</a:t>
            </a:r>
            <a:r>
              <a:rPr lang="tr-TR" sz="2200" b="1" dirty="0"/>
              <a:t> of </a:t>
            </a:r>
            <a:r>
              <a:rPr lang="tr-TR" sz="2200" b="1" dirty="0" err="1"/>
              <a:t>the</a:t>
            </a:r>
            <a:r>
              <a:rPr lang="tr-TR" sz="2200" b="1" dirty="0"/>
              <a:t> </a:t>
            </a:r>
            <a:r>
              <a:rPr lang="tr-TR" sz="2200" b="1" dirty="0" err="1"/>
              <a:t>fluid</a:t>
            </a:r>
            <a:r>
              <a:rPr lang="tr-TR" sz="2200" b="1" dirty="0"/>
              <a:t> </a:t>
            </a:r>
            <a:r>
              <a:rPr lang="tr-TR" sz="2200" b="1" dirty="0" err="1"/>
              <a:t>streams</a:t>
            </a:r>
            <a:r>
              <a:rPr lang="tr-TR" sz="2200" b="1" dirty="0"/>
              <a:t> </a:t>
            </a:r>
            <a:r>
              <a:rPr lang="tr-TR" sz="2200" b="1" dirty="0" err="1"/>
              <a:t>flowing</a:t>
            </a:r>
            <a:r>
              <a:rPr lang="tr-TR" sz="2200" b="1" dirty="0"/>
              <a:t> through </a:t>
            </a:r>
            <a:r>
              <a:rPr lang="tr-TR" sz="2200" b="1" dirty="0" err="1"/>
              <a:t>the</a:t>
            </a:r>
            <a:r>
              <a:rPr lang="tr-TR" sz="2200" b="1" dirty="0"/>
              <a:t> </a:t>
            </a:r>
            <a:r>
              <a:rPr lang="tr-TR" sz="2200" b="1" dirty="0" err="1"/>
              <a:t>heat</a:t>
            </a:r>
            <a:r>
              <a:rPr lang="tr-TR" sz="2200" b="1" dirty="0"/>
              <a:t> </a:t>
            </a:r>
            <a:r>
              <a:rPr lang="tr-TR" sz="2200" b="1" dirty="0" err="1"/>
              <a:t>exchanger</a:t>
            </a:r>
            <a:r>
              <a:rPr lang="tr-TR" sz="2200" b="1" dirty="0"/>
              <a:t>, </a:t>
            </a:r>
            <a:r>
              <a:rPr lang="tr-TR" sz="2200" b="1" u="sng" dirty="0" err="1"/>
              <a:t>phase</a:t>
            </a:r>
            <a:r>
              <a:rPr lang="tr-TR" sz="2200" b="1" u="sng" dirty="0"/>
              <a:t> </a:t>
            </a:r>
            <a:r>
              <a:rPr lang="tr-TR" sz="2200" b="1" u="sng" dirty="0" err="1"/>
              <a:t>change</a:t>
            </a:r>
            <a:r>
              <a:rPr lang="tr-TR" sz="2200" b="1" u="sng" dirty="0"/>
              <a:t> </a:t>
            </a:r>
            <a:r>
              <a:rPr lang="tr-TR" sz="2200" b="1" u="sng" dirty="0" err="1"/>
              <a:t>occurs</a:t>
            </a:r>
            <a:r>
              <a:rPr lang="tr-TR" sz="2200" b="1" u="sng" dirty="0"/>
              <a:t> at a </a:t>
            </a:r>
            <a:r>
              <a:rPr lang="tr-TR" sz="2200" b="1" u="sng" dirty="0" err="1"/>
              <a:t>constant</a:t>
            </a:r>
            <a:r>
              <a:rPr lang="tr-TR" sz="2200" b="1" u="sng" dirty="0"/>
              <a:t> </a:t>
            </a:r>
            <a:r>
              <a:rPr lang="tr-TR" sz="2200" b="1" u="sng" dirty="0" err="1"/>
              <a:t>temperature</a:t>
            </a:r>
            <a:r>
              <a:rPr lang="tr-TR" sz="2200" b="1" u="sng" dirty="0"/>
              <a:t> </a:t>
            </a:r>
            <a:r>
              <a:rPr lang="tr-TR" sz="2200" b="1" u="sng" dirty="0" err="1"/>
              <a:t>for</a:t>
            </a:r>
            <a:r>
              <a:rPr lang="tr-TR" sz="2200" b="1" u="sng" dirty="0"/>
              <a:t> a </a:t>
            </a:r>
            <a:r>
              <a:rPr lang="tr-TR" sz="2200" b="1" u="sng" dirty="0" err="1"/>
              <a:t>single-component</a:t>
            </a:r>
            <a:r>
              <a:rPr lang="tr-TR" sz="2200" b="1" u="sng" dirty="0"/>
              <a:t> </a:t>
            </a:r>
            <a:r>
              <a:rPr lang="tr-TR" sz="2200" b="1" u="sng" dirty="0" err="1"/>
              <a:t>fluid</a:t>
            </a:r>
            <a:r>
              <a:rPr lang="tr-TR" sz="2200" b="1" u="sng" dirty="0"/>
              <a:t> at </a:t>
            </a:r>
            <a:r>
              <a:rPr lang="tr-TR" sz="2200" b="1" u="sng" dirty="0" err="1"/>
              <a:t>constant</a:t>
            </a:r>
            <a:r>
              <a:rPr lang="tr-TR" sz="2200" b="1" u="sng" dirty="0"/>
              <a:t> </a:t>
            </a:r>
            <a:r>
              <a:rPr lang="tr-TR" sz="2200" b="1" u="sng" dirty="0" err="1"/>
              <a:t>pressure</a:t>
            </a:r>
            <a:r>
              <a:rPr lang="tr-TR" sz="2200" b="1" dirty="0"/>
              <a:t>.</a:t>
            </a:r>
          </a:p>
          <a:p>
            <a:pPr algn="just"/>
            <a:r>
              <a:rPr lang="tr-TR" sz="2200" b="1" dirty="0"/>
              <a:t>6. </a:t>
            </a:r>
            <a:r>
              <a:rPr lang="tr-TR" sz="2200" b="1" dirty="0" err="1"/>
              <a:t>The</a:t>
            </a:r>
            <a:r>
              <a:rPr lang="tr-TR" sz="2200" b="1" dirty="0"/>
              <a:t> </a:t>
            </a:r>
            <a:r>
              <a:rPr lang="tr-TR" sz="2200" b="1" dirty="0" err="1">
                <a:solidFill>
                  <a:srgbClr val="FF0000"/>
                </a:solidFill>
              </a:rPr>
              <a:t>specific</a:t>
            </a:r>
            <a:r>
              <a:rPr lang="tr-TR" sz="2200" b="1" dirty="0">
                <a:solidFill>
                  <a:srgbClr val="FF0000"/>
                </a:solidFill>
              </a:rPr>
              <a:t> </a:t>
            </a:r>
            <a:r>
              <a:rPr lang="tr-TR" sz="2200" b="1" dirty="0" err="1">
                <a:solidFill>
                  <a:srgbClr val="FF0000"/>
                </a:solidFill>
              </a:rPr>
              <a:t>heat</a:t>
            </a:r>
            <a:r>
              <a:rPr lang="tr-TR" sz="2200" b="1" dirty="0">
                <a:solidFill>
                  <a:srgbClr val="FF0000"/>
                </a:solidFill>
              </a:rPr>
              <a:t> at </a:t>
            </a:r>
            <a:r>
              <a:rPr lang="tr-TR" sz="2200" b="1" dirty="0" err="1">
                <a:solidFill>
                  <a:srgbClr val="FF0000"/>
                </a:solidFill>
              </a:rPr>
              <a:t>constant</a:t>
            </a:r>
            <a:r>
              <a:rPr lang="tr-TR" sz="2200" b="1" dirty="0">
                <a:solidFill>
                  <a:srgbClr val="FF0000"/>
                </a:solidFill>
              </a:rPr>
              <a:t> </a:t>
            </a:r>
            <a:r>
              <a:rPr lang="tr-TR" sz="2200" b="1" dirty="0" err="1">
                <a:solidFill>
                  <a:srgbClr val="FF0000"/>
                </a:solidFill>
              </a:rPr>
              <a:t>pressure</a:t>
            </a:r>
            <a:r>
              <a:rPr lang="tr-TR" sz="2200" b="1" dirty="0">
                <a:solidFill>
                  <a:srgbClr val="FF0000"/>
                </a:solidFill>
              </a:rPr>
              <a:t> is </a:t>
            </a:r>
            <a:r>
              <a:rPr lang="tr-TR" sz="2200" b="1" dirty="0" err="1">
                <a:solidFill>
                  <a:srgbClr val="FF0000"/>
                </a:solidFill>
              </a:rPr>
              <a:t>constant</a:t>
            </a:r>
            <a:r>
              <a:rPr lang="tr-TR" sz="2200" b="1" dirty="0">
                <a:solidFill>
                  <a:srgbClr val="FF0000"/>
                </a:solidFill>
              </a:rPr>
              <a:t> </a:t>
            </a:r>
            <a:r>
              <a:rPr lang="tr-TR" sz="2200" b="1" dirty="0" err="1"/>
              <a:t>for</a:t>
            </a:r>
            <a:r>
              <a:rPr lang="tr-TR" sz="2200" b="1" dirty="0"/>
              <a:t> </a:t>
            </a:r>
            <a:r>
              <a:rPr lang="tr-TR" sz="2200" b="1" dirty="0" err="1"/>
              <a:t>each</a:t>
            </a:r>
            <a:r>
              <a:rPr lang="tr-TR" sz="2200" b="1" dirty="0"/>
              <a:t> </a:t>
            </a:r>
            <a:r>
              <a:rPr lang="tr-TR" sz="2200" b="1" dirty="0" err="1"/>
              <a:t>fluid</a:t>
            </a:r>
            <a:r>
              <a:rPr lang="tr-TR" sz="2200" b="1" dirty="0"/>
              <a:t>.</a:t>
            </a:r>
          </a:p>
          <a:p>
            <a:pPr algn="just"/>
            <a:r>
              <a:rPr lang="tr-TR" sz="2200" b="1" dirty="0"/>
              <a:t>7. </a:t>
            </a:r>
            <a:r>
              <a:rPr lang="tr-TR" sz="2200" b="1" dirty="0" err="1"/>
              <a:t>Longitudinal</a:t>
            </a:r>
            <a:r>
              <a:rPr lang="tr-TR" sz="2200" b="1" dirty="0"/>
              <a:t> </a:t>
            </a:r>
            <a:r>
              <a:rPr lang="tr-TR" sz="2200" b="1" dirty="0" err="1"/>
              <a:t>heat</a:t>
            </a:r>
            <a:r>
              <a:rPr lang="tr-TR" sz="2200" b="1" dirty="0"/>
              <a:t> </a:t>
            </a:r>
            <a:r>
              <a:rPr lang="tr-TR" sz="2200" b="1" dirty="0" err="1"/>
              <a:t>conduction</a:t>
            </a:r>
            <a:r>
              <a:rPr lang="tr-TR" sz="2200" b="1" dirty="0"/>
              <a:t> in </a:t>
            </a:r>
            <a:r>
              <a:rPr lang="tr-TR" sz="2200" b="1" dirty="0" err="1"/>
              <a:t>the</a:t>
            </a:r>
            <a:r>
              <a:rPr lang="tr-TR" sz="2200" b="1" dirty="0"/>
              <a:t> </a:t>
            </a:r>
            <a:r>
              <a:rPr lang="tr-TR" sz="2200" b="1" dirty="0" err="1"/>
              <a:t>fluid</a:t>
            </a:r>
            <a:r>
              <a:rPr lang="tr-TR" sz="2200" b="1" dirty="0"/>
              <a:t> and in </a:t>
            </a:r>
            <a:r>
              <a:rPr lang="tr-TR" sz="2200" b="1" dirty="0" err="1"/>
              <a:t>the</a:t>
            </a:r>
            <a:r>
              <a:rPr lang="tr-TR" sz="2200" b="1" dirty="0"/>
              <a:t> </a:t>
            </a:r>
            <a:r>
              <a:rPr lang="tr-TR" sz="2200" b="1" dirty="0" err="1"/>
              <a:t>wall</a:t>
            </a:r>
            <a:r>
              <a:rPr lang="tr-TR" sz="2200" b="1" dirty="0"/>
              <a:t> is </a:t>
            </a:r>
            <a:r>
              <a:rPr lang="tr-TR" sz="2200" b="1" dirty="0" err="1"/>
              <a:t>negligible</a:t>
            </a:r>
            <a:r>
              <a:rPr lang="tr-TR" sz="2200" b="1" dirty="0"/>
              <a:t>.</a:t>
            </a:r>
          </a:p>
          <a:p>
            <a:pPr algn="just"/>
            <a:r>
              <a:rPr lang="tr-TR" sz="2200" b="1" dirty="0"/>
              <a:t>8. </a:t>
            </a:r>
            <a:r>
              <a:rPr lang="tr-TR" sz="2200" b="1" u="sng" dirty="0" err="1"/>
              <a:t>The</a:t>
            </a:r>
            <a:r>
              <a:rPr lang="tr-TR" sz="2200" b="1" u="sng" dirty="0"/>
              <a:t> </a:t>
            </a:r>
            <a:r>
              <a:rPr lang="tr-TR" sz="2200" b="1" u="sng" dirty="0" err="1"/>
              <a:t>overall</a:t>
            </a:r>
            <a:r>
              <a:rPr lang="tr-TR" sz="2200" b="1" u="sng" dirty="0"/>
              <a:t> </a:t>
            </a:r>
            <a:r>
              <a:rPr lang="tr-TR" sz="2200" b="1" u="sng" dirty="0" err="1"/>
              <a:t>heat</a:t>
            </a:r>
            <a:r>
              <a:rPr lang="tr-TR" sz="2200" b="1" u="sng" dirty="0"/>
              <a:t> transfer </a:t>
            </a:r>
            <a:r>
              <a:rPr lang="tr-TR" sz="2200" b="1" u="sng" dirty="0" err="1"/>
              <a:t>coefficient</a:t>
            </a:r>
            <a:r>
              <a:rPr lang="tr-TR" sz="2200" b="1" u="sng" dirty="0"/>
              <a:t> </a:t>
            </a:r>
            <a:r>
              <a:rPr lang="tr-TR" sz="2200" b="1" u="sng" dirty="0" err="1"/>
              <a:t>between</a:t>
            </a:r>
            <a:r>
              <a:rPr lang="tr-TR" sz="2200" b="1" u="sng" dirty="0"/>
              <a:t> </a:t>
            </a:r>
            <a:r>
              <a:rPr lang="tr-TR" sz="2200" b="1" u="sng" dirty="0" err="1"/>
              <a:t>the</a:t>
            </a:r>
            <a:r>
              <a:rPr lang="tr-TR" sz="2200" b="1" u="sng" dirty="0"/>
              <a:t> </a:t>
            </a:r>
            <a:r>
              <a:rPr lang="tr-TR" sz="2200" b="1" u="sng" dirty="0" err="1"/>
              <a:t>fluids</a:t>
            </a:r>
            <a:r>
              <a:rPr lang="tr-TR" sz="2200" b="1" u="sng" dirty="0"/>
              <a:t> is </a:t>
            </a:r>
            <a:r>
              <a:rPr lang="tr-TR" sz="2200" b="1" u="sng" dirty="0" err="1"/>
              <a:t>constant</a:t>
            </a:r>
            <a:r>
              <a:rPr lang="tr-TR" sz="2200" b="1" u="sng" dirty="0"/>
              <a:t> </a:t>
            </a:r>
            <a:r>
              <a:rPr lang="tr-TR" sz="2200" b="1" u="sng" dirty="0" err="1"/>
              <a:t>throughout</a:t>
            </a:r>
            <a:r>
              <a:rPr lang="tr-TR" sz="2200" b="1" u="sng" dirty="0"/>
              <a:t> </a:t>
            </a:r>
            <a:r>
              <a:rPr lang="tr-TR" sz="2200" b="1" u="sng" dirty="0" err="1"/>
              <a:t>the</a:t>
            </a:r>
            <a:r>
              <a:rPr lang="tr-TR" sz="2200" b="1" u="sng" dirty="0"/>
              <a:t> </a:t>
            </a:r>
            <a:r>
              <a:rPr lang="tr-TR" sz="2200" b="1" u="sng" dirty="0" err="1"/>
              <a:t>heat</a:t>
            </a:r>
            <a:r>
              <a:rPr lang="tr-TR" sz="2200" b="1" u="sng" dirty="0"/>
              <a:t> </a:t>
            </a:r>
            <a:r>
              <a:rPr lang="tr-TR" sz="2200" b="1" u="sng" dirty="0" err="1"/>
              <a:t>exchanger</a:t>
            </a:r>
            <a:r>
              <a:rPr lang="tr-TR" sz="2200" b="1" u="sng" dirty="0"/>
              <a:t> </a:t>
            </a:r>
            <a:r>
              <a:rPr lang="tr-TR" sz="2200" b="1" u="sng" dirty="0" err="1"/>
              <a:t>including</a:t>
            </a:r>
            <a:r>
              <a:rPr lang="tr-TR" sz="2200" b="1" u="sng" dirty="0"/>
              <a:t> </a:t>
            </a:r>
            <a:r>
              <a:rPr lang="tr-TR" sz="2200" b="1" u="sng" dirty="0" err="1"/>
              <a:t>the</a:t>
            </a:r>
            <a:r>
              <a:rPr lang="tr-TR" sz="2200" b="1" u="sng" dirty="0"/>
              <a:t> </a:t>
            </a:r>
            <a:r>
              <a:rPr lang="tr-TR" sz="2200" b="1" u="sng" dirty="0" err="1"/>
              <a:t>case</a:t>
            </a:r>
            <a:r>
              <a:rPr lang="tr-TR" sz="2200" b="1" u="sng" dirty="0"/>
              <a:t> of </a:t>
            </a:r>
            <a:r>
              <a:rPr lang="tr-TR" sz="2200" b="1" u="sng" dirty="0" err="1"/>
              <a:t>phase</a:t>
            </a:r>
            <a:r>
              <a:rPr lang="tr-TR" sz="2200" b="1" u="sng" dirty="0"/>
              <a:t> </a:t>
            </a:r>
            <a:r>
              <a:rPr lang="tr-TR" sz="2200" b="1" u="sng" dirty="0" err="1"/>
              <a:t>change</a:t>
            </a:r>
            <a:r>
              <a:rPr lang="tr-TR" sz="2200" b="1" dirty="0"/>
              <a:t>.</a:t>
            </a:r>
          </a:p>
          <a:p>
            <a:pPr algn="just"/>
            <a:r>
              <a:rPr lang="tr-TR" sz="2200" b="1" dirty="0" err="1"/>
              <a:t>Assumption</a:t>
            </a:r>
            <a:r>
              <a:rPr lang="tr-TR" sz="2200" b="1" dirty="0"/>
              <a:t> 5 is an </a:t>
            </a:r>
            <a:r>
              <a:rPr lang="tr-TR" sz="2200" b="1" dirty="0" err="1"/>
              <a:t>idealization</a:t>
            </a:r>
            <a:r>
              <a:rPr lang="tr-TR" sz="2200" b="1" dirty="0"/>
              <a:t> of a two-</a:t>
            </a:r>
            <a:r>
              <a:rPr lang="tr-TR" sz="2200" b="1" dirty="0" err="1"/>
              <a:t>phase</a:t>
            </a:r>
            <a:r>
              <a:rPr lang="tr-TR" sz="2200" b="1" dirty="0"/>
              <a:t>-</a:t>
            </a:r>
            <a:r>
              <a:rPr lang="tr-TR" sz="2200" b="1" dirty="0" err="1"/>
              <a:t>flow</a:t>
            </a:r>
            <a:r>
              <a:rPr lang="tr-TR" sz="2200" b="1" dirty="0"/>
              <a:t> </a:t>
            </a:r>
            <a:r>
              <a:rPr lang="tr-TR" sz="2200" b="1" dirty="0" err="1"/>
              <a:t>heat</a:t>
            </a:r>
            <a:r>
              <a:rPr lang="tr-TR" sz="2200" b="1" dirty="0"/>
              <a:t> </a:t>
            </a:r>
            <a:r>
              <a:rPr lang="tr-TR" sz="2200" b="1" dirty="0" err="1"/>
              <a:t>exchanger</a:t>
            </a:r>
            <a:r>
              <a:rPr lang="tr-TR" sz="2200" b="1" dirty="0"/>
              <a:t>. </a:t>
            </a:r>
            <a:r>
              <a:rPr lang="tr-TR" sz="2200" b="1" dirty="0" err="1"/>
              <a:t>Especially</a:t>
            </a:r>
            <a:r>
              <a:rPr lang="tr-TR" sz="2200" b="1" dirty="0"/>
              <a:t>, </a:t>
            </a:r>
            <a:r>
              <a:rPr lang="tr-TR" sz="2200" b="1" dirty="0" err="1"/>
              <a:t>for</a:t>
            </a:r>
            <a:r>
              <a:rPr lang="tr-TR" sz="2200" b="1" dirty="0"/>
              <a:t> two- </a:t>
            </a:r>
            <a:r>
              <a:rPr lang="tr-TR" sz="2200" b="1" dirty="0" err="1"/>
              <a:t>phase</a:t>
            </a:r>
            <a:r>
              <a:rPr lang="tr-TR" sz="2200" b="1" dirty="0"/>
              <a:t> </a:t>
            </a:r>
            <a:r>
              <a:rPr lang="tr-TR" sz="2200" b="1" dirty="0" err="1"/>
              <a:t>flows</a:t>
            </a:r>
            <a:r>
              <a:rPr lang="tr-TR" sz="2200" b="1" dirty="0"/>
              <a:t> on </a:t>
            </a:r>
            <a:r>
              <a:rPr lang="tr-TR" sz="2200" b="1" dirty="0" err="1"/>
              <a:t>both</a:t>
            </a:r>
            <a:r>
              <a:rPr lang="tr-TR" sz="2200" b="1" dirty="0"/>
              <a:t> </a:t>
            </a:r>
            <a:r>
              <a:rPr lang="tr-TR" sz="2200" b="1" dirty="0" err="1"/>
              <a:t>sides</a:t>
            </a:r>
            <a:r>
              <a:rPr lang="tr-TR" sz="2200" b="1" dirty="0"/>
              <a:t>, </a:t>
            </a:r>
            <a:r>
              <a:rPr lang="tr-TR" sz="2200" b="1" dirty="0" err="1"/>
              <a:t>many</a:t>
            </a:r>
            <a:r>
              <a:rPr lang="tr-TR" sz="2200" b="1" dirty="0"/>
              <a:t> of </a:t>
            </a:r>
            <a:r>
              <a:rPr lang="tr-TR" sz="2200" b="1" dirty="0" err="1"/>
              <a:t>the</a:t>
            </a:r>
            <a:r>
              <a:rPr lang="tr-TR" sz="2200" b="1" dirty="0"/>
              <a:t> </a:t>
            </a:r>
            <a:r>
              <a:rPr lang="tr-TR" sz="2200" b="1" dirty="0" err="1"/>
              <a:t>foregoing</a:t>
            </a:r>
            <a:r>
              <a:rPr lang="tr-TR" sz="2200" b="1" dirty="0"/>
              <a:t> </a:t>
            </a:r>
            <a:r>
              <a:rPr lang="tr-TR" sz="2200" b="1" dirty="0" err="1"/>
              <a:t>assumptions</a:t>
            </a:r>
            <a:r>
              <a:rPr lang="tr-TR" sz="2200" b="1" dirty="0"/>
              <a:t> </a:t>
            </a:r>
            <a:r>
              <a:rPr lang="tr-TR" sz="2200" b="1" dirty="0" err="1"/>
              <a:t>are</a:t>
            </a:r>
            <a:r>
              <a:rPr lang="tr-TR" sz="2200" b="1" dirty="0"/>
              <a:t> not </a:t>
            </a:r>
            <a:r>
              <a:rPr lang="tr-TR" sz="2200" b="1" dirty="0" err="1"/>
              <a:t>valid</a:t>
            </a:r>
            <a:r>
              <a:rPr lang="tr-TR" sz="2200" b="1" dirty="0"/>
              <a:t>. </a:t>
            </a:r>
            <a:r>
              <a:rPr lang="tr-TR" sz="2200" b="1" dirty="0" err="1"/>
              <a:t>The</a:t>
            </a:r>
            <a:r>
              <a:rPr lang="tr-TR" sz="2200" b="1" dirty="0"/>
              <a:t> </a:t>
            </a:r>
            <a:r>
              <a:rPr lang="tr-TR" sz="2200" b="1" dirty="0" err="1"/>
              <a:t>design</a:t>
            </a:r>
            <a:r>
              <a:rPr lang="tr-TR" sz="2200" b="1" dirty="0"/>
              <a:t> </a:t>
            </a:r>
            <a:r>
              <a:rPr lang="tr-TR" sz="2200" b="1" dirty="0" err="1"/>
              <a:t>theory</a:t>
            </a:r>
            <a:r>
              <a:rPr lang="tr-TR" sz="2200" b="1" dirty="0"/>
              <a:t> of </a:t>
            </a:r>
            <a:r>
              <a:rPr lang="tr-TR" sz="2200" b="1" dirty="0" err="1"/>
              <a:t>these</a:t>
            </a:r>
            <a:r>
              <a:rPr lang="tr-TR" sz="2200" b="1" dirty="0"/>
              <a:t> </a:t>
            </a:r>
            <a:r>
              <a:rPr lang="tr-TR" sz="2200" b="1" dirty="0" err="1"/>
              <a:t>types</a:t>
            </a:r>
            <a:r>
              <a:rPr lang="tr-TR" sz="2200" b="1" dirty="0"/>
              <a:t> of </a:t>
            </a:r>
            <a:r>
              <a:rPr lang="tr-TR" sz="2200" b="1" dirty="0" err="1"/>
              <a:t>heat</a:t>
            </a:r>
            <a:r>
              <a:rPr lang="tr-TR" sz="2200" b="1" dirty="0"/>
              <a:t> </a:t>
            </a:r>
            <a:r>
              <a:rPr lang="tr-TR" sz="2200" b="1" dirty="0" err="1"/>
              <a:t>exchangers</a:t>
            </a:r>
            <a:r>
              <a:rPr lang="tr-TR" sz="2200" b="1" dirty="0"/>
              <a:t> is </a:t>
            </a:r>
            <a:r>
              <a:rPr lang="tr-TR" sz="2200" b="1" dirty="0" err="1"/>
              <a:t>discussed</a:t>
            </a:r>
            <a:r>
              <a:rPr lang="tr-TR" sz="2200" b="1" dirty="0"/>
              <a:t> and </a:t>
            </a:r>
            <a:r>
              <a:rPr lang="tr-TR" sz="2200" b="1" dirty="0" err="1"/>
              <a:t>practical</a:t>
            </a:r>
            <a:r>
              <a:rPr lang="tr-TR" sz="2200" b="1" dirty="0"/>
              <a:t> </a:t>
            </a:r>
            <a:r>
              <a:rPr lang="tr-TR" sz="2200" b="1" dirty="0" err="1"/>
              <a:t>results</a:t>
            </a:r>
            <a:r>
              <a:rPr lang="tr-TR" sz="2200" b="1" dirty="0"/>
              <a:t> </a:t>
            </a:r>
            <a:r>
              <a:rPr lang="tr-TR" sz="2200" b="1" dirty="0" err="1"/>
              <a:t>are</a:t>
            </a:r>
            <a:r>
              <a:rPr lang="tr-TR" sz="2200" b="1" dirty="0"/>
              <a:t> </a:t>
            </a:r>
            <a:r>
              <a:rPr lang="tr-TR" sz="2200" b="1" dirty="0" err="1"/>
              <a:t>presented</a:t>
            </a:r>
            <a:r>
              <a:rPr lang="tr-TR" sz="2200" b="1" dirty="0"/>
              <a:t> in </a:t>
            </a:r>
            <a:r>
              <a:rPr lang="tr-TR" sz="2200" b="1" dirty="0" err="1"/>
              <a:t>the</a:t>
            </a:r>
            <a:r>
              <a:rPr lang="tr-TR" sz="2200" b="1" dirty="0"/>
              <a:t> </a:t>
            </a:r>
            <a:r>
              <a:rPr lang="tr-TR" sz="2200" b="1" dirty="0" err="1"/>
              <a:t>following</a:t>
            </a:r>
            <a:r>
              <a:rPr lang="tr-TR" sz="2200" b="1" dirty="0"/>
              <a:t> </a:t>
            </a:r>
            <a:r>
              <a:rPr lang="tr-TR" sz="2200" b="1" dirty="0" err="1"/>
              <a:t>chapters</a:t>
            </a:r>
            <a:r>
              <a:rPr lang="tr-TR" sz="2200" b="1" dirty="0"/>
              <a:t>.</a:t>
            </a:r>
          </a:p>
        </p:txBody>
      </p:sp>
      <p:sp>
        <p:nvSpPr>
          <p:cNvPr id="13" name="Slayt Numarası Yer Tutucusu 12">
            <a:extLst>
              <a:ext uri="{FF2B5EF4-FFF2-40B4-BE49-F238E27FC236}">
                <a16:creationId xmlns:a16="http://schemas.microsoft.com/office/drawing/2014/main" id="{D9DE20F1-8949-DD35-C2F9-63073E248F65}"/>
              </a:ext>
            </a:extLst>
          </p:cNvPr>
          <p:cNvSpPr>
            <a:spLocks noGrp="1"/>
          </p:cNvSpPr>
          <p:nvPr>
            <p:ph type="sldNum" sz="quarter" idx="12"/>
          </p:nvPr>
        </p:nvSpPr>
        <p:spPr/>
        <p:txBody>
          <a:bodyPr/>
          <a:lstStyle/>
          <a:p>
            <a:fld id="{9DC36462-DBD6-4833-A557-4F162F5DA347}" type="slidenum">
              <a:rPr lang="tr-TR" smtClean="0"/>
              <a:t>30</a:t>
            </a:fld>
            <a:endParaRPr lang="tr-TR"/>
          </a:p>
        </p:txBody>
      </p:sp>
    </p:spTree>
    <p:extLst>
      <p:ext uri="{BB962C8B-B14F-4D97-AF65-F5344CB8AC3E}">
        <p14:creationId xmlns:p14="http://schemas.microsoft.com/office/powerpoint/2010/main" val="4127432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BA24F-A899-F293-2445-0364D24FED6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8797973-D8F7-A705-6B09-C2C28769BE29}"/>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39ED09E-AB42-A62A-F7B6-6D36EB71F717}"/>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078C2485-E980-E6C7-B48F-65AB6F0D2104}"/>
              </a:ext>
            </a:extLst>
          </p:cNvPr>
          <p:cNvSpPr txBox="1"/>
          <p:nvPr/>
        </p:nvSpPr>
        <p:spPr>
          <a:xfrm>
            <a:off x="217280" y="74909"/>
            <a:ext cx="9043451" cy="707886"/>
          </a:xfrm>
          <a:prstGeom prst="rect">
            <a:avLst/>
          </a:prstGeom>
          <a:noFill/>
        </p:spPr>
        <p:txBody>
          <a:bodyPr wrap="square" rtlCol="0">
            <a:spAutoFit/>
          </a:bodyPr>
          <a:lstStyle/>
          <a:p>
            <a:r>
              <a:rPr lang="tr-TR" sz="4000" b="1" dirty="0"/>
              <a:t>Heat </a:t>
            </a:r>
            <a:r>
              <a:rPr lang="tr-TR" sz="4000" b="1" dirty="0" err="1"/>
              <a:t>Exchanger</a:t>
            </a:r>
            <a:r>
              <a:rPr lang="tr-TR" sz="4000" b="1" dirty="0"/>
              <a:t> Design </a:t>
            </a:r>
            <a:r>
              <a:rPr lang="tr-TR" sz="4000" b="1" dirty="0" err="1"/>
              <a:t>Calculations</a:t>
            </a:r>
            <a:endParaRPr lang="tr-TR" sz="4000" b="1" dirty="0"/>
          </a:p>
        </p:txBody>
      </p:sp>
      <mc:AlternateContent xmlns:mc="http://schemas.openxmlformats.org/markup-compatibility/2006" xmlns:a14="http://schemas.microsoft.com/office/drawing/2010/main">
        <mc:Choice Requires="a14">
          <p:sp>
            <p:nvSpPr>
              <p:cNvPr id="3" name="Metin kutusu 2">
                <a:extLst>
                  <a:ext uri="{FF2B5EF4-FFF2-40B4-BE49-F238E27FC236}">
                    <a16:creationId xmlns:a16="http://schemas.microsoft.com/office/drawing/2014/main" id="{F56437E6-62F6-DB48-8118-9D5F6619BD93}"/>
                  </a:ext>
                </a:extLst>
              </p:cNvPr>
              <p:cNvSpPr txBox="1"/>
              <p:nvPr/>
            </p:nvSpPr>
            <p:spPr>
              <a:xfrm>
                <a:off x="217280" y="978886"/>
                <a:ext cx="11835290" cy="5556201"/>
              </a:xfrm>
              <a:prstGeom prst="rect">
                <a:avLst/>
              </a:prstGeom>
              <a:noFill/>
            </p:spPr>
            <p:txBody>
              <a:bodyPr wrap="square">
                <a:spAutoFit/>
              </a:bodyPr>
              <a:lstStyle/>
              <a:p>
                <a:pPr algn="just"/>
                <a:r>
                  <a:rPr lang="tr-TR" sz="2200" b="1" dirty="0" err="1"/>
                  <a:t>We</a:t>
                </a:r>
                <a:r>
                  <a:rPr lang="tr-TR" sz="2200" b="1" dirty="0"/>
                  <a:t> </a:t>
                </a:r>
                <a:r>
                  <a:rPr lang="tr-TR" sz="2200" b="1" dirty="0" err="1"/>
                  <a:t>have</a:t>
                </a:r>
                <a:r>
                  <a:rPr lang="tr-TR" sz="2200" b="1" dirty="0"/>
                  <a:t> </a:t>
                </a:r>
                <a:r>
                  <a:rPr lang="tr-TR" sz="2200" b="1" dirty="0" err="1"/>
                  <a:t>discussed</a:t>
                </a:r>
                <a:r>
                  <a:rPr lang="tr-TR" sz="2200" b="1" dirty="0"/>
                  <a:t> </a:t>
                </a:r>
                <a:r>
                  <a:rPr lang="tr-TR" sz="2200" b="1" dirty="0">
                    <a:solidFill>
                      <a:srgbClr val="FF0000"/>
                    </a:solidFill>
                  </a:rPr>
                  <a:t>two </a:t>
                </a:r>
                <a:r>
                  <a:rPr lang="tr-TR" sz="2200" b="1" dirty="0" err="1">
                    <a:solidFill>
                      <a:srgbClr val="FF0000"/>
                    </a:solidFill>
                  </a:rPr>
                  <a:t>methods</a:t>
                </a:r>
                <a:r>
                  <a:rPr lang="tr-TR" sz="2200" b="1" dirty="0">
                    <a:solidFill>
                      <a:srgbClr val="FF0000"/>
                    </a:solidFill>
                  </a:rPr>
                  <a:t> </a:t>
                </a:r>
                <a:r>
                  <a:rPr lang="tr-TR" sz="2200" b="1" dirty="0" err="1"/>
                  <a:t>for</a:t>
                </a:r>
                <a:r>
                  <a:rPr lang="tr-TR" sz="2200" b="1" dirty="0"/>
                  <a:t> </a:t>
                </a:r>
                <a:r>
                  <a:rPr lang="tr-TR" sz="2200" b="1" dirty="0" err="1"/>
                  <a:t>performing</a:t>
                </a:r>
                <a:r>
                  <a:rPr lang="tr-TR" sz="2200" b="1" dirty="0"/>
                  <a:t> a </a:t>
                </a:r>
                <a:r>
                  <a:rPr lang="tr-TR" sz="2200" b="1" dirty="0" err="1"/>
                  <a:t>heat</a:t>
                </a:r>
                <a:r>
                  <a:rPr lang="tr-TR" sz="2200" b="1" dirty="0"/>
                  <a:t> </a:t>
                </a:r>
                <a:r>
                  <a:rPr lang="tr-TR" sz="2200" b="1" dirty="0" err="1"/>
                  <a:t>exchanger</a:t>
                </a:r>
                <a:r>
                  <a:rPr lang="tr-TR" sz="2200" b="1" dirty="0"/>
                  <a:t> </a:t>
                </a:r>
                <a:r>
                  <a:rPr lang="tr-TR" sz="2200" b="1" dirty="0" err="1"/>
                  <a:t>thermal</a:t>
                </a:r>
                <a:r>
                  <a:rPr lang="tr-TR" sz="2200" b="1" dirty="0"/>
                  <a:t> </a:t>
                </a:r>
                <a:r>
                  <a:rPr lang="tr-TR" sz="2200" b="1" dirty="0" err="1"/>
                  <a:t>analysis</a:t>
                </a:r>
                <a:r>
                  <a:rPr lang="tr-TR" sz="2200" b="1" dirty="0"/>
                  <a:t>. </a:t>
                </a:r>
                <a:r>
                  <a:rPr lang="tr-TR" sz="2200" b="1" dirty="0" err="1">
                    <a:solidFill>
                      <a:srgbClr val="0000FF"/>
                    </a:solidFill>
                  </a:rPr>
                  <a:t>The</a:t>
                </a:r>
                <a:r>
                  <a:rPr lang="tr-TR" sz="2200" b="1" dirty="0">
                    <a:solidFill>
                      <a:srgbClr val="0000FF"/>
                    </a:solidFill>
                  </a:rPr>
                  <a:t> rating and </a:t>
                </a:r>
                <a:r>
                  <a:rPr lang="tr-TR" sz="2200" b="1" dirty="0" err="1">
                    <a:solidFill>
                      <a:srgbClr val="0000FF"/>
                    </a:solidFill>
                  </a:rPr>
                  <a:t>sizing</a:t>
                </a:r>
                <a:r>
                  <a:rPr lang="tr-TR" sz="2200" b="1" dirty="0">
                    <a:solidFill>
                      <a:srgbClr val="0000FF"/>
                    </a:solidFill>
                  </a:rPr>
                  <a:t> of </a:t>
                </a:r>
                <a:r>
                  <a:rPr lang="tr-TR" sz="2200" b="1" dirty="0" err="1">
                    <a:solidFill>
                      <a:srgbClr val="0000FF"/>
                    </a:solidFill>
                  </a:rPr>
                  <a:t>heat</a:t>
                </a:r>
                <a:r>
                  <a:rPr lang="tr-TR" sz="2200" b="1" dirty="0">
                    <a:solidFill>
                      <a:srgbClr val="0000FF"/>
                    </a:solidFill>
                  </a:rPr>
                  <a:t> </a:t>
                </a:r>
                <a:r>
                  <a:rPr lang="tr-TR" sz="2200" b="1" dirty="0" err="1">
                    <a:solidFill>
                      <a:srgbClr val="0000FF"/>
                    </a:solidFill>
                  </a:rPr>
                  <a:t>exchangers</a:t>
                </a:r>
                <a:r>
                  <a:rPr lang="tr-TR" sz="2200" b="1" dirty="0">
                    <a:solidFill>
                      <a:srgbClr val="0000FF"/>
                    </a:solidFill>
                  </a:rPr>
                  <a:t> </a:t>
                </a:r>
                <a:r>
                  <a:rPr lang="tr-TR" sz="2200" b="1" dirty="0" err="1">
                    <a:solidFill>
                      <a:srgbClr val="0000FF"/>
                    </a:solidFill>
                  </a:rPr>
                  <a:t>are</a:t>
                </a:r>
                <a:r>
                  <a:rPr lang="tr-TR" sz="2200" b="1" dirty="0">
                    <a:solidFill>
                      <a:srgbClr val="0000FF"/>
                    </a:solidFill>
                  </a:rPr>
                  <a:t> two </a:t>
                </a:r>
                <a:r>
                  <a:rPr lang="tr-TR" sz="2200" b="1" dirty="0" err="1">
                    <a:solidFill>
                      <a:srgbClr val="0000FF"/>
                    </a:solidFill>
                  </a:rPr>
                  <a:t>important</a:t>
                </a:r>
                <a:r>
                  <a:rPr lang="tr-TR" sz="2200" b="1" dirty="0">
                    <a:solidFill>
                      <a:srgbClr val="0000FF"/>
                    </a:solidFill>
                  </a:rPr>
                  <a:t> </a:t>
                </a:r>
                <a:r>
                  <a:rPr lang="tr-TR" sz="2200" b="1" dirty="0" err="1">
                    <a:solidFill>
                      <a:srgbClr val="0000FF"/>
                    </a:solidFill>
                  </a:rPr>
                  <a:t>problems</a:t>
                </a:r>
                <a:r>
                  <a:rPr lang="tr-TR" sz="2200" b="1" dirty="0">
                    <a:solidFill>
                      <a:srgbClr val="0000FF"/>
                    </a:solidFill>
                  </a:rPr>
                  <a:t> </a:t>
                </a:r>
                <a:r>
                  <a:rPr lang="tr-TR" sz="2200" b="1" dirty="0" err="1">
                    <a:solidFill>
                      <a:srgbClr val="0000FF"/>
                    </a:solidFill>
                  </a:rPr>
                  <a:t>encountered</a:t>
                </a:r>
                <a:r>
                  <a:rPr lang="tr-TR" sz="2200" b="1" dirty="0">
                    <a:solidFill>
                      <a:srgbClr val="0000FF"/>
                    </a:solidFill>
                  </a:rPr>
                  <a:t> in </a:t>
                </a:r>
                <a:r>
                  <a:rPr lang="tr-TR" sz="2200" b="1" dirty="0" err="1">
                    <a:solidFill>
                      <a:srgbClr val="0000FF"/>
                    </a:solidFill>
                  </a:rPr>
                  <a:t>the</a:t>
                </a:r>
                <a:r>
                  <a:rPr lang="tr-TR" sz="2200" b="1" dirty="0">
                    <a:solidFill>
                      <a:srgbClr val="0000FF"/>
                    </a:solidFill>
                  </a:rPr>
                  <a:t> </a:t>
                </a:r>
                <a:r>
                  <a:rPr lang="tr-TR" sz="2200" b="1" dirty="0" err="1">
                    <a:solidFill>
                      <a:srgbClr val="0000FF"/>
                    </a:solidFill>
                  </a:rPr>
                  <a:t>thermal</a:t>
                </a:r>
                <a:r>
                  <a:rPr lang="tr-TR" sz="2200" b="1" dirty="0">
                    <a:solidFill>
                      <a:srgbClr val="0000FF"/>
                    </a:solidFill>
                  </a:rPr>
                  <a:t> </a:t>
                </a:r>
                <a:r>
                  <a:rPr lang="tr-TR" sz="2200" b="1" dirty="0" err="1">
                    <a:solidFill>
                      <a:srgbClr val="0000FF"/>
                    </a:solidFill>
                  </a:rPr>
                  <a:t>analysis</a:t>
                </a:r>
                <a:r>
                  <a:rPr lang="tr-TR" sz="2200" b="1" dirty="0">
                    <a:solidFill>
                      <a:srgbClr val="0000FF"/>
                    </a:solidFill>
                  </a:rPr>
                  <a:t> </a:t>
                </a:r>
                <a:r>
                  <a:rPr lang="tr-TR" sz="2200" b="1" dirty="0"/>
                  <a:t>of </a:t>
                </a:r>
                <a:r>
                  <a:rPr lang="tr-TR" sz="2200" b="1" dirty="0" err="1"/>
                  <a:t>heat</a:t>
                </a:r>
                <a:r>
                  <a:rPr lang="tr-TR" sz="2200" b="1" dirty="0"/>
                  <a:t> </a:t>
                </a:r>
                <a:r>
                  <a:rPr lang="tr-TR" sz="2200" b="1" dirty="0" err="1"/>
                  <a:t>exchangers</a:t>
                </a:r>
                <a:r>
                  <a:rPr lang="tr-TR" sz="2200" b="1" dirty="0"/>
                  <a:t>.</a:t>
                </a:r>
              </a:p>
              <a:p>
                <a:pPr algn="just"/>
                <a:endParaRPr lang="tr-TR" sz="2200" b="1" dirty="0"/>
              </a:p>
              <a:p>
                <a:pPr algn="just"/>
                <a:r>
                  <a:rPr lang="tr-TR" sz="2200" b="1" dirty="0" err="1"/>
                  <a:t>For</a:t>
                </a:r>
                <a:r>
                  <a:rPr lang="tr-TR" sz="2200" b="1" dirty="0"/>
                  <a:t> </a:t>
                </a:r>
                <a:r>
                  <a:rPr lang="tr-TR" sz="2200" b="1" dirty="0" err="1"/>
                  <a:t>example</a:t>
                </a:r>
                <a:r>
                  <a:rPr lang="tr-TR" sz="2200" b="1" dirty="0"/>
                  <a:t>, </a:t>
                </a:r>
                <a:r>
                  <a:rPr lang="tr-TR" sz="2200" b="1" dirty="0" err="1"/>
                  <a:t>if</a:t>
                </a:r>
                <a:r>
                  <a:rPr lang="tr-TR" sz="2200" b="1" dirty="0"/>
                  <a:t> inlet </a:t>
                </a:r>
                <a:r>
                  <a:rPr lang="tr-TR" sz="2200" b="1" dirty="0" err="1"/>
                  <a:t>temperatures</a:t>
                </a:r>
                <a:r>
                  <a:rPr lang="tr-TR" sz="2200" b="1" dirty="0"/>
                  <a:t>, </a:t>
                </a:r>
                <a:r>
                  <a:rPr lang="tr-TR" sz="2200" b="1" dirty="0" err="1"/>
                  <a:t>one</a:t>
                </a:r>
                <a:r>
                  <a:rPr lang="tr-TR" sz="2200" b="1" dirty="0"/>
                  <a:t> of </a:t>
                </a:r>
                <a:r>
                  <a:rPr lang="tr-TR" sz="2200" b="1" dirty="0" err="1"/>
                  <a:t>the</a:t>
                </a:r>
                <a:r>
                  <a:rPr lang="tr-TR" sz="2200" b="1" dirty="0"/>
                  <a:t> </a:t>
                </a:r>
                <a:r>
                  <a:rPr lang="tr-TR" sz="2200" b="1" dirty="0" err="1"/>
                  <a:t>fluid</a:t>
                </a:r>
                <a:r>
                  <a:rPr lang="tr-TR" sz="2200" b="1" dirty="0"/>
                  <a:t> outlet </a:t>
                </a:r>
                <a:r>
                  <a:rPr lang="tr-TR" sz="2200" b="1" dirty="0" err="1"/>
                  <a:t>temperatures</a:t>
                </a:r>
                <a:r>
                  <a:rPr lang="tr-TR" sz="2200" b="1" dirty="0"/>
                  <a:t>, and </a:t>
                </a:r>
                <a:r>
                  <a:rPr lang="tr-TR" sz="2200" b="1" dirty="0" err="1"/>
                  <a:t>mass</a:t>
                </a:r>
                <a:r>
                  <a:rPr lang="tr-TR" sz="2200" b="1" dirty="0"/>
                  <a:t> </a:t>
                </a:r>
                <a:r>
                  <a:rPr lang="tr-TR" sz="2200" b="1" dirty="0" err="1"/>
                  <a:t>flow</a:t>
                </a:r>
                <a:r>
                  <a:rPr lang="tr-TR" sz="2200" b="1" dirty="0"/>
                  <a:t> </a:t>
                </a:r>
                <a:r>
                  <a:rPr lang="tr-TR" sz="2200" b="1" dirty="0" err="1"/>
                  <a:t>rates</a:t>
                </a:r>
                <a:r>
                  <a:rPr lang="tr-TR" sz="2200" b="1" dirty="0"/>
                  <a:t> </a:t>
                </a:r>
                <a:r>
                  <a:rPr lang="tr-TR" sz="2200" b="1" dirty="0" err="1"/>
                  <a:t>are</a:t>
                </a:r>
                <a:r>
                  <a:rPr lang="tr-TR" sz="2200" b="1" dirty="0"/>
                  <a:t> </a:t>
                </a:r>
                <a:r>
                  <a:rPr lang="tr-TR" sz="2200" b="1" dirty="0" err="1"/>
                  <a:t>known</a:t>
                </a:r>
                <a:r>
                  <a:rPr lang="tr-TR" sz="2200" b="1" dirty="0"/>
                  <a:t>, </a:t>
                </a:r>
                <a:r>
                  <a:rPr lang="tr-TR" sz="2200" b="1" dirty="0" err="1"/>
                  <a:t>then</a:t>
                </a:r>
                <a:r>
                  <a:rPr lang="tr-TR" sz="2200" b="1" dirty="0"/>
                  <a:t> </a:t>
                </a:r>
                <a:r>
                  <a:rPr lang="tr-TR" sz="2200" b="1" dirty="0" err="1"/>
                  <a:t>the</a:t>
                </a:r>
                <a:r>
                  <a:rPr lang="tr-TR" sz="2200" b="1" dirty="0"/>
                  <a:t> </a:t>
                </a:r>
                <a:r>
                  <a:rPr lang="tr-TR" sz="2200" b="1" dirty="0" err="1"/>
                  <a:t>unknown</a:t>
                </a:r>
                <a:r>
                  <a:rPr lang="tr-TR" sz="2200" b="1" dirty="0"/>
                  <a:t> outlet </a:t>
                </a:r>
                <a:r>
                  <a:rPr lang="tr-TR" sz="2200" b="1" dirty="0" err="1"/>
                  <a:t>temperature</a:t>
                </a:r>
                <a:r>
                  <a:rPr lang="tr-TR" sz="2200" b="1" dirty="0"/>
                  <a:t> can be </a:t>
                </a:r>
                <a:r>
                  <a:rPr lang="tr-TR" sz="2200" b="1" dirty="0" err="1"/>
                  <a:t>calculated</a:t>
                </a:r>
                <a:r>
                  <a:rPr lang="tr-TR" sz="2200" b="1" dirty="0"/>
                  <a:t> </a:t>
                </a:r>
                <a:r>
                  <a:rPr lang="tr-TR" sz="2200" b="1" dirty="0" err="1"/>
                  <a:t>from</a:t>
                </a:r>
                <a:r>
                  <a:rPr lang="tr-TR" sz="2200" b="1" dirty="0"/>
                  <a:t> </a:t>
                </a:r>
                <a:r>
                  <a:rPr lang="tr-TR" sz="2200" b="1" dirty="0" err="1"/>
                  <a:t>heat</a:t>
                </a:r>
                <a:r>
                  <a:rPr lang="tr-TR" sz="2200" b="1" dirty="0"/>
                  <a:t> </a:t>
                </a:r>
                <a:r>
                  <a:rPr lang="tr-TR" sz="2200" b="1" dirty="0" err="1"/>
                  <a:t>balances</a:t>
                </a:r>
                <a:r>
                  <a:rPr lang="tr-TR" sz="2200" b="1" dirty="0"/>
                  <a:t> and </a:t>
                </a:r>
                <a:r>
                  <a:rPr lang="tr-TR" sz="2200" b="1" dirty="0" err="1"/>
                  <a:t>the</a:t>
                </a:r>
                <a:r>
                  <a:rPr lang="tr-TR" sz="2200" b="1" dirty="0"/>
                  <a:t> </a:t>
                </a:r>
                <a:r>
                  <a:rPr lang="tr-TR" sz="2200" b="1" dirty="0">
                    <a:solidFill>
                      <a:srgbClr val="FF0000"/>
                    </a:solidFill>
                  </a:rPr>
                  <a:t>LMTD </a:t>
                </a:r>
                <a:r>
                  <a:rPr lang="tr-TR" sz="2200" b="1" dirty="0" err="1">
                    <a:solidFill>
                      <a:srgbClr val="FF0000"/>
                    </a:solidFill>
                  </a:rPr>
                  <a:t>method</a:t>
                </a:r>
                <a:r>
                  <a:rPr lang="tr-TR" sz="2200" b="1" dirty="0">
                    <a:solidFill>
                      <a:srgbClr val="FF0000"/>
                    </a:solidFill>
                  </a:rPr>
                  <a:t> </a:t>
                </a:r>
                <a:r>
                  <a:rPr lang="tr-TR" sz="2200" b="1" dirty="0"/>
                  <a:t>can be </a:t>
                </a:r>
                <a:r>
                  <a:rPr lang="tr-TR" sz="2200" b="1" dirty="0" err="1"/>
                  <a:t>used</a:t>
                </a:r>
                <a:r>
                  <a:rPr lang="tr-TR" sz="2200" b="1" dirty="0"/>
                  <a:t> to </a:t>
                </a:r>
                <a:r>
                  <a:rPr lang="tr-TR" sz="2200" b="1" dirty="0" err="1"/>
                  <a:t>solve</a:t>
                </a:r>
                <a:r>
                  <a:rPr lang="tr-TR" sz="2200" b="1" dirty="0"/>
                  <a:t> </a:t>
                </a:r>
                <a:r>
                  <a:rPr lang="tr-TR" sz="2200" b="1" dirty="0" err="1"/>
                  <a:t>this</a:t>
                </a:r>
                <a:r>
                  <a:rPr lang="tr-TR" sz="2200" b="1" dirty="0"/>
                  <a:t> </a:t>
                </a:r>
                <a:r>
                  <a:rPr lang="tr-TR" sz="2200" b="1" dirty="0" err="1"/>
                  <a:t>sizing</a:t>
                </a:r>
                <a:r>
                  <a:rPr lang="tr-TR" sz="2200" b="1" dirty="0"/>
                  <a:t> problem </a:t>
                </a:r>
                <a:r>
                  <a:rPr lang="tr-TR" sz="2200" b="1" dirty="0" err="1"/>
                  <a:t>with</a:t>
                </a:r>
                <a:r>
                  <a:rPr lang="tr-TR" sz="2200" b="1" dirty="0"/>
                  <a:t> </a:t>
                </a:r>
                <a:r>
                  <a:rPr lang="tr-TR" sz="2200" b="1" dirty="0" err="1"/>
                  <a:t>the</a:t>
                </a:r>
                <a:r>
                  <a:rPr lang="tr-TR" sz="2200" b="1" dirty="0"/>
                  <a:t> </a:t>
                </a:r>
                <a:r>
                  <a:rPr lang="tr-TR" sz="2200" b="1" dirty="0" err="1"/>
                  <a:t>following</a:t>
                </a:r>
                <a:r>
                  <a:rPr lang="tr-TR" sz="2200" b="1" dirty="0"/>
                  <a:t> </a:t>
                </a:r>
                <a:r>
                  <a:rPr lang="tr-TR" sz="2200" b="1" dirty="0" err="1"/>
                  <a:t>steps</a:t>
                </a:r>
                <a:r>
                  <a:rPr lang="tr-TR" sz="2200" b="1" dirty="0"/>
                  <a:t>:</a:t>
                </a:r>
              </a:p>
              <a:p>
                <a:pPr algn="just"/>
                <a:endParaRPr lang="tr-TR" sz="2200" b="1" dirty="0"/>
              </a:p>
              <a:p>
                <a:pPr marL="342900" indent="-342900" algn="just">
                  <a:buAutoNum type="arabicPeriod"/>
                </a:pPr>
                <a:r>
                  <a:rPr lang="tr-TR" sz="2200" b="1" dirty="0" err="1"/>
                  <a:t>Calculate</a:t>
                </a:r>
                <a:r>
                  <a:rPr lang="tr-TR" sz="2200" b="1" dirty="0"/>
                  <a:t> Q and </a:t>
                </a:r>
                <a:r>
                  <a:rPr lang="tr-TR" sz="2200" b="1" dirty="0" err="1"/>
                  <a:t>the</a:t>
                </a:r>
                <a:r>
                  <a:rPr lang="tr-TR" sz="2200" b="1" dirty="0"/>
                  <a:t> </a:t>
                </a:r>
                <a:r>
                  <a:rPr lang="tr-TR" sz="2200" b="1" dirty="0" err="1"/>
                  <a:t>unknown</a:t>
                </a:r>
                <a:r>
                  <a:rPr lang="tr-TR" sz="2200" b="1" dirty="0"/>
                  <a:t> outlet </a:t>
                </a:r>
                <a:r>
                  <a:rPr lang="tr-TR" sz="2200" b="1" dirty="0" err="1"/>
                  <a:t>temperature</a:t>
                </a:r>
                <a:r>
                  <a:rPr lang="tr-TR" sz="2200" b="1" dirty="0"/>
                  <a:t> </a:t>
                </a:r>
                <a:r>
                  <a:rPr lang="tr-TR" sz="2200" b="1" dirty="0" err="1"/>
                  <a:t>from</a:t>
                </a:r>
                <a:r>
                  <a:rPr lang="tr-TR" sz="2200" b="1" dirty="0"/>
                  <a:t> </a:t>
                </a:r>
                <a:r>
                  <a:rPr lang="tr-TR" sz="2200" b="1" dirty="0" err="1"/>
                  <a:t>Equations</a:t>
                </a:r>
                <a:r>
                  <a:rPr lang="tr-TR" sz="2200" b="1" dirty="0"/>
                  <a:t> (2.5) and (2.6). </a:t>
                </a:r>
              </a:p>
              <a:p>
                <a:pPr marL="342900" indent="-342900" algn="just">
                  <a:buAutoNum type="arabicPeriod"/>
                </a:pPr>
                <a:r>
                  <a:rPr lang="tr-TR" sz="2200" b="1" dirty="0" err="1"/>
                  <a:t>Calculate</a:t>
                </a:r>
                <a:r>
                  <a:rPr lang="tr-TR" sz="2200" b="1" dirty="0"/>
                  <a:t> </a:t>
                </a:r>
                <a14:m>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𝑻</m:t>
                        </m:r>
                      </m:e>
                      <m:sub>
                        <m:r>
                          <a:rPr lang="tr-TR" sz="2400" b="1" i="1" smtClean="0">
                            <a:latin typeface="Cambria Math" panose="02040503050406030204" pitchFamily="18" charset="0"/>
                          </a:rPr>
                          <m:t>𝑳𝑴</m:t>
                        </m:r>
                        <m:r>
                          <a:rPr lang="tr-TR" sz="2400" b="1" i="1" smtClean="0">
                            <a:latin typeface="Cambria Math" panose="02040503050406030204" pitchFamily="18" charset="0"/>
                          </a:rPr>
                          <m:t>,</m:t>
                        </m:r>
                        <m:r>
                          <a:rPr lang="tr-TR" sz="2400" b="1" i="1" smtClean="0">
                            <a:latin typeface="Cambria Math" panose="02040503050406030204" pitchFamily="18" charset="0"/>
                          </a:rPr>
                          <m:t>𝑪𝑭</m:t>
                        </m:r>
                      </m:sub>
                    </m:sSub>
                    <m:r>
                      <a:rPr lang="tr-TR" sz="2400" b="1" i="1" smtClean="0">
                        <a:latin typeface="Cambria Math" panose="02040503050406030204" pitchFamily="18" charset="0"/>
                      </a:rPr>
                      <m:t> </m:t>
                    </m:r>
                  </m:oMath>
                </a14:m>
                <a:r>
                  <a:rPr lang="tr-TR" sz="2200" b="1" dirty="0" err="1"/>
                  <a:t>from</a:t>
                </a:r>
                <a:r>
                  <a:rPr lang="tr-TR" sz="2200" b="1" dirty="0"/>
                  <a:t> </a:t>
                </a:r>
                <a:r>
                  <a:rPr lang="tr-TR" sz="2200" b="1" dirty="0" err="1"/>
                  <a:t>Equation</a:t>
                </a:r>
                <a:r>
                  <a:rPr lang="tr-TR" sz="2200" b="1" dirty="0"/>
                  <a:t> (2.28) and </a:t>
                </a:r>
                <a:r>
                  <a:rPr lang="tr-TR" sz="2200" b="1" dirty="0" err="1"/>
                  <a:t>obtain</a:t>
                </a:r>
                <a:r>
                  <a:rPr lang="tr-TR" sz="2200" b="1" dirty="0"/>
                  <a:t> </a:t>
                </a:r>
                <a:r>
                  <a:rPr lang="tr-TR" sz="2200" b="1" dirty="0" err="1"/>
                  <a:t>the</a:t>
                </a:r>
                <a:r>
                  <a:rPr lang="tr-TR" sz="2200" b="1" dirty="0"/>
                  <a:t> </a:t>
                </a:r>
                <a:r>
                  <a:rPr lang="tr-TR" sz="2200" b="1" dirty="0" err="1"/>
                  <a:t>correction</a:t>
                </a:r>
                <a:r>
                  <a:rPr lang="tr-TR" sz="2200" b="1" dirty="0"/>
                  <a:t> </a:t>
                </a:r>
                <a:r>
                  <a:rPr lang="tr-TR" sz="2200" b="1" dirty="0" err="1"/>
                  <a:t>factor</a:t>
                </a:r>
                <a:r>
                  <a:rPr lang="tr-TR" sz="2200" b="1" dirty="0"/>
                  <a:t> F </a:t>
                </a:r>
                <a:r>
                  <a:rPr lang="tr-TR" sz="2200" b="1" dirty="0" err="1"/>
                  <a:t>if</a:t>
                </a:r>
                <a:r>
                  <a:rPr lang="tr-TR" sz="2200" b="1" dirty="0"/>
                  <a:t> </a:t>
                </a:r>
                <a:r>
                  <a:rPr lang="tr-TR" sz="2200" b="1" dirty="0" err="1"/>
                  <a:t>necessary</a:t>
                </a:r>
                <a:r>
                  <a:rPr lang="tr-TR" sz="2200" b="1" dirty="0"/>
                  <a:t>. </a:t>
                </a:r>
              </a:p>
              <a:p>
                <a:pPr marL="342900" indent="-342900" algn="just">
                  <a:buAutoNum type="arabicPeriod"/>
                </a:pPr>
                <a:r>
                  <a:rPr lang="tr-TR" sz="2200" b="1" dirty="0" err="1"/>
                  <a:t>Calculate</a:t>
                </a:r>
                <a:r>
                  <a:rPr lang="tr-TR" sz="2200" b="1" dirty="0"/>
                  <a:t> </a:t>
                </a:r>
                <a:r>
                  <a:rPr lang="tr-TR" sz="2200" b="1" dirty="0" err="1"/>
                  <a:t>the</a:t>
                </a:r>
                <a:r>
                  <a:rPr lang="tr-TR" sz="2200" b="1" dirty="0"/>
                  <a:t> </a:t>
                </a:r>
                <a:r>
                  <a:rPr lang="tr-TR" sz="2200" b="1" dirty="0" err="1"/>
                  <a:t>overall</a:t>
                </a:r>
                <a:r>
                  <a:rPr lang="tr-TR" sz="2200" b="1" dirty="0"/>
                  <a:t> </a:t>
                </a:r>
                <a:r>
                  <a:rPr lang="tr-TR" sz="2200" b="1" dirty="0" err="1"/>
                  <a:t>heat</a:t>
                </a:r>
                <a:r>
                  <a:rPr lang="tr-TR" sz="2200" b="1" dirty="0"/>
                  <a:t> transfer </a:t>
                </a:r>
                <a:r>
                  <a:rPr lang="tr-TR" sz="2200" b="1" dirty="0" err="1"/>
                  <a:t>coefficient</a:t>
                </a:r>
                <a:r>
                  <a:rPr lang="tr-TR" sz="2200" b="1" dirty="0"/>
                  <a:t> U.</a:t>
                </a:r>
              </a:p>
              <a:p>
                <a:pPr marL="342900" indent="-342900" algn="just">
                  <a:buAutoNum type="arabicPeriod"/>
                </a:pPr>
                <a:r>
                  <a:rPr lang="tr-TR" sz="2200" b="1" dirty="0" err="1"/>
                  <a:t>Determine</a:t>
                </a:r>
                <a:r>
                  <a:rPr lang="tr-TR" sz="2200" b="1" dirty="0"/>
                  <a:t> A </a:t>
                </a:r>
                <a:r>
                  <a:rPr lang="tr-TR" sz="2200" b="1" dirty="0" err="1"/>
                  <a:t>from</a:t>
                </a:r>
                <a:r>
                  <a:rPr lang="tr-TR" sz="2200" b="1" dirty="0"/>
                  <a:t> </a:t>
                </a:r>
                <a:r>
                  <a:rPr lang="tr-TR" sz="2200" b="1" dirty="0" err="1"/>
                  <a:t>Equation</a:t>
                </a:r>
                <a:r>
                  <a:rPr lang="tr-TR" sz="2200" b="1" dirty="0"/>
                  <a:t> (2.36).</a:t>
                </a:r>
              </a:p>
              <a:p>
                <a:pPr algn="just"/>
                <a:endParaRPr lang="tr-TR" sz="2200" b="1" dirty="0"/>
              </a:p>
              <a:p>
                <a:pPr algn="just"/>
                <a:r>
                  <a:rPr lang="tr-TR" sz="2200" b="1" dirty="0" err="1"/>
                  <a:t>The</a:t>
                </a:r>
                <a:r>
                  <a:rPr lang="tr-TR" sz="2200" b="1" dirty="0"/>
                  <a:t> LMTD </a:t>
                </a:r>
                <a:r>
                  <a:rPr lang="tr-TR" sz="2200" b="1" dirty="0" err="1"/>
                  <a:t>method</a:t>
                </a:r>
                <a:r>
                  <a:rPr lang="tr-TR" sz="2200" b="1" dirty="0"/>
                  <a:t> </a:t>
                </a:r>
                <a:r>
                  <a:rPr lang="tr-TR" sz="2200" b="1" dirty="0" err="1"/>
                  <a:t>may</a:t>
                </a:r>
                <a:r>
                  <a:rPr lang="tr-TR" sz="2200" b="1" dirty="0"/>
                  <a:t> </a:t>
                </a:r>
                <a:r>
                  <a:rPr lang="tr-TR" sz="2200" b="1" dirty="0" err="1"/>
                  <a:t>also</a:t>
                </a:r>
                <a:r>
                  <a:rPr lang="tr-TR" sz="2200" b="1" dirty="0"/>
                  <a:t> be </a:t>
                </a:r>
                <a:r>
                  <a:rPr lang="tr-TR" sz="2200" b="1" dirty="0" err="1"/>
                  <a:t>used</a:t>
                </a:r>
                <a:r>
                  <a:rPr lang="tr-TR" sz="2200" b="1" dirty="0"/>
                  <a:t> </a:t>
                </a:r>
                <a:r>
                  <a:rPr lang="tr-TR" sz="2200" b="1" dirty="0" err="1"/>
                  <a:t>for</a:t>
                </a:r>
                <a:r>
                  <a:rPr lang="tr-TR" sz="2200" b="1" dirty="0"/>
                  <a:t> rating </a:t>
                </a:r>
                <a:r>
                  <a:rPr lang="tr-TR" sz="2200" b="1" dirty="0" err="1"/>
                  <a:t>problems</a:t>
                </a:r>
                <a:r>
                  <a:rPr lang="tr-TR" sz="2200" b="1" dirty="0"/>
                  <a:t> (</a:t>
                </a:r>
                <a:r>
                  <a:rPr lang="tr-TR" sz="2200" b="1" dirty="0" err="1"/>
                  <a:t>performance</a:t>
                </a:r>
                <a:r>
                  <a:rPr lang="tr-TR" sz="2200" b="1" dirty="0"/>
                  <a:t> </a:t>
                </a:r>
                <a:r>
                  <a:rPr lang="tr-TR" sz="2200" b="1" dirty="0" err="1"/>
                  <a:t>analysis</a:t>
                </a:r>
                <a:r>
                  <a:rPr lang="tr-TR" sz="2200" b="1" dirty="0"/>
                  <a:t>) </a:t>
                </a:r>
                <a:r>
                  <a:rPr lang="tr-TR" sz="2200" b="1" dirty="0" err="1"/>
                  <a:t>for</a:t>
                </a:r>
                <a:r>
                  <a:rPr lang="tr-TR" sz="2200" b="1" dirty="0"/>
                  <a:t> an </a:t>
                </a:r>
                <a:r>
                  <a:rPr lang="tr-TR" sz="2200" b="1" dirty="0" err="1"/>
                  <a:t>available</a:t>
                </a:r>
                <a:r>
                  <a:rPr lang="tr-TR" sz="2200" b="1" dirty="0"/>
                  <a:t> </a:t>
                </a:r>
                <a:r>
                  <a:rPr lang="tr-TR" sz="2200" b="1" dirty="0" err="1"/>
                  <a:t>heat</a:t>
                </a:r>
                <a:r>
                  <a:rPr lang="tr-TR" sz="2200" b="1" dirty="0"/>
                  <a:t> </a:t>
                </a:r>
                <a:r>
                  <a:rPr lang="tr-TR" sz="2200" b="1" dirty="0" err="1"/>
                  <a:t>exchanger</a:t>
                </a:r>
                <a:r>
                  <a:rPr lang="tr-TR" sz="2200" b="1" dirty="0"/>
                  <a:t>, </a:t>
                </a:r>
                <a:r>
                  <a:rPr lang="tr-TR" sz="2200" b="1" dirty="0">
                    <a:solidFill>
                      <a:srgbClr val="0000FF"/>
                    </a:solidFill>
                  </a:rPr>
                  <a:t>but </a:t>
                </a:r>
                <a:r>
                  <a:rPr lang="tr-TR" sz="2200" b="1" dirty="0" err="1">
                    <a:solidFill>
                      <a:srgbClr val="0000FF"/>
                    </a:solidFill>
                  </a:rPr>
                  <a:t>computation</a:t>
                </a:r>
                <a:r>
                  <a:rPr lang="tr-TR" sz="2200" b="1" dirty="0">
                    <a:solidFill>
                      <a:srgbClr val="0000FF"/>
                    </a:solidFill>
                  </a:rPr>
                  <a:t> </a:t>
                </a:r>
                <a:r>
                  <a:rPr lang="tr-TR" sz="2200" b="1" dirty="0" err="1">
                    <a:solidFill>
                      <a:srgbClr val="0000FF"/>
                    </a:solidFill>
                  </a:rPr>
                  <a:t>would</a:t>
                </a:r>
                <a:r>
                  <a:rPr lang="tr-TR" sz="2200" b="1" dirty="0">
                    <a:solidFill>
                      <a:srgbClr val="0000FF"/>
                    </a:solidFill>
                  </a:rPr>
                  <a:t> be </a:t>
                </a:r>
                <a:r>
                  <a:rPr lang="tr-TR" sz="2200" b="1" dirty="0" err="1">
                    <a:solidFill>
                      <a:srgbClr val="0000FF"/>
                    </a:solidFill>
                  </a:rPr>
                  <a:t>tedious</a:t>
                </a:r>
                <a:r>
                  <a:rPr lang="tr-TR" sz="2200" b="1" dirty="0">
                    <a:solidFill>
                      <a:srgbClr val="0000FF"/>
                    </a:solidFill>
                  </a:rPr>
                  <a:t>, </a:t>
                </a:r>
                <a:r>
                  <a:rPr lang="tr-TR" sz="2200" b="1" dirty="0" err="1">
                    <a:solidFill>
                      <a:srgbClr val="0000FF"/>
                    </a:solidFill>
                  </a:rPr>
                  <a:t>requiring</a:t>
                </a:r>
                <a:r>
                  <a:rPr lang="tr-TR" sz="2200" b="1" dirty="0">
                    <a:solidFill>
                      <a:srgbClr val="0000FF"/>
                    </a:solidFill>
                  </a:rPr>
                  <a:t> </a:t>
                </a:r>
                <a:r>
                  <a:rPr lang="tr-TR" sz="2200" b="1" dirty="0" err="1">
                    <a:solidFill>
                      <a:srgbClr val="0000FF"/>
                    </a:solidFill>
                  </a:rPr>
                  <a:t>iteration</a:t>
                </a:r>
                <a:r>
                  <a:rPr lang="tr-TR" sz="2200" b="1" dirty="0">
                    <a:solidFill>
                      <a:srgbClr val="0000FF"/>
                    </a:solidFill>
                  </a:rPr>
                  <a:t> </a:t>
                </a:r>
                <a:r>
                  <a:rPr lang="tr-TR" sz="2200" b="1" dirty="0" err="1">
                    <a:solidFill>
                      <a:srgbClr val="0000FF"/>
                    </a:solidFill>
                  </a:rPr>
                  <a:t>because</a:t>
                </a:r>
                <a:r>
                  <a:rPr lang="tr-TR" sz="2200" b="1" dirty="0">
                    <a:solidFill>
                      <a:srgbClr val="0000FF"/>
                    </a:solidFill>
                  </a:rPr>
                  <a:t> </a:t>
                </a:r>
                <a:r>
                  <a:rPr lang="tr-TR" sz="2200" b="1" dirty="0" err="1">
                    <a:solidFill>
                      <a:srgbClr val="0000FF"/>
                    </a:solidFill>
                  </a:rPr>
                  <a:t>the</a:t>
                </a:r>
                <a:r>
                  <a:rPr lang="tr-TR" sz="2200" b="1" dirty="0">
                    <a:solidFill>
                      <a:srgbClr val="0000FF"/>
                    </a:solidFill>
                  </a:rPr>
                  <a:t> outlet </a:t>
                </a:r>
                <a:r>
                  <a:rPr lang="tr-TR" sz="2200" b="1" dirty="0" err="1">
                    <a:solidFill>
                      <a:srgbClr val="0000FF"/>
                    </a:solidFill>
                  </a:rPr>
                  <a:t>temperatures</a:t>
                </a:r>
                <a:r>
                  <a:rPr lang="tr-TR" sz="2200" b="1" dirty="0">
                    <a:solidFill>
                      <a:srgbClr val="0000FF"/>
                    </a:solidFill>
                  </a:rPr>
                  <a:t> </a:t>
                </a:r>
                <a:r>
                  <a:rPr lang="tr-TR" sz="2200" b="1" dirty="0" err="1">
                    <a:solidFill>
                      <a:srgbClr val="0000FF"/>
                    </a:solidFill>
                  </a:rPr>
                  <a:t>are</a:t>
                </a:r>
                <a:r>
                  <a:rPr lang="tr-TR" sz="2200" b="1" dirty="0">
                    <a:solidFill>
                      <a:srgbClr val="0000FF"/>
                    </a:solidFill>
                  </a:rPr>
                  <a:t> not </a:t>
                </a:r>
                <a:r>
                  <a:rPr lang="tr-TR" sz="2200" b="1" dirty="0" err="1">
                    <a:solidFill>
                      <a:srgbClr val="0000FF"/>
                    </a:solidFill>
                  </a:rPr>
                  <a:t>known</a:t>
                </a:r>
                <a:r>
                  <a:rPr lang="tr-TR" sz="2200" b="1" dirty="0"/>
                  <a:t>. </a:t>
                </a:r>
              </a:p>
            </p:txBody>
          </p:sp>
        </mc:Choice>
        <mc:Fallback xmlns="">
          <p:sp>
            <p:nvSpPr>
              <p:cNvPr id="3" name="Metin kutusu 2">
                <a:extLst>
                  <a:ext uri="{FF2B5EF4-FFF2-40B4-BE49-F238E27FC236}">
                    <a16:creationId xmlns:a16="http://schemas.microsoft.com/office/drawing/2014/main" id="{F56437E6-62F6-DB48-8118-9D5F6619BD93}"/>
                  </a:ext>
                </a:extLst>
              </p:cNvPr>
              <p:cNvSpPr txBox="1">
                <a:spLocks noRot="1" noChangeAspect="1" noMove="1" noResize="1" noEditPoints="1" noAdjustHandles="1" noChangeArrowheads="1" noChangeShapeType="1" noTextEdit="1"/>
              </p:cNvSpPr>
              <p:nvPr/>
            </p:nvSpPr>
            <p:spPr>
              <a:xfrm>
                <a:off x="217280" y="978886"/>
                <a:ext cx="11835290" cy="5556201"/>
              </a:xfrm>
              <a:prstGeom prst="rect">
                <a:avLst/>
              </a:prstGeom>
              <a:blipFill>
                <a:blip r:embed="rId3"/>
                <a:stretch>
                  <a:fillRect l="-670" t="-768" r="-670" b="-1317"/>
                </a:stretch>
              </a:blipFill>
            </p:spPr>
            <p:txBody>
              <a:bodyPr/>
              <a:lstStyle/>
              <a:p>
                <a:r>
                  <a:rPr lang="tr-TR">
                    <a:noFill/>
                  </a:rPr>
                  <a:t> </a:t>
                </a:r>
              </a:p>
            </p:txBody>
          </p:sp>
        </mc:Fallback>
      </mc:AlternateContent>
      <p:sp>
        <p:nvSpPr>
          <p:cNvPr id="6" name="Slayt Numarası Yer Tutucusu 5">
            <a:extLst>
              <a:ext uri="{FF2B5EF4-FFF2-40B4-BE49-F238E27FC236}">
                <a16:creationId xmlns:a16="http://schemas.microsoft.com/office/drawing/2014/main" id="{DE41C7D3-46B2-CAF5-04CC-02EBCABD2CFA}"/>
              </a:ext>
            </a:extLst>
          </p:cNvPr>
          <p:cNvSpPr>
            <a:spLocks noGrp="1"/>
          </p:cNvSpPr>
          <p:nvPr>
            <p:ph type="sldNum" sz="quarter" idx="12"/>
          </p:nvPr>
        </p:nvSpPr>
        <p:spPr/>
        <p:txBody>
          <a:bodyPr/>
          <a:lstStyle/>
          <a:p>
            <a:fld id="{9DC36462-DBD6-4833-A557-4F162F5DA347}" type="slidenum">
              <a:rPr lang="tr-TR" smtClean="0"/>
              <a:t>31</a:t>
            </a:fld>
            <a:endParaRPr lang="tr-TR"/>
          </a:p>
        </p:txBody>
      </p:sp>
    </p:spTree>
    <p:extLst>
      <p:ext uri="{BB962C8B-B14F-4D97-AF65-F5344CB8AC3E}">
        <p14:creationId xmlns:p14="http://schemas.microsoft.com/office/powerpoint/2010/main" val="2875717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0E9D2-6D20-7DC6-39EC-307D0617013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16C0351-918C-46D3-F6AF-9150434670FE}"/>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107FCFDB-AE64-C1DB-04A5-2211BF886454}"/>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14B16095-C547-544D-D63E-B6ED881A700A}"/>
              </a:ext>
            </a:extLst>
          </p:cNvPr>
          <p:cNvSpPr txBox="1"/>
          <p:nvPr/>
        </p:nvSpPr>
        <p:spPr>
          <a:xfrm>
            <a:off x="217280" y="74909"/>
            <a:ext cx="9043451" cy="707886"/>
          </a:xfrm>
          <a:prstGeom prst="rect">
            <a:avLst/>
          </a:prstGeom>
          <a:noFill/>
        </p:spPr>
        <p:txBody>
          <a:bodyPr wrap="square" rtlCol="0">
            <a:spAutoFit/>
          </a:bodyPr>
          <a:lstStyle/>
          <a:p>
            <a:r>
              <a:rPr lang="tr-TR" sz="4000" b="1" dirty="0"/>
              <a:t>Heat </a:t>
            </a:r>
            <a:r>
              <a:rPr lang="tr-TR" sz="4000" b="1" dirty="0" err="1"/>
              <a:t>Exchanger</a:t>
            </a:r>
            <a:r>
              <a:rPr lang="tr-TR" sz="4000" b="1" dirty="0"/>
              <a:t> Design </a:t>
            </a:r>
            <a:r>
              <a:rPr lang="tr-TR" sz="4000" b="1" dirty="0" err="1"/>
              <a:t>Calculations</a:t>
            </a:r>
            <a:endParaRPr lang="tr-TR" sz="4000" b="1" dirty="0"/>
          </a:p>
        </p:txBody>
      </p:sp>
      <p:sp>
        <p:nvSpPr>
          <p:cNvPr id="3" name="Metin kutusu 2">
            <a:extLst>
              <a:ext uri="{FF2B5EF4-FFF2-40B4-BE49-F238E27FC236}">
                <a16:creationId xmlns:a16="http://schemas.microsoft.com/office/drawing/2014/main" id="{1D1CED22-B6B5-B31E-A65E-1471A08DF9E1}"/>
              </a:ext>
            </a:extLst>
          </p:cNvPr>
          <p:cNvSpPr txBox="1"/>
          <p:nvPr/>
        </p:nvSpPr>
        <p:spPr>
          <a:xfrm>
            <a:off x="217280" y="990786"/>
            <a:ext cx="11562916" cy="4832092"/>
          </a:xfrm>
          <a:prstGeom prst="rect">
            <a:avLst/>
          </a:prstGeom>
          <a:noFill/>
        </p:spPr>
        <p:txBody>
          <a:bodyPr wrap="square">
            <a:spAutoFit/>
          </a:bodyPr>
          <a:lstStyle/>
          <a:p>
            <a:pPr algn="just"/>
            <a:r>
              <a:rPr lang="tr-TR" sz="2800" b="1" dirty="0" err="1"/>
              <a:t>In</a:t>
            </a:r>
            <a:r>
              <a:rPr lang="tr-TR" sz="2800" b="1" dirty="0"/>
              <a:t> </a:t>
            </a:r>
            <a:r>
              <a:rPr lang="tr-TR" sz="2800" b="1" dirty="0" err="1"/>
              <a:t>such</a:t>
            </a:r>
            <a:r>
              <a:rPr lang="tr-TR" sz="2800" b="1" dirty="0"/>
              <a:t> </a:t>
            </a:r>
            <a:r>
              <a:rPr lang="tr-TR" sz="2800" b="1" dirty="0" err="1"/>
              <a:t>situations</a:t>
            </a:r>
            <a:r>
              <a:rPr lang="tr-TR" sz="2800" b="1" dirty="0"/>
              <a:t> </a:t>
            </a:r>
            <a:r>
              <a:rPr lang="tr-TR" sz="2800" b="1" dirty="0" err="1"/>
              <a:t>the</a:t>
            </a:r>
            <a:r>
              <a:rPr lang="tr-TR" sz="2800" b="1" dirty="0"/>
              <a:t> </a:t>
            </a:r>
            <a:r>
              <a:rPr lang="tr-TR" sz="2800" b="1" dirty="0" err="1"/>
              <a:t>analysis</a:t>
            </a:r>
            <a:r>
              <a:rPr lang="tr-TR" sz="2800" b="1" dirty="0"/>
              <a:t> can be </a:t>
            </a:r>
            <a:r>
              <a:rPr lang="tr-TR" sz="2800" b="1" dirty="0" err="1"/>
              <a:t>simplified</a:t>
            </a:r>
            <a:r>
              <a:rPr lang="tr-TR" sz="2800" b="1" dirty="0"/>
              <a:t> by </a:t>
            </a:r>
            <a:r>
              <a:rPr lang="tr-TR" sz="2800" b="1" dirty="0" err="1"/>
              <a:t>using</a:t>
            </a:r>
            <a:r>
              <a:rPr lang="tr-TR" sz="2800" b="1" dirty="0"/>
              <a:t> </a:t>
            </a:r>
            <a:r>
              <a:rPr lang="tr-TR" sz="2800" b="1" dirty="0" err="1"/>
              <a:t>the</a:t>
            </a:r>
            <a:r>
              <a:rPr lang="tr-TR" sz="2800" b="1" dirty="0"/>
              <a:t> ε-NTU </a:t>
            </a:r>
            <a:r>
              <a:rPr lang="tr-TR" sz="2800" b="1" dirty="0" err="1"/>
              <a:t>method</a:t>
            </a:r>
            <a:r>
              <a:rPr lang="tr-TR" sz="2800" b="1" dirty="0"/>
              <a:t>. </a:t>
            </a:r>
            <a:r>
              <a:rPr lang="tr-TR" sz="2800" b="1" dirty="0" err="1"/>
              <a:t>The</a:t>
            </a:r>
            <a:r>
              <a:rPr lang="tr-TR" sz="2800" b="1" dirty="0"/>
              <a:t> rating </a:t>
            </a:r>
            <a:r>
              <a:rPr lang="tr-TR" sz="2800" b="1" dirty="0" err="1"/>
              <a:t>analysis</a:t>
            </a:r>
            <a:r>
              <a:rPr lang="tr-TR" sz="2800" b="1" dirty="0"/>
              <a:t> </a:t>
            </a:r>
            <a:r>
              <a:rPr lang="tr-TR" sz="2800" b="1" dirty="0" err="1"/>
              <a:t>with</a:t>
            </a:r>
            <a:r>
              <a:rPr lang="tr-TR" sz="2800" b="1" dirty="0"/>
              <a:t> </a:t>
            </a:r>
            <a:r>
              <a:rPr lang="tr-TR" sz="2800" b="1" dirty="0" err="1"/>
              <a:t>the</a:t>
            </a:r>
            <a:r>
              <a:rPr lang="tr-TR" sz="2800" b="1" dirty="0"/>
              <a:t> </a:t>
            </a:r>
            <a:r>
              <a:rPr lang="tr-TR" sz="2800" b="1" dirty="0">
                <a:solidFill>
                  <a:srgbClr val="FF0000"/>
                </a:solidFill>
              </a:rPr>
              <a:t>e-NTU </a:t>
            </a:r>
            <a:r>
              <a:rPr lang="tr-TR" sz="2800" b="1" dirty="0" err="1">
                <a:solidFill>
                  <a:srgbClr val="FF0000"/>
                </a:solidFill>
              </a:rPr>
              <a:t>method</a:t>
            </a:r>
            <a:r>
              <a:rPr lang="tr-TR" sz="2800" b="1" dirty="0">
                <a:solidFill>
                  <a:srgbClr val="FF0000"/>
                </a:solidFill>
              </a:rPr>
              <a:t> </a:t>
            </a:r>
            <a:r>
              <a:rPr lang="tr-TR" sz="2800" b="1" dirty="0"/>
              <a:t>is as </a:t>
            </a:r>
            <a:r>
              <a:rPr lang="tr-TR" sz="2800" b="1" dirty="0" err="1"/>
              <a:t>follows</a:t>
            </a:r>
            <a:r>
              <a:rPr lang="tr-TR" sz="2800" b="1" dirty="0"/>
              <a:t>:</a:t>
            </a:r>
          </a:p>
          <a:p>
            <a:pPr algn="just"/>
            <a:endParaRPr lang="tr-TR" sz="2800" b="1" dirty="0"/>
          </a:p>
          <a:p>
            <a:pPr algn="just"/>
            <a:r>
              <a:rPr lang="tr-TR" sz="2800" b="1" dirty="0"/>
              <a:t>1. </a:t>
            </a:r>
            <a:r>
              <a:rPr lang="tr-TR" sz="2800" b="1" dirty="0" err="1"/>
              <a:t>Calculate</a:t>
            </a:r>
            <a:r>
              <a:rPr lang="tr-TR" sz="2800" b="1" dirty="0"/>
              <a:t> </a:t>
            </a:r>
            <a:r>
              <a:rPr lang="tr-TR" sz="2800" b="1" dirty="0" err="1"/>
              <a:t>the</a:t>
            </a:r>
            <a:r>
              <a:rPr lang="tr-TR" sz="2800" b="1" dirty="0"/>
              <a:t> </a:t>
            </a:r>
            <a:r>
              <a:rPr lang="tr-TR" sz="2800" b="1" dirty="0" err="1"/>
              <a:t>capacity</a:t>
            </a:r>
            <a:r>
              <a:rPr lang="tr-TR" sz="2800" b="1" dirty="0"/>
              <a:t> rate </a:t>
            </a:r>
            <a:r>
              <a:rPr lang="tr-TR" sz="2800" b="1" dirty="0" err="1"/>
              <a:t>ratio</a:t>
            </a:r>
            <a:r>
              <a:rPr lang="tr-TR" sz="2800" b="1" dirty="0"/>
              <a:t> C</a:t>
            </a:r>
            <a:r>
              <a:rPr lang="tr-TR" sz="2800" b="1" baseline="30000" dirty="0"/>
              <a:t>*</a:t>
            </a:r>
            <a:r>
              <a:rPr lang="tr-TR" sz="2800" b="1" dirty="0"/>
              <a:t>= </a:t>
            </a:r>
            <a:r>
              <a:rPr lang="tr-TR" sz="2800" b="1" dirty="0" err="1"/>
              <a:t>C</a:t>
            </a:r>
            <a:r>
              <a:rPr lang="tr-TR" sz="2800" b="1" baseline="-25000" dirty="0" err="1"/>
              <a:t>min</a:t>
            </a:r>
            <a:r>
              <a:rPr lang="tr-TR" sz="2800" b="1" dirty="0"/>
              <a:t>/</a:t>
            </a:r>
            <a:r>
              <a:rPr lang="tr-TR" sz="2800" b="1" dirty="0" err="1"/>
              <a:t>C</a:t>
            </a:r>
            <a:r>
              <a:rPr lang="tr-TR" sz="2800" b="1" baseline="-25000" dirty="0" err="1"/>
              <a:t>max</a:t>
            </a:r>
            <a:r>
              <a:rPr lang="tr-TR" sz="2800" b="1" dirty="0"/>
              <a:t> and NTU = (UA)/</a:t>
            </a:r>
            <a:r>
              <a:rPr lang="tr-TR" sz="2800" b="1" dirty="0" err="1"/>
              <a:t>C</a:t>
            </a:r>
            <a:r>
              <a:rPr lang="tr-TR" sz="2800" b="1" baseline="-25000" dirty="0" err="1"/>
              <a:t>min</a:t>
            </a:r>
            <a:r>
              <a:rPr lang="tr-TR" sz="2800" b="1" dirty="0"/>
              <a:t> </a:t>
            </a:r>
            <a:r>
              <a:rPr lang="tr-TR" sz="2800" b="1" dirty="0" err="1"/>
              <a:t>from</a:t>
            </a:r>
            <a:r>
              <a:rPr lang="tr-TR" sz="2800" b="1" dirty="0"/>
              <a:t> </a:t>
            </a:r>
            <a:r>
              <a:rPr lang="tr-TR" sz="2800" b="1" dirty="0" err="1"/>
              <a:t>the</a:t>
            </a:r>
            <a:r>
              <a:rPr lang="tr-TR" sz="2800" b="1" dirty="0"/>
              <a:t> </a:t>
            </a:r>
            <a:r>
              <a:rPr lang="tr-TR" sz="2800" b="1" dirty="0" err="1"/>
              <a:t>input</a:t>
            </a:r>
            <a:r>
              <a:rPr lang="tr-TR" sz="2800" b="1" dirty="0"/>
              <a:t> data.</a:t>
            </a:r>
          </a:p>
          <a:p>
            <a:pPr algn="just"/>
            <a:r>
              <a:rPr lang="tr-TR" sz="2800" b="1" dirty="0"/>
              <a:t>2. </a:t>
            </a:r>
            <a:r>
              <a:rPr lang="tr-TR" sz="2800" b="1" dirty="0" err="1"/>
              <a:t>Determine</a:t>
            </a:r>
            <a:r>
              <a:rPr lang="tr-TR" sz="2800" b="1" dirty="0"/>
              <a:t> </a:t>
            </a:r>
            <a:r>
              <a:rPr lang="tr-TR" sz="2800" b="1" dirty="0" err="1"/>
              <a:t>the</a:t>
            </a:r>
            <a:r>
              <a:rPr lang="tr-TR" sz="2800" b="1" dirty="0"/>
              <a:t> </a:t>
            </a:r>
            <a:r>
              <a:rPr lang="tr-TR" sz="2800" b="1" dirty="0" err="1"/>
              <a:t>effectiveness</a:t>
            </a:r>
            <a:r>
              <a:rPr lang="tr-TR" sz="2800" b="1" dirty="0"/>
              <a:t>, ɛ, </a:t>
            </a:r>
            <a:r>
              <a:rPr lang="tr-TR" sz="2800" b="1" dirty="0" err="1"/>
              <a:t>from</a:t>
            </a:r>
            <a:r>
              <a:rPr lang="tr-TR" sz="2800" b="1" dirty="0"/>
              <a:t> </a:t>
            </a:r>
            <a:r>
              <a:rPr lang="tr-TR" sz="2800" b="1" dirty="0" err="1"/>
              <a:t>the</a:t>
            </a:r>
            <a:r>
              <a:rPr lang="tr-TR" sz="2800" b="1" dirty="0"/>
              <a:t> </a:t>
            </a:r>
            <a:r>
              <a:rPr lang="tr-TR" sz="2800" b="1" dirty="0" err="1"/>
              <a:t>appropriate</a:t>
            </a:r>
            <a:r>
              <a:rPr lang="tr-TR" sz="2800" b="1" dirty="0"/>
              <a:t> </a:t>
            </a:r>
            <a:r>
              <a:rPr lang="tr-TR" sz="2800" b="1" dirty="0" err="1"/>
              <a:t>charts</a:t>
            </a:r>
            <a:r>
              <a:rPr lang="tr-TR" sz="2800" b="1" dirty="0"/>
              <a:t> </a:t>
            </a:r>
            <a:r>
              <a:rPr lang="tr-TR" sz="2800" b="1" dirty="0" err="1"/>
              <a:t>or</a:t>
            </a:r>
            <a:r>
              <a:rPr lang="tr-TR" sz="2800" b="1" dirty="0"/>
              <a:t> ε-NTU </a:t>
            </a:r>
            <a:r>
              <a:rPr lang="tr-TR" sz="2800" b="1" dirty="0" err="1"/>
              <a:t>equations</a:t>
            </a:r>
            <a:r>
              <a:rPr lang="tr-TR" sz="2800" b="1" dirty="0"/>
              <a:t> </a:t>
            </a:r>
            <a:r>
              <a:rPr lang="tr-TR" sz="2800" b="1" dirty="0" err="1"/>
              <a:t>for</a:t>
            </a:r>
            <a:r>
              <a:rPr lang="tr-TR" sz="2800" b="1" dirty="0"/>
              <a:t> </a:t>
            </a:r>
            <a:r>
              <a:rPr lang="tr-TR" sz="2800" b="1" dirty="0" err="1"/>
              <a:t>the</a:t>
            </a:r>
            <a:r>
              <a:rPr lang="tr-TR" sz="2800" b="1" dirty="0"/>
              <a:t> </a:t>
            </a:r>
            <a:r>
              <a:rPr lang="tr-TR" sz="2800" b="1" dirty="0" err="1"/>
              <a:t>given</a:t>
            </a:r>
            <a:r>
              <a:rPr lang="tr-TR" sz="2800" b="1" dirty="0"/>
              <a:t> </a:t>
            </a:r>
            <a:r>
              <a:rPr lang="tr-TR" sz="2800" b="1" dirty="0" err="1"/>
              <a:t>heat</a:t>
            </a:r>
            <a:r>
              <a:rPr lang="tr-TR" sz="2800" b="1" dirty="0"/>
              <a:t> </a:t>
            </a:r>
            <a:r>
              <a:rPr lang="tr-TR" sz="2800" b="1" dirty="0" err="1"/>
              <a:t>exchanger</a:t>
            </a:r>
            <a:r>
              <a:rPr lang="tr-TR" sz="2800" b="1" dirty="0"/>
              <a:t> and </a:t>
            </a:r>
            <a:r>
              <a:rPr lang="tr-TR" sz="2800" b="1" dirty="0" err="1"/>
              <a:t>specified</a:t>
            </a:r>
            <a:r>
              <a:rPr lang="tr-TR" sz="2800" b="1" dirty="0"/>
              <a:t> </a:t>
            </a:r>
            <a:r>
              <a:rPr lang="tr-TR" sz="2800" b="1" dirty="0" err="1"/>
              <a:t>flow</a:t>
            </a:r>
            <a:r>
              <a:rPr lang="tr-TR" sz="2800" b="1" dirty="0"/>
              <a:t> </a:t>
            </a:r>
            <a:r>
              <a:rPr lang="tr-TR" sz="2800" b="1" dirty="0" err="1"/>
              <a:t>arrangement</a:t>
            </a:r>
            <a:r>
              <a:rPr lang="tr-TR" sz="2800" b="1" dirty="0"/>
              <a:t>.</a:t>
            </a:r>
          </a:p>
          <a:p>
            <a:pPr algn="just"/>
            <a:r>
              <a:rPr lang="en-US" sz="2800" b="1" dirty="0"/>
              <a:t>3. When </a:t>
            </a:r>
            <a:r>
              <a:rPr lang="tr-TR" sz="2800" b="1" dirty="0"/>
              <a:t>ɛ</a:t>
            </a:r>
            <a:r>
              <a:rPr lang="en-US" sz="2800" b="1" dirty="0"/>
              <a:t> is known, calculate the total heat transfer rate from Equation (2.43).</a:t>
            </a:r>
          </a:p>
          <a:p>
            <a:pPr algn="just"/>
            <a:r>
              <a:rPr lang="en-US" sz="2800" b="1" dirty="0"/>
              <a:t>4. Calculate the outlet temperatures from Equations (2.5) and (2.6).</a:t>
            </a:r>
            <a:endParaRPr lang="tr-TR" sz="2800" b="1" dirty="0"/>
          </a:p>
          <a:p>
            <a:pPr algn="just"/>
            <a:endParaRPr lang="en-US" sz="2800" b="1" dirty="0"/>
          </a:p>
        </p:txBody>
      </p:sp>
      <p:sp>
        <p:nvSpPr>
          <p:cNvPr id="6" name="Slayt Numarası Yer Tutucusu 5">
            <a:extLst>
              <a:ext uri="{FF2B5EF4-FFF2-40B4-BE49-F238E27FC236}">
                <a16:creationId xmlns:a16="http://schemas.microsoft.com/office/drawing/2014/main" id="{059FF48F-5A35-D686-A4AD-B8EE04FAEB05}"/>
              </a:ext>
            </a:extLst>
          </p:cNvPr>
          <p:cNvSpPr>
            <a:spLocks noGrp="1"/>
          </p:cNvSpPr>
          <p:nvPr>
            <p:ph type="sldNum" sz="quarter" idx="12"/>
          </p:nvPr>
        </p:nvSpPr>
        <p:spPr/>
        <p:txBody>
          <a:bodyPr/>
          <a:lstStyle/>
          <a:p>
            <a:fld id="{9DC36462-DBD6-4833-A557-4F162F5DA347}" type="slidenum">
              <a:rPr lang="tr-TR" smtClean="0"/>
              <a:t>32</a:t>
            </a:fld>
            <a:endParaRPr lang="tr-TR"/>
          </a:p>
        </p:txBody>
      </p:sp>
    </p:spTree>
    <p:extLst>
      <p:ext uri="{BB962C8B-B14F-4D97-AF65-F5344CB8AC3E}">
        <p14:creationId xmlns:p14="http://schemas.microsoft.com/office/powerpoint/2010/main" val="3190232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7157B-2C6A-AE1E-B637-4AEC098DC90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7D1C69A-BF04-14A8-35B0-333A0BF81A99}"/>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57B014C2-BC63-4D2F-35D6-6FDB84EC52F8}"/>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BB4198D6-6FAC-1AA6-C707-55E0DD495B1B}"/>
              </a:ext>
            </a:extLst>
          </p:cNvPr>
          <p:cNvSpPr txBox="1"/>
          <p:nvPr/>
        </p:nvSpPr>
        <p:spPr>
          <a:xfrm>
            <a:off x="217280" y="74909"/>
            <a:ext cx="9043451" cy="707886"/>
          </a:xfrm>
          <a:prstGeom prst="rect">
            <a:avLst/>
          </a:prstGeom>
          <a:noFill/>
        </p:spPr>
        <p:txBody>
          <a:bodyPr wrap="square" rtlCol="0">
            <a:spAutoFit/>
          </a:bodyPr>
          <a:lstStyle/>
          <a:p>
            <a:r>
              <a:rPr lang="tr-TR" sz="4000" b="1" dirty="0"/>
              <a:t>Heat </a:t>
            </a:r>
            <a:r>
              <a:rPr lang="tr-TR" sz="4000" b="1" dirty="0" err="1"/>
              <a:t>Exchanger</a:t>
            </a:r>
            <a:r>
              <a:rPr lang="tr-TR" sz="4000" b="1" dirty="0"/>
              <a:t> Design </a:t>
            </a:r>
            <a:r>
              <a:rPr lang="tr-TR" sz="4000" b="1" dirty="0" err="1"/>
              <a:t>Calculations</a:t>
            </a:r>
            <a:endParaRPr lang="tr-TR" sz="4000" b="1" dirty="0"/>
          </a:p>
        </p:txBody>
      </p:sp>
      <p:sp>
        <p:nvSpPr>
          <p:cNvPr id="6" name="Metin kutusu 5">
            <a:extLst>
              <a:ext uri="{FF2B5EF4-FFF2-40B4-BE49-F238E27FC236}">
                <a16:creationId xmlns:a16="http://schemas.microsoft.com/office/drawing/2014/main" id="{D121014B-8845-0DDB-7AFA-75B581795BC1}"/>
              </a:ext>
            </a:extLst>
          </p:cNvPr>
          <p:cNvSpPr txBox="1"/>
          <p:nvPr/>
        </p:nvSpPr>
        <p:spPr>
          <a:xfrm>
            <a:off x="217280" y="1035758"/>
            <a:ext cx="11669920" cy="5632311"/>
          </a:xfrm>
          <a:prstGeom prst="rect">
            <a:avLst/>
          </a:prstGeom>
          <a:noFill/>
        </p:spPr>
        <p:txBody>
          <a:bodyPr wrap="square">
            <a:spAutoFit/>
          </a:bodyPr>
          <a:lstStyle/>
          <a:p>
            <a:pPr algn="just"/>
            <a:r>
              <a:rPr lang="en-US" sz="2400" b="1" dirty="0"/>
              <a:t>The </a:t>
            </a:r>
            <a:r>
              <a:rPr lang="en-US" sz="2400" b="1" dirty="0">
                <a:solidFill>
                  <a:srgbClr val="FF0000"/>
                </a:solidFill>
              </a:rPr>
              <a:t>ε-NTU method may also be used for the sizing problem</a:t>
            </a:r>
            <a:r>
              <a:rPr lang="en-US" sz="2400" b="1" dirty="0"/>
              <a:t>, and the procedure is as follows:</a:t>
            </a:r>
            <a:endParaRPr lang="tr-TR" sz="2400" b="1" dirty="0"/>
          </a:p>
          <a:p>
            <a:pPr algn="just"/>
            <a:endParaRPr lang="en-US" sz="2400" b="1" dirty="0"/>
          </a:p>
          <a:p>
            <a:pPr algn="just"/>
            <a:r>
              <a:rPr lang="en-US" sz="2400" b="1" dirty="0"/>
              <a:t>1. When the outlet and inlet temperatures are known, calculate </a:t>
            </a:r>
            <a:r>
              <a:rPr lang="tr-TR" sz="2400" b="1" dirty="0"/>
              <a:t>ɛ</a:t>
            </a:r>
            <a:r>
              <a:rPr lang="en-US" sz="2400" b="1" dirty="0"/>
              <a:t> from Equation (2.42).</a:t>
            </a:r>
          </a:p>
          <a:p>
            <a:pPr algn="just"/>
            <a:r>
              <a:rPr lang="en-US" sz="2400" b="1" dirty="0"/>
              <a:t>2. Calculate the capacity rate ratio C</a:t>
            </a:r>
            <a:r>
              <a:rPr lang="en-US" sz="2400" b="1" baseline="30000" dirty="0"/>
              <a:t>*</a:t>
            </a:r>
            <a:r>
              <a:rPr lang="en-US" sz="2400" b="1" dirty="0"/>
              <a:t> = </a:t>
            </a:r>
            <a:r>
              <a:rPr lang="en-US" sz="2400" b="1" dirty="0" err="1"/>
              <a:t>C</a:t>
            </a:r>
            <a:r>
              <a:rPr lang="en-US" sz="2400" b="1" baseline="-25000" dirty="0" err="1"/>
              <a:t>min</a:t>
            </a:r>
            <a:r>
              <a:rPr lang="en-US" sz="2400" b="1" dirty="0"/>
              <a:t>/C</a:t>
            </a:r>
            <a:r>
              <a:rPr lang="tr-TR" sz="2400" b="1" baseline="-25000" dirty="0" err="1"/>
              <a:t>max</a:t>
            </a:r>
            <a:endParaRPr lang="en-US" sz="2400" b="1" baseline="-25000" dirty="0"/>
          </a:p>
          <a:p>
            <a:pPr algn="just"/>
            <a:r>
              <a:rPr lang="en-US" sz="2400" b="1" dirty="0"/>
              <a:t>3. Calculate the overall heat transfer coefficient U.</a:t>
            </a:r>
          </a:p>
          <a:p>
            <a:pPr algn="just"/>
            <a:r>
              <a:rPr lang="en-US" sz="2400" b="1" dirty="0"/>
              <a:t>4. When ε, C</a:t>
            </a:r>
            <a:r>
              <a:rPr lang="en-US" sz="2400" b="1" baseline="30000" dirty="0"/>
              <a:t>*</a:t>
            </a:r>
            <a:r>
              <a:rPr lang="en-US" sz="2400" b="1" dirty="0"/>
              <a:t>, and the flow arrangement are known, determine NTU from charts or from ε-NTU relations.</a:t>
            </a:r>
          </a:p>
          <a:p>
            <a:pPr algn="just"/>
            <a:r>
              <a:rPr lang="en-US" sz="2400" b="1" dirty="0"/>
              <a:t>5. When NTU is known, calculate the heat transfer surface area A from Equation (2.44).</a:t>
            </a:r>
            <a:endParaRPr lang="tr-TR" sz="2400" b="1" dirty="0"/>
          </a:p>
          <a:p>
            <a:pPr algn="just"/>
            <a:endParaRPr lang="en-US" sz="2400" b="1" dirty="0"/>
          </a:p>
          <a:p>
            <a:pPr algn="just"/>
            <a:r>
              <a:rPr lang="en-US" sz="2400" b="1" dirty="0"/>
              <a:t>The use of the ε-NTU method is generally preferred in the design of compact heat exchangers for automotive, aircraft, air-conditioning, and other industrial applications where the inlet temperatures of the hot and cold fluids are specified and the heat transfer rates are to be determined. The LMTD method is traditionally used in the process, power, and petrochemical industries.</a:t>
            </a:r>
            <a:endParaRPr lang="tr-TR" sz="2400" b="1" dirty="0"/>
          </a:p>
        </p:txBody>
      </p:sp>
      <p:sp>
        <p:nvSpPr>
          <p:cNvPr id="8" name="Slayt Numarası Yer Tutucusu 7">
            <a:extLst>
              <a:ext uri="{FF2B5EF4-FFF2-40B4-BE49-F238E27FC236}">
                <a16:creationId xmlns:a16="http://schemas.microsoft.com/office/drawing/2014/main" id="{7BE82C10-E30D-5808-433C-D66FC7F1C9CF}"/>
              </a:ext>
            </a:extLst>
          </p:cNvPr>
          <p:cNvSpPr>
            <a:spLocks noGrp="1"/>
          </p:cNvSpPr>
          <p:nvPr>
            <p:ph type="sldNum" sz="quarter" idx="12"/>
          </p:nvPr>
        </p:nvSpPr>
        <p:spPr/>
        <p:txBody>
          <a:bodyPr/>
          <a:lstStyle/>
          <a:p>
            <a:fld id="{9DC36462-DBD6-4833-A557-4F162F5DA347}" type="slidenum">
              <a:rPr lang="tr-TR" smtClean="0"/>
              <a:t>33</a:t>
            </a:fld>
            <a:endParaRPr lang="tr-TR"/>
          </a:p>
        </p:txBody>
      </p:sp>
    </p:spTree>
    <p:extLst>
      <p:ext uri="{BB962C8B-B14F-4D97-AF65-F5344CB8AC3E}">
        <p14:creationId xmlns:p14="http://schemas.microsoft.com/office/powerpoint/2010/main" val="4089732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5ABED-3C65-05E0-B4FA-F6CA34EDD81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7A9878-D3A0-49B8-2EF0-05360AE685DB}"/>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EAB5ADAF-F58C-C888-9118-D824F341895F}"/>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8CC0DAF7-0D36-17DD-7158-4DBCDA064289}"/>
              </a:ext>
            </a:extLst>
          </p:cNvPr>
          <p:cNvSpPr txBox="1"/>
          <p:nvPr/>
        </p:nvSpPr>
        <p:spPr>
          <a:xfrm>
            <a:off x="-27343" y="74909"/>
            <a:ext cx="9578473" cy="707886"/>
          </a:xfrm>
          <a:prstGeom prst="rect">
            <a:avLst/>
          </a:prstGeom>
          <a:noFill/>
        </p:spPr>
        <p:txBody>
          <a:bodyPr wrap="square" rtlCol="0">
            <a:spAutoFit/>
          </a:bodyPr>
          <a:lstStyle/>
          <a:p>
            <a:r>
              <a:rPr lang="tr-TR" sz="4000" b="1" dirty="0" err="1"/>
              <a:t>Variable</a:t>
            </a:r>
            <a:r>
              <a:rPr lang="tr-TR" sz="4000" b="1" dirty="0"/>
              <a:t> </a:t>
            </a:r>
            <a:r>
              <a:rPr lang="tr-TR" sz="4000" b="1" dirty="0" err="1"/>
              <a:t>Overall</a:t>
            </a:r>
            <a:r>
              <a:rPr lang="tr-TR" sz="4000" b="1" dirty="0"/>
              <a:t> Heat Transfer </a:t>
            </a:r>
            <a:r>
              <a:rPr lang="tr-TR" sz="4000" b="1" dirty="0" err="1"/>
              <a:t>Coefficient</a:t>
            </a:r>
            <a:endParaRPr lang="tr-TR" sz="4000" b="1" dirty="0"/>
          </a:p>
        </p:txBody>
      </p:sp>
      <p:sp>
        <p:nvSpPr>
          <p:cNvPr id="8" name="Slayt Numarası Yer Tutucusu 7">
            <a:extLst>
              <a:ext uri="{FF2B5EF4-FFF2-40B4-BE49-F238E27FC236}">
                <a16:creationId xmlns:a16="http://schemas.microsoft.com/office/drawing/2014/main" id="{3EA812A1-5881-87E1-337A-E89F8E4AFD50}"/>
              </a:ext>
            </a:extLst>
          </p:cNvPr>
          <p:cNvSpPr>
            <a:spLocks noGrp="1"/>
          </p:cNvSpPr>
          <p:nvPr>
            <p:ph type="sldNum" sz="quarter" idx="12"/>
          </p:nvPr>
        </p:nvSpPr>
        <p:spPr/>
        <p:txBody>
          <a:bodyPr/>
          <a:lstStyle/>
          <a:p>
            <a:fld id="{9DC36462-DBD6-4833-A557-4F162F5DA347}" type="slidenum">
              <a:rPr lang="tr-TR" smtClean="0"/>
              <a:t>34</a:t>
            </a:fld>
            <a:endParaRPr lang="tr-TR"/>
          </a:p>
        </p:txBody>
      </p:sp>
      <mc:AlternateContent xmlns:mc="http://schemas.openxmlformats.org/markup-compatibility/2006" xmlns:a14="http://schemas.microsoft.com/office/drawing/2010/main">
        <mc:Choice Requires="a14">
          <p:sp>
            <p:nvSpPr>
              <p:cNvPr id="2" name="Metin kutusu 1">
                <a:extLst>
                  <a:ext uri="{FF2B5EF4-FFF2-40B4-BE49-F238E27FC236}">
                    <a16:creationId xmlns:a16="http://schemas.microsoft.com/office/drawing/2014/main" id="{6CAEFB2C-5270-9D83-5681-B98455734A36}"/>
                  </a:ext>
                </a:extLst>
              </p:cNvPr>
              <p:cNvSpPr txBox="1"/>
              <p:nvPr/>
            </p:nvSpPr>
            <p:spPr>
              <a:xfrm>
                <a:off x="91274" y="1065014"/>
                <a:ext cx="6004726" cy="3154133"/>
              </a:xfrm>
              <a:prstGeom prst="rect">
                <a:avLst/>
              </a:prstGeom>
              <a:noFill/>
            </p:spPr>
            <p:txBody>
              <a:bodyPr wrap="square" rtlCol="0">
                <a:spAutoFit/>
              </a:bodyPr>
              <a:lstStyle/>
              <a:p>
                <a:pPr marL="457200" indent="-457200" algn="just">
                  <a:buFont typeface="Arial" panose="020B0604020202020204" pitchFamily="34" charset="0"/>
                  <a:buChar char="•"/>
                </a:pPr>
                <a:r>
                  <a:rPr lang="en-US" sz="2200" b="1" dirty="0"/>
                  <a:t>Let us consider a </a:t>
                </a:r>
                <a:r>
                  <a:rPr lang="en-US" sz="2200" b="1" dirty="0">
                    <a:solidFill>
                      <a:srgbClr val="FF0000"/>
                    </a:solidFill>
                  </a:rPr>
                  <a:t>parallel-flow double-pipe </a:t>
                </a:r>
                <a:r>
                  <a:rPr lang="en-US" sz="2200" b="1" dirty="0"/>
                  <a:t>heat exchange</a:t>
                </a:r>
                <a:r>
                  <a:rPr lang="tr-TR" sz="2200" b="1" dirty="0"/>
                  <a:t>r</a:t>
                </a:r>
                <a:r>
                  <a:rPr lang="en-US" sz="2200" b="1" dirty="0"/>
                  <a:t>. The heat exchanger is divided into increments of surface area</a:t>
                </a:r>
                <a:r>
                  <a:rPr lang="tr-TR" sz="2200" b="1" dirty="0"/>
                  <a:t> </a:t>
                </a:r>
                <a14:m>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m:t>
                        </m:r>
                        <m:r>
                          <a:rPr lang="tr-TR" sz="2200" b="1" i="1" smtClean="0">
                            <a:latin typeface="Cambria Math" panose="02040503050406030204" pitchFamily="18" charset="0"/>
                            <a:ea typeface="Cambria Math" panose="02040503050406030204" pitchFamily="18" charset="0"/>
                          </a:rPr>
                          <m:t>𝑨</m:t>
                        </m:r>
                      </m:e>
                      <m:sub>
                        <m:r>
                          <a:rPr lang="tr-TR" sz="2200" b="1" i="1" smtClean="0">
                            <a:latin typeface="Cambria Math" panose="02040503050406030204" pitchFamily="18" charset="0"/>
                          </a:rPr>
                          <m:t>𝒊</m:t>
                        </m:r>
                      </m:sub>
                    </m:sSub>
                  </m:oMath>
                </a14:m>
                <a:r>
                  <a:rPr lang="en-US" sz="2200" b="1" dirty="0"/>
                  <a:t>. For any incremental surface area, the hot- and cold-fluid temperatures are </a:t>
                </a:r>
                <a14:m>
                  <m:oMath xmlns:m="http://schemas.openxmlformats.org/officeDocument/2006/math">
                    <m:sSub>
                      <m:sSubPr>
                        <m:ctrlPr>
                          <a:rPr lang="en-US" sz="2200" b="1" i="1">
                            <a:latin typeface="Cambria Math" panose="02040503050406030204" pitchFamily="18" charset="0"/>
                          </a:rPr>
                        </m:ctrlPr>
                      </m:sSubPr>
                      <m:e>
                        <m:r>
                          <a:rPr lang="tr-TR" sz="2200" b="1" i="1" smtClean="0">
                            <a:latin typeface="Cambria Math" panose="02040503050406030204" pitchFamily="18" charset="0"/>
                          </a:rPr>
                          <m:t>𝑻</m:t>
                        </m:r>
                      </m:e>
                      <m:sub>
                        <m:r>
                          <a:rPr lang="tr-TR" sz="2200" b="1" i="1" smtClean="0">
                            <a:latin typeface="Cambria Math" panose="02040503050406030204" pitchFamily="18" charset="0"/>
                            <a:ea typeface="Cambria Math" panose="02040503050406030204" pitchFamily="18" charset="0"/>
                          </a:rPr>
                          <m:t>𝒉</m:t>
                        </m:r>
                        <m:r>
                          <a:rPr lang="tr-TR" sz="2200" b="1" i="1" smtClean="0">
                            <a:latin typeface="Cambria Math" panose="02040503050406030204" pitchFamily="18" charset="0"/>
                            <a:ea typeface="Cambria Math" panose="02040503050406030204" pitchFamily="18" charset="0"/>
                          </a:rPr>
                          <m:t>,</m:t>
                        </m:r>
                        <m:r>
                          <a:rPr lang="tr-TR" sz="2200" b="1" i="1">
                            <a:latin typeface="Cambria Math" panose="02040503050406030204" pitchFamily="18" charset="0"/>
                          </a:rPr>
                          <m:t>𝒊</m:t>
                        </m:r>
                      </m:sub>
                    </m:sSub>
                  </m:oMath>
                </a14:m>
                <a:r>
                  <a:rPr lang="en-US" sz="2200" b="1" dirty="0"/>
                  <a:t> and </a:t>
                </a:r>
                <a14:m>
                  <m:oMath xmlns:m="http://schemas.openxmlformats.org/officeDocument/2006/math">
                    <m:sSub>
                      <m:sSubPr>
                        <m:ctrlPr>
                          <a:rPr lang="en-US" sz="2200" b="1" i="1">
                            <a:latin typeface="Cambria Math" panose="02040503050406030204" pitchFamily="18" charset="0"/>
                          </a:rPr>
                        </m:ctrlPr>
                      </m:sSubPr>
                      <m:e>
                        <m:r>
                          <a:rPr lang="tr-TR" sz="2200" b="1" i="1">
                            <a:latin typeface="Cambria Math" panose="02040503050406030204" pitchFamily="18" charset="0"/>
                          </a:rPr>
                          <m:t>𝑻</m:t>
                        </m:r>
                      </m:e>
                      <m:sub>
                        <m:r>
                          <a:rPr lang="tr-TR" sz="2200" b="1" i="1" smtClean="0">
                            <a:latin typeface="Cambria Math" panose="02040503050406030204" pitchFamily="18" charset="0"/>
                          </a:rPr>
                          <m:t>𝒄</m:t>
                        </m:r>
                        <m:r>
                          <a:rPr lang="tr-TR" sz="2200" b="1" i="1">
                            <a:latin typeface="Cambria Math" panose="02040503050406030204" pitchFamily="18" charset="0"/>
                            <a:ea typeface="Cambria Math" panose="02040503050406030204" pitchFamily="18" charset="0"/>
                          </a:rPr>
                          <m:t>,</m:t>
                        </m:r>
                        <m:r>
                          <a:rPr lang="tr-TR" sz="2200" b="1" i="1">
                            <a:latin typeface="Cambria Math" panose="02040503050406030204" pitchFamily="18" charset="0"/>
                          </a:rPr>
                          <m:t>𝒊</m:t>
                        </m:r>
                      </m:sub>
                    </m:sSub>
                  </m:oMath>
                </a14:m>
                <a:r>
                  <a:rPr lang="en-US" sz="2200" b="1" dirty="0"/>
                  <a:t>, respectively; and it will be assumed that</a:t>
                </a:r>
                <a:r>
                  <a:rPr lang="tr-TR" sz="2200" b="1" dirty="0"/>
                  <a:t> </a:t>
                </a:r>
                <a:r>
                  <a:rPr lang="tr-TR" sz="2200" b="1" dirty="0" err="1"/>
                  <a:t>the</a:t>
                </a:r>
                <a:r>
                  <a:rPr lang="tr-TR" sz="2200" b="1" dirty="0"/>
                  <a:t> </a:t>
                </a:r>
                <a:r>
                  <a:rPr lang="tr-TR" sz="2200" b="1" dirty="0" err="1"/>
                  <a:t>overall</a:t>
                </a:r>
                <a:r>
                  <a:rPr lang="tr-TR" sz="2200" b="1" dirty="0"/>
                  <a:t> </a:t>
                </a:r>
                <a:r>
                  <a:rPr lang="tr-TR" sz="2200" b="1" dirty="0" err="1"/>
                  <a:t>heat</a:t>
                </a:r>
                <a:r>
                  <a:rPr lang="tr-TR" sz="2200" b="1" dirty="0"/>
                  <a:t> transfer </a:t>
                </a:r>
                <a:r>
                  <a:rPr lang="tr-TR" sz="2200" b="1" dirty="0" err="1"/>
                  <a:t>coefficient</a:t>
                </a:r>
                <a:r>
                  <a:rPr lang="tr-TR" sz="2200" b="1" dirty="0"/>
                  <a:t> can be </a:t>
                </a:r>
                <a:r>
                  <a:rPr lang="tr-TR" sz="2200" b="1" dirty="0" err="1"/>
                  <a:t>expressed</a:t>
                </a:r>
                <a:r>
                  <a:rPr lang="tr-TR" sz="2200" b="1" dirty="0"/>
                  <a:t> as a </a:t>
                </a:r>
                <a:r>
                  <a:rPr lang="tr-TR" sz="2200" b="1" dirty="0" err="1"/>
                  <a:t>function</a:t>
                </a:r>
                <a:r>
                  <a:rPr lang="tr-TR" sz="2200" b="1" dirty="0"/>
                  <a:t> of </a:t>
                </a:r>
                <a:r>
                  <a:rPr lang="tr-TR" sz="2200" b="1" dirty="0" err="1"/>
                  <a:t>these</a:t>
                </a:r>
                <a:r>
                  <a:rPr lang="tr-TR" sz="2200" b="1" dirty="0"/>
                  <a:t> </a:t>
                </a:r>
                <a:r>
                  <a:rPr lang="tr-TR" sz="2200" b="1" dirty="0" err="1"/>
                  <a:t>temperatures</a:t>
                </a:r>
                <a:r>
                  <a:rPr lang="tr-TR" sz="2200" b="1" dirty="0"/>
                  <a:t>:</a:t>
                </a:r>
              </a:p>
            </p:txBody>
          </p:sp>
        </mc:Choice>
        <mc:Fallback xmlns="">
          <p:sp>
            <p:nvSpPr>
              <p:cNvPr id="2" name="Metin kutusu 1">
                <a:extLst>
                  <a:ext uri="{FF2B5EF4-FFF2-40B4-BE49-F238E27FC236}">
                    <a16:creationId xmlns:a16="http://schemas.microsoft.com/office/drawing/2014/main" id="{6CAEFB2C-5270-9D83-5681-B98455734A36}"/>
                  </a:ext>
                </a:extLst>
              </p:cNvPr>
              <p:cNvSpPr txBox="1">
                <a:spLocks noRot="1" noChangeAspect="1" noMove="1" noResize="1" noEditPoints="1" noAdjustHandles="1" noChangeArrowheads="1" noChangeShapeType="1" noTextEdit="1"/>
              </p:cNvSpPr>
              <p:nvPr/>
            </p:nvSpPr>
            <p:spPr>
              <a:xfrm>
                <a:off x="91274" y="1065014"/>
                <a:ext cx="6004726" cy="3154133"/>
              </a:xfrm>
              <a:prstGeom prst="rect">
                <a:avLst/>
              </a:prstGeom>
              <a:blipFill>
                <a:blip r:embed="rId3"/>
                <a:stretch>
                  <a:fillRect l="-1218" t="-1354" r="-1320" b="-3095"/>
                </a:stretch>
              </a:blipFill>
            </p:spPr>
            <p:txBody>
              <a:bodyPr/>
              <a:lstStyle/>
              <a:p>
                <a:r>
                  <a:rPr lang="tr-TR">
                    <a:noFill/>
                  </a:rPr>
                  <a:t> </a:t>
                </a:r>
              </a:p>
            </p:txBody>
          </p:sp>
        </mc:Fallback>
      </mc:AlternateContent>
      <p:pic>
        <p:nvPicPr>
          <p:cNvPr id="9" name="Resim 8">
            <a:extLst>
              <a:ext uri="{FF2B5EF4-FFF2-40B4-BE49-F238E27FC236}">
                <a16:creationId xmlns:a16="http://schemas.microsoft.com/office/drawing/2014/main" id="{22FAC334-373D-4115-8CD6-CFBBD09B7647}"/>
              </a:ext>
            </a:extLst>
          </p:cNvPr>
          <p:cNvPicPr>
            <a:picLocks noChangeAspect="1"/>
          </p:cNvPicPr>
          <p:nvPr/>
        </p:nvPicPr>
        <p:blipFill>
          <a:blip r:embed="rId4"/>
          <a:stretch>
            <a:fillRect/>
          </a:stretch>
        </p:blipFill>
        <p:spPr>
          <a:xfrm>
            <a:off x="6270014" y="1332352"/>
            <a:ext cx="5724525" cy="2257425"/>
          </a:xfrm>
          <a:prstGeom prst="rect">
            <a:avLst/>
          </a:prstGeom>
          <a:ln>
            <a:solidFill>
              <a:schemeClr val="tx1"/>
            </a:solidFill>
          </a:ln>
        </p:spPr>
      </p:pic>
      <mc:AlternateContent xmlns:mc="http://schemas.openxmlformats.org/markup-compatibility/2006" xmlns:a14="http://schemas.microsoft.com/office/drawing/2010/main">
        <mc:Choice Requires="a14">
          <p:sp>
            <p:nvSpPr>
              <p:cNvPr id="10" name="Metin kutusu 9">
                <a:extLst>
                  <a:ext uri="{FF2B5EF4-FFF2-40B4-BE49-F238E27FC236}">
                    <a16:creationId xmlns:a16="http://schemas.microsoft.com/office/drawing/2014/main" id="{C4AEC501-1479-5FE9-8E75-0D02CA39FA7F}"/>
                  </a:ext>
                </a:extLst>
              </p:cNvPr>
              <p:cNvSpPr txBox="1"/>
              <p:nvPr/>
            </p:nvSpPr>
            <p:spPr>
              <a:xfrm>
                <a:off x="656493" y="4460955"/>
                <a:ext cx="2842445" cy="486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𝑼</m:t>
                          </m:r>
                        </m:e>
                        <m:sub>
                          <m:r>
                            <a:rPr lang="tr-TR" sz="2800" b="1" i="1" smtClean="0">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𝑼</m:t>
                          </m:r>
                        </m:e>
                        <m:sub>
                          <m:r>
                            <a:rPr lang="tr-TR" sz="2800" b="1" i="1">
                              <a:latin typeface="Cambria Math" panose="02040503050406030204" pitchFamily="18" charset="0"/>
                            </a:rPr>
                            <m:t>𝒊</m:t>
                          </m:r>
                        </m:sub>
                      </m:sSub>
                      <m:d>
                        <m:dPr>
                          <m:ctrlPr>
                            <a:rPr lang="tr-TR" sz="2800" b="1" i="1" smtClean="0">
                              <a:latin typeface="Cambria Math" panose="02040503050406030204" pitchFamily="18" charset="0"/>
                            </a:rPr>
                          </m:ctrlPr>
                        </m:dPr>
                        <m:e>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𝒉</m:t>
                              </m:r>
                              <m:r>
                                <a:rPr lang="tr-TR" sz="2800" b="1" i="1" smtClean="0">
                                  <a:latin typeface="Cambria Math" panose="02040503050406030204" pitchFamily="18" charset="0"/>
                                </a:rPr>
                                <m:t>,</m:t>
                              </m:r>
                              <m:r>
                                <a:rPr lang="tr-TR" sz="2800" b="1" i="1" smtClean="0">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𝒄</m:t>
                              </m:r>
                              <m:r>
                                <a:rPr lang="tr-TR" sz="2800" b="1" i="1" smtClean="0">
                                  <a:latin typeface="Cambria Math" panose="02040503050406030204" pitchFamily="18" charset="0"/>
                                </a:rPr>
                                <m:t>,</m:t>
                              </m:r>
                              <m:r>
                                <a:rPr lang="tr-TR" sz="2800" b="1" i="1" smtClean="0">
                                  <a:latin typeface="Cambria Math" panose="02040503050406030204" pitchFamily="18" charset="0"/>
                                </a:rPr>
                                <m:t>𝒊</m:t>
                              </m:r>
                            </m:sub>
                          </m:sSub>
                        </m:e>
                      </m:d>
                    </m:oMath>
                  </m:oMathPara>
                </a14:m>
                <a:endParaRPr lang="tr-TR" sz="2800" b="1" dirty="0"/>
              </a:p>
            </p:txBody>
          </p:sp>
        </mc:Choice>
        <mc:Fallback xmlns="">
          <p:sp>
            <p:nvSpPr>
              <p:cNvPr id="10" name="Metin kutusu 9">
                <a:extLst>
                  <a:ext uri="{FF2B5EF4-FFF2-40B4-BE49-F238E27FC236}">
                    <a16:creationId xmlns:a16="http://schemas.microsoft.com/office/drawing/2014/main" id="{C4AEC501-1479-5FE9-8E75-0D02CA39FA7F}"/>
                  </a:ext>
                </a:extLst>
              </p:cNvPr>
              <p:cNvSpPr txBox="1">
                <a:spLocks noRot="1" noChangeAspect="1" noMove="1" noResize="1" noEditPoints="1" noAdjustHandles="1" noChangeArrowheads="1" noChangeShapeType="1" noTextEdit="1"/>
              </p:cNvSpPr>
              <p:nvPr/>
            </p:nvSpPr>
            <p:spPr>
              <a:xfrm>
                <a:off x="656493" y="4460955"/>
                <a:ext cx="2842445" cy="486352"/>
              </a:xfrm>
              <a:prstGeom prst="rect">
                <a:avLst/>
              </a:prstGeom>
              <a:blipFill>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Metin kutusu 10">
                <a:extLst>
                  <a:ext uri="{FF2B5EF4-FFF2-40B4-BE49-F238E27FC236}">
                    <a16:creationId xmlns:a16="http://schemas.microsoft.com/office/drawing/2014/main" id="{65405498-401B-50C3-C71A-E62D2467EE19}"/>
                  </a:ext>
                </a:extLst>
              </p:cNvPr>
              <p:cNvSpPr txBox="1"/>
              <p:nvPr/>
            </p:nvSpPr>
            <p:spPr>
              <a:xfrm>
                <a:off x="91274" y="5189115"/>
                <a:ext cx="7634234" cy="430887"/>
              </a:xfrm>
              <a:prstGeom prst="rect">
                <a:avLst/>
              </a:prstGeom>
              <a:noFill/>
            </p:spPr>
            <p:txBody>
              <a:bodyPr wrap="square" rtlCol="0">
                <a:spAutoFit/>
              </a:bodyPr>
              <a:lstStyle/>
              <a:p>
                <a:pPr marL="457200" indent="-457200" algn="just">
                  <a:buFont typeface="Arial" panose="020B0604020202020204" pitchFamily="34" charset="0"/>
                  <a:buChar char="•"/>
                </a:pPr>
                <a:r>
                  <a:rPr lang="tr-TR" sz="2200" b="1" dirty="0" err="1"/>
                  <a:t>The</a:t>
                </a:r>
                <a:r>
                  <a:rPr lang="tr-TR" sz="2200" b="1" dirty="0"/>
                  <a:t> </a:t>
                </a:r>
                <a:r>
                  <a:rPr lang="tr-TR" sz="2200" b="1" dirty="0" err="1"/>
                  <a:t>increment</a:t>
                </a:r>
                <a:r>
                  <a:rPr lang="tr-TR" sz="2200" b="1" dirty="0"/>
                  <a:t> </a:t>
                </a:r>
                <a:r>
                  <a:rPr lang="tr-TR" sz="2200" b="1" dirty="0" err="1"/>
                  <a:t>heat</a:t>
                </a:r>
                <a:r>
                  <a:rPr lang="tr-TR" sz="2200" b="1" dirty="0"/>
                  <a:t> transfer in </a:t>
                </a:r>
                <a14:m>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m:t>
                        </m:r>
                        <m:r>
                          <a:rPr lang="tr-TR" sz="2200" b="1" i="1" smtClean="0">
                            <a:latin typeface="Cambria Math" panose="02040503050406030204" pitchFamily="18" charset="0"/>
                            <a:ea typeface="Cambria Math" panose="02040503050406030204" pitchFamily="18" charset="0"/>
                          </a:rPr>
                          <m:t>𝑨</m:t>
                        </m:r>
                      </m:e>
                      <m:sub>
                        <m:r>
                          <a:rPr lang="tr-TR" sz="2200" b="1" i="1" smtClean="0">
                            <a:latin typeface="Cambria Math" panose="02040503050406030204" pitchFamily="18" charset="0"/>
                          </a:rPr>
                          <m:t>𝒊</m:t>
                        </m:r>
                      </m:sub>
                    </m:sSub>
                  </m:oMath>
                </a14:m>
                <a:r>
                  <a:rPr lang="tr-TR" sz="2200" b="1" dirty="0"/>
                  <a:t> can be </a:t>
                </a:r>
                <a:r>
                  <a:rPr lang="tr-TR" sz="2200" b="1" dirty="0" err="1"/>
                  <a:t>calculated</a:t>
                </a:r>
                <a:r>
                  <a:rPr lang="tr-TR" sz="2200" b="1" dirty="0"/>
                  <a:t> as: </a:t>
                </a:r>
              </a:p>
            </p:txBody>
          </p:sp>
        </mc:Choice>
        <mc:Fallback xmlns="">
          <p:sp>
            <p:nvSpPr>
              <p:cNvPr id="11" name="Metin kutusu 10">
                <a:extLst>
                  <a:ext uri="{FF2B5EF4-FFF2-40B4-BE49-F238E27FC236}">
                    <a16:creationId xmlns:a16="http://schemas.microsoft.com/office/drawing/2014/main" id="{65405498-401B-50C3-C71A-E62D2467EE19}"/>
                  </a:ext>
                </a:extLst>
              </p:cNvPr>
              <p:cNvSpPr txBox="1">
                <a:spLocks noRot="1" noChangeAspect="1" noMove="1" noResize="1" noEditPoints="1" noAdjustHandles="1" noChangeArrowheads="1" noChangeShapeType="1" noTextEdit="1"/>
              </p:cNvSpPr>
              <p:nvPr/>
            </p:nvSpPr>
            <p:spPr>
              <a:xfrm>
                <a:off x="91274" y="5189115"/>
                <a:ext cx="7634234" cy="430887"/>
              </a:xfrm>
              <a:prstGeom prst="rect">
                <a:avLst/>
              </a:prstGeom>
              <a:blipFill>
                <a:blip r:embed="rId6"/>
                <a:stretch>
                  <a:fillRect l="-958" t="-9859" b="-2816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6" name="Metin kutusu 15">
                <a:extLst>
                  <a:ext uri="{FF2B5EF4-FFF2-40B4-BE49-F238E27FC236}">
                    <a16:creationId xmlns:a16="http://schemas.microsoft.com/office/drawing/2014/main" id="{E0C58CF2-86FD-D4CB-E51D-B8253E9B36D1}"/>
                  </a:ext>
                </a:extLst>
              </p:cNvPr>
              <p:cNvSpPr txBox="1"/>
              <p:nvPr/>
            </p:nvSpPr>
            <p:spPr>
              <a:xfrm>
                <a:off x="656493" y="5875881"/>
                <a:ext cx="9755812" cy="5917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𝑸</m:t>
                          </m:r>
                        </m:e>
                        <m:sub>
                          <m:r>
                            <a:rPr lang="tr-TR" sz="2800" b="1" i="1" smtClean="0">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d>
                            <m:dPr>
                              <m:ctrlPr>
                                <a:rPr lang="tr-TR" sz="2800" b="1" i="1" smtClean="0">
                                  <a:latin typeface="Cambria Math" panose="02040503050406030204" pitchFamily="18" charset="0"/>
                                </a:rPr>
                              </m:ctrlPr>
                            </m:d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𝒄</m:t>
                                  </m:r>
                                </m:e>
                                <m:sub>
                                  <m:r>
                                    <a:rPr lang="tr-TR" sz="2800" b="1" i="1" smtClean="0">
                                      <a:latin typeface="Cambria Math" panose="02040503050406030204" pitchFamily="18" charset="0"/>
                                      <a:ea typeface="Cambria Math" panose="02040503050406030204" pitchFamily="18" charset="0"/>
                                    </a:rPr>
                                    <m:t>𝒑</m:t>
                                  </m:r>
                                </m:sub>
                              </m:sSub>
                            </m:e>
                          </m:d>
                        </m:e>
                        <m:sub>
                          <m:r>
                            <a:rPr lang="tr-TR" sz="2800" b="1" i="1" smtClean="0">
                              <a:latin typeface="Cambria Math" panose="02040503050406030204" pitchFamily="18" charset="0"/>
                            </a:rPr>
                            <m:t>𝒉</m:t>
                          </m:r>
                          <m:r>
                            <a:rPr lang="tr-TR" sz="2800" b="1" i="1" smtClean="0">
                              <a:latin typeface="Cambria Math" panose="02040503050406030204" pitchFamily="18" charset="0"/>
                            </a:rPr>
                            <m:t>,</m:t>
                          </m:r>
                          <m:r>
                            <a:rPr lang="tr-TR" sz="2800" b="1" i="1">
                              <a:latin typeface="Cambria Math" panose="02040503050406030204" pitchFamily="18" charset="0"/>
                            </a:rPr>
                            <m:t>𝒊</m:t>
                          </m:r>
                        </m:sub>
                      </m:sSub>
                      <m:d>
                        <m:dPr>
                          <m:ctrlPr>
                            <a:rPr lang="tr-TR" sz="2800" b="1" i="1" smtClean="0">
                              <a:latin typeface="Cambria Math" panose="02040503050406030204" pitchFamily="18" charset="0"/>
                            </a:rPr>
                          </m:ctrlPr>
                        </m:dPr>
                        <m:e>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𝒉</m:t>
                              </m:r>
                              <m:r>
                                <a:rPr lang="tr-TR" sz="2800" b="1" i="1" smtClean="0">
                                  <a:latin typeface="Cambria Math" panose="02040503050406030204" pitchFamily="18" charset="0"/>
                                </a:rPr>
                                <m:t>,</m:t>
                              </m:r>
                              <m:d>
                                <m:dPr>
                                  <m:ctrlPr>
                                    <a:rPr lang="tr-TR" sz="2800" b="1" i="1" smtClean="0">
                                      <a:latin typeface="Cambria Math" panose="02040503050406030204" pitchFamily="18" charset="0"/>
                                    </a:rPr>
                                  </m:ctrlPr>
                                </m:dPr>
                                <m:e>
                                  <m:r>
                                    <a:rPr lang="tr-TR" sz="2800" b="1" i="1" smtClean="0">
                                      <a:latin typeface="Cambria Math" panose="02040503050406030204" pitchFamily="18" charset="0"/>
                                    </a:rPr>
                                    <m:t>𝒊</m:t>
                                  </m:r>
                                  <m:r>
                                    <a:rPr lang="tr-TR" sz="2800" b="1" i="1" smtClean="0">
                                      <a:latin typeface="Cambria Math" panose="02040503050406030204" pitchFamily="18" charset="0"/>
                                    </a:rPr>
                                    <m:t>+</m:t>
                                  </m:r>
                                  <m:r>
                                    <a:rPr lang="tr-TR" sz="2800" b="1" i="1" smtClean="0">
                                      <a:latin typeface="Cambria Math" panose="02040503050406030204" pitchFamily="18" charset="0"/>
                                    </a:rPr>
                                    <m:t>𝟏</m:t>
                                  </m:r>
                                </m:e>
                              </m:d>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𝒉</m:t>
                              </m:r>
                              <m:r>
                                <a:rPr lang="tr-TR" sz="2800" b="1" i="1" smtClean="0">
                                  <a:latin typeface="Cambria Math" panose="02040503050406030204" pitchFamily="18" charset="0"/>
                                </a:rPr>
                                <m:t>,</m:t>
                              </m:r>
                              <m:r>
                                <a:rPr lang="tr-TR" sz="2800" b="1" i="1" smtClean="0">
                                  <a:latin typeface="Cambria Math" panose="02040503050406030204" pitchFamily="18" charset="0"/>
                                </a:rPr>
                                <m:t>𝒊</m:t>
                              </m:r>
                            </m:sub>
                          </m:sSub>
                        </m:e>
                      </m:d>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d>
                            <m:dPr>
                              <m:ctrlPr>
                                <a:rPr lang="tr-TR" sz="2800" b="1" i="1">
                                  <a:latin typeface="Cambria Math" panose="02040503050406030204" pitchFamily="18" charset="0"/>
                                </a:rPr>
                              </m:ctrlPr>
                            </m:dPr>
                            <m:e>
                              <m:acc>
                                <m:accPr>
                                  <m:chr m:val="̇"/>
                                  <m:ctrlPr>
                                    <a:rPr lang="tr-TR" sz="2800" b="1" i="1">
                                      <a:latin typeface="Cambria Math" panose="02040503050406030204" pitchFamily="18" charset="0"/>
                                    </a:rPr>
                                  </m:ctrlPr>
                                </m:accPr>
                                <m:e>
                                  <m:r>
                                    <a:rPr lang="tr-TR" sz="2800" b="1" i="1">
                                      <a:latin typeface="Cambria Math" panose="02040503050406030204" pitchFamily="18" charset="0"/>
                                    </a:rPr>
                                    <m:t>𝒎</m:t>
                                  </m:r>
                                </m:e>
                              </m:acc>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𝒄</m:t>
                                  </m:r>
                                </m:e>
                                <m:sub>
                                  <m:r>
                                    <a:rPr lang="tr-TR" sz="2800" b="1" i="1">
                                      <a:latin typeface="Cambria Math" panose="02040503050406030204" pitchFamily="18" charset="0"/>
                                      <a:ea typeface="Cambria Math" panose="02040503050406030204" pitchFamily="18" charset="0"/>
                                    </a:rPr>
                                    <m:t>𝒑</m:t>
                                  </m:r>
                                </m:sub>
                              </m:sSub>
                            </m:e>
                          </m:d>
                        </m:e>
                        <m:sub>
                          <m:r>
                            <a:rPr lang="tr-TR" sz="2800" b="1" i="1" smtClean="0">
                              <a:latin typeface="Cambria Math" panose="02040503050406030204" pitchFamily="18" charset="0"/>
                              <a:ea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a:latin typeface="Cambria Math" panose="02040503050406030204" pitchFamily="18" charset="0"/>
                                </a:rPr>
                                <m:t>,</m:t>
                              </m:r>
                              <m:d>
                                <m:dPr>
                                  <m:ctrlPr>
                                    <a:rPr lang="tr-TR" sz="2800" b="1" i="1">
                                      <a:latin typeface="Cambria Math" panose="02040503050406030204" pitchFamily="18" charset="0"/>
                                    </a:rPr>
                                  </m:ctrlPr>
                                </m:dPr>
                                <m:e>
                                  <m:r>
                                    <a:rPr lang="tr-TR" sz="2800" b="1" i="1">
                                      <a:latin typeface="Cambria Math" panose="02040503050406030204" pitchFamily="18" charset="0"/>
                                    </a:rPr>
                                    <m:t>𝒊</m:t>
                                  </m:r>
                                  <m:r>
                                    <a:rPr lang="tr-TR" sz="2800" b="1" i="1">
                                      <a:latin typeface="Cambria Math" panose="02040503050406030204" pitchFamily="18" charset="0"/>
                                    </a:rPr>
                                    <m:t>+</m:t>
                                  </m:r>
                                  <m:r>
                                    <a:rPr lang="tr-TR" sz="2800" b="1" i="1">
                                      <a:latin typeface="Cambria Math" panose="02040503050406030204" pitchFamily="18" charset="0"/>
                                    </a:rPr>
                                    <m:t>𝟏</m:t>
                                  </m:r>
                                </m:e>
                              </m:d>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e>
                      </m:d>
                    </m:oMath>
                  </m:oMathPara>
                </a14:m>
                <a:endParaRPr lang="tr-TR" sz="2800" b="1" dirty="0"/>
              </a:p>
            </p:txBody>
          </p:sp>
        </mc:Choice>
        <mc:Fallback xmlns="">
          <p:sp>
            <p:nvSpPr>
              <p:cNvPr id="16" name="Metin kutusu 15">
                <a:extLst>
                  <a:ext uri="{FF2B5EF4-FFF2-40B4-BE49-F238E27FC236}">
                    <a16:creationId xmlns:a16="http://schemas.microsoft.com/office/drawing/2014/main" id="{E0C58CF2-86FD-D4CB-E51D-B8253E9B36D1}"/>
                  </a:ext>
                </a:extLst>
              </p:cNvPr>
              <p:cNvSpPr txBox="1">
                <a:spLocks noRot="1" noChangeAspect="1" noMove="1" noResize="1" noEditPoints="1" noAdjustHandles="1" noChangeArrowheads="1" noChangeShapeType="1" noTextEdit="1"/>
              </p:cNvSpPr>
              <p:nvPr/>
            </p:nvSpPr>
            <p:spPr>
              <a:xfrm>
                <a:off x="656493" y="5875881"/>
                <a:ext cx="9755812" cy="591765"/>
              </a:xfrm>
              <a:prstGeom prst="rect">
                <a:avLst/>
              </a:prstGeom>
              <a:blipFill>
                <a:blip r:embed="rId7"/>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798477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017D6-E001-F770-F635-0BA7E3D101A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1E8896E-7444-F76F-38D0-94683AF3D297}"/>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4820DF58-4476-8E5B-97C9-8587350ACE6D}"/>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68409FF0-4B4A-4250-65B7-FC4B236E37D0}"/>
              </a:ext>
            </a:extLst>
          </p:cNvPr>
          <p:cNvSpPr txBox="1"/>
          <p:nvPr/>
        </p:nvSpPr>
        <p:spPr>
          <a:xfrm>
            <a:off x="-27343" y="74909"/>
            <a:ext cx="9578473" cy="707886"/>
          </a:xfrm>
          <a:prstGeom prst="rect">
            <a:avLst/>
          </a:prstGeom>
          <a:noFill/>
        </p:spPr>
        <p:txBody>
          <a:bodyPr wrap="square" rtlCol="0">
            <a:spAutoFit/>
          </a:bodyPr>
          <a:lstStyle/>
          <a:p>
            <a:r>
              <a:rPr lang="tr-TR" sz="4000" b="1" dirty="0" err="1"/>
              <a:t>Variable</a:t>
            </a:r>
            <a:r>
              <a:rPr lang="tr-TR" sz="4000" b="1" dirty="0"/>
              <a:t> </a:t>
            </a:r>
            <a:r>
              <a:rPr lang="tr-TR" sz="4000" b="1" dirty="0" err="1"/>
              <a:t>Overall</a:t>
            </a:r>
            <a:r>
              <a:rPr lang="tr-TR" sz="4000" b="1" dirty="0"/>
              <a:t> Heat Transfer </a:t>
            </a:r>
            <a:r>
              <a:rPr lang="tr-TR" sz="4000" b="1" dirty="0" err="1"/>
              <a:t>Coefficient</a:t>
            </a:r>
            <a:endParaRPr lang="tr-TR" sz="4000" b="1" dirty="0"/>
          </a:p>
        </p:txBody>
      </p:sp>
      <p:sp>
        <p:nvSpPr>
          <p:cNvPr id="8" name="Slayt Numarası Yer Tutucusu 7">
            <a:extLst>
              <a:ext uri="{FF2B5EF4-FFF2-40B4-BE49-F238E27FC236}">
                <a16:creationId xmlns:a16="http://schemas.microsoft.com/office/drawing/2014/main" id="{B32F1B99-034D-248A-222B-C3F21937B58D}"/>
              </a:ext>
            </a:extLst>
          </p:cNvPr>
          <p:cNvSpPr>
            <a:spLocks noGrp="1"/>
          </p:cNvSpPr>
          <p:nvPr>
            <p:ph type="sldNum" sz="quarter" idx="12"/>
          </p:nvPr>
        </p:nvSpPr>
        <p:spPr>
          <a:xfrm>
            <a:off x="9243646" y="6344374"/>
            <a:ext cx="2743200" cy="365125"/>
          </a:xfrm>
        </p:spPr>
        <p:txBody>
          <a:bodyPr/>
          <a:lstStyle/>
          <a:p>
            <a:fld id="{9DC36462-DBD6-4833-A557-4F162F5DA347}" type="slidenum">
              <a:rPr lang="tr-TR" smtClean="0"/>
              <a:t>35</a:t>
            </a:fld>
            <a:endParaRPr lang="tr-TR"/>
          </a:p>
        </p:txBody>
      </p:sp>
      <mc:AlternateContent xmlns:mc="http://schemas.openxmlformats.org/markup-compatibility/2006" xmlns:a14="http://schemas.microsoft.com/office/drawing/2010/main">
        <mc:Choice Requires="a14">
          <p:sp>
            <p:nvSpPr>
              <p:cNvPr id="2" name="Metin kutusu 1">
                <a:extLst>
                  <a:ext uri="{FF2B5EF4-FFF2-40B4-BE49-F238E27FC236}">
                    <a16:creationId xmlns:a16="http://schemas.microsoft.com/office/drawing/2014/main" id="{C5421E8B-7BCB-4731-C3CC-A031F92970F3}"/>
                  </a:ext>
                </a:extLst>
              </p:cNvPr>
              <p:cNvSpPr txBox="1"/>
              <p:nvPr/>
            </p:nvSpPr>
            <p:spPr>
              <a:xfrm>
                <a:off x="278844" y="1050869"/>
                <a:ext cx="7634234" cy="461665"/>
              </a:xfrm>
              <a:prstGeom prst="rect">
                <a:avLst/>
              </a:prstGeom>
              <a:noFill/>
            </p:spPr>
            <p:txBody>
              <a:bodyPr wrap="square" rtlCol="0">
                <a:spAutoFit/>
              </a:bodyPr>
              <a:lstStyle/>
              <a:p>
                <a:pPr marL="457200" indent="-457200" algn="just">
                  <a:buFont typeface="Arial" panose="020B0604020202020204" pitchFamily="34" charset="0"/>
                  <a:buChar char="•"/>
                </a:pPr>
                <a:r>
                  <a:rPr lang="tr-TR" sz="2400" b="1" dirty="0"/>
                  <a:t>Thus, </a:t>
                </a:r>
                <a14:m>
                  <m:oMath xmlns:m="http://schemas.openxmlformats.org/officeDocument/2006/math">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𝜹</m:t>
                        </m:r>
                        <m:r>
                          <a:rPr lang="tr-TR" sz="2400" b="1" i="1" smtClean="0">
                            <a:latin typeface="Cambria Math" panose="02040503050406030204" pitchFamily="18" charset="0"/>
                            <a:ea typeface="Cambria Math" panose="02040503050406030204" pitchFamily="18" charset="0"/>
                          </a:rPr>
                          <m:t>𝑸</m:t>
                        </m:r>
                      </m:e>
                      <m:sub>
                        <m:r>
                          <a:rPr lang="tr-TR" sz="2400" b="1" i="1" smtClean="0">
                            <a:latin typeface="Cambria Math" panose="02040503050406030204" pitchFamily="18" charset="0"/>
                          </a:rPr>
                          <m:t>𝒊</m:t>
                        </m:r>
                      </m:sub>
                    </m:sSub>
                    <m:r>
                      <a:rPr lang="tr-TR" sz="2400" b="1" i="1" smtClean="0">
                        <a:latin typeface="Cambria Math" panose="02040503050406030204" pitchFamily="18" charset="0"/>
                      </a:rPr>
                      <m:t> </m:t>
                    </m:r>
                  </m:oMath>
                </a14:m>
                <a:r>
                  <a:rPr lang="tr-TR" sz="2400" b="1" dirty="0"/>
                  <a:t>is </a:t>
                </a:r>
                <a:r>
                  <a:rPr lang="tr-TR" sz="2400" b="1" dirty="0" err="1"/>
                  <a:t>also</a:t>
                </a:r>
                <a:r>
                  <a:rPr lang="tr-TR" sz="2400" b="1" dirty="0"/>
                  <a:t> </a:t>
                </a:r>
                <a:r>
                  <a:rPr lang="tr-TR" sz="2400" b="1" dirty="0" err="1"/>
                  <a:t>given</a:t>
                </a:r>
                <a:r>
                  <a:rPr lang="tr-TR" sz="2400" b="1" dirty="0"/>
                  <a:t> by: </a:t>
                </a:r>
              </a:p>
            </p:txBody>
          </p:sp>
        </mc:Choice>
        <mc:Fallback xmlns="">
          <p:sp>
            <p:nvSpPr>
              <p:cNvPr id="2" name="Metin kutusu 1">
                <a:extLst>
                  <a:ext uri="{FF2B5EF4-FFF2-40B4-BE49-F238E27FC236}">
                    <a16:creationId xmlns:a16="http://schemas.microsoft.com/office/drawing/2014/main" id="{C5421E8B-7BCB-4731-C3CC-A031F92970F3}"/>
                  </a:ext>
                </a:extLst>
              </p:cNvPr>
              <p:cNvSpPr txBox="1">
                <a:spLocks noRot="1" noChangeAspect="1" noMove="1" noResize="1" noEditPoints="1" noAdjustHandles="1" noChangeArrowheads="1" noChangeShapeType="1" noTextEdit="1"/>
              </p:cNvSpPr>
              <p:nvPr/>
            </p:nvSpPr>
            <p:spPr>
              <a:xfrm>
                <a:off x="278844" y="1050869"/>
                <a:ext cx="7634234" cy="461665"/>
              </a:xfrm>
              <a:prstGeom prst="rect">
                <a:avLst/>
              </a:prstGeom>
              <a:blipFill>
                <a:blip r:embed="rId3"/>
                <a:stretch>
                  <a:fillRect l="-1118" t="-10526" b="-2894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Metin kutusu 2">
                <a:extLst>
                  <a:ext uri="{FF2B5EF4-FFF2-40B4-BE49-F238E27FC236}">
                    <a16:creationId xmlns:a16="http://schemas.microsoft.com/office/drawing/2014/main" id="{A5835BF3-9604-B61F-A833-6C446E6A62C0}"/>
                  </a:ext>
                </a:extLst>
              </p:cNvPr>
              <p:cNvSpPr txBox="1"/>
              <p:nvPr/>
            </p:nvSpPr>
            <p:spPr>
              <a:xfrm>
                <a:off x="785447" y="1740197"/>
                <a:ext cx="4169731" cy="486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𝜹</m:t>
                          </m:r>
                          <m:r>
                            <a:rPr lang="tr-TR" sz="2800" b="1" i="1" smtClean="0">
                              <a:latin typeface="Cambria Math" panose="02040503050406030204" pitchFamily="18" charset="0"/>
                              <a:ea typeface="Cambria Math" panose="02040503050406030204" pitchFamily="18" charset="0"/>
                            </a:rPr>
                            <m:t>𝑸</m:t>
                          </m:r>
                        </m:e>
                        <m:sub>
                          <m:r>
                            <a:rPr lang="tr-TR" sz="2800" b="1" i="1" smtClean="0">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𝑼</m:t>
                          </m:r>
                        </m:e>
                        <m:sub>
                          <m:r>
                            <a:rPr lang="tr-TR" sz="2800" b="1" i="1" smtClean="0">
                              <a:latin typeface="Cambria Math" panose="02040503050406030204" pitchFamily="18" charset="0"/>
                            </a:rPr>
                            <m:t>𝒊</m:t>
                          </m:r>
                        </m:sub>
                      </m:sSub>
                      <m:r>
                        <a:rPr lang="tr-TR" sz="2800" b="1" i="1" smtClean="0">
                          <a:latin typeface="Cambria Math" panose="02040503050406030204" pitchFamily="18" charset="0"/>
                          <a:ea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𝑨</m:t>
                          </m:r>
                        </m:e>
                        <m:sub>
                          <m:r>
                            <a:rPr lang="tr-TR" sz="2800" b="1" i="1">
                              <a:latin typeface="Cambria Math" panose="02040503050406030204" pitchFamily="18" charset="0"/>
                            </a:rPr>
                            <m:t>𝒊</m:t>
                          </m:r>
                        </m:sub>
                      </m:sSub>
                      <m:d>
                        <m:dPr>
                          <m:ctrlPr>
                            <a:rPr lang="tr-TR" sz="2800" b="1" i="1" smtClean="0">
                              <a:latin typeface="Cambria Math" panose="02040503050406030204" pitchFamily="18" charset="0"/>
                            </a:rPr>
                          </m:ctrlPr>
                        </m:dPr>
                        <m:e>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𝒉</m:t>
                              </m:r>
                              <m:r>
                                <a:rPr lang="tr-TR" sz="2800" b="1" i="1" smtClean="0">
                                  <a:latin typeface="Cambria Math" panose="02040503050406030204" pitchFamily="18" charset="0"/>
                                </a:rPr>
                                <m:t>,</m:t>
                              </m:r>
                              <m:r>
                                <a:rPr lang="tr-TR" sz="2800" b="1" i="1" smtClean="0">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𝒄</m:t>
                              </m:r>
                              <m:r>
                                <a:rPr lang="tr-TR" sz="2800" b="1" i="1" smtClean="0">
                                  <a:latin typeface="Cambria Math" panose="02040503050406030204" pitchFamily="18" charset="0"/>
                                </a:rPr>
                                <m:t>,</m:t>
                              </m:r>
                              <m:r>
                                <a:rPr lang="tr-TR" sz="2800" b="1" i="1" smtClean="0">
                                  <a:latin typeface="Cambria Math" panose="02040503050406030204" pitchFamily="18" charset="0"/>
                                </a:rPr>
                                <m:t>𝒊</m:t>
                              </m:r>
                            </m:sub>
                          </m:sSub>
                        </m:e>
                      </m:d>
                    </m:oMath>
                  </m:oMathPara>
                </a14:m>
                <a:endParaRPr lang="tr-TR" sz="2800" b="1" dirty="0"/>
              </a:p>
            </p:txBody>
          </p:sp>
        </mc:Choice>
        <mc:Fallback xmlns="">
          <p:sp>
            <p:nvSpPr>
              <p:cNvPr id="3" name="Metin kutusu 2">
                <a:extLst>
                  <a:ext uri="{FF2B5EF4-FFF2-40B4-BE49-F238E27FC236}">
                    <a16:creationId xmlns:a16="http://schemas.microsoft.com/office/drawing/2014/main" id="{A5835BF3-9604-B61F-A833-6C446E6A62C0}"/>
                  </a:ext>
                </a:extLst>
              </p:cNvPr>
              <p:cNvSpPr txBox="1">
                <a:spLocks noRot="1" noChangeAspect="1" noMove="1" noResize="1" noEditPoints="1" noAdjustHandles="1" noChangeArrowheads="1" noChangeShapeType="1" noTextEdit="1"/>
              </p:cNvSpPr>
              <p:nvPr/>
            </p:nvSpPr>
            <p:spPr>
              <a:xfrm>
                <a:off x="785447" y="1740197"/>
                <a:ext cx="4169731" cy="486352"/>
              </a:xfrm>
              <a:prstGeom prst="rect">
                <a:avLst/>
              </a:prstGeom>
              <a:blipFill>
                <a:blip r:embed="rId4"/>
                <a:stretch>
                  <a:fillRect/>
                </a:stretch>
              </a:blipFill>
            </p:spPr>
            <p:txBody>
              <a:bodyPr/>
              <a:lstStyle/>
              <a:p>
                <a:r>
                  <a:rPr lang="tr-TR">
                    <a:noFill/>
                  </a:rPr>
                  <a:t> </a:t>
                </a:r>
              </a:p>
            </p:txBody>
          </p:sp>
        </mc:Fallback>
      </mc:AlternateContent>
      <p:sp>
        <p:nvSpPr>
          <p:cNvPr id="6" name="Oval 5">
            <a:extLst>
              <a:ext uri="{FF2B5EF4-FFF2-40B4-BE49-F238E27FC236}">
                <a16:creationId xmlns:a16="http://schemas.microsoft.com/office/drawing/2014/main" id="{5276A64C-A92A-D4AC-D23B-F4CCD05BAF96}"/>
              </a:ext>
            </a:extLst>
          </p:cNvPr>
          <p:cNvSpPr/>
          <p:nvPr/>
        </p:nvSpPr>
        <p:spPr>
          <a:xfrm>
            <a:off x="2508738" y="1740197"/>
            <a:ext cx="597877" cy="5809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Ok Bağlayıcısı 9">
            <a:extLst>
              <a:ext uri="{FF2B5EF4-FFF2-40B4-BE49-F238E27FC236}">
                <a16:creationId xmlns:a16="http://schemas.microsoft.com/office/drawing/2014/main" id="{C63625F1-9714-407C-EB08-EEA29868E49F}"/>
              </a:ext>
            </a:extLst>
          </p:cNvPr>
          <p:cNvCxnSpPr>
            <a:cxnSpLocks/>
          </p:cNvCxnSpPr>
          <p:nvPr/>
        </p:nvCxnSpPr>
        <p:spPr>
          <a:xfrm flipV="1">
            <a:off x="2894344" y="1479748"/>
            <a:ext cx="2509994" cy="2737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Metin kutusu 10">
            <a:extLst>
              <a:ext uri="{FF2B5EF4-FFF2-40B4-BE49-F238E27FC236}">
                <a16:creationId xmlns:a16="http://schemas.microsoft.com/office/drawing/2014/main" id="{642D9B4F-A94D-64D4-2241-8AE96545D678}"/>
              </a:ext>
            </a:extLst>
          </p:cNvPr>
          <p:cNvSpPr txBox="1"/>
          <p:nvPr/>
        </p:nvSpPr>
        <p:spPr>
          <a:xfrm>
            <a:off x="4802104" y="1036119"/>
            <a:ext cx="7634234" cy="461665"/>
          </a:xfrm>
          <a:prstGeom prst="rect">
            <a:avLst/>
          </a:prstGeom>
          <a:noFill/>
        </p:spPr>
        <p:txBody>
          <a:bodyPr wrap="square" rtlCol="0">
            <a:spAutoFit/>
          </a:bodyPr>
          <a:lstStyle/>
          <a:p>
            <a:pPr algn="just"/>
            <a:r>
              <a:rPr lang="tr-TR" sz="2400" b="1" dirty="0" err="1"/>
              <a:t>Must</a:t>
            </a:r>
            <a:r>
              <a:rPr lang="tr-TR" sz="2400" b="1" dirty="0"/>
              <a:t> be </a:t>
            </a:r>
            <a:r>
              <a:rPr lang="tr-TR" sz="2400" b="1" dirty="0" err="1"/>
              <a:t>small</a:t>
            </a:r>
            <a:r>
              <a:rPr lang="tr-TR" sz="2400" b="1" dirty="0"/>
              <a:t> </a:t>
            </a:r>
            <a:r>
              <a:rPr lang="tr-TR" sz="2400" b="1" dirty="0" err="1"/>
              <a:t>enough</a:t>
            </a:r>
            <a:r>
              <a:rPr lang="tr-TR" sz="2400" b="1" dirty="0"/>
              <a:t> </a:t>
            </a:r>
            <a:r>
              <a:rPr lang="tr-TR" sz="2400" b="1" dirty="0" err="1"/>
              <a:t>for</a:t>
            </a:r>
            <a:r>
              <a:rPr lang="tr-TR" sz="2400" b="1" dirty="0"/>
              <a:t> </a:t>
            </a:r>
            <a:r>
              <a:rPr lang="tr-TR" sz="2400" b="1" dirty="0" err="1"/>
              <a:t>the</a:t>
            </a:r>
            <a:r>
              <a:rPr lang="tr-TR" sz="2400" b="1" dirty="0"/>
              <a:t> </a:t>
            </a:r>
            <a:r>
              <a:rPr lang="tr-TR" sz="2400" b="1" dirty="0" err="1"/>
              <a:t>accuracy</a:t>
            </a:r>
            <a:r>
              <a:rPr lang="tr-TR" sz="2400" b="1" dirty="0"/>
              <a:t> of </a:t>
            </a:r>
            <a:r>
              <a:rPr lang="tr-TR" sz="2400" b="1" dirty="0" err="1"/>
              <a:t>the</a:t>
            </a:r>
            <a:r>
              <a:rPr lang="tr-TR" sz="2400" b="1" dirty="0"/>
              <a:t> </a:t>
            </a:r>
            <a:r>
              <a:rPr lang="tr-TR" sz="2400" b="1" dirty="0" err="1"/>
              <a:t>solution</a:t>
            </a:r>
            <a:r>
              <a:rPr lang="tr-TR" sz="2400" b="1" dirty="0"/>
              <a:t> </a:t>
            </a:r>
          </a:p>
        </p:txBody>
      </p:sp>
      <p:sp>
        <p:nvSpPr>
          <p:cNvPr id="14" name="Metin kutusu 13">
            <a:extLst>
              <a:ext uri="{FF2B5EF4-FFF2-40B4-BE49-F238E27FC236}">
                <a16:creationId xmlns:a16="http://schemas.microsoft.com/office/drawing/2014/main" id="{183DCFC5-1E96-72BD-DFCE-B10F6CA785D7}"/>
              </a:ext>
            </a:extLst>
          </p:cNvPr>
          <p:cNvSpPr txBox="1"/>
          <p:nvPr/>
        </p:nvSpPr>
        <p:spPr>
          <a:xfrm>
            <a:off x="296968" y="2497602"/>
            <a:ext cx="7634234" cy="461665"/>
          </a:xfrm>
          <a:prstGeom prst="rect">
            <a:avLst/>
          </a:prstGeom>
          <a:noFill/>
        </p:spPr>
        <p:txBody>
          <a:bodyPr wrap="square" rtlCol="0">
            <a:spAutoFit/>
          </a:bodyPr>
          <a:lstStyle/>
          <a:p>
            <a:pPr marL="457200" indent="-457200" algn="just">
              <a:buFont typeface="Arial" panose="020B0604020202020204" pitchFamily="34" charset="0"/>
              <a:buChar char="•"/>
            </a:pPr>
            <a:r>
              <a:rPr lang="tr-TR" sz="2400" b="1" dirty="0" err="1"/>
              <a:t>For</a:t>
            </a:r>
            <a:r>
              <a:rPr lang="tr-TR" sz="2400" b="1" dirty="0"/>
              <a:t> </a:t>
            </a:r>
            <a:r>
              <a:rPr lang="tr-TR" sz="2400" b="1" dirty="0" err="1"/>
              <a:t>parallel</a:t>
            </a:r>
            <a:r>
              <a:rPr lang="tr-TR" sz="2400" b="1" dirty="0"/>
              <a:t> </a:t>
            </a:r>
            <a:r>
              <a:rPr lang="tr-TR" sz="2400" b="1" dirty="0" err="1"/>
              <a:t>flow</a:t>
            </a:r>
            <a:r>
              <a:rPr lang="tr-TR" sz="2400" b="1" dirty="0"/>
              <a:t> </a:t>
            </a:r>
            <a:r>
              <a:rPr lang="tr-TR" sz="2400" b="1" dirty="0" err="1"/>
              <a:t>arrangement</a:t>
            </a:r>
            <a:r>
              <a:rPr lang="tr-TR" sz="2400" b="1" dirty="0"/>
              <a:t>:</a:t>
            </a:r>
          </a:p>
        </p:txBody>
      </p:sp>
      <mc:AlternateContent xmlns:mc="http://schemas.openxmlformats.org/markup-compatibility/2006" xmlns:a14="http://schemas.microsoft.com/office/drawing/2010/main">
        <mc:Choice Requires="a14">
          <p:sp>
            <p:nvSpPr>
              <p:cNvPr id="15" name="Metin kutusu 14">
                <a:extLst>
                  <a:ext uri="{FF2B5EF4-FFF2-40B4-BE49-F238E27FC236}">
                    <a16:creationId xmlns:a16="http://schemas.microsoft.com/office/drawing/2014/main" id="{9D2505AE-92FB-953F-8CDF-2B78B348971D}"/>
                  </a:ext>
                </a:extLst>
              </p:cNvPr>
              <p:cNvSpPr txBox="1"/>
              <p:nvPr/>
            </p:nvSpPr>
            <p:spPr>
              <a:xfrm>
                <a:off x="5299831" y="2226549"/>
                <a:ext cx="5226495" cy="96815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800" b="1" i="1" smtClean="0">
                              <a:latin typeface="Cambria Math" panose="02040503050406030204" pitchFamily="18" charset="0"/>
                            </a:rPr>
                          </m:ctrlPr>
                        </m:fPr>
                        <m:num>
                          <m:r>
                            <a:rPr lang="tr-TR" sz="2800" b="1" i="1" smtClean="0">
                              <a:latin typeface="Cambria Math" panose="02040503050406030204" pitchFamily="18" charset="0"/>
                            </a:rPr>
                            <m:t>𝒅</m:t>
                          </m:r>
                          <m:d>
                            <m:dPr>
                              <m:ctrlPr>
                                <a:rPr lang="tr-TR" sz="2800" b="1" i="1" smtClean="0">
                                  <a:latin typeface="Cambria Math" panose="02040503050406030204" pitchFamily="18" charset="0"/>
                                </a:rPr>
                              </m:ctrlPr>
                            </m:dPr>
                            <m:e>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𝒉</m:t>
                                  </m:r>
                                </m:sub>
                              </m:sSub>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𝑻</m:t>
                                  </m:r>
                                </m:e>
                                <m:sub>
                                  <m:r>
                                    <a:rPr lang="tr-TR" sz="2800" b="1" i="1" smtClean="0">
                                      <a:latin typeface="Cambria Math" panose="02040503050406030204" pitchFamily="18" charset="0"/>
                                    </a:rPr>
                                    <m:t>𝒄</m:t>
                                  </m:r>
                                </m:sub>
                              </m:sSub>
                            </m:e>
                          </m:d>
                        </m:num>
                        <m:den>
                          <m:d>
                            <m:dPr>
                              <m:ctrlPr>
                                <a:rPr lang="tr-TR" sz="2800" b="1" i="1" smtClean="0">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sub>
                              </m:sSub>
                              <m:r>
                                <a:rPr lang="tr-TR" sz="2800" b="1" i="1">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sub>
                              </m:sSub>
                            </m:e>
                          </m:d>
                        </m:den>
                      </m:f>
                      <m:r>
                        <a:rPr lang="tr-TR" sz="2800" b="1" i="1" smtClean="0">
                          <a:latin typeface="Cambria Math" panose="02040503050406030204" pitchFamily="18" charset="0"/>
                        </a:rPr>
                        <m:t>=−</m:t>
                      </m:r>
                      <m:r>
                        <a:rPr lang="tr-TR" sz="2800" b="1" i="1" smtClean="0">
                          <a:latin typeface="Cambria Math" panose="02040503050406030204" pitchFamily="18" charset="0"/>
                        </a:rPr>
                        <m:t>𝑼</m:t>
                      </m:r>
                      <m:r>
                        <a:rPr lang="tr-TR" sz="2800" b="1" i="1" smtClean="0">
                          <a:latin typeface="Cambria Math" panose="02040503050406030204" pitchFamily="18" charset="0"/>
                          <a:ea typeface="Cambria Math" panose="02040503050406030204" pitchFamily="18" charset="0"/>
                        </a:rPr>
                        <m:t>∙</m:t>
                      </m:r>
                      <m:d>
                        <m:dPr>
                          <m:ctrlPr>
                            <a:rPr lang="tr-TR" sz="2800" b="1" i="1" smtClean="0">
                              <a:latin typeface="Cambria Math" panose="02040503050406030204" pitchFamily="18" charset="0"/>
                            </a:rPr>
                          </m:ctrlPr>
                        </m:dPr>
                        <m:e>
                          <m:f>
                            <m:fPr>
                              <m:ctrlPr>
                                <a:rPr lang="tr-TR" sz="2800" b="1" i="1" smtClean="0">
                                  <a:latin typeface="Cambria Math" panose="02040503050406030204" pitchFamily="18" charset="0"/>
                                </a:rPr>
                              </m:ctrlPr>
                            </m:fPr>
                            <m:num>
                              <m:r>
                                <a:rPr lang="tr-TR" sz="2800" b="1" i="1" smtClean="0">
                                  <a:latin typeface="Cambria Math" panose="02040503050406030204" pitchFamily="18" charset="0"/>
                                </a:rPr>
                                <m:t>𝟏</m:t>
                              </m:r>
                            </m:num>
                            <m:den>
                              <m:sSub>
                                <m:sSubPr>
                                  <m:ctrlPr>
                                    <a:rPr lang="tr-TR" sz="2800" b="1" i="1">
                                      <a:latin typeface="Cambria Math" panose="02040503050406030204" pitchFamily="18" charset="0"/>
                                    </a:rPr>
                                  </m:ctrlPr>
                                </m:sSubPr>
                                <m:e>
                                  <m:r>
                                    <a:rPr lang="tr-TR" sz="2800" b="1" i="1" smtClean="0">
                                      <a:latin typeface="Cambria Math" panose="02040503050406030204" pitchFamily="18" charset="0"/>
                                    </a:rPr>
                                    <m:t>𝑪</m:t>
                                  </m:r>
                                </m:e>
                                <m:sub>
                                  <m:r>
                                    <a:rPr lang="tr-TR" sz="2800" b="1" i="1">
                                      <a:latin typeface="Cambria Math" panose="02040503050406030204" pitchFamily="18" charset="0"/>
                                    </a:rPr>
                                    <m:t>𝒉</m:t>
                                  </m:r>
                                </m:sub>
                              </m:sSub>
                            </m:den>
                          </m:f>
                          <m:r>
                            <a:rPr lang="tr-TR" sz="2800" b="1" i="1" smtClean="0">
                              <a:latin typeface="Cambria Math" panose="02040503050406030204" pitchFamily="18" charset="0"/>
                            </a:rPr>
                            <m:t>+</m:t>
                          </m:r>
                          <m:f>
                            <m:fPr>
                              <m:ctrlPr>
                                <a:rPr lang="tr-TR" sz="2800" b="1" i="1">
                                  <a:latin typeface="Cambria Math" panose="02040503050406030204" pitchFamily="18" charset="0"/>
                                </a:rPr>
                              </m:ctrlPr>
                            </m:fPr>
                            <m:num>
                              <m:r>
                                <a:rPr lang="tr-TR" sz="2800" b="1" i="1">
                                  <a:latin typeface="Cambria Math" panose="02040503050406030204" pitchFamily="18" charset="0"/>
                                </a:rPr>
                                <m:t>𝟏</m:t>
                              </m:r>
                            </m:num>
                            <m:den>
                              <m:sSub>
                                <m:sSubPr>
                                  <m:ctrlPr>
                                    <a:rPr lang="tr-TR" sz="2800" b="1" i="1">
                                      <a:latin typeface="Cambria Math" panose="02040503050406030204" pitchFamily="18" charset="0"/>
                                    </a:rPr>
                                  </m:ctrlPr>
                                </m:sSubPr>
                                <m:e>
                                  <m:r>
                                    <a:rPr lang="tr-TR" sz="2800" b="1" i="1">
                                      <a:latin typeface="Cambria Math" panose="02040503050406030204" pitchFamily="18" charset="0"/>
                                    </a:rPr>
                                    <m:t>𝑪</m:t>
                                  </m:r>
                                </m:e>
                                <m:sub>
                                  <m:r>
                                    <a:rPr lang="tr-TR" sz="2800" b="1" i="1" smtClean="0">
                                      <a:latin typeface="Cambria Math" panose="02040503050406030204" pitchFamily="18" charset="0"/>
                                    </a:rPr>
                                    <m:t>𝒄</m:t>
                                  </m:r>
                                </m:sub>
                              </m:sSub>
                            </m:den>
                          </m:f>
                        </m:e>
                      </m:d>
                      <m:r>
                        <a:rPr lang="tr-TR" sz="2800" b="1" i="1" smtClean="0">
                          <a:latin typeface="Cambria Math" panose="02040503050406030204" pitchFamily="18" charset="0"/>
                        </a:rPr>
                        <m:t>𝒅𝑨</m:t>
                      </m:r>
                    </m:oMath>
                  </m:oMathPara>
                </a14:m>
                <a:endParaRPr lang="tr-TR" sz="2800" b="1" dirty="0"/>
              </a:p>
            </p:txBody>
          </p:sp>
        </mc:Choice>
        <mc:Fallback xmlns="">
          <p:sp>
            <p:nvSpPr>
              <p:cNvPr id="15" name="Metin kutusu 14">
                <a:extLst>
                  <a:ext uri="{FF2B5EF4-FFF2-40B4-BE49-F238E27FC236}">
                    <a16:creationId xmlns:a16="http://schemas.microsoft.com/office/drawing/2014/main" id="{9D2505AE-92FB-953F-8CDF-2B78B348971D}"/>
                  </a:ext>
                </a:extLst>
              </p:cNvPr>
              <p:cNvSpPr txBox="1">
                <a:spLocks noRot="1" noChangeAspect="1" noMove="1" noResize="1" noEditPoints="1" noAdjustHandles="1" noChangeArrowheads="1" noChangeShapeType="1" noTextEdit="1"/>
              </p:cNvSpPr>
              <p:nvPr/>
            </p:nvSpPr>
            <p:spPr>
              <a:xfrm>
                <a:off x="5299831" y="2226549"/>
                <a:ext cx="5226495" cy="968150"/>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16" name="Metin kutusu 15">
            <a:extLst>
              <a:ext uri="{FF2B5EF4-FFF2-40B4-BE49-F238E27FC236}">
                <a16:creationId xmlns:a16="http://schemas.microsoft.com/office/drawing/2014/main" id="{63F770DA-38A8-9720-1212-60BBA6B48396}"/>
              </a:ext>
            </a:extLst>
          </p:cNvPr>
          <p:cNvSpPr txBox="1"/>
          <p:nvPr/>
        </p:nvSpPr>
        <p:spPr>
          <a:xfrm>
            <a:off x="296968" y="3786027"/>
            <a:ext cx="7634234" cy="461665"/>
          </a:xfrm>
          <a:prstGeom prst="rect">
            <a:avLst/>
          </a:prstGeom>
          <a:noFill/>
        </p:spPr>
        <p:txBody>
          <a:bodyPr wrap="square" rtlCol="0">
            <a:spAutoFit/>
          </a:bodyPr>
          <a:lstStyle/>
          <a:p>
            <a:pPr marL="457200" indent="-457200" algn="just">
              <a:buFont typeface="Arial" panose="020B0604020202020204" pitchFamily="34" charset="0"/>
              <a:buChar char="•"/>
            </a:pPr>
            <a:r>
              <a:rPr lang="tr-TR" sz="2400" b="1" dirty="0" err="1"/>
              <a:t>In</a:t>
            </a:r>
            <a:r>
              <a:rPr lang="tr-TR" sz="2400" b="1" dirty="0"/>
              <a:t> </a:t>
            </a:r>
            <a:r>
              <a:rPr lang="tr-TR" sz="2400" b="1" dirty="0" err="1"/>
              <a:t>the</a:t>
            </a:r>
            <a:r>
              <a:rPr lang="tr-TR" sz="2400" b="1" dirty="0"/>
              <a:t> </a:t>
            </a:r>
            <a:r>
              <a:rPr lang="tr-TR" sz="2400" b="1" dirty="0" err="1"/>
              <a:t>finite-difference</a:t>
            </a:r>
            <a:r>
              <a:rPr lang="tr-TR" sz="2400" b="1" dirty="0"/>
              <a:t> form:</a:t>
            </a:r>
          </a:p>
        </p:txBody>
      </p:sp>
      <mc:AlternateContent xmlns:mc="http://schemas.openxmlformats.org/markup-compatibility/2006" xmlns:a14="http://schemas.microsoft.com/office/drawing/2010/main">
        <mc:Choice Requires="a14">
          <p:sp>
            <p:nvSpPr>
              <p:cNvPr id="17" name="Metin kutusu 16">
                <a:extLst>
                  <a:ext uri="{FF2B5EF4-FFF2-40B4-BE49-F238E27FC236}">
                    <a16:creationId xmlns:a16="http://schemas.microsoft.com/office/drawing/2014/main" id="{085A0D5D-FE6E-48F6-5576-9961AE101372}"/>
                  </a:ext>
                </a:extLst>
              </p:cNvPr>
              <p:cNvSpPr txBox="1"/>
              <p:nvPr/>
            </p:nvSpPr>
            <p:spPr>
              <a:xfrm>
                <a:off x="4729442" y="3654127"/>
                <a:ext cx="7432996" cy="89902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600" b="1" i="1" smtClean="0">
                              <a:latin typeface="Cambria Math" panose="02040503050406030204" pitchFamily="18" charset="0"/>
                            </a:rPr>
                          </m:ctrlPr>
                        </m:fPr>
                        <m:num>
                          <m:sSub>
                            <m:sSubPr>
                              <m:ctrlPr>
                                <a:rPr lang="tr-TR" sz="2600" b="1" i="1" smtClean="0">
                                  <a:latin typeface="Cambria Math" panose="02040503050406030204" pitchFamily="18" charset="0"/>
                                </a:rPr>
                              </m:ctrlPr>
                            </m:sSubPr>
                            <m:e>
                              <m:d>
                                <m:dPr>
                                  <m:ctrlPr>
                                    <a:rPr lang="tr-TR" sz="2600" b="1" i="1">
                                      <a:latin typeface="Cambria Math" panose="02040503050406030204" pitchFamily="18" charset="0"/>
                                    </a:rPr>
                                  </m:ctrlPr>
                                </m:dPr>
                                <m:e>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𝒉</m:t>
                                      </m:r>
                                    </m:sub>
                                  </m:sSub>
                                  <m:r>
                                    <a:rPr lang="tr-TR" sz="2600" b="1" i="1">
                                      <a:latin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𝒄</m:t>
                                      </m:r>
                                    </m:sub>
                                  </m:sSub>
                                </m:e>
                              </m:d>
                            </m:e>
                            <m:sub>
                              <m:r>
                                <a:rPr lang="tr-TR" sz="2600" b="1" i="1" smtClean="0">
                                  <a:latin typeface="Cambria Math" panose="02040503050406030204" pitchFamily="18" charset="0"/>
                                </a:rPr>
                                <m:t>𝒊</m:t>
                              </m:r>
                              <m:r>
                                <a:rPr lang="tr-TR" sz="2600" b="1" i="1" smtClean="0">
                                  <a:latin typeface="Cambria Math" panose="02040503050406030204" pitchFamily="18" charset="0"/>
                                </a:rPr>
                                <m:t>+</m:t>
                              </m:r>
                              <m:r>
                                <a:rPr lang="tr-TR" sz="2600" b="1" i="1" smtClean="0">
                                  <a:latin typeface="Cambria Math" panose="02040503050406030204" pitchFamily="18" charset="0"/>
                                </a:rPr>
                                <m:t>𝟏</m:t>
                              </m:r>
                            </m:sub>
                          </m:sSub>
                          <m:r>
                            <a:rPr lang="tr-TR" sz="2600" b="1" i="1" smtClean="0">
                              <a:latin typeface="Cambria Math" panose="02040503050406030204" pitchFamily="18" charset="0"/>
                            </a:rPr>
                            <m:t>−</m:t>
                          </m:r>
                          <m:sSub>
                            <m:sSubPr>
                              <m:ctrlPr>
                                <a:rPr lang="tr-TR" sz="2600" b="1" i="1">
                                  <a:latin typeface="Cambria Math" panose="02040503050406030204" pitchFamily="18" charset="0"/>
                                </a:rPr>
                              </m:ctrlPr>
                            </m:sSubPr>
                            <m:e>
                              <m:d>
                                <m:dPr>
                                  <m:ctrlPr>
                                    <a:rPr lang="tr-TR" sz="2600" b="1" i="1">
                                      <a:latin typeface="Cambria Math" panose="02040503050406030204" pitchFamily="18" charset="0"/>
                                    </a:rPr>
                                  </m:ctrlPr>
                                </m:dPr>
                                <m:e>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𝒉</m:t>
                                      </m:r>
                                    </m:sub>
                                  </m:sSub>
                                  <m:r>
                                    <a:rPr lang="tr-TR" sz="2600" b="1" i="1">
                                      <a:latin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𝒄</m:t>
                                      </m:r>
                                    </m:sub>
                                  </m:sSub>
                                </m:e>
                              </m:d>
                            </m:e>
                            <m:sub>
                              <m:r>
                                <a:rPr lang="tr-TR" sz="2600" b="1" i="1">
                                  <a:latin typeface="Cambria Math" panose="02040503050406030204" pitchFamily="18" charset="0"/>
                                </a:rPr>
                                <m:t>𝒊</m:t>
                              </m:r>
                            </m:sub>
                          </m:sSub>
                        </m:num>
                        <m:den>
                          <m:sSub>
                            <m:sSubPr>
                              <m:ctrlPr>
                                <a:rPr lang="tr-TR" sz="2600" b="1" i="1">
                                  <a:latin typeface="Cambria Math" panose="02040503050406030204" pitchFamily="18" charset="0"/>
                                </a:rPr>
                              </m:ctrlPr>
                            </m:sSubPr>
                            <m:e>
                              <m:d>
                                <m:dPr>
                                  <m:ctrlPr>
                                    <a:rPr lang="tr-TR" sz="2600" b="1" i="1">
                                      <a:latin typeface="Cambria Math" panose="02040503050406030204" pitchFamily="18" charset="0"/>
                                    </a:rPr>
                                  </m:ctrlPr>
                                </m:dPr>
                                <m:e>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𝒉</m:t>
                                      </m:r>
                                    </m:sub>
                                  </m:sSub>
                                  <m:r>
                                    <a:rPr lang="tr-TR" sz="2600" b="1" i="1">
                                      <a:latin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𝒄</m:t>
                                      </m:r>
                                    </m:sub>
                                  </m:sSub>
                                </m:e>
                              </m:d>
                            </m:e>
                            <m:sub>
                              <m:r>
                                <a:rPr lang="tr-TR" sz="2600" b="1" i="1">
                                  <a:latin typeface="Cambria Math" panose="02040503050406030204" pitchFamily="18" charset="0"/>
                                </a:rPr>
                                <m:t>𝒊</m:t>
                              </m:r>
                            </m:sub>
                          </m:sSub>
                        </m:den>
                      </m:f>
                      <m:r>
                        <a:rPr lang="tr-TR" sz="2600" b="1" i="1" smtClean="0">
                          <a:latin typeface="Cambria Math" panose="02040503050406030204" pitchFamily="18" charset="0"/>
                        </a:rPr>
                        <m:t>=−</m:t>
                      </m:r>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𝑼</m:t>
                          </m:r>
                        </m:e>
                        <m:sub>
                          <m:r>
                            <a:rPr lang="tr-TR" sz="2600" b="1" i="1" smtClean="0">
                              <a:latin typeface="Cambria Math" panose="02040503050406030204" pitchFamily="18" charset="0"/>
                            </a:rPr>
                            <m:t>𝒊</m:t>
                          </m:r>
                        </m:sub>
                      </m:sSub>
                      <m:r>
                        <a:rPr lang="tr-TR" sz="2600" b="1" i="1" smtClean="0">
                          <a:latin typeface="Cambria Math" panose="02040503050406030204" pitchFamily="18" charset="0"/>
                          <a:ea typeface="Cambria Math" panose="02040503050406030204" pitchFamily="18" charset="0"/>
                        </a:rPr>
                        <m:t>∙</m:t>
                      </m:r>
                      <m:d>
                        <m:dPr>
                          <m:ctrlPr>
                            <a:rPr lang="tr-TR" sz="2600" b="1" i="1" smtClean="0">
                              <a:latin typeface="Cambria Math" panose="02040503050406030204" pitchFamily="18" charset="0"/>
                            </a:rPr>
                          </m:ctrlPr>
                        </m:dPr>
                        <m:e>
                          <m:f>
                            <m:fPr>
                              <m:ctrlPr>
                                <a:rPr lang="tr-TR" sz="2600" b="1" i="1" smtClean="0">
                                  <a:latin typeface="Cambria Math" panose="02040503050406030204" pitchFamily="18" charset="0"/>
                                </a:rPr>
                              </m:ctrlPr>
                            </m:fPr>
                            <m:num>
                              <m:r>
                                <a:rPr lang="tr-TR" sz="2600" b="1" i="1" smtClean="0">
                                  <a:latin typeface="Cambria Math" panose="02040503050406030204" pitchFamily="18" charset="0"/>
                                </a:rPr>
                                <m:t>𝟏</m:t>
                              </m:r>
                            </m:num>
                            <m:den>
                              <m:sSub>
                                <m:sSubPr>
                                  <m:ctrlPr>
                                    <a:rPr lang="tr-TR" sz="2600" b="1" i="1">
                                      <a:latin typeface="Cambria Math" panose="02040503050406030204" pitchFamily="18" charset="0"/>
                                    </a:rPr>
                                  </m:ctrlPr>
                                </m:sSubPr>
                                <m:e>
                                  <m:r>
                                    <a:rPr lang="tr-TR" sz="2600" b="1" i="1" smtClean="0">
                                      <a:latin typeface="Cambria Math" panose="02040503050406030204" pitchFamily="18" charset="0"/>
                                    </a:rPr>
                                    <m:t>𝑪</m:t>
                                  </m:r>
                                </m:e>
                                <m:sub>
                                  <m:r>
                                    <a:rPr lang="tr-TR" sz="2600" b="1" i="1" smtClean="0">
                                      <a:latin typeface="Cambria Math" panose="02040503050406030204" pitchFamily="18" charset="0"/>
                                    </a:rPr>
                                    <m:t>𝒄</m:t>
                                  </m:r>
                                  <m:r>
                                    <a:rPr lang="tr-TR" sz="2600" b="1" i="1" smtClean="0">
                                      <a:latin typeface="Cambria Math" panose="02040503050406030204" pitchFamily="18" charset="0"/>
                                    </a:rPr>
                                    <m:t>,</m:t>
                                  </m:r>
                                  <m:r>
                                    <a:rPr lang="tr-TR" sz="2600" b="1" i="1" smtClean="0">
                                      <a:latin typeface="Cambria Math" panose="02040503050406030204" pitchFamily="18" charset="0"/>
                                    </a:rPr>
                                    <m:t>𝒊</m:t>
                                  </m:r>
                                </m:sub>
                              </m:sSub>
                            </m:den>
                          </m:f>
                          <m:r>
                            <a:rPr lang="tr-TR" sz="2600" b="1" i="1" smtClean="0">
                              <a:latin typeface="Cambria Math" panose="02040503050406030204" pitchFamily="18" charset="0"/>
                            </a:rPr>
                            <m:t>+</m:t>
                          </m:r>
                          <m:f>
                            <m:fPr>
                              <m:ctrlPr>
                                <a:rPr lang="tr-TR" sz="2600" b="1" i="1">
                                  <a:latin typeface="Cambria Math" panose="02040503050406030204" pitchFamily="18" charset="0"/>
                                </a:rPr>
                              </m:ctrlPr>
                            </m:fPr>
                            <m:num>
                              <m:r>
                                <a:rPr lang="tr-TR" sz="2600" b="1" i="1">
                                  <a:latin typeface="Cambria Math" panose="02040503050406030204" pitchFamily="18" charset="0"/>
                                </a:rPr>
                                <m:t>𝟏</m:t>
                              </m:r>
                            </m:num>
                            <m:den>
                              <m:sSub>
                                <m:sSubPr>
                                  <m:ctrlPr>
                                    <a:rPr lang="tr-TR" sz="2600" b="1" i="1">
                                      <a:latin typeface="Cambria Math" panose="02040503050406030204" pitchFamily="18" charset="0"/>
                                    </a:rPr>
                                  </m:ctrlPr>
                                </m:sSubPr>
                                <m:e>
                                  <m:r>
                                    <a:rPr lang="tr-TR" sz="2600" b="1" i="1">
                                      <a:latin typeface="Cambria Math" panose="02040503050406030204" pitchFamily="18" charset="0"/>
                                    </a:rPr>
                                    <m:t>𝑪</m:t>
                                  </m:r>
                                </m:e>
                                <m:sub>
                                  <m:r>
                                    <a:rPr lang="tr-TR" sz="2600" b="1" i="1" smtClean="0">
                                      <a:latin typeface="Cambria Math" panose="02040503050406030204" pitchFamily="18" charset="0"/>
                                    </a:rPr>
                                    <m:t>𝒉</m:t>
                                  </m:r>
                                  <m:r>
                                    <a:rPr lang="tr-TR" sz="2600" b="1" i="1" smtClean="0">
                                      <a:latin typeface="Cambria Math" panose="02040503050406030204" pitchFamily="18" charset="0"/>
                                    </a:rPr>
                                    <m:t>,</m:t>
                                  </m:r>
                                  <m:r>
                                    <a:rPr lang="tr-TR" sz="2600" b="1" i="1" smtClean="0">
                                      <a:latin typeface="Cambria Math" panose="02040503050406030204" pitchFamily="18" charset="0"/>
                                    </a:rPr>
                                    <m:t>𝒊</m:t>
                                  </m:r>
                                </m:sub>
                              </m:sSub>
                            </m:den>
                          </m:f>
                        </m:e>
                      </m:d>
                      <m:sSub>
                        <m:sSubPr>
                          <m:ctrlPr>
                            <a:rPr lang="en-US" sz="2600" b="1" i="1">
                              <a:latin typeface="Cambria Math" panose="02040503050406030204" pitchFamily="18" charset="0"/>
                            </a:rPr>
                          </m:ctrlPr>
                        </m:sSubPr>
                        <m:e>
                          <m:r>
                            <a:rPr lang="en-US" sz="2600" b="1" i="1">
                              <a:latin typeface="Cambria Math" panose="02040503050406030204" pitchFamily="18" charset="0"/>
                              <a:ea typeface="Cambria Math" panose="02040503050406030204" pitchFamily="18" charset="0"/>
                            </a:rPr>
                            <m:t>∆</m:t>
                          </m:r>
                          <m:r>
                            <a:rPr lang="tr-TR" sz="2600" b="1" i="1">
                              <a:latin typeface="Cambria Math" panose="02040503050406030204" pitchFamily="18" charset="0"/>
                              <a:ea typeface="Cambria Math" panose="02040503050406030204" pitchFamily="18" charset="0"/>
                            </a:rPr>
                            <m:t>𝑨</m:t>
                          </m:r>
                        </m:e>
                        <m:sub>
                          <m:r>
                            <a:rPr lang="tr-TR" sz="2600" b="1" i="1">
                              <a:latin typeface="Cambria Math" panose="02040503050406030204" pitchFamily="18" charset="0"/>
                            </a:rPr>
                            <m:t>𝒊</m:t>
                          </m:r>
                        </m:sub>
                      </m:sSub>
                    </m:oMath>
                  </m:oMathPara>
                </a14:m>
                <a:endParaRPr lang="tr-TR" sz="2600" b="1" dirty="0"/>
              </a:p>
            </p:txBody>
          </p:sp>
        </mc:Choice>
        <mc:Fallback xmlns="">
          <p:sp>
            <p:nvSpPr>
              <p:cNvPr id="17" name="Metin kutusu 16">
                <a:extLst>
                  <a:ext uri="{FF2B5EF4-FFF2-40B4-BE49-F238E27FC236}">
                    <a16:creationId xmlns:a16="http://schemas.microsoft.com/office/drawing/2014/main" id="{085A0D5D-FE6E-48F6-5576-9961AE101372}"/>
                  </a:ext>
                </a:extLst>
              </p:cNvPr>
              <p:cNvSpPr txBox="1">
                <a:spLocks noRot="1" noChangeAspect="1" noMove="1" noResize="1" noEditPoints="1" noAdjustHandles="1" noChangeArrowheads="1" noChangeShapeType="1" noTextEdit="1"/>
              </p:cNvSpPr>
              <p:nvPr/>
            </p:nvSpPr>
            <p:spPr>
              <a:xfrm>
                <a:off x="4729442" y="3654127"/>
                <a:ext cx="7432996" cy="899029"/>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 name="Metin kutusu 17">
                <a:extLst>
                  <a:ext uri="{FF2B5EF4-FFF2-40B4-BE49-F238E27FC236}">
                    <a16:creationId xmlns:a16="http://schemas.microsoft.com/office/drawing/2014/main" id="{261209DF-8DE9-5185-423C-A052E43E175F}"/>
                  </a:ext>
                </a:extLst>
              </p:cNvPr>
              <p:cNvSpPr txBox="1"/>
              <p:nvPr/>
            </p:nvSpPr>
            <p:spPr>
              <a:xfrm>
                <a:off x="278844" y="5007204"/>
                <a:ext cx="5817157" cy="461665"/>
              </a:xfrm>
              <a:prstGeom prst="rect">
                <a:avLst/>
              </a:prstGeom>
              <a:noFill/>
            </p:spPr>
            <p:txBody>
              <a:bodyPr wrap="square" rtlCol="0">
                <a:spAutoFit/>
              </a:bodyPr>
              <a:lstStyle/>
              <a:p>
                <a:pPr marL="457200" indent="-457200" algn="just">
                  <a:buFont typeface="Arial" panose="020B0604020202020204" pitchFamily="34" charset="0"/>
                  <a:buChar char="•"/>
                </a:pPr>
                <a:r>
                  <a:rPr lang="tr-TR" sz="2400" b="1" dirty="0" err="1"/>
                  <a:t>which</a:t>
                </a:r>
                <a:r>
                  <a:rPr lang="tr-TR" sz="2400" b="1" dirty="0"/>
                  <a:t> can be </a:t>
                </a:r>
                <a:r>
                  <a:rPr lang="tr-TR" sz="2400" b="1" dirty="0" err="1"/>
                  <a:t>solved</a:t>
                </a:r>
                <a:r>
                  <a:rPr lang="tr-TR" sz="2400" b="1" dirty="0"/>
                  <a:t> </a:t>
                </a:r>
                <a:r>
                  <a:rPr lang="tr-TR" sz="2400" b="1" dirty="0" err="1"/>
                  <a:t>for</a:t>
                </a:r>
                <a:r>
                  <a:rPr lang="tr-TR" sz="2400" b="1" dirty="0"/>
                  <a:t> </a:t>
                </a:r>
                <a14:m>
                  <m:oMath xmlns:m="http://schemas.openxmlformats.org/officeDocument/2006/math">
                    <m:sSub>
                      <m:sSubPr>
                        <m:ctrlPr>
                          <a:rPr lang="tr-TR" sz="2400" b="1" i="1" smtClean="0">
                            <a:latin typeface="Cambria Math" panose="02040503050406030204" pitchFamily="18" charset="0"/>
                          </a:rPr>
                        </m:ctrlPr>
                      </m:sSubPr>
                      <m:e>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sub>
                            </m:sSub>
                          </m:e>
                        </m:d>
                      </m:e>
                      <m:sub>
                        <m:r>
                          <a:rPr lang="tr-TR" sz="2400" b="1" i="1" smtClean="0">
                            <a:latin typeface="Cambria Math" panose="02040503050406030204" pitchFamily="18" charset="0"/>
                          </a:rPr>
                          <m:t>𝒊</m:t>
                        </m:r>
                        <m:r>
                          <a:rPr lang="tr-TR" sz="2400" b="1" i="1" smtClean="0">
                            <a:latin typeface="Cambria Math" panose="02040503050406030204" pitchFamily="18" charset="0"/>
                          </a:rPr>
                          <m:t>+</m:t>
                        </m:r>
                        <m:r>
                          <a:rPr lang="tr-TR" sz="2400" b="1" i="1" smtClean="0">
                            <a:latin typeface="Cambria Math" panose="02040503050406030204" pitchFamily="18" charset="0"/>
                          </a:rPr>
                          <m:t>𝟏</m:t>
                        </m:r>
                      </m:sub>
                    </m:sSub>
                    <m:r>
                      <a:rPr lang="tr-TR" sz="2400" b="1" i="1" smtClean="0">
                        <a:latin typeface="Cambria Math" panose="02040503050406030204" pitchFamily="18" charset="0"/>
                      </a:rPr>
                      <m:t> </m:t>
                    </m:r>
                  </m:oMath>
                </a14:m>
                <a:r>
                  <a:rPr lang="tr-TR" sz="2400" b="1" dirty="0"/>
                  <a:t>:</a:t>
                </a:r>
              </a:p>
            </p:txBody>
          </p:sp>
        </mc:Choice>
        <mc:Fallback xmlns="">
          <p:sp>
            <p:nvSpPr>
              <p:cNvPr id="18" name="Metin kutusu 17">
                <a:extLst>
                  <a:ext uri="{FF2B5EF4-FFF2-40B4-BE49-F238E27FC236}">
                    <a16:creationId xmlns:a16="http://schemas.microsoft.com/office/drawing/2014/main" id="{261209DF-8DE9-5185-423C-A052E43E175F}"/>
                  </a:ext>
                </a:extLst>
              </p:cNvPr>
              <p:cNvSpPr txBox="1">
                <a:spLocks noRot="1" noChangeAspect="1" noMove="1" noResize="1" noEditPoints="1" noAdjustHandles="1" noChangeArrowheads="1" noChangeShapeType="1" noTextEdit="1"/>
              </p:cNvSpPr>
              <p:nvPr/>
            </p:nvSpPr>
            <p:spPr>
              <a:xfrm>
                <a:off x="278844" y="5007204"/>
                <a:ext cx="5817157" cy="461665"/>
              </a:xfrm>
              <a:prstGeom prst="rect">
                <a:avLst/>
              </a:prstGeom>
              <a:blipFill>
                <a:blip r:embed="rId7"/>
                <a:stretch>
                  <a:fillRect l="-1468" t="-10526" b="-2894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9" name="Metin kutusu 18">
                <a:extLst>
                  <a:ext uri="{FF2B5EF4-FFF2-40B4-BE49-F238E27FC236}">
                    <a16:creationId xmlns:a16="http://schemas.microsoft.com/office/drawing/2014/main" id="{0E9460C3-C415-3AFE-3EB9-A4DA3763E1D6}"/>
                  </a:ext>
                </a:extLst>
              </p:cNvPr>
              <p:cNvSpPr txBox="1"/>
              <p:nvPr/>
            </p:nvSpPr>
            <p:spPr>
              <a:xfrm>
                <a:off x="5901750" y="5037981"/>
                <a:ext cx="5883790" cy="400110"/>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latin typeface="Cambria Math" panose="02040503050406030204" pitchFamily="18" charset="0"/>
                            </a:rPr>
                          </m:ctrlPr>
                        </m:sSubPr>
                        <m:e>
                          <m:d>
                            <m:dPr>
                              <m:ctrlPr>
                                <a:rPr lang="tr-TR" sz="2600" b="1" i="1">
                                  <a:latin typeface="Cambria Math" panose="02040503050406030204" pitchFamily="18" charset="0"/>
                                </a:rPr>
                              </m:ctrlPr>
                            </m:dPr>
                            <m:e>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𝒉</m:t>
                                  </m:r>
                                </m:sub>
                              </m:sSub>
                              <m:r>
                                <a:rPr lang="tr-TR" sz="2600" b="1" i="1">
                                  <a:latin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𝒄</m:t>
                                  </m:r>
                                </m:sub>
                              </m:sSub>
                            </m:e>
                          </m:d>
                        </m:e>
                        <m:sub>
                          <m:r>
                            <a:rPr lang="tr-TR" sz="2600" b="1" i="1">
                              <a:latin typeface="Cambria Math" panose="02040503050406030204" pitchFamily="18" charset="0"/>
                            </a:rPr>
                            <m:t>𝒊</m:t>
                          </m:r>
                          <m:r>
                            <a:rPr lang="tr-TR" sz="2600" b="1" i="1">
                              <a:latin typeface="Cambria Math" panose="02040503050406030204" pitchFamily="18" charset="0"/>
                            </a:rPr>
                            <m:t>+</m:t>
                          </m:r>
                          <m:r>
                            <a:rPr lang="tr-TR" sz="2600" b="1" i="1">
                              <a:latin typeface="Cambria Math" panose="02040503050406030204" pitchFamily="18" charset="0"/>
                            </a:rPr>
                            <m:t>𝟏</m:t>
                          </m:r>
                        </m:sub>
                      </m:sSub>
                      <m:r>
                        <a:rPr lang="tr-TR" sz="2600" b="1" i="1" smtClean="0">
                          <a:latin typeface="Cambria Math" panose="02040503050406030204" pitchFamily="18" charset="0"/>
                        </a:rPr>
                        <m:t>=</m:t>
                      </m:r>
                      <m:sSub>
                        <m:sSubPr>
                          <m:ctrlPr>
                            <a:rPr lang="tr-TR" sz="2600" b="1" i="1">
                              <a:latin typeface="Cambria Math" panose="02040503050406030204" pitchFamily="18" charset="0"/>
                            </a:rPr>
                          </m:ctrlPr>
                        </m:sSubPr>
                        <m:e>
                          <m:d>
                            <m:dPr>
                              <m:ctrlPr>
                                <a:rPr lang="tr-TR" sz="2600" b="1" i="1">
                                  <a:latin typeface="Cambria Math" panose="02040503050406030204" pitchFamily="18" charset="0"/>
                                </a:rPr>
                              </m:ctrlPr>
                            </m:dPr>
                            <m:e>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𝒉</m:t>
                                  </m:r>
                                </m:sub>
                              </m:sSub>
                              <m:r>
                                <a:rPr lang="tr-TR" sz="2600" b="1" i="1">
                                  <a:latin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𝑻</m:t>
                                  </m:r>
                                </m:e>
                                <m:sub>
                                  <m:r>
                                    <a:rPr lang="tr-TR" sz="2600" b="1" i="1">
                                      <a:latin typeface="Cambria Math" panose="02040503050406030204" pitchFamily="18" charset="0"/>
                                    </a:rPr>
                                    <m:t>𝒄</m:t>
                                  </m:r>
                                </m:sub>
                              </m:sSub>
                            </m:e>
                          </m:d>
                        </m:e>
                        <m:sub>
                          <m:r>
                            <a:rPr lang="tr-TR" sz="2600" b="1" i="1">
                              <a:latin typeface="Cambria Math" panose="02040503050406030204" pitchFamily="18" charset="0"/>
                            </a:rPr>
                            <m:t>𝒊</m:t>
                          </m:r>
                        </m:sub>
                      </m:sSub>
                      <m:r>
                        <a:rPr lang="tr-TR" sz="2600" b="1" i="1" smtClean="0">
                          <a:latin typeface="Cambria Math" panose="02040503050406030204" pitchFamily="18" charset="0"/>
                          <a:ea typeface="Cambria Math" panose="02040503050406030204" pitchFamily="18" charset="0"/>
                        </a:rPr>
                        <m:t>∙</m:t>
                      </m:r>
                      <m:d>
                        <m:dPr>
                          <m:ctrlPr>
                            <a:rPr lang="tr-TR" sz="2600" b="1" i="1" smtClean="0">
                              <a:latin typeface="Cambria Math" panose="02040503050406030204" pitchFamily="18" charset="0"/>
                            </a:rPr>
                          </m:ctrlPr>
                        </m:dPr>
                        <m:e>
                          <m:r>
                            <a:rPr lang="tr-TR" sz="2600" b="1" i="1" smtClean="0">
                              <a:latin typeface="Cambria Math" panose="02040503050406030204" pitchFamily="18" charset="0"/>
                            </a:rPr>
                            <m:t>𝟏</m:t>
                          </m:r>
                          <m:r>
                            <a:rPr lang="tr-TR" sz="2600" b="1" i="1" smtClean="0">
                              <a:latin typeface="Cambria Math" panose="02040503050406030204" pitchFamily="18" charset="0"/>
                            </a:rPr>
                            <m:t>−</m:t>
                          </m:r>
                          <m:sSub>
                            <m:sSubPr>
                              <m:ctrlPr>
                                <a:rPr lang="tr-TR" sz="2600" b="1" i="1" smtClean="0">
                                  <a:latin typeface="Cambria Math" panose="02040503050406030204" pitchFamily="18" charset="0"/>
                                </a:rPr>
                              </m:ctrlPr>
                            </m:sSubPr>
                            <m:e>
                              <m:r>
                                <a:rPr lang="tr-TR" sz="2600" b="1" i="1" smtClean="0">
                                  <a:latin typeface="Cambria Math" panose="02040503050406030204" pitchFamily="18" charset="0"/>
                                </a:rPr>
                                <m:t>𝑴</m:t>
                              </m:r>
                            </m:e>
                            <m:sub>
                              <m:r>
                                <a:rPr lang="tr-TR" sz="2600" b="1" i="1" smtClean="0">
                                  <a:latin typeface="Cambria Math" panose="02040503050406030204" pitchFamily="18" charset="0"/>
                                </a:rPr>
                                <m:t>𝒊</m:t>
                              </m:r>
                            </m:sub>
                          </m:sSub>
                          <m:sSub>
                            <m:sSubPr>
                              <m:ctrlPr>
                                <a:rPr lang="en-US" sz="2600" b="1" i="1">
                                  <a:latin typeface="Cambria Math" panose="02040503050406030204" pitchFamily="18" charset="0"/>
                                </a:rPr>
                              </m:ctrlPr>
                            </m:sSubPr>
                            <m:e>
                              <m:r>
                                <a:rPr lang="en-US" sz="2600" b="1" i="1">
                                  <a:latin typeface="Cambria Math" panose="02040503050406030204" pitchFamily="18" charset="0"/>
                                  <a:ea typeface="Cambria Math" panose="02040503050406030204" pitchFamily="18" charset="0"/>
                                </a:rPr>
                                <m:t>∆</m:t>
                              </m:r>
                              <m:r>
                                <a:rPr lang="tr-TR" sz="2600" b="1" i="1">
                                  <a:latin typeface="Cambria Math" panose="02040503050406030204" pitchFamily="18" charset="0"/>
                                  <a:ea typeface="Cambria Math" panose="02040503050406030204" pitchFamily="18" charset="0"/>
                                </a:rPr>
                                <m:t>𝑨</m:t>
                              </m:r>
                            </m:e>
                            <m:sub>
                              <m:r>
                                <a:rPr lang="tr-TR" sz="2600" b="1" i="1">
                                  <a:latin typeface="Cambria Math" panose="02040503050406030204" pitchFamily="18" charset="0"/>
                                </a:rPr>
                                <m:t>𝒊</m:t>
                              </m:r>
                            </m:sub>
                          </m:sSub>
                        </m:e>
                      </m:d>
                    </m:oMath>
                  </m:oMathPara>
                </a14:m>
                <a:endParaRPr lang="tr-TR" sz="2600" b="1" dirty="0"/>
              </a:p>
            </p:txBody>
          </p:sp>
        </mc:Choice>
        <mc:Fallback xmlns="">
          <p:sp>
            <p:nvSpPr>
              <p:cNvPr id="19" name="Metin kutusu 18">
                <a:extLst>
                  <a:ext uri="{FF2B5EF4-FFF2-40B4-BE49-F238E27FC236}">
                    <a16:creationId xmlns:a16="http://schemas.microsoft.com/office/drawing/2014/main" id="{0E9460C3-C415-3AFE-3EB9-A4DA3763E1D6}"/>
                  </a:ext>
                </a:extLst>
              </p:cNvPr>
              <p:cNvSpPr txBox="1">
                <a:spLocks noRot="1" noChangeAspect="1" noMove="1" noResize="1" noEditPoints="1" noAdjustHandles="1" noChangeArrowheads="1" noChangeShapeType="1" noTextEdit="1"/>
              </p:cNvSpPr>
              <p:nvPr/>
            </p:nvSpPr>
            <p:spPr>
              <a:xfrm>
                <a:off x="5901750" y="5037981"/>
                <a:ext cx="5883790" cy="400110"/>
              </a:xfrm>
              <a:prstGeom prst="rect">
                <a:avLst/>
              </a:prstGeom>
              <a:blipFill>
                <a:blip r:embed="rId8"/>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1" name="Metin kutusu 20">
                <a:extLst>
                  <a:ext uri="{FF2B5EF4-FFF2-40B4-BE49-F238E27FC236}">
                    <a16:creationId xmlns:a16="http://schemas.microsoft.com/office/drawing/2014/main" id="{C72F5043-C5F3-DB05-B9EE-C194793CA87E}"/>
                  </a:ext>
                </a:extLst>
              </p:cNvPr>
              <p:cNvSpPr txBox="1"/>
              <p:nvPr/>
            </p:nvSpPr>
            <p:spPr>
              <a:xfrm>
                <a:off x="5901750" y="5743294"/>
                <a:ext cx="3155094" cy="857799"/>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latin typeface="Cambria Math" panose="02040503050406030204" pitchFamily="18" charset="0"/>
                            </a:rPr>
                          </m:ctrlPr>
                        </m:sSubPr>
                        <m:e>
                          <m:r>
                            <a:rPr lang="tr-TR" sz="2600" b="1" i="1">
                              <a:latin typeface="Cambria Math" panose="02040503050406030204" pitchFamily="18" charset="0"/>
                            </a:rPr>
                            <m:t>𝑴</m:t>
                          </m:r>
                        </m:e>
                        <m:sub>
                          <m:r>
                            <a:rPr lang="tr-TR" sz="2600" b="1" i="1">
                              <a:latin typeface="Cambria Math" panose="02040503050406030204" pitchFamily="18" charset="0"/>
                            </a:rPr>
                            <m:t>𝒊</m:t>
                          </m:r>
                        </m:sub>
                      </m:sSub>
                      <m:r>
                        <a:rPr lang="tr-TR" sz="2600" b="1" i="1" smtClean="0">
                          <a:latin typeface="Cambria Math" panose="02040503050406030204" pitchFamily="18" charset="0"/>
                        </a:rPr>
                        <m:t>=</m:t>
                      </m:r>
                      <m:sSub>
                        <m:sSubPr>
                          <m:ctrlPr>
                            <a:rPr lang="tr-TR" sz="2600" b="1" i="1">
                              <a:latin typeface="Cambria Math" panose="02040503050406030204" pitchFamily="18" charset="0"/>
                            </a:rPr>
                          </m:ctrlPr>
                        </m:sSubPr>
                        <m:e>
                          <m:r>
                            <a:rPr lang="tr-TR" sz="2600" b="1" i="1">
                              <a:latin typeface="Cambria Math" panose="02040503050406030204" pitchFamily="18" charset="0"/>
                            </a:rPr>
                            <m:t>𝑼</m:t>
                          </m:r>
                        </m:e>
                        <m:sub>
                          <m:r>
                            <a:rPr lang="tr-TR" sz="2600" b="1" i="1">
                              <a:latin typeface="Cambria Math" panose="02040503050406030204" pitchFamily="18" charset="0"/>
                            </a:rPr>
                            <m:t>𝒊</m:t>
                          </m:r>
                        </m:sub>
                      </m:sSub>
                      <m:r>
                        <a:rPr lang="tr-TR" sz="2600" b="1" i="1">
                          <a:latin typeface="Cambria Math" panose="02040503050406030204" pitchFamily="18" charset="0"/>
                          <a:ea typeface="Cambria Math" panose="02040503050406030204" pitchFamily="18" charset="0"/>
                        </a:rPr>
                        <m:t>∙</m:t>
                      </m:r>
                      <m:d>
                        <m:dPr>
                          <m:ctrlPr>
                            <a:rPr lang="tr-TR" sz="2400" b="1" i="1">
                              <a:latin typeface="Cambria Math" panose="02040503050406030204" pitchFamily="18" charset="0"/>
                            </a:rPr>
                          </m:ctrlPr>
                        </m:dPr>
                        <m:e>
                          <m:f>
                            <m:fPr>
                              <m:ctrlPr>
                                <a:rPr lang="tr-TR" sz="2400" b="1" i="1">
                                  <a:latin typeface="Cambria Math" panose="02040503050406030204" pitchFamily="18" charset="0"/>
                                </a:rPr>
                              </m:ctrlPr>
                            </m:fPr>
                            <m:num>
                              <m:r>
                                <a:rPr lang="tr-TR" sz="2400" b="1" i="1">
                                  <a:latin typeface="Cambria Math" panose="02040503050406030204" pitchFamily="18" charset="0"/>
                                </a:rPr>
                                <m:t>𝟏</m:t>
                              </m:r>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𝑪</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𝒊</m:t>
                                  </m:r>
                                </m:sub>
                              </m:sSub>
                            </m:den>
                          </m:f>
                          <m:r>
                            <a:rPr lang="tr-TR" sz="2400" b="1" i="1">
                              <a:latin typeface="Cambria Math" panose="02040503050406030204" pitchFamily="18" charset="0"/>
                            </a:rPr>
                            <m:t>+</m:t>
                          </m:r>
                          <m:f>
                            <m:fPr>
                              <m:ctrlPr>
                                <a:rPr lang="tr-TR" sz="2400" b="1" i="1">
                                  <a:latin typeface="Cambria Math" panose="02040503050406030204" pitchFamily="18" charset="0"/>
                                </a:rPr>
                              </m:ctrlPr>
                            </m:fPr>
                            <m:num>
                              <m:r>
                                <a:rPr lang="tr-TR" sz="2400" b="1" i="1">
                                  <a:latin typeface="Cambria Math" panose="02040503050406030204" pitchFamily="18" charset="0"/>
                                </a:rPr>
                                <m:t>𝟏</m:t>
                              </m:r>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𝑪</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𝒊</m:t>
                                  </m:r>
                                </m:sub>
                              </m:sSub>
                            </m:den>
                          </m:f>
                        </m:e>
                      </m:d>
                    </m:oMath>
                  </m:oMathPara>
                </a14:m>
                <a:endParaRPr lang="tr-TR" sz="2600" b="1" dirty="0"/>
              </a:p>
            </p:txBody>
          </p:sp>
        </mc:Choice>
        <mc:Fallback xmlns="">
          <p:sp>
            <p:nvSpPr>
              <p:cNvPr id="21" name="Metin kutusu 20">
                <a:extLst>
                  <a:ext uri="{FF2B5EF4-FFF2-40B4-BE49-F238E27FC236}">
                    <a16:creationId xmlns:a16="http://schemas.microsoft.com/office/drawing/2014/main" id="{C72F5043-C5F3-DB05-B9EE-C194793CA87E}"/>
                  </a:ext>
                </a:extLst>
              </p:cNvPr>
              <p:cNvSpPr txBox="1">
                <a:spLocks noRot="1" noChangeAspect="1" noMove="1" noResize="1" noEditPoints="1" noAdjustHandles="1" noChangeArrowheads="1" noChangeShapeType="1" noTextEdit="1"/>
              </p:cNvSpPr>
              <p:nvPr/>
            </p:nvSpPr>
            <p:spPr>
              <a:xfrm>
                <a:off x="5901750" y="5743294"/>
                <a:ext cx="3155094" cy="857799"/>
              </a:xfrm>
              <a:prstGeom prst="rect">
                <a:avLst/>
              </a:prstGeom>
              <a:blipFill>
                <a:blip r:embed="rId9"/>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935183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AA7F-998E-D9C3-8836-62194C3C9A7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2CA3984-BF3E-996F-46C4-CBBABE5D7951}"/>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D0FD7113-29B8-A87D-0AD1-336D98860D89}"/>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1C53F353-8038-01B7-8C6A-330DBFDEF0D4}"/>
              </a:ext>
            </a:extLst>
          </p:cNvPr>
          <p:cNvSpPr txBox="1"/>
          <p:nvPr/>
        </p:nvSpPr>
        <p:spPr>
          <a:xfrm>
            <a:off x="-27343" y="74909"/>
            <a:ext cx="9578473" cy="707886"/>
          </a:xfrm>
          <a:prstGeom prst="rect">
            <a:avLst/>
          </a:prstGeom>
          <a:noFill/>
        </p:spPr>
        <p:txBody>
          <a:bodyPr wrap="square" rtlCol="0">
            <a:spAutoFit/>
          </a:bodyPr>
          <a:lstStyle/>
          <a:p>
            <a:r>
              <a:rPr lang="tr-TR" sz="4000" b="1" dirty="0" err="1"/>
              <a:t>Variable</a:t>
            </a:r>
            <a:r>
              <a:rPr lang="tr-TR" sz="4000" b="1" dirty="0"/>
              <a:t> </a:t>
            </a:r>
            <a:r>
              <a:rPr lang="tr-TR" sz="4000" b="1" dirty="0" err="1"/>
              <a:t>Overall</a:t>
            </a:r>
            <a:r>
              <a:rPr lang="tr-TR" sz="4000" b="1" dirty="0"/>
              <a:t> Heat Transfer </a:t>
            </a:r>
            <a:r>
              <a:rPr lang="tr-TR" sz="4000" b="1" dirty="0" err="1"/>
              <a:t>Coefficient</a:t>
            </a:r>
            <a:endParaRPr lang="tr-TR" sz="4000" b="1" dirty="0"/>
          </a:p>
        </p:txBody>
      </p:sp>
      <p:sp>
        <p:nvSpPr>
          <p:cNvPr id="8" name="Slayt Numarası Yer Tutucusu 7">
            <a:extLst>
              <a:ext uri="{FF2B5EF4-FFF2-40B4-BE49-F238E27FC236}">
                <a16:creationId xmlns:a16="http://schemas.microsoft.com/office/drawing/2014/main" id="{A3CA52B0-2A1F-9E8A-F58B-4C8070E82F46}"/>
              </a:ext>
            </a:extLst>
          </p:cNvPr>
          <p:cNvSpPr>
            <a:spLocks noGrp="1"/>
          </p:cNvSpPr>
          <p:nvPr>
            <p:ph type="sldNum" sz="quarter" idx="12"/>
          </p:nvPr>
        </p:nvSpPr>
        <p:spPr/>
        <p:txBody>
          <a:bodyPr/>
          <a:lstStyle/>
          <a:p>
            <a:fld id="{9DC36462-DBD6-4833-A557-4F162F5DA347}" type="slidenum">
              <a:rPr lang="tr-TR" smtClean="0"/>
              <a:t>36</a:t>
            </a:fld>
            <a:endParaRPr lang="tr-TR"/>
          </a:p>
        </p:txBody>
      </p:sp>
      <mc:AlternateContent xmlns:mc="http://schemas.openxmlformats.org/markup-compatibility/2006" xmlns:a14="http://schemas.microsoft.com/office/drawing/2010/main">
        <mc:Choice Requires="a14">
          <p:sp>
            <p:nvSpPr>
              <p:cNvPr id="3" name="Metin kutusu 2">
                <a:extLst>
                  <a:ext uri="{FF2B5EF4-FFF2-40B4-BE49-F238E27FC236}">
                    <a16:creationId xmlns:a16="http://schemas.microsoft.com/office/drawing/2014/main" id="{54067000-25E8-AECB-0E85-D6D2F62D12A2}"/>
                  </a:ext>
                </a:extLst>
              </p:cNvPr>
              <p:cNvSpPr txBox="1"/>
              <p:nvPr/>
            </p:nvSpPr>
            <p:spPr>
              <a:xfrm>
                <a:off x="99646" y="1106459"/>
                <a:ext cx="11740662" cy="4119397"/>
              </a:xfrm>
              <a:prstGeom prst="rect">
                <a:avLst/>
              </a:prstGeom>
              <a:noFill/>
            </p:spPr>
            <p:txBody>
              <a:bodyPr wrap="square">
                <a:spAutoFit/>
              </a:bodyPr>
              <a:lstStyle/>
              <a:p>
                <a:pPr>
                  <a:lnSpc>
                    <a:spcPct val="150000"/>
                  </a:lnSpc>
                  <a:spcBef>
                    <a:spcPts val="600"/>
                  </a:spcBef>
                  <a:spcAft>
                    <a:spcPts val="600"/>
                  </a:spcAft>
                </a:pPr>
                <a:r>
                  <a:rPr lang="tr-TR" sz="2400" b="1" dirty="0"/>
                  <a:t>The </a:t>
                </a:r>
                <a:r>
                  <a:rPr lang="tr-TR" sz="2400" b="1" dirty="0" err="1"/>
                  <a:t>numerical</a:t>
                </a:r>
                <a:r>
                  <a:rPr lang="tr-TR" sz="2400" b="1" dirty="0"/>
                  <a:t> </a:t>
                </a:r>
                <a:r>
                  <a:rPr lang="tr-TR" sz="2400" b="1" dirty="0" err="1"/>
                  <a:t>analysis</a:t>
                </a:r>
                <a:r>
                  <a:rPr lang="tr-TR" sz="2400" b="1" dirty="0"/>
                  <a:t> can be </a:t>
                </a:r>
                <a:r>
                  <a:rPr lang="tr-TR" sz="2400" b="1" dirty="0" err="1"/>
                  <a:t>conducted</a:t>
                </a:r>
                <a:r>
                  <a:rPr lang="tr-TR" sz="2400" b="1" dirty="0"/>
                  <a:t> as </a:t>
                </a:r>
                <a:r>
                  <a:rPr lang="tr-TR" sz="2400" b="1" dirty="0" err="1"/>
                  <a:t>follows</a:t>
                </a:r>
                <a:r>
                  <a:rPr lang="tr-TR" sz="2400" b="1" dirty="0"/>
                  <a:t>:</a:t>
                </a:r>
              </a:p>
              <a:p>
                <a:pPr>
                  <a:lnSpc>
                    <a:spcPct val="150000"/>
                  </a:lnSpc>
                  <a:spcBef>
                    <a:spcPts val="600"/>
                  </a:spcBef>
                  <a:spcAft>
                    <a:spcPts val="600"/>
                  </a:spcAft>
                </a:pPr>
                <a:r>
                  <a:rPr lang="tr-TR" sz="2400" b="1" dirty="0"/>
                  <a:t>1. Select a </a:t>
                </a:r>
                <a:r>
                  <a:rPr lang="tr-TR" sz="2400" b="1" dirty="0" err="1"/>
                  <a:t>convenient</a:t>
                </a:r>
                <a:r>
                  <a:rPr lang="tr-TR" sz="2400" b="1" dirty="0"/>
                  <a:t> </a:t>
                </a:r>
                <a:r>
                  <a:rPr lang="tr-TR" sz="2400" b="1" dirty="0" err="1"/>
                  <a:t>value</a:t>
                </a:r>
                <a:r>
                  <a:rPr lang="tr-TR" sz="2400" b="1" dirty="0"/>
                  <a:t> of </a:t>
                </a:r>
                <a14:m>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𝑨</m:t>
                        </m:r>
                      </m:e>
                      <m:sub>
                        <m:r>
                          <a:rPr lang="tr-TR" sz="2400" b="1" i="1">
                            <a:latin typeface="Cambria Math" panose="02040503050406030204" pitchFamily="18" charset="0"/>
                          </a:rPr>
                          <m:t>𝒊</m:t>
                        </m:r>
                      </m:sub>
                    </m:sSub>
                  </m:oMath>
                </a14:m>
                <a:r>
                  <a:rPr lang="tr-TR" sz="2400" b="1" dirty="0"/>
                  <a:t> </a:t>
                </a:r>
                <a:r>
                  <a:rPr lang="tr-TR" sz="2400" b="1" dirty="0" err="1"/>
                  <a:t>for</a:t>
                </a:r>
                <a:r>
                  <a:rPr lang="tr-TR" sz="2400" b="1" dirty="0"/>
                  <a:t> </a:t>
                </a:r>
                <a:r>
                  <a:rPr lang="tr-TR" sz="2400" b="1" dirty="0" err="1"/>
                  <a:t>the</a:t>
                </a:r>
                <a:r>
                  <a:rPr lang="tr-TR" sz="2400" b="1" dirty="0"/>
                  <a:t> </a:t>
                </a:r>
                <a:r>
                  <a:rPr lang="tr-TR" sz="2400" b="1" dirty="0" err="1"/>
                  <a:t>analysis</a:t>
                </a:r>
                <a:r>
                  <a:rPr lang="tr-TR" sz="2400" b="1" dirty="0"/>
                  <a:t>.</a:t>
                </a:r>
              </a:p>
              <a:p>
                <a:pPr>
                  <a:lnSpc>
                    <a:spcPct val="150000"/>
                  </a:lnSpc>
                  <a:spcBef>
                    <a:spcPts val="600"/>
                  </a:spcBef>
                  <a:spcAft>
                    <a:spcPts val="600"/>
                  </a:spcAft>
                </a:pPr>
                <a:r>
                  <a:rPr lang="tr-TR" sz="2400" b="1" dirty="0"/>
                  <a:t>2. </a:t>
                </a:r>
                <a:r>
                  <a:rPr lang="tr-TR" sz="2400" b="1" dirty="0" err="1"/>
                  <a:t>Calculate</a:t>
                </a:r>
                <a:r>
                  <a:rPr lang="tr-TR" sz="2400" b="1" dirty="0"/>
                  <a:t> </a:t>
                </a:r>
                <a:r>
                  <a:rPr lang="tr-TR" sz="2400" b="1" dirty="0" err="1"/>
                  <a:t>the</a:t>
                </a:r>
                <a:r>
                  <a:rPr lang="tr-TR" sz="2400" b="1" dirty="0"/>
                  <a:t> </a:t>
                </a:r>
                <a:r>
                  <a:rPr lang="tr-TR" sz="2400" b="1" dirty="0" err="1"/>
                  <a:t>inner</a:t>
                </a:r>
                <a:r>
                  <a:rPr lang="tr-TR" sz="2400" b="1" dirty="0"/>
                  <a:t> and </a:t>
                </a:r>
                <a:r>
                  <a:rPr lang="tr-TR" sz="2400" b="1" dirty="0" err="1"/>
                  <a:t>outer</a:t>
                </a:r>
                <a:r>
                  <a:rPr lang="tr-TR" sz="2400" b="1" dirty="0"/>
                  <a:t> </a:t>
                </a:r>
                <a:r>
                  <a:rPr lang="tr-TR" sz="2400" b="1" dirty="0" err="1"/>
                  <a:t>heat</a:t>
                </a:r>
                <a:r>
                  <a:rPr lang="tr-TR" sz="2400" b="1" dirty="0"/>
                  <a:t> transfer </a:t>
                </a:r>
                <a:r>
                  <a:rPr lang="tr-TR" sz="2400" b="1" dirty="0" err="1"/>
                  <a:t>coefficients</a:t>
                </a:r>
                <a:r>
                  <a:rPr lang="tr-TR" sz="2400" b="1" dirty="0"/>
                  <a:t> and </a:t>
                </a:r>
                <a:r>
                  <a:rPr lang="tr-TR" sz="2400" b="1" dirty="0" err="1"/>
                  <a:t>the</a:t>
                </a:r>
                <a:r>
                  <a:rPr lang="tr-TR" sz="2400" b="1" dirty="0"/>
                  <a:t> </a:t>
                </a:r>
                <a:r>
                  <a:rPr lang="tr-TR" sz="2400" b="1" dirty="0" err="1"/>
                  <a:t>value</a:t>
                </a:r>
                <a:r>
                  <a:rPr lang="tr-TR" sz="2400" b="1" dirty="0"/>
                  <a:t> of U </a:t>
                </a:r>
                <a:r>
                  <a:rPr lang="tr-TR" sz="2400" b="1" dirty="0" err="1"/>
                  <a:t>for</a:t>
                </a:r>
                <a:endParaRPr lang="tr-TR" sz="2400" b="1" dirty="0"/>
              </a:p>
              <a:p>
                <a:pPr>
                  <a:lnSpc>
                    <a:spcPct val="150000"/>
                  </a:lnSpc>
                  <a:spcBef>
                    <a:spcPts val="600"/>
                  </a:spcBef>
                  <a:spcAft>
                    <a:spcPts val="600"/>
                  </a:spcAft>
                </a:pPr>
                <a:r>
                  <a:rPr lang="tr-TR" sz="2400" b="1" dirty="0" err="1"/>
                  <a:t>the</a:t>
                </a:r>
                <a:r>
                  <a:rPr lang="tr-TR" sz="2400" b="1" dirty="0"/>
                  <a:t> inlet </a:t>
                </a:r>
                <a:r>
                  <a:rPr lang="tr-TR" sz="2400" b="1" dirty="0" err="1"/>
                  <a:t>conditions</a:t>
                </a:r>
                <a:r>
                  <a:rPr lang="tr-TR" sz="2400" b="1" dirty="0"/>
                  <a:t> and through </a:t>
                </a:r>
                <a:r>
                  <a:rPr lang="tr-TR" sz="2400" b="1" dirty="0" err="1"/>
                  <a:t>the</a:t>
                </a:r>
                <a:r>
                  <a:rPr lang="tr-TR" sz="2400" b="1" dirty="0"/>
                  <a:t> </a:t>
                </a:r>
                <a:r>
                  <a:rPr lang="tr-TR" sz="2400" b="1" dirty="0" err="1"/>
                  <a:t>initial</a:t>
                </a:r>
                <a:r>
                  <a:rPr lang="tr-TR" sz="2400" b="1" dirty="0"/>
                  <a:t> </a:t>
                </a:r>
                <a14:m>
                  <m:oMath xmlns:m="http://schemas.openxmlformats.org/officeDocument/2006/math">
                    <m:r>
                      <a:rPr lang="en-US"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𝑨</m:t>
                    </m:r>
                  </m:oMath>
                </a14:m>
                <a:r>
                  <a:rPr lang="tr-TR" sz="2400" b="1" dirty="0"/>
                  <a:t> </a:t>
                </a:r>
                <a:r>
                  <a:rPr lang="tr-TR" sz="2400" b="1" dirty="0" err="1"/>
                  <a:t>increment</a:t>
                </a:r>
                <a:r>
                  <a:rPr lang="tr-TR" sz="2400" b="1" dirty="0"/>
                  <a:t>.</a:t>
                </a:r>
              </a:p>
              <a:p>
                <a:pPr>
                  <a:lnSpc>
                    <a:spcPct val="150000"/>
                  </a:lnSpc>
                  <a:spcBef>
                    <a:spcPts val="600"/>
                  </a:spcBef>
                  <a:spcAft>
                    <a:spcPts val="600"/>
                  </a:spcAft>
                </a:pPr>
                <a:r>
                  <a:rPr lang="tr-TR" sz="2400" b="1" dirty="0"/>
                  <a:t>3. </a:t>
                </a:r>
                <a:r>
                  <a:rPr lang="tr-TR" sz="2400" b="1" dirty="0" err="1"/>
                  <a:t>Calculate</a:t>
                </a:r>
                <a:r>
                  <a:rPr lang="tr-TR" sz="2400" b="1" dirty="0"/>
                  <a:t> </a:t>
                </a:r>
                <a:r>
                  <a:rPr lang="tr-TR" sz="2400" b="1" dirty="0" err="1"/>
                  <a:t>the</a:t>
                </a:r>
                <a:r>
                  <a:rPr lang="tr-TR" sz="2400" b="1" dirty="0"/>
                  <a:t> </a:t>
                </a:r>
                <a:r>
                  <a:rPr lang="tr-TR" sz="2400" b="1" dirty="0" err="1"/>
                  <a:t>value</a:t>
                </a:r>
                <a:r>
                  <a:rPr lang="tr-TR" sz="2400" b="1" dirty="0"/>
                  <a:t> of </a:t>
                </a:r>
                <a14:m>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𝑸</m:t>
                        </m:r>
                      </m:e>
                      <m:sub>
                        <m:r>
                          <a:rPr lang="tr-TR" sz="2400" b="1" i="1">
                            <a:latin typeface="Cambria Math" panose="02040503050406030204" pitchFamily="18" charset="0"/>
                          </a:rPr>
                          <m:t>𝒊</m:t>
                        </m:r>
                      </m:sub>
                    </m:sSub>
                  </m:oMath>
                </a14:m>
                <a:r>
                  <a:rPr lang="tr-TR" sz="2400" b="1" dirty="0"/>
                  <a:t>; </a:t>
                </a:r>
                <a:r>
                  <a:rPr lang="tr-TR" sz="2400" b="1" dirty="0" err="1"/>
                  <a:t>for</a:t>
                </a:r>
                <a:r>
                  <a:rPr lang="tr-TR" sz="2400" b="1" dirty="0"/>
                  <a:t> </a:t>
                </a:r>
                <a:r>
                  <a:rPr lang="tr-TR" sz="2400" b="1" dirty="0" err="1"/>
                  <a:t>this</a:t>
                </a:r>
                <a:r>
                  <a:rPr lang="tr-TR" sz="2400" b="1" dirty="0"/>
                  <a:t> </a:t>
                </a:r>
                <a:r>
                  <a:rPr lang="tr-TR" sz="2400" b="1" dirty="0" err="1"/>
                  <a:t>increment</a:t>
                </a:r>
                <a:r>
                  <a:rPr lang="tr-TR" sz="2400" b="1" dirty="0"/>
                  <a:t> </a:t>
                </a:r>
                <a:r>
                  <a:rPr lang="tr-TR" sz="2400" b="1" dirty="0" err="1"/>
                  <a:t>from</a:t>
                </a:r>
                <a:r>
                  <a:rPr lang="tr-TR" sz="2400" b="1" dirty="0"/>
                  <a:t> </a:t>
                </a:r>
                <a:r>
                  <a:rPr lang="tr-TR" sz="2400" b="1" dirty="0" err="1"/>
                  <a:t>Equation</a:t>
                </a:r>
                <a:r>
                  <a:rPr lang="tr-TR" sz="2400" b="1" dirty="0"/>
                  <a:t> (2.54).</a:t>
                </a:r>
              </a:p>
              <a:p>
                <a:pPr>
                  <a:lnSpc>
                    <a:spcPct val="150000"/>
                  </a:lnSpc>
                  <a:spcBef>
                    <a:spcPts val="600"/>
                  </a:spcBef>
                  <a:spcAft>
                    <a:spcPts val="600"/>
                  </a:spcAft>
                </a:pPr>
                <a:r>
                  <a:rPr lang="tr-TR" sz="2400" b="1" dirty="0"/>
                  <a:t>4. </a:t>
                </a:r>
                <a:r>
                  <a:rPr lang="tr-TR" sz="2400" b="1" dirty="0" err="1"/>
                  <a:t>Calculate</a:t>
                </a:r>
                <a:r>
                  <a:rPr lang="tr-TR" sz="2400" b="1" dirty="0"/>
                  <a:t> </a:t>
                </a:r>
                <a:r>
                  <a:rPr lang="tr-TR" sz="2400" b="1" dirty="0" err="1"/>
                  <a:t>the</a:t>
                </a:r>
                <a:r>
                  <a:rPr lang="tr-TR" sz="2400" b="1" dirty="0"/>
                  <a:t> </a:t>
                </a:r>
                <a:r>
                  <a:rPr lang="tr-TR" sz="2400" b="1" dirty="0" err="1"/>
                  <a:t>values</a:t>
                </a:r>
                <a:r>
                  <a:rPr lang="tr-TR" sz="2400" b="1" dirty="0"/>
                  <a:t> of </a:t>
                </a:r>
                <a14:m>
                  <m:oMath xmlns:m="http://schemas.openxmlformats.org/officeDocument/2006/math">
                    <m:sSub>
                      <m:sSubPr>
                        <m:ctrlPr>
                          <a:rPr lang="en-US"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ea typeface="Cambria Math" panose="02040503050406030204" pitchFamily="18" charset="0"/>
                          </a:rPr>
                          <m:t>𝒉</m:t>
                        </m:r>
                      </m:sub>
                    </m:sSub>
                  </m:oMath>
                </a14:m>
                <a:r>
                  <a:rPr lang="tr-TR" sz="2400" b="1" dirty="0"/>
                  <a:t> , </a:t>
                </a:r>
                <a14:m>
                  <m:oMath xmlns:m="http://schemas.openxmlformats.org/officeDocument/2006/math">
                    <m:sSub>
                      <m:sSubPr>
                        <m:ctrlPr>
                          <a:rPr lang="en-US"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𝒄</m:t>
                        </m:r>
                      </m:sub>
                    </m:sSub>
                  </m:oMath>
                </a14:m>
                <a:r>
                  <a:rPr lang="tr-TR" sz="2400" b="1" dirty="0"/>
                  <a:t> , and </a:t>
                </a:r>
                <a14:m>
                  <m:oMath xmlns:m="http://schemas.openxmlformats.org/officeDocument/2006/math">
                    <m:sSub>
                      <m:sSubPr>
                        <m:ctrlPr>
                          <a:rPr lang="en-US"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𝒉</m:t>
                        </m:r>
                      </m:sub>
                    </m:sSub>
                    <m:r>
                      <a:rPr lang="tr-TR" sz="2400" b="1" i="1" smtClean="0">
                        <a:latin typeface="Cambria Math" panose="02040503050406030204" pitchFamily="18" charset="0"/>
                        <a:ea typeface="Cambria Math" panose="02040503050406030204" pitchFamily="18" charset="0"/>
                      </a:rPr>
                      <m:t>−</m:t>
                    </m:r>
                    <m:sSub>
                      <m:sSubPr>
                        <m:ctrlPr>
                          <a:rPr lang="en-US"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𝒄</m:t>
                        </m:r>
                      </m:sub>
                    </m:sSub>
                    <m:r>
                      <a:rPr lang="tr-TR" sz="2400" b="1" i="1" smtClean="0">
                        <a:latin typeface="Cambria Math" panose="02040503050406030204" pitchFamily="18" charset="0"/>
                        <a:ea typeface="Cambria Math" panose="02040503050406030204" pitchFamily="18" charset="0"/>
                      </a:rPr>
                      <m:t> </m:t>
                    </m:r>
                  </m:oMath>
                </a14:m>
                <a:r>
                  <a:rPr lang="tr-TR" sz="2400" b="1" dirty="0" err="1"/>
                  <a:t>for</a:t>
                </a:r>
                <a:r>
                  <a:rPr lang="tr-TR" sz="2400" b="1" dirty="0"/>
                  <a:t> </a:t>
                </a:r>
                <a:r>
                  <a:rPr lang="tr-TR" sz="2400" b="1" dirty="0" err="1"/>
                  <a:t>the</a:t>
                </a:r>
                <a:r>
                  <a:rPr lang="tr-TR" sz="2400" b="1" dirty="0"/>
                  <a:t> </a:t>
                </a:r>
                <a:r>
                  <a:rPr lang="tr-TR" sz="2400" b="1" dirty="0" err="1"/>
                  <a:t>next</a:t>
                </a:r>
                <a:r>
                  <a:rPr lang="tr-TR" sz="2400" b="1" dirty="0"/>
                  <a:t>.</a:t>
                </a:r>
              </a:p>
            </p:txBody>
          </p:sp>
        </mc:Choice>
        <mc:Fallback xmlns="">
          <p:sp>
            <p:nvSpPr>
              <p:cNvPr id="3" name="Metin kutusu 2">
                <a:extLst>
                  <a:ext uri="{FF2B5EF4-FFF2-40B4-BE49-F238E27FC236}">
                    <a16:creationId xmlns:a16="http://schemas.microsoft.com/office/drawing/2014/main" id="{54067000-25E8-AECB-0E85-D6D2F62D12A2}"/>
                  </a:ext>
                </a:extLst>
              </p:cNvPr>
              <p:cNvSpPr txBox="1">
                <a:spLocks noRot="1" noChangeAspect="1" noMove="1" noResize="1" noEditPoints="1" noAdjustHandles="1" noChangeArrowheads="1" noChangeShapeType="1" noTextEdit="1"/>
              </p:cNvSpPr>
              <p:nvPr/>
            </p:nvSpPr>
            <p:spPr>
              <a:xfrm>
                <a:off x="99646" y="1106459"/>
                <a:ext cx="11740662" cy="4119397"/>
              </a:xfrm>
              <a:prstGeom prst="rect">
                <a:avLst/>
              </a:prstGeom>
              <a:blipFill>
                <a:blip r:embed="rId3"/>
                <a:stretch>
                  <a:fillRect l="-779" b="-2667"/>
                </a:stretch>
              </a:blipFill>
            </p:spPr>
            <p:txBody>
              <a:bodyPr/>
              <a:lstStyle/>
              <a:p>
                <a:r>
                  <a:rPr lang="tr-TR">
                    <a:noFill/>
                  </a:rPr>
                  <a:t> </a:t>
                </a:r>
              </a:p>
            </p:txBody>
          </p:sp>
        </mc:Fallback>
      </mc:AlternateContent>
    </p:spTree>
    <p:extLst>
      <p:ext uri="{BB962C8B-B14F-4D97-AF65-F5344CB8AC3E}">
        <p14:creationId xmlns:p14="http://schemas.microsoft.com/office/powerpoint/2010/main" val="2042863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CC440-1D83-3400-05AE-4162E2B6833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5340A54-83EB-6913-7775-B066964B99D4}"/>
              </a:ext>
            </a:extLst>
          </p:cNvPr>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a:extLst>
              <a:ext uri="{FF2B5EF4-FFF2-40B4-BE49-F238E27FC236}">
                <a16:creationId xmlns:a16="http://schemas.microsoft.com/office/drawing/2014/main" id="{6FA5D79A-6A7B-2CB9-DCD3-020B6207B9A4}"/>
              </a:ext>
            </a:extLst>
          </p:cNvPr>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a:extLst>
              <a:ext uri="{FF2B5EF4-FFF2-40B4-BE49-F238E27FC236}">
                <a16:creationId xmlns:a16="http://schemas.microsoft.com/office/drawing/2014/main" id="{432DBED2-11EB-A1AB-4738-3687B2891AE2}"/>
              </a:ext>
            </a:extLst>
          </p:cNvPr>
          <p:cNvSpPr txBox="1"/>
          <p:nvPr/>
        </p:nvSpPr>
        <p:spPr>
          <a:xfrm>
            <a:off x="-27343" y="74909"/>
            <a:ext cx="9578473" cy="707886"/>
          </a:xfrm>
          <a:prstGeom prst="rect">
            <a:avLst/>
          </a:prstGeom>
          <a:noFill/>
        </p:spPr>
        <p:txBody>
          <a:bodyPr wrap="square" rtlCol="0">
            <a:spAutoFit/>
          </a:bodyPr>
          <a:lstStyle/>
          <a:p>
            <a:r>
              <a:rPr lang="tr-TR" sz="4000" b="1" dirty="0" err="1"/>
              <a:t>Variable</a:t>
            </a:r>
            <a:r>
              <a:rPr lang="tr-TR" sz="4000" b="1" dirty="0"/>
              <a:t> </a:t>
            </a:r>
            <a:r>
              <a:rPr lang="tr-TR" sz="4000" b="1" dirty="0" err="1"/>
              <a:t>Overall</a:t>
            </a:r>
            <a:r>
              <a:rPr lang="tr-TR" sz="4000" b="1" dirty="0"/>
              <a:t> Heat Transfer </a:t>
            </a:r>
            <a:r>
              <a:rPr lang="tr-TR" sz="4000" b="1" dirty="0" err="1"/>
              <a:t>Coefficient</a:t>
            </a:r>
            <a:endParaRPr lang="tr-TR" sz="4000" b="1" dirty="0"/>
          </a:p>
        </p:txBody>
      </p:sp>
      <p:sp>
        <p:nvSpPr>
          <p:cNvPr id="8" name="Slayt Numarası Yer Tutucusu 7">
            <a:extLst>
              <a:ext uri="{FF2B5EF4-FFF2-40B4-BE49-F238E27FC236}">
                <a16:creationId xmlns:a16="http://schemas.microsoft.com/office/drawing/2014/main" id="{2BABB00F-F2B8-675B-622B-4C5626FB5E9F}"/>
              </a:ext>
            </a:extLst>
          </p:cNvPr>
          <p:cNvSpPr>
            <a:spLocks noGrp="1"/>
          </p:cNvSpPr>
          <p:nvPr>
            <p:ph type="sldNum" sz="quarter" idx="12"/>
          </p:nvPr>
        </p:nvSpPr>
        <p:spPr/>
        <p:txBody>
          <a:bodyPr/>
          <a:lstStyle/>
          <a:p>
            <a:fld id="{9DC36462-DBD6-4833-A557-4F162F5DA347}" type="slidenum">
              <a:rPr lang="tr-TR" smtClean="0"/>
              <a:t>37</a:t>
            </a:fld>
            <a:endParaRPr lang="tr-TR"/>
          </a:p>
        </p:txBody>
      </p:sp>
      <p:sp>
        <p:nvSpPr>
          <p:cNvPr id="6" name="Metin kutusu 5">
            <a:extLst>
              <a:ext uri="{FF2B5EF4-FFF2-40B4-BE49-F238E27FC236}">
                <a16:creationId xmlns:a16="http://schemas.microsoft.com/office/drawing/2014/main" id="{3709F6A9-B85E-112E-8AF1-B995EB7DA997}"/>
              </a:ext>
            </a:extLst>
          </p:cNvPr>
          <p:cNvSpPr txBox="1"/>
          <p:nvPr/>
        </p:nvSpPr>
        <p:spPr>
          <a:xfrm>
            <a:off x="43728" y="1222549"/>
            <a:ext cx="7634234" cy="461665"/>
          </a:xfrm>
          <a:prstGeom prst="rect">
            <a:avLst/>
          </a:prstGeom>
          <a:noFill/>
        </p:spPr>
        <p:txBody>
          <a:bodyPr wrap="square" rtlCol="0">
            <a:spAutoFit/>
          </a:bodyPr>
          <a:lstStyle/>
          <a:p>
            <a:pPr marL="457200" indent="-457200" algn="just">
              <a:buFont typeface="Arial" panose="020B0604020202020204" pitchFamily="34" charset="0"/>
              <a:buChar char="•"/>
            </a:pPr>
            <a:r>
              <a:rPr lang="tr-TR" sz="2400" b="1" dirty="0" err="1"/>
              <a:t>The</a:t>
            </a:r>
            <a:r>
              <a:rPr lang="tr-TR" sz="2400" b="1" dirty="0"/>
              <a:t> total </a:t>
            </a:r>
            <a:r>
              <a:rPr lang="tr-TR" sz="2400" b="1" dirty="0" err="1"/>
              <a:t>heat</a:t>
            </a:r>
            <a:r>
              <a:rPr lang="tr-TR" sz="2400" b="1" dirty="0"/>
              <a:t> transfer rate is </a:t>
            </a:r>
            <a:r>
              <a:rPr lang="tr-TR" sz="2400" b="1" dirty="0" err="1"/>
              <a:t>then</a:t>
            </a:r>
            <a:r>
              <a:rPr lang="tr-TR" sz="2400" b="1" dirty="0"/>
              <a:t> </a:t>
            </a:r>
            <a:r>
              <a:rPr lang="tr-TR" sz="2400" b="1" dirty="0" err="1"/>
              <a:t>calculated</a:t>
            </a:r>
            <a:r>
              <a:rPr lang="tr-TR" sz="2400" b="1" dirty="0"/>
              <a:t> </a:t>
            </a:r>
            <a:r>
              <a:rPr lang="tr-TR" sz="2400" b="1" dirty="0" err="1"/>
              <a:t>from</a:t>
            </a:r>
            <a:r>
              <a:rPr lang="tr-TR" sz="2400" b="1" dirty="0"/>
              <a:t>:</a:t>
            </a:r>
          </a:p>
        </p:txBody>
      </p:sp>
      <mc:AlternateContent xmlns:mc="http://schemas.openxmlformats.org/markup-compatibility/2006" xmlns:a14="http://schemas.microsoft.com/office/drawing/2010/main">
        <mc:Choice Requires="a14">
          <p:sp>
            <p:nvSpPr>
              <p:cNvPr id="9" name="Metin kutusu 8">
                <a:extLst>
                  <a:ext uri="{FF2B5EF4-FFF2-40B4-BE49-F238E27FC236}">
                    <a16:creationId xmlns:a16="http://schemas.microsoft.com/office/drawing/2014/main" id="{FB4643CB-3783-87D9-4711-5B9EF43EAB53}"/>
                  </a:ext>
                </a:extLst>
              </p:cNvPr>
              <p:cNvSpPr txBox="1"/>
              <p:nvPr/>
            </p:nvSpPr>
            <p:spPr>
              <a:xfrm>
                <a:off x="7469855" y="930439"/>
                <a:ext cx="2081275" cy="1207575"/>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𝑸</m:t>
                          </m:r>
                        </m:e>
                        <m:sub>
                          <m:r>
                            <a:rPr lang="tr-TR" sz="2800" b="1" i="1" smtClean="0">
                              <a:latin typeface="Cambria Math" panose="02040503050406030204" pitchFamily="18" charset="0"/>
                            </a:rPr>
                            <m:t>𝒊</m:t>
                          </m:r>
                        </m:sub>
                      </m:sSub>
                      <m:r>
                        <a:rPr lang="tr-TR" sz="2800" b="1" i="1" smtClean="0">
                          <a:latin typeface="Cambria Math" panose="02040503050406030204" pitchFamily="18" charset="0"/>
                        </a:rPr>
                        <m:t>=</m:t>
                      </m:r>
                      <m:nary>
                        <m:naryPr>
                          <m:chr m:val="∑"/>
                          <m:ctrlPr>
                            <a:rPr lang="tr-TR" sz="2800" b="1" i="1" smtClean="0">
                              <a:latin typeface="Cambria Math" panose="02040503050406030204" pitchFamily="18" charset="0"/>
                            </a:rPr>
                          </m:ctrlPr>
                        </m:naryPr>
                        <m:sub>
                          <m:r>
                            <m:rPr>
                              <m:brk m:alnAt="23"/>
                            </m:rPr>
                            <a:rPr lang="tr-TR" sz="2800" b="1" i="1" smtClean="0">
                              <a:latin typeface="Cambria Math" panose="02040503050406030204" pitchFamily="18" charset="0"/>
                            </a:rPr>
                            <m:t>𝒊</m:t>
                          </m:r>
                          <m:r>
                            <a:rPr lang="tr-TR" sz="2800" b="1" i="1" smtClean="0">
                              <a:latin typeface="Cambria Math" panose="02040503050406030204" pitchFamily="18" charset="0"/>
                            </a:rPr>
                            <m:t>,=</m:t>
                          </m:r>
                          <m:r>
                            <a:rPr lang="tr-TR" sz="2800" b="1" i="1" smtClean="0">
                              <a:latin typeface="Cambria Math" panose="02040503050406030204" pitchFamily="18" charset="0"/>
                            </a:rPr>
                            <m:t>𝟏</m:t>
                          </m:r>
                        </m:sub>
                        <m:sup>
                          <m:r>
                            <a:rPr lang="tr-TR" sz="2800" b="1" i="1" smtClean="0">
                              <a:latin typeface="Cambria Math" panose="02040503050406030204" pitchFamily="18" charset="0"/>
                            </a:rPr>
                            <m:t>𝒏</m:t>
                          </m:r>
                        </m:sup>
                        <m:e>
                          <m:sSub>
                            <m:sSubPr>
                              <m:ctrlPr>
                                <a:rPr lang="en-US" sz="2800" b="1" i="1">
                                  <a:latin typeface="Cambria Math" panose="02040503050406030204" pitchFamily="18" charset="0"/>
                                </a:rPr>
                              </m:ctrlPr>
                            </m:sSubPr>
                            <m:e>
                              <m:r>
                                <a:rPr lang="en-US" sz="2800" b="1" i="1">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𝑸</m:t>
                              </m:r>
                            </m:e>
                            <m:sub>
                              <m:r>
                                <a:rPr lang="tr-TR" sz="2800" b="1" i="1">
                                  <a:latin typeface="Cambria Math" panose="02040503050406030204" pitchFamily="18" charset="0"/>
                                </a:rPr>
                                <m:t>𝒊</m:t>
                              </m:r>
                            </m:sub>
                          </m:sSub>
                        </m:e>
                      </m:nary>
                    </m:oMath>
                  </m:oMathPara>
                </a14:m>
                <a:endParaRPr lang="tr-TR" sz="2800" b="1" dirty="0"/>
              </a:p>
            </p:txBody>
          </p:sp>
        </mc:Choice>
        <mc:Fallback xmlns="">
          <p:sp>
            <p:nvSpPr>
              <p:cNvPr id="9" name="Metin kutusu 8">
                <a:extLst>
                  <a:ext uri="{FF2B5EF4-FFF2-40B4-BE49-F238E27FC236}">
                    <a16:creationId xmlns:a16="http://schemas.microsoft.com/office/drawing/2014/main" id="{FB4643CB-3783-87D9-4711-5B9EF43EAB53}"/>
                  </a:ext>
                </a:extLst>
              </p:cNvPr>
              <p:cNvSpPr txBox="1">
                <a:spLocks noRot="1" noChangeAspect="1" noMove="1" noResize="1" noEditPoints="1" noAdjustHandles="1" noChangeArrowheads="1" noChangeShapeType="1" noTextEdit="1"/>
              </p:cNvSpPr>
              <p:nvPr/>
            </p:nvSpPr>
            <p:spPr>
              <a:xfrm>
                <a:off x="7469855" y="930439"/>
                <a:ext cx="2081275" cy="1207575"/>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Metin kutusu 10">
                <a:extLst>
                  <a:ext uri="{FF2B5EF4-FFF2-40B4-BE49-F238E27FC236}">
                    <a16:creationId xmlns:a16="http://schemas.microsoft.com/office/drawing/2014/main" id="{F0FD35CC-3775-4DAE-F53C-B7F18638F831}"/>
                  </a:ext>
                </a:extLst>
              </p:cNvPr>
              <p:cNvSpPr txBox="1"/>
              <p:nvPr/>
            </p:nvSpPr>
            <p:spPr>
              <a:xfrm>
                <a:off x="43728" y="2388421"/>
                <a:ext cx="11886511" cy="830997"/>
              </a:xfrm>
              <a:prstGeom prst="rect">
                <a:avLst/>
              </a:prstGeom>
              <a:noFill/>
            </p:spPr>
            <p:txBody>
              <a:bodyPr wrap="square">
                <a:spAutoFit/>
              </a:bodyPr>
              <a:lstStyle/>
              <a:p>
                <a:pPr marL="342900" indent="-342900" algn="just">
                  <a:buFont typeface="Arial" panose="020B0604020202020204" pitchFamily="34" charset="0"/>
                  <a:buChar char="•"/>
                </a:pPr>
                <a:r>
                  <a:rPr lang="tr-TR" sz="2400" b="1" dirty="0"/>
                  <a:t>For </a:t>
                </a:r>
                <a:r>
                  <a:rPr lang="tr-TR" sz="2400" b="1" dirty="0" err="1"/>
                  <a:t>the</a:t>
                </a:r>
                <a:r>
                  <a:rPr lang="tr-TR" sz="2400" b="1" dirty="0"/>
                  <a:t> </a:t>
                </a:r>
                <a:r>
                  <a:rPr lang="tr-TR" sz="2400" b="1" dirty="0" err="1"/>
                  <a:t>overall</a:t>
                </a:r>
                <a:r>
                  <a:rPr lang="tr-TR" sz="2400" b="1" dirty="0"/>
                  <a:t> </a:t>
                </a:r>
                <a:r>
                  <a:rPr lang="tr-TR" sz="2400" b="1" dirty="0" err="1"/>
                  <a:t>heat</a:t>
                </a:r>
                <a:r>
                  <a:rPr lang="tr-TR" sz="2400" b="1" dirty="0"/>
                  <a:t> transfer </a:t>
                </a:r>
                <a:r>
                  <a:rPr lang="tr-TR" sz="2400" b="1" dirty="0" err="1"/>
                  <a:t>coefficient</a:t>
                </a:r>
                <a:r>
                  <a:rPr lang="tr-TR" sz="2400" b="1" dirty="0"/>
                  <a:t> </a:t>
                </a:r>
                <a14:m>
                  <m:oMath xmlns:m="http://schemas.openxmlformats.org/officeDocument/2006/math">
                    <m:r>
                      <a:rPr lang="tr-TR" sz="2400" b="1" i="1" smtClean="0">
                        <a:latin typeface="Cambria Math" panose="02040503050406030204" pitchFamily="18" charset="0"/>
                      </a:rPr>
                      <m:t>𝑼</m:t>
                    </m:r>
                  </m:oMath>
                </a14:m>
                <a:r>
                  <a:rPr lang="tr-TR" sz="2400" b="1" dirty="0"/>
                  <a:t> and </a:t>
                </a:r>
                <a14:m>
                  <m:oMath xmlns:m="http://schemas.openxmlformats.org/officeDocument/2006/math">
                    <m:r>
                      <a:rPr lang="en-US"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𝑻</m:t>
                    </m:r>
                  </m:oMath>
                </a14:m>
                <a:r>
                  <a:rPr lang="tr-TR" sz="2400" b="1" dirty="0"/>
                  <a:t> </a:t>
                </a:r>
                <a:r>
                  <a:rPr lang="tr-TR" sz="2400" b="1" dirty="0" err="1"/>
                  <a:t>varying</a:t>
                </a:r>
                <a:r>
                  <a:rPr lang="tr-TR" sz="2400" b="1" dirty="0"/>
                  <a:t> </a:t>
                </a:r>
                <a:r>
                  <a:rPr lang="tr-TR" sz="2400" b="1" dirty="0" err="1"/>
                  <a:t>linearly</a:t>
                </a:r>
                <a:r>
                  <a:rPr lang="tr-TR" sz="2400" b="1" dirty="0"/>
                  <a:t> </a:t>
                </a:r>
                <a:r>
                  <a:rPr lang="tr-TR" sz="2400" b="1" dirty="0" err="1"/>
                  <a:t>with</a:t>
                </a:r>
                <a:r>
                  <a:rPr lang="tr-TR" sz="2400" b="1" dirty="0"/>
                  <a:t> </a:t>
                </a:r>
                <a14:m>
                  <m:oMath xmlns:m="http://schemas.openxmlformats.org/officeDocument/2006/math">
                    <m:r>
                      <a:rPr lang="en-US"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𝑨</m:t>
                    </m:r>
                  </m:oMath>
                </a14:m>
                <a:r>
                  <a:rPr lang="tr-TR" sz="2400" b="1" dirty="0"/>
                  <a:t>, </a:t>
                </a:r>
                <a:r>
                  <a:rPr lang="tr-TR" sz="2400" b="1" dirty="0" err="1"/>
                  <a:t>Colburn</a:t>
                </a:r>
                <a:r>
                  <a:rPr lang="tr-TR" sz="2400" b="1" dirty="0"/>
                  <a:t> </a:t>
                </a:r>
                <a:r>
                  <a:rPr lang="tr-TR" sz="2400" b="1" dirty="0" err="1"/>
                  <a:t>recommended</a:t>
                </a:r>
                <a:r>
                  <a:rPr lang="tr-TR" sz="2400" b="1" dirty="0"/>
                  <a:t> </a:t>
                </a:r>
                <a:r>
                  <a:rPr lang="tr-TR" sz="2400" b="1" dirty="0" err="1"/>
                  <a:t>the</a:t>
                </a:r>
                <a:r>
                  <a:rPr lang="tr-TR" sz="2400" b="1" dirty="0"/>
                  <a:t> </a:t>
                </a:r>
                <a:r>
                  <a:rPr lang="tr-TR" sz="2400" b="1" dirty="0" err="1"/>
                  <a:t>following</a:t>
                </a:r>
                <a:r>
                  <a:rPr lang="tr-TR" sz="2400" b="1" dirty="0"/>
                  <a:t> </a:t>
                </a:r>
                <a:r>
                  <a:rPr lang="tr-TR" sz="2400" b="1" dirty="0" err="1"/>
                  <a:t>expression</a:t>
                </a:r>
                <a:r>
                  <a:rPr lang="tr-TR" sz="2400" b="1" dirty="0"/>
                  <a:t> to </a:t>
                </a:r>
                <a:r>
                  <a:rPr lang="tr-TR" sz="2400" b="1" dirty="0" err="1"/>
                  <a:t>calculate</a:t>
                </a:r>
                <a:r>
                  <a:rPr lang="tr-TR" sz="2400" b="1" dirty="0"/>
                  <a:t> Q:</a:t>
                </a:r>
              </a:p>
            </p:txBody>
          </p:sp>
        </mc:Choice>
        <mc:Fallback xmlns="">
          <p:sp>
            <p:nvSpPr>
              <p:cNvPr id="11" name="Metin kutusu 10">
                <a:extLst>
                  <a:ext uri="{FF2B5EF4-FFF2-40B4-BE49-F238E27FC236}">
                    <a16:creationId xmlns:a16="http://schemas.microsoft.com/office/drawing/2014/main" id="{F0FD35CC-3775-4DAE-F53C-B7F18638F831}"/>
                  </a:ext>
                </a:extLst>
              </p:cNvPr>
              <p:cNvSpPr txBox="1">
                <a:spLocks noRot="1" noChangeAspect="1" noMove="1" noResize="1" noEditPoints="1" noAdjustHandles="1" noChangeArrowheads="1" noChangeShapeType="1" noTextEdit="1"/>
              </p:cNvSpPr>
              <p:nvPr/>
            </p:nvSpPr>
            <p:spPr>
              <a:xfrm>
                <a:off x="43728" y="2388421"/>
                <a:ext cx="11886511" cy="830997"/>
              </a:xfrm>
              <a:prstGeom prst="rect">
                <a:avLst/>
              </a:prstGeom>
              <a:blipFill>
                <a:blip r:embed="rId4"/>
                <a:stretch>
                  <a:fillRect l="-667" t="-5882" r="-821" b="-1617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Metin kutusu 11">
                <a:extLst>
                  <a:ext uri="{FF2B5EF4-FFF2-40B4-BE49-F238E27FC236}">
                    <a16:creationId xmlns:a16="http://schemas.microsoft.com/office/drawing/2014/main" id="{5FDDD76F-3618-2530-8DB6-FFD1A596AB0B}"/>
                  </a:ext>
                </a:extLst>
              </p:cNvPr>
              <p:cNvSpPr txBox="1"/>
              <p:nvPr/>
            </p:nvSpPr>
            <p:spPr>
              <a:xfrm>
                <a:off x="2551812" y="3554140"/>
                <a:ext cx="6756978" cy="906658"/>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𝑸</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𝑼</m:t>
                          </m:r>
                        </m:e>
                        <m:sub>
                          <m:r>
                            <a:rPr lang="tr-TR" sz="2800" b="1" i="1" smtClean="0">
                              <a:latin typeface="Cambria Math" panose="02040503050406030204" pitchFamily="18" charset="0"/>
                            </a:rPr>
                            <m:t>𝒎</m:t>
                          </m:r>
                        </m:sub>
                      </m:sSub>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𝑨</m:t>
                      </m:r>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𝒍𝒎</m:t>
                          </m:r>
                        </m:sub>
                      </m:sSub>
                      <m:r>
                        <a:rPr lang="tr-TR" sz="2800" b="1" i="1" smtClean="0">
                          <a:latin typeface="Cambria Math" panose="02040503050406030204" pitchFamily="18" charset="0"/>
                        </a:rPr>
                        <m:t>=</m:t>
                      </m:r>
                      <m:f>
                        <m:fPr>
                          <m:ctrlPr>
                            <a:rPr lang="tr-TR" sz="2800" b="1" i="1" smtClean="0">
                              <a:latin typeface="Cambria Math" panose="02040503050406030204" pitchFamily="18" charset="0"/>
                            </a:rPr>
                          </m:ctrlPr>
                        </m:fPr>
                        <m:num>
                          <m:r>
                            <a:rPr lang="tr-TR" sz="2800" b="1" i="1" smtClean="0">
                              <a:latin typeface="Cambria Math" panose="02040503050406030204" pitchFamily="18" charset="0"/>
                            </a:rPr>
                            <m:t>𝑨</m:t>
                          </m:r>
                          <m:r>
                            <a:rPr lang="tr-TR" sz="2800" b="1" i="1" smtClean="0">
                              <a:latin typeface="Cambria Math" panose="02040503050406030204" pitchFamily="18" charset="0"/>
                              <a:ea typeface="Cambria Math" panose="02040503050406030204" pitchFamily="18" charset="0"/>
                            </a:rPr>
                            <m:t>∙</m:t>
                          </m:r>
                          <m:d>
                            <m:dPr>
                              <m:ctrlPr>
                                <a:rPr lang="tr-TR" sz="2800" b="1" i="1" smtClean="0">
                                  <a:latin typeface="Cambria Math" panose="02040503050406030204" pitchFamily="18" charset="0"/>
                                  <a:ea typeface="Cambria Math" panose="02040503050406030204" pitchFamily="18" charset="0"/>
                                </a:rPr>
                              </m:ctrlPr>
                            </m:dPr>
                            <m:e>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𝑼</m:t>
                                  </m:r>
                                </m:e>
                                <m:sub>
                                  <m:r>
                                    <a:rPr lang="tr-TR" sz="2800" b="1" i="1" smtClean="0">
                                      <a:latin typeface="Cambria Math" panose="02040503050406030204" pitchFamily="18" charset="0"/>
                                      <a:ea typeface="Cambria Math" panose="02040503050406030204" pitchFamily="18" charset="0"/>
                                    </a:rPr>
                                    <m:t>𝟐</m:t>
                                  </m:r>
                                </m:sub>
                              </m:sSub>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𝟏</m:t>
                                  </m:r>
                                </m:sub>
                              </m:sSub>
                              <m:r>
                                <a:rPr lang="tr-TR" sz="2800" b="1" i="1" smtClean="0">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𝑼</m:t>
                                  </m:r>
                                </m:e>
                                <m:sub>
                                  <m:r>
                                    <a:rPr lang="tr-TR" sz="2800" b="1" i="1" smtClean="0">
                                      <a:latin typeface="Cambria Math" panose="02040503050406030204" pitchFamily="18" charset="0"/>
                                      <a:ea typeface="Cambria Math" panose="02040503050406030204" pitchFamily="18" charset="0"/>
                                    </a:rPr>
                                    <m:t>𝟏</m:t>
                                  </m:r>
                                </m:sub>
                              </m:sSub>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𝟐</m:t>
                                  </m:r>
                                </m:sub>
                              </m:sSub>
                            </m:e>
                          </m:d>
                        </m:num>
                        <m:den>
                          <m:r>
                            <a:rPr lang="tr-TR" sz="2800" b="1" i="1" smtClean="0">
                              <a:latin typeface="Cambria Math" panose="02040503050406030204" pitchFamily="18" charset="0"/>
                            </a:rPr>
                            <m:t>𝒍𝒏</m:t>
                          </m:r>
                          <m:d>
                            <m:dPr>
                              <m:begChr m:val="["/>
                              <m:endChr m:val="]"/>
                              <m:ctrlPr>
                                <a:rPr lang="tr-TR" sz="2800" b="1" i="1" smtClean="0">
                                  <a:latin typeface="Cambria Math" panose="02040503050406030204" pitchFamily="18" charset="0"/>
                                </a:rPr>
                              </m:ctrlPr>
                            </m:dPr>
                            <m:e>
                              <m:f>
                                <m:fPr>
                                  <m:type m:val="lin"/>
                                  <m:ctrlPr>
                                    <a:rPr lang="tr-TR" sz="2800" b="1" i="1" smtClean="0">
                                      <a:latin typeface="Cambria Math" panose="02040503050406030204" pitchFamily="18" charset="0"/>
                                    </a:rPr>
                                  </m:ctrlPr>
                                </m:fPr>
                                <m:num>
                                  <m:d>
                                    <m:dPr>
                                      <m:ctrlPr>
                                        <a:rPr lang="tr-TR" sz="2800" b="1" i="1" smtClean="0">
                                          <a:latin typeface="Cambria Math" panose="02040503050406030204" pitchFamily="18" charset="0"/>
                                        </a:rPr>
                                      </m:ctrlPr>
                                    </m:dPr>
                                    <m:e>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𝑼</m:t>
                                          </m:r>
                                        </m:e>
                                        <m:sub>
                                          <m:r>
                                            <a:rPr lang="tr-TR" sz="2800" b="1" i="1">
                                              <a:latin typeface="Cambria Math" panose="02040503050406030204" pitchFamily="18" charset="0"/>
                                              <a:ea typeface="Cambria Math" panose="02040503050406030204" pitchFamily="18" charset="0"/>
                                            </a:rPr>
                                            <m:t>𝟐</m:t>
                                          </m:r>
                                        </m:sub>
                                      </m:sSub>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𝟏</m:t>
                                          </m:r>
                                        </m:sub>
                                      </m:sSub>
                                    </m:e>
                                  </m:d>
                                </m:num>
                                <m:den>
                                  <m:d>
                                    <m:dPr>
                                      <m:ctrlPr>
                                        <a:rPr lang="tr-TR" sz="2800" b="1" i="1" smtClean="0">
                                          <a:latin typeface="Cambria Math" panose="02040503050406030204" pitchFamily="18" charset="0"/>
                                        </a:rPr>
                                      </m:ctrlPr>
                                    </m:dPr>
                                    <m:e>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𝑼</m:t>
                                          </m:r>
                                        </m:e>
                                        <m:sub>
                                          <m:r>
                                            <a:rPr lang="tr-TR" sz="2800" b="1" i="1">
                                              <a:latin typeface="Cambria Math" panose="02040503050406030204" pitchFamily="18" charset="0"/>
                                              <a:ea typeface="Cambria Math" panose="02040503050406030204" pitchFamily="18" charset="0"/>
                                            </a:rPr>
                                            <m:t>𝟏</m:t>
                                          </m:r>
                                        </m:sub>
                                      </m:sSub>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𝟐</m:t>
                                          </m:r>
                                        </m:sub>
                                      </m:sSub>
                                    </m:e>
                                  </m:d>
                                </m:den>
                              </m:f>
                            </m:e>
                          </m:d>
                        </m:den>
                      </m:f>
                    </m:oMath>
                  </m:oMathPara>
                </a14:m>
                <a:endParaRPr lang="tr-TR" sz="2800" b="1" dirty="0"/>
              </a:p>
            </p:txBody>
          </p:sp>
        </mc:Choice>
        <mc:Fallback xmlns="">
          <p:sp>
            <p:nvSpPr>
              <p:cNvPr id="12" name="Metin kutusu 11">
                <a:extLst>
                  <a:ext uri="{FF2B5EF4-FFF2-40B4-BE49-F238E27FC236}">
                    <a16:creationId xmlns:a16="http://schemas.microsoft.com/office/drawing/2014/main" id="{5FDDD76F-3618-2530-8DB6-FFD1A596AB0B}"/>
                  </a:ext>
                </a:extLst>
              </p:cNvPr>
              <p:cNvSpPr txBox="1">
                <a:spLocks noRot="1" noChangeAspect="1" noMove="1" noResize="1" noEditPoints="1" noAdjustHandles="1" noChangeArrowheads="1" noChangeShapeType="1" noTextEdit="1"/>
              </p:cNvSpPr>
              <p:nvPr/>
            </p:nvSpPr>
            <p:spPr>
              <a:xfrm>
                <a:off x="2551812" y="3554140"/>
                <a:ext cx="6756978" cy="906658"/>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Metin kutusu 9">
                <a:extLst>
                  <a:ext uri="{FF2B5EF4-FFF2-40B4-BE49-F238E27FC236}">
                    <a16:creationId xmlns:a16="http://schemas.microsoft.com/office/drawing/2014/main" id="{54D49224-5647-74AB-CCD2-259802FE8AAB}"/>
                  </a:ext>
                </a:extLst>
              </p:cNvPr>
              <p:cNvSpPr txBox="1"/>
              <p:nvPr/>
            </p:nvSpPr>
            <p:spPr>
              <a:xfrm>
                <a:off x="2565855" y="5022420"/>
                <a:ext cx="6742935" cy="95885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sz="2800" b="1" i="1" smtClean="0">
                              <a:latin typeface="Cambria Math" panose="02040503050406030204" pitchFamily="18" charset="0"/>
                            </a:rPr>
                          </m:ctrlPr>
                        </m:fPr>
                        <m:num>
                          <m:r>
                            <a:rPr lang="tr-TR" sz="2800" b="1" i="1" smtClean="0">
                              <a:latin typeface="Cambria Math" panose="02040503050406030204" pitchFamily="18" charset="0"/>
                            </a:rPr>
                            <m:t>𝟏</m:t>
                          </m:r>
                        </m:num>
                        <m:den>
                          <m:sSub>
                            <m:sSubPr>
                              <m:ctrlPr>
                                <a:rPr lang="tr-TR" sz="2800" b="1" i="1">
                                  <a:latin typeface="Cambria Math" panose="02040503050406030204" pitchFamily="18" charset="0"/>
                                </a:rPr>
                              </m:ctrlPr>
                            </m:sSubPr>
                            <m:e>
                              <m:r>
                                <a:rPr lang="tr-TR" sz="2800" b="1" i="1">
                                  <a:latin typeface="Cambria Math" panose="02040503050406030204" pitchFamily="18" charset="0"/>
                                </a:rPr>
                                <m:t>𝑼</m:t>
                              </m:r>
                            </m:e>
                            <m:sub>
                              <m:r>
                                <a:rPr lang="tr-TR" sz="2800" b="1" i="1">
                                  <a:latin typeface="Cambria Math" panose="02040503050406030204" pitchFamily="18" charset="0"/>
                                </a:rPr>
                                <m:t>𝒎</m:t>
                              </m:r>
                            </m:sub>
                          </m:sSub>
                        </m:den>
                      </m:f>
                      <m:r>
                        <a:rPr lang="tr-TR" sz="2800" b="1" i="1" smtClean="0">
                          <a:latin typeface="Cambria Math" panose="02040503050406030204" pitchFamily="18" charset="0"/>
                        </a:rPr>
                        <m:t>=</m:t>
                      </m:r>
                      <m:f>
                        <m:fPr>
                          <m:ctrlPr>
                            <a:rPr lang="tr-TR" sz="2800" b="1" i="1">
                              <a:latin typeface="Cambria Math" panose="02040503050406030204" pitchFamily="18" charset="0"/>
                            </a:rPr>
                          </m:ctrlPr>
                        </m:fPr>
                        <m:num>
                          <m:r>
                            <a:rPr lang="tr-TR" sz="2800" b="1" i="1">
                              <a:latin typeface="Cambria Math" panose="02040503050406030204" pitchFamily="18" charset="0"/>
                            </a:rPr>
                            <m:t>𝟏</m:t>
                          </m:r>
                        </m:num>
                        <m:den>
                          <m:sSub>
                            <m:sSubPr>
                              <m:ctrlPr>
                                <a:rPr lang="tr-TR" sz="2800" b="1" i="1">
                                  <a:latin typeface="Cambria Math" panose="02040503050406030204" pitchFamily="18" charset="0"/>
                                </a:rPr>
                              </m:ctrlPr>
                            </m:sSubPr>
                            <m:e>
                              <m:r>
                                <a:rPr lang="tr-TR" sz="2800" b="1" i="1">
                                  <a:latin typeface="Cambria Math" panose="02040503050406030204" pitchFamily="18" charset="0"/>
                                </a:rPr>
                                <m:t>𝑼</m:t>
                              </m:r>
                            </m:e>
                            <m:sub>
                              <m:r>
                                <a:rPr lang="tr-TR" sz="2800" b="1" i="1" smtClean="0">
                                  <a:latin typeface="Cambria Math" panose="02040503050406030204" pitchFamily="18" charset="0"/>
                                </a:rPr>
                                <m:t>𝟏</m:t>
                              </m:r>
                            </m:sub>
                          </m:sSub>
                        </m:den>
                      </m:f>
                      <m:d>
                        <m:dPr>
                          <m:begChr m:val="["/>
                          <m:endChr m:val="]"/>
                          <m:ctrlPr>
                            <a:rPr lang="tr-TR" sz="2800" b="1" i="1" smtClean="0">
                              <a:latin typeface="Cambria Math" panose="02040503050406030204" pitchFamily="18" charset="0"/>
                            </a:rPr>
                          </m:ctrlPr>
                        </m:dPr>
                        <m:e>
                          <m:f>
                            <m:fPr>
                              <m:ctrlPr>
                                <a:rPr lang="tr-TR" sz="2800" b="1" i="1" smtClean="0">
                                  <a:latin typeface="Cambria Math" panose="02040503050406030204" pitchFamily="18" charset="0"/>
                                </a:rPr>
                              </m:ctrlPr>
                            </m:fPr>
                            <m:num>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𝒍𝒎</m:t>
                                  </m:r>
                                </m:sub>
                              </m:sSub>
                              <m:r>
                                <a:rPr lang="tr-TR" sz="2800" b="1" i="1" smtClean="0">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𝟐</m:t>
                                  </m:r>
                                </m:sub>
                              </m:sSub>
                            </m:num>
                            <m:den>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𝟏</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𝟐</m:t>
                                  </m:r>
                                </m:sub>
                              </m:sSub>
                            </m:den>
                          </m:f>
                        </m:e>
                      </m:d>
                      <m:r>
                        <a:rPr lang="tr-TR" sz="2800" b="1" i="1" smtClean="0">
                          <a:latin typeface="Cambria Math" panose="02040503050406030204" pitchFamily="18" charset="0"/>
                        </a:rPr>
                        <m:t>=</m:t>
                      </m:r>
                      <m:f>
                        <m:fPr>
                          <m:ctrlPr>
                            <a:rPr lang="tr-TR" sz="2800" b="1" i="1">
                              <a:latin typeface="Cambria Math" panose="02040503050406030204" pitchFamily="18" charset="0"/>
                            </a:rPr>
                          </m:ctrlPr>
                        </m:fPr>
                        <m:num>
                          <m:r>
                            <a:rPr lang="tr-TR" sz="2800" b="1" i="1">
                              <a:latin typeface="Cambria Math" panose="02040503050406030204" pitchFamily="18" charset="0"/>
                            </a:rPr>
                            <m:t>𝟏</m:t>
                          </m:r>
                        </m:num>
                        <m:den>
                          <m:sSub>
                            <m:sSubPr>
                              <m:ctrlPr>
                                <a:rPr lang="tr-TR" sz="2800" b="1" i="1">
                                  <a:latin typeface="Cambria Math" panose="02040503050406030204" pitchFamily="18" charset="0"/>
                                </a:rPr>
                              </m:ctrlPr>
                            </m:sSubPr>
                            <m:e>
                              <m:r>
                                <a:rPr lang="tr-TR" sz="2800" b="1" i="1">
                                  <a:latin typeface="Cambria Math" panose="02040503050406030204" pitchFamily="18" charset="0"/>
                                </a:rPr>
                                <m:t>𝑼</m:t>
                              </m:r>
                            </m:e>
                            <m:sub>
                              <m:r>
                                <a:rPr lang="tr-TR" sz="2800" b="1" i="1" smtClean="0">
                                  <a:latin typeface="Cambria Math" panose="02040503050406030204" pitchFamily="18" charset="0"/>
                                </a:rPr>
                                <m:t>𝟐</m:t>
                              </m:r>
                            </m:sub>
                          </m:sSub>
                        </m:den>
                      </m:f>
                      <m:d>
                        <m:dPr>
                          <m:begChr m:val="["/>
                          <m:endChr m:val="]"/>
                          <m:ctrlPr>
                            <a:rPr lang="tr-TR" sz="2800" b="1" i="1">
                              <a:latin typeface="Cambria Math" panose="02040503050406030204" pitchFamily="18" charset="0"/>
                            </a:rPr>
                          </m:ctrlPr>
                        </m:dPr>
                        <m:e>
                          <m:f>
                            <m:fPr>
                              <m:ctrlPr>
                                <a:rPr lang="tr-TR" sz="2800" b="1" i="1">
                                  <a:latin typeface="Cambria Math" panose="02040503050406030204" pitchFamily="18" charset="0"/>
                                </a:rPr>
                              </m:ctrlPr>
                            </m:fPr>
                            <m:num>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𝟏</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smtClean="0">
                                      <a:latin typeface="Cambria Math" panose="02040503050406030204" pitchFamily="18" charset="0"/>
                                      <a:ea typeface="Cambria Math" panose="02040503050406030204" pitchFamily="18" charset="0"/>
                                    </a:rPr>
                                    <m:t>𝒍𝒎</m:t>
                                  </m:r>
                                </m:sub>
                              </m:sSub>
                            </m:num>
                            <m:den>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𝟏</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m:t>
                                  </m:r>
                                  <m:r>
                                    <a:rPr lang="tr-TR" sz="2800" b="1" i="1">
                                      <a:latin typeface="Cambria Math" panose="02040503050406030204" pitchFamily="18" charset="0"/>
                                      <a:ea typeface="Cambria Math" panose="02040503050406030204" pitchFamily="18" charset="0"/>
                                    </a:rPr>
                                    <m:t>𝑻</m:t>
                                  </m:r>
                                </m:e>
                                <m:sub>
                                  <m:r>
                                    <a:rPr lang="tr-TR" sz="2800" b="1" i="1">
                                      <a:latin typeface="Cambria Math" panose="02040503050406030204" pitchFamily="18" charset="0"/>
                                      <a:ea typeface="Cambria Math" panose="02040503050406030204" pitchFamily="18" charset="0"/>
                                    </a:rPr>
                                    <m:t>𝟐</m:t>
                                  </m:r>
                                </m:sub>
                              </m:sSub>
                            </m:den>
                          </m:f>
                        </m:e>
                      </m:d>
                    </m:oMath>
                  </m:oMathPara>
                </a14:m>
                <a:endParaRPr lang="tr-TR" sz="2800" b="1" dirty="0"/>
              </a:p>
            </p:txBody>
          </p:sp>
        </mc:Choice>
        <mc:Fallback xmlns="">
          <p:sp>
            <p:nvSpPr>
              <p:cNvPr id="10" name="Metin kutusu 9">
                <a:extLst>
                  <a:ext uri="{FF2B5EF4-FFF2-40B4-BE49-F238E27FC236}">
                    <a16:creationId xmlns:a16="http://schemas.microsoft.com/office/drawing/2014/main" id="{54D49224-5647-74AB-CCD2-259802FE8AAB}"/>
                  </a:ext>
                </a:extLst>
              </p:cNvPr>
              <p:cNvSpPr txBox="1">
                <a:spLocks noRot="1" noChangeAspect="1" noMove="1" noResize="1" noEditPoints="1" noAdjustHandles="1" noChangeArrowheads="1" noChangeShapeType="1" noTextEdit="1"/>
              </p:cNvSpPr>
              <p:nvPr/>
            </p:nvSpPr>
            <p:spPr>
              <a:xfrm>
                <a:off x="2565855" y="5022420"/>
                <a:ext cx="6742935" cy="958852"/>
              </a:xfrm>
              <a:prstGeom prst="rect">
                <a:avLst/>
              </a:prstGeom>
              <a:blipFill>
                <a:blip r:embed="rId6"/>
                <a:stretch>
                  <a:fillRect/>
                </a:stretch>
              </a:blipFill>
              <a:ln>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239599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03633-4B66-580B-BC50-CF71FE75E65B}"/>
            </a:ext>
          </a:extLst>
        </p:cNvPr>
        <p:cNvGrpSpPr/>
        <p:nvPr/>
      </p:nvGrpSpPr>
      <p:grpSpPr>
        <a:xfrm>
          <a:off x="0" y="0"/>
          <a:ext cx="0" cy="0"/>
          <a:chOff x="0" y="0"/>
          <a:chExt cx="0" cy="0"/>
        </a:xfrm>
      </p:grpSpPr>
      <p:sp>
        <p:nvSpPr>
          <p:cNvPr id="8" name="Slayt Numarası Yer Tutucusu 7">
            <a:extLst>
              <a:ext uri="{FF2B5EF4-FFF2-40B4-BE49-F238E27FC236}">
                <a16:creationId xmlns:a16="http://schemas.microsoft.com/office/drawing/2014/main" id="{4B2B924C-0202-732E-3E28-4182413E91E1}"/>
              </a:ext>
            </a:extLst>
          </p:cNvPr>
          <p:cNvSpPr>
            <a:spLocks noGrp="1"/>
          </p:cNvSpPr>
          <p:nvPr>
            <p:ph type="sldNum" sz="quarter" idx="12"/>
          </p:nvPr>
        </p:nvSpPr>
        <p:spPr/>
        <p:txBody>
          <a:bodyPr/>
          <a:lstStyle/>
          <a:p>
            <a:fld id="{9DC36462-DBD6-4833-A557-4F162F5DA347}" type="slidenum">
              <a:rPr lang="tr-TR" smtClean="0"/>
              <a:t>38</a:t>
            </a:fld>
            <a:endParaRPr lang="tr-TR"/>
          </a:p>
        </p:txBody>
      </p:sp>
      <p:pic>
        <p:nvPicPr>
          <p:cNvPr id="3" name="Resim 2">
            <a:extLst>
              <a:ext uri="{FF2B5EF4-FFF2-40B4-BE49-F238E27FC236}">
                <a16:creationId xmlns:a16="http://schemas.microsoft.com/office/drawing/2014/main" id="{96EDDC35-9AD2-EA20-7EC3-A7000C2484E9}"/>
              </a:ext>
            </a:extLst>
          </p:cNvPr>
          <p:cNvPicPr>
            <a:picLocks noChangeAspect="1"/>
          </p:cNvPicPr>
          <p:nvPr/>
        </p:nvPicPr>
        <p:blipFill>
          <a:blip r:embed="rId2"/>
          <a:stretch>
            <a:fillRect/>
          </a:stretch>
        </p:blipFill>
        <p:spPr>
          <a:xfrm>
            <a:off x="3054553" y="0"/>
            <a:ext cx="6082894" cy="6858000"/>
          </a:xfrm>
          <a:prstGeom prst="rect">
            <a:avLst/>
          </a:prstGeom>
          <a:ln>
            <a:solidFill>
              <a:schemeClr val="tx1"/>
            </a:solidFill>
          </a:ln>
        </p:spPr>
      </p:pic>
    </p:spTree>
    <p:extLst>
      <p:ext uri="{BB962C8B-B14F-4D97-AF65-F5344CB8AC3E}">
        <p14:creationId xmlns:p14="http://schemas.microsoft.com/office/powerpoint/2010/main" val="1443181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168120" y="-34689"/>
            <a:ext cx="10126254" cy="830997"/>
          </a:xfrm>
          <a:prstGeom prst="rect">
            <a:avLst/>
          </a:prstGeom>
          <a:noFill/>
        </p:spPr>
        <p:txBody>
          <a:bodyPr wrap="square" rtlCol="0">
            <a:spAutoFit/>
          </a:bodyPr>
          <a:lstStyle/>
          <a:p>
            <a:r>
              <a:rPr lang="tr-TR" sz="4000" b="1" dirty="0"/>
              <a:t>DEFINITIONS FOR </a:t>
            </a:r>
            <a:r>
              <a:rPr lang="el-GR" sz="4800" b="1" dirty="0"/>
              <a:t>ε</a:t>
            </a:r>
            <a:r>
              <a:rPr lang="tr-TR" sz="4000" b="1" dirty="0"/>
              <a:t>-NTU METHOD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77F5C76-B16E-4977-7521-2B30C21891FD}"/>
                  </a:ext>
                </a:extLst>
              </p:cNvPr>
              <p:cNvSpPr txBox="1"/>
              <p:nvPr/>
            </p:nvSpPr>
            <p:spPr>
              <a:xfrm>
                <a:off x="168120" y="1066770"/>
                <a:ext cx="11728912" cy="830997"/>
              </a:xfrm>
              <a:prstGeom prst="rect">
                <a:avLst/>
              </a:prstGeom>
              <a:noFill/>
            </p:spPr>
            <p:txBody>
              <a:bodyPr wrap="square">
                <a:spAutoFit/>
              </a:bodyPr>
              <a:lstStyle/>
              <a:p>
                <a:pPr marL="342900" indent="-342900" algn="just">
                  <a:buFont typeface="Wingdings" panose="05000000000000000000" pitchFamily="2" charset="2"/>
                  <a:buChar char="Ø"/>
                </a:pPr>
                <a:r>
                  <a:rPr lang="tr-TR" sz="2400" b="1" dirty="0">
                    <a:solidFill>
                      <a:srgbClr val="FF0000"/>
                    </a:solidFill>
                  </a:rPr>
                  <a:t>FOR EXAMPLE: </a:t>
                </a:r>
                <a:r>
                  <a:rPr lang="tr-TR" sz="2400" b="1" dirty="0"/>
                  <a:t>Consider a situation for which </a:t>
                </a:r>
                <a14:m>
                  <m:oMath xmlns:m="http://schemas.openxmlformats.org/officeDocument/2006/math">
                    <m:sSub>
                      <m:sSubPr>
                        <m:ctrlPr>
                          <a:rPr lang="tr-TR" sz="2400" b="1" i="1" smtClean="0">
                            <a:solidFill>
                              <a:srgbClr val="0000FF"/>
                            </a:solidFill>
                            <a:latin typeface="Cambria Math" panose="02040503050406030204" pitchFamily="18" charset="0"/>
                          </a:rPr>
                        </m:ctrlPr>
                      </m:sSubPr>
                      <m:e>
                        <m:r>
                          <a:rPr lang="tr-TR" sz="2400" b="1" i="1" smtClean="0">
                            <a:solidFill>
                              <a:srgbClr val="0000FF"/>
                            </a:solidFill>
                            <a:latin typeface="Cambria Math" panose="02040503050406030204" pitchFamily="18" charset="0"/>
                          </a:rPr>
                          <m:t>𝑪</m:t>
                        </m:r>
                      </m:e>
                      <m:sub>
                        <m:r>
                          <a:rPr lang="tr-TR" sz="2400" b="1" i="1" smtClean="0">
                            <a:solidFill>
                              <a:srgbClr val="0000FF"/>
                            </a:solidFill>
                            <a:latin typeface="Cambria Math" panose="02040503050406030204" pitchFamily="18" charset="0"/>
                          </a:rPr>
                          <m:t>𝒄</m:t>
                        </m:r>
                      </m:sub>
                    </m:sSub>
                    <m:r>
                      <a:rPr lang="tr-TR" sz="2400" b="1" i="1" smtClean="0">
                        <a:solidFill>
                          <a:srgbClr val="0000FF"/>
                        </a:solidFill>
                        <a:latin typeface="Cambria Math" panose="02040503050406030204" pitchFamily="18" charset="0"/>
                      </a:rPr>
                      <m:t>&lt;</m:t>
                    </m:r>
                    <m:sSub>
                      <m:sSubPr>
                        <m:ctrlPr>
                          <a:rPr lang="tr-TR" sz="2400" b="1" i="1" smtClean="0">
                            <a:solidFill>
                              <a:srgbClr val="0000FF"/>
                            </a:solidFill>
                            <a:latin typeface="Cambria Math" panose="02040503050406030204" pitchFamily="18" charset="0"/>
                          </a:rPr>
                        </m:ctrlPr>
                      </m:sSubPr>
                      <m:e>
                        <m:r>
                          <a:rPr lang="tr-TR" sz="2400" b="1" i="1" smtClean="0">
                            <a:solidFill>
                              <a:srgbClr val="0000FF"/>
                            </a:solidFill>
                            <a:latin typeface="Cambria Math" panose="02040503050406030204" pitchFamily="18" charset="0"/>
                          </a:rPr>
                          <m:t>𝑪</m:t>
                        </m:r>
                      </m:e>
                      <m:sub>
                        <m:r>
                          <a:rPr lang="tr-TR" sz="2400" b="1" i="1" smtClean="0">
                            <a:solidFill>
                              <a:srgbClr val="0000FF"/>
                            </a:solidFill>
                            <a:latin typeface="Cambria Math" panose="02040503050406030204" pitchFamily="18" charset="0"/>
                          </a:rPr>
                          <m:t>𝒉</m:t>
                        </m:r>
                      </m:sub>
                    </m:sSub>
                    <m:r>
                      <a:rPr lang="tr-TR" sz="2400" b="1" i="1" smtClean="0">
                        <a:latin typeface="Cambria Math" panose="02040503050406030204" pitchFamily="18" charset="0"/>
                      </a:rPr>
                      <m:t>, </m:t>
                    </m:r>
                  </m:oMath>
                </a14:m>
                <a:r>
                  <a:rPr lang="tr-TR" sz="2400" b="1" dirty="0"/>
                  <a:t>in which case, from the following equations, </a:t>
                </a:r>
              </a:p>
            </p:txBody>
          </p:sp>
        </mc:Choice>
        <mc:Fallback xmlns="">
          <p:sp>
            <p:nvSpPr>
              <p:cNvPr id="3" name="TextBox 2">
                <a:extLst>
                  <a:ext uri="{FF2B5EF4-FFF2-40B4-BE49-F238E27FC236}">
                    <a16:creationId xmlns:a16="http://schemas.microsoft.com/office/drawing/2014/main" id="{D77F5C76-B16E-4977-7521-2B30C21891FD}"/>
                  </a:ext>
                </a:extLst>
              </p:cNvPr>
              <p:cNvSpPr txBox="1">
                <a:spLocks noRot="1" noChangeAspect="1" noMove="1" noResize="1" noEditPoints="1" noAdjustHandles="1" noChangeArrowheads="1" noChangeShapeType="1" noTextEdit="1"/>
              </p:cNvSpPr>
              <p:nvPr/>
            </p:nvSpPr>
            <p:spPr>
              <a:xfrm>
                <a:off x="168120" y="1066770"/>
                <a:ext cx="11728912" cy="830997"/>
              </a:xfrm>
              <a:prstGeom prst="rect">
                <a:avLst/>
              </a:prstGeom>
              <a:blipFill>
                <a:blip r:embed="rId3"/>
                <a:stretch>
                  <a:fillRect l="-728" t="-5882" r="-780" b="-1617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5DAED6D-2AD9-C435-1A1F-723CAD2F9C84}"/>
                  </a:ext>
                </a:extLst>
              </p:cNvPr>
              <p:cNvSpPr txBox="1"/>
              <p:nvPr/>
            </p:nvSpPr>
            <p:spPr>
              <a:xfrm>
                <a:off x="83963" y="2049078"/>
                <a:ext cx="5295360" cy="469487"/>
              </a:xfrm>
              <a:prstGeom prst="rect">
                <a:avLst/>
              </a:prstGeom>
              <a:solidFill>
                <a:schemeClr val="accent2">
                  <a:lumMod val="60000"/>
                  <a:lumOff val="40000"/>
                </a:schemeClr>
              </a:solidFill>
              <a:ln>
                <a:solidFill>
                  <a:schemeClr val="tx1"/>
                </a:solidFill>
              </a:ln>
            </p:spPr>
            <p:txBody>
              <a:bodyPr wrap="none" lIns="0" tIns="0" rIns="0" bIns="0" rtlCol="0">
                <a:spAutoFit/>
              </a:bodyPr>
              <a:lstStyle/>
              <a:p>
                <a14:m>
                  <m:oMath xmlns:m="http://schemas.openxmlformats.org/officeDocument/2006/math">
                    <m:r>
                      <a:rPr lang="tr-TR" sz="2800" b="1" i="1" smtClean="0">
                        <a:latin typeface="Cambria Math" panose="02040503050406030204" pitchFamily="18" charset="0"/>
                      </a:rPr>
                      <m:t>𝒅𝒒</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m:t>
                        </m:r>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𝒉</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𝒄</m:t>
                        </m:r>
                      </m:e>
                      <m:sub>
                        <m:r>
                          <a:rPr lang="tr-TR" sz="2800" b="1" i="1" smtClean="0">
                            <a:latin typeface="Cambria Math" panose="02040503050406030204" pitchFamily="18" charset="0"/>
                          </a:rPr>
                          <m:t>𝒑</m:t>
                        </m:r>
                        <m:r>
                          <a:rPr lang="tr-TR" sz="2800" b="1" i="1" smtClean="0">
                            <a:latin typeface="Cambria Math" panose="02040503050406030204" pitchFamily="18" charset="0"/>
                          </a:rPr>
                          <m:t>,</m:t>
                        </m:r>
                        <m:r>
                          <a:rPr lang="tr-TR" sz="2800" b="1" i="1">
                            <a:latin typeface="Cambria Math" panose="02040503050406030204" pitchFamily="18" charset="0"/>
                          </a:rPr>
                          <m:t>𝒉</m:t>
                        </m:r>
                      </m:sub>
                    </m:sSub>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𝒅𝑻</m:t>
                        </m:r>
                      </m:e>
                      <m:sub>
                        <m:r>
                          <a:rPr lang="tr-TR" sz="2800" b="1" i="1" smtClean="0">
                            <a:latin typeface="Cambria Math" panose="02040503050406030204" pitchFamily="18" charset="0"/>
                            <a:ea typeface="Cambria Math" panose="02040503050406030204" pitchFamily="18" charset="0"/>
                          </a:rPr>
                          <m:t>𝒉</m:t>
                        </m:r>
                      </m:sub>
                    </m:sSub>
                    <m:r>
                      <a:rPr lang="tr-TR" sz="2800" b="1" i="1" smtClean="0">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𝑪</m:t>
                        </m:r>
                      </m:e>
                      <m:sub>
                        <m:r>
                          <a:rPr lang="tr-TR" sz="2800" b="1" i="1">
                            <a:latin typeface="Cambria Math" panose="02040503050406030204" pitchFamily="18" charset="0"/>
                            <a:ea typeface="Cambria Math" panose="02040503050406030204" pitchFamily="18" charset="0"/>
                          </a:rPr>
                          <m:t>𝒉</m:t>
                        </m:r>
                      </m:sub>
                    </m:sSub>
                  </m:oMath>
                </a14:m>
                <a:r>
                  <a:rPr lang="tr-TR" sz="2800" b="1" dirty="0">
                    <a:ea typeface="Cambria Math" panose="02040503050406030204" pitchFamily="18" charset="0"/>
                  </a:rPr>
                  <a:t> </a:t>
                </a:r>
                <a14:m>
                  <m:oMath xmlns:m="http://schemas.openxmlformats.org/officeDocument/2006/math">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𝒅𝑻</m:t>
                        </m:r>
                      </m:e>
                      <m:sub>
                        <m:r>
                          <a:rPr lang="tr-TR" sz="2800" b="1" i="1">
                            <a:latin typeface="Cambria Math" panose="02040503050406030204" pitchFamily="18" charset="0"/>
                            <a:ea typeface="Cambria Math" panose="02040503050406030204" pitchFamily="18" charset="0"/>
                          </a:rPr>
                          <m:t>𝒉</m:t>
                        </m:r>
                      </m:sub>
                    </m:sSub>
                  </m:oMath>
                </a14:m>
                <a:endParaRPr lang="tr-TR" sz="2800" b="1" dirty="0"/>
              </a:p>
            </p:txBody>
          </p:sp>
        </mc:Choice>
        <mc:Fallback xmlns="">
          <p:sp>
            <p:nvSpPr>
              <p:cNvPr id="6" name="TextBox 5">
                <a:extLst>
                  <a:ext uri="{FF2B5EF4-FFF2-40B4-BE49-F238E27FC236}">
                    <a16:creationId xmlns:a16="http://schemas.microsoft.com/office/drawing/2014/main" id="{75DAED6D-2AD9-C435-1A1F-723CAD2F9C84}"/>
                  </a:ext>
                </a:extLst>
              </p:cNvPr>
              <p:cNvSpPr txBox="1">
                <a:spLocks noRot="1" noChangeAspect="1" noMove="1" noResize="1" noEditPoints="1" noAdjustHandles="1" noChangeArrowheads="1" noChangeShapeType="1" noTextEdit="1"/>
              </p:cNvSpPr>
              <p:nvPr/>
            </p:nvSpPr>
            <p:spPr>
              <a:xfrm>
                <a:off x="83963" y="2049078"/>
                <a:ext cx="5295360" cy="469487"/>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5D1BB37-6A50-948C-6823-7030AFF63E3A}"/>
                  </a:ext>
                </a:extLst>
              </p:cNvPr>
              <p:cNvSpPr txBox="1"/>
              <p:nvPr/>
            </p:nvSpPr>
            <p:spPr>
              <a:xfrm>
                <a:off x="431815" y="2814695"/>
                <a:ext cx="4599657" cy="469487"/>
              </a:xfrm>
              <a:prstGeom prst="rect">
                <a:avLst/>
              </a:prstGeom>
              <a:solidFill>
                <a:schemeClr val="accent2">
                  <a:lumMod val="60000"/>
                  <a:lumOff val="40000"/>
                </a:schemeClr>
              </a:solidFill>
              <a:ln>
                <a:solidFill>
                  <a:schemeClr val="tx1"/>
                </a:solidFill>
              </a:ln>
            </p:spPr>
            <p:txBody>
              <a:bodyPr wrap="none" lIns="0" tIns="0" rIns="0" bIns="0" rtlCol="0">
                <a:spAutoFit/>
              </a:bodyPr>
              <a:lstStyle/>
              <a:p>
                <a14:m>
                  <m:oMath xmlns:m="http://schemas.openxmlformats.org/officeDocument/2006/math">
                    <m:r>
                      <a:rPr lang="tr-TR" sz="2800" b="1" i="1" smtClean="0">
                        <a:latin typeface="Cambria Math" panose="02040503050406030204" pitchFamily="18" charset="0"/>
                      </a:rPr>
                      <m:t>𝒅𝒒</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𝒄</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𝒄</m:t>
                        </m:r>
                      </m:e>
                      <m:sub>
                        <m:r>
                          <a:rPr lang="tr-TR" sz="2800" b="1" i="1" smtClean="0">
                            <a:latin typeface="Cambria Math" panose="02040503050406030204" pitchFamily="18" charset="0"/>
                          </a:rPr>
                          <m:t>𝒑</m:t>
                        </m:r>
                        <m:r>
                          <a:rPr lang="tr-TR" sz="2800" b="1" i="1" smtClean="0">
                            <a:latin typeface="Cambria Math" panose="02040503050406030204" pitchFamily="18" charset="0"/>
                          </a:rPr>
                          <m:t>,</m:t>
                        </m:r>
                        <m:r>
                          <a:rPr lang="tr-TR" sz="2800" b="1" i="1" smtClean="0">
                            <a:latin typeface="Cambria Math" panose="02040503050406030204" pitchFamily="18" charset="0"/>
                          </a:rPr>
                          <m:t>𝒄</m:t>
                        </m:r>
                      </m:sub>
                    </m:sSub>
                    <m:r>
                      <a:rPr lang="tr-TR" sz="2800" b="1" i="1" smtClean="0">
                        <a:latin typeface="Cambria Math" panose="02040503050406030204" pitchFamily="18" charset="0"/>
                        <a:ea typeface="Cambria Math" panose="02040503050406030204" pitchFamily="18" charset="0"/>
                      </a:rPr>
                      <m:t>∙</m:t>
                    </m:r>
                    <m:sSub>
                      <m:sSubPr>
                        <m:ctrlPr>
                          <a:rPr lang="tr-TR" sz="2800" b="1" i="1" smtClean="0">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𝒅𝑻</m:t>
                        </m:r>
                      </m:e>
                      <m:sub>
                        <m:r>
                          <a:rPr lang="tr-TR" sz="2800" b="1" i="1" smtClean="0">
                            <a:latin typeface="Cambria Math" panose="02040503050406030204" pitchFamily="18" charset="0"/>
                            <a:ea typeface="Cambria Math" panose="02040503050406030204" pitchFamily="18" charset="0"/>
                          </a:rPr>
                          <m:t>𝒄</m:t>
                        </m:r>
                      </m:sub>
                    </m:sSub>
                    <m:r>
                      <a:rPr lang="tr-TR" sz="2800" b="1" i="1" smtClean="0">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𝑪</m:t>
                        </m:r>
                      </m:e>
                      <m:sub>
                        <m:r>
                          <a:rPr lang="tr-TR" sz="2800" b="1" i="1" smtClean="0">
                            <a:latin typeface="Cambria Math" panose="02040503050406030204" pitchFamily="18" charset="0"/>
                            <a:ea typeface="Cambria Math" panose="02040503050406030204" pitchFamily="18" charset="0"/>
                          </a:rPr>
                          <m:t>𝒄</m:t>
                        </m:r>
                      </m:sub>
                    </m:sSub>
                  </m:oMath>
                </a14:m>
                <a:r>
                  <a:rPr lang="tr-TR" sz="2800" b="1" dirty="0">
                    <a:ea typeface="Cambria Math" panose="02040503050406030204" pitchFamily="18" charset="0"/>
                  </a:rPr>
                  <a:t> </a:t>
                </a:r>
                <a14:m>
                  <m:oMath xmlns:m="http://schemas.openxmlformats.org/officeDocument/2006/math">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𝒅𝑻</m:t>
                        </m:r>
                      </m:e>
                      <m:sub>
                        <m:r>
                          <a:rPr lang="tr-TR" sz="2800" b="1" i="1" smtClean="0">
                            <a:latin typeface="Cambria Math" panose="02040503050406030204" pitchFamily="18" charset="0"/>
                            <a:ea typeface="Cambria Math" panose="02040503050406030204" pitchFamily="18" charset="0"/>
                          </a:rPr>
                          <m:t>𝒄</m:t>
                        </m:r>
                      </m:sub>
                    </m:sSub>
                  </m:oMath>
                </a14:m>
                <a:endParaRPr lang="tr-TR" sz="2800" b="1" dirty="0"/>
              </a:p>
            </p:txBody>
          </p:sp>
        </mc:Choice>
        <mc:Fallback xmlns="">
          <p:sp>
            <p:nvSpPr>
              <p:cNvPr id="8" name="TextBox 7">
                <a:extLst>
                  <a:ext uri="{FF2B5EF4-FFF2-40B4-BE49-F238E27FC236}">
                    <a16:creationId xmlns:a16="http://schemas.microsoft.com/office/drawing/2014/main" id="{95D1BB37-6A50-948C-6823-7030AFF63E3A}"/>
                  </a:ext>
                </a:extLst>
              </p:cNvPr>
              <p:cNvSpPr txBox="1">
                <a:spLocks noRot="1" noChangeAspect="1" noMove="1" noResize="1" noEditPoints="1" noAdjustHandles="1" noChangeArrowheads="1" noChangeShapeType="1" noTextEdit="1"/>
              </p:cNvSpPr>
              <p:nvPr/>
            </p:nvSpPr>
            <p:spPr>
              <a:xfrm>
                <a:off x="431815" y="2814695"/>
                <a:ext cx="4599657" cy="469487"/>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9" name="Right Brace 8">
            <a:extLst>
              <a:ext uri="{FF2B5EF4-FFF2-40B4-BE49-F238E27FC236}">
                <a16:creationId xmlns:a16="http://schemas.microsoft.com/office/drawing/2014/main" id="{40CD2DA9-66C8-EC94-BDDD-4CE7C529663F}"/>
              </a:ext>
            </a:extLst>
          </p:cNvPr>
          <p:cNvSpPr/>
          <p:nvPr/>
        </p:nvSpPr>
        <p:spPr>
          <a:xfrm>
            <a:off x="5379323" y="1958267"/>
            <a:ext cx="471948" cy="1364226"/>
          </a:xfrm>
          <a:prstGeom prst="rightBrace">
            <a:avLst>
              <a:gd name="adj1" fmla="val 5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D2B4698-DD47-3721-7D07-930970DBE6E4}"/>
                  </a:ext>
                </a:extLst>
              </p:cNvPr>
              <p:cNvSpPr txBox="1"/>
              <p:nvPr/>
            </p:nvSpPr>
            <p:spPr>
              <a:xfrm>
                <a:off x="6031162" y="2451177"/>
                <a:ext cx="3022622" cy="4308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a:latin typeface="Cambria Math" panose="02040503050406030204" pitchFamily="18" charset="0"/>
                              <a:ea typeface="Cambria Math" panose="02040503050406030204" pitchFamily="18" charset="0"/>
                            </a:rPr>
                            <m:t>𝒉</m:t>
                          </m:r>
                        </m:sub>
                      </m:sSub>
                      <m:r>
                        <m:rPr>
                          <m:nor/>
                        </m:rPr>
                        <a:rPr lang="tr-TR" sz="2800" b="1" dirty="0">
                          <a:ea typeface="Cambria Math" panose="02040503050406030204" pitchFamily="18" charset="0"/>
                        </a:rPr>
                        <m:t> </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𝒅𝑻</m:t>
                          </m:r>
                        </m:e>
                        <m:sub>
                          <m:r>
                            <a:rPr lang="tr-TR" sz="2800" b="1" i="1">
                              <a:latin typeface="Cambria Math" panose="02040503050406030204" pitchFamily="18" charset="0"/>
                              <a:ea typeface="Cambria Math" panose="02040503050406030204" pitchFamily="18" charset="0"/>
                            </a:rPr>
                            <m:t>𝒉</m:t>
                          </m:r>
                        </m:sub>
                      </m:sSub>
                      <m:r>
                        <a:rPr lang="tr-TR" sz="2800" b="1" i="1" smtClean="0">
                          <a:latin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a:latin typeface="Cambria Math" panose="02040503050406030204" pitchFamily="18" charset="0"/>
                              <a:ea typeface="Cambria Math" panose="02040503050406030204" pitchFamily="18" charset="0"/>
                            </a:rPr>
                            <m:t>𝒄</m:t>
                          </m:r>
                        </m:sub>
                      </m:sSub>
                      <m:r>
                        <m:rPr>
                          <m:nor/>
                        </m:rPr>
                        <a:rPr lang="tr-TR" sz="2800" b="1" dirty="0">
                          <a:ea typeface="Cambria Math" panose="02040503050406030204" pitchFamily="18" charset="0"/>
                        </a:rPr>
                        <m:t> </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𝒅𝑻</m:t>
                          </m:r>
                        </m:e>
                        <m:sub>
                          <m:r>
                            <a:rPr lang="tr-TR" sz="2800" b="1" i="1">
                              <a:latin typeface="Cambria Math" panose="02040503050406030204" pitchFamily="18" charset="0"/>
                              <a:ea typeface="Cambria Math" panose="02040503050406030204" pitchFamily="18" charset="0"/>
                            </a:rPr>
                            <m:t>𝒄</m:t>
                          </m:r>
                        </m:sub>
                      </m:sSub>
                    </m:oMath>
                  </m:oMathPara>
                </a14:m>
                <a:endParaRPr lang="tr-TR" sz="2800" b="1" dirty="0"/>
              </a:p>
            </p:txBody>
          </p:sp>
        </mc:Choice>
        <mc:Fallback xmlns="">
          <p:sp>
            <p:nvSpPr>
              <p:cNvPr id="10" name="TextBox 9">
                <a:extLst>
                  <a:ext uri="{FF2B5EF4-FFF2-40B4-BE49-F238E27FC236}">
                    <a16:creationId xmlns:a16="http://schemas.microsoft.com/office/drawing/2014/main" id="{4D2B4698-DD47-3721-7D07-930970DBE6E4}"/>
                  </a:ext>
                </a:extLst>
              </p:cNvPr>
              <p:cNvSpPr txBox="1">
                <a:spLocks noRot="1" noChangeAspect="1" noMove="1" noResize="1" noEditPoints="1" noAdjustHandles="1" noChangeArrowheads="1" noChangeShapeType="1" noTextEdit="1"/>
              </p:cNvSpPr>
              <p:nvPr/>
            </p:nvSpPr>
            <p:spPr>
              <a:xfrm>
                <a:off x="6031162" y="2451177"/>
                <a:ext cx="3022622" cy="430887"/>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11" name="Arrow: Right 10">
            <a:extLst>
              <a:ext uri="{FF2B5EF4-FFF2-40B4-BE49-F238E27FC236}">
                <a16:creationId xmlns:a16="http://schemas.microsoft.com/office/drawing/2014/main" id="{EF682C18-2003-564C-EC31-0AE99557889E}"/>
              </a:ext>
            </a:extLst>
          </p:cNvPr>
          <p:cNvSpPr/>
          <p:nvPr/>
        </p:nvSpPr>
        <p:spPr>
          <a:xfrm>
            <a:off x="9169223" y="2501138"/>
            <a:ext cx="471948" cy="31355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51B533F-79EA-B53F-A39A-2BDF161741F9}"/>
                  </a:ext>
                </a:extLst>
              </p:cNvPr>
              <p:cNvSpPr txBox="1"/>
              <p:nvPr/>
            </p:nvSpPr>
            <p:spPr>
              <a:xfrm>
                <a:off x="9863734" y="2424936"/>
                <a:ext cx="2244303" cy="430887"/>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tr-TR" sz="2800" b="1" i="1" smtClean="0">
                              <a:solidFill>
                                <a:srgbClr val="0000FF"/>
                              </a:solidFill>
                              <a:latin typeface="Cambria Math" panose="02040503050406030204" pitchFamily="18" charset="0"/>
                            </a:rPr>
                          </m:ctrlPr>
                        </m:dPr>
                        <m:e>
                          <m:sSub>
                            <m:sSubPr>
                              <m:ctrlPr>
                                <a:rPr lang="tr-TR" sz="2800" b="1" i="1">
                                  <a:solidFill>
                                    <a:srgbClr val="0000FF"/>
                                  </a:solidFill>
                                  <a:latin typeface="Cambria Math" panose="02040503050406030204" pitchFamily="18" charset="0"/>
                                  <a:ea typeface="Cambria Math" panose="02040503050406030204" pitchFamily="18" charset="0"/>
                                </a:rPr>
                              </m:ctrlPr>
                            </m:sSubPr>
                            <m:e>
                              <m:r>
                                <a:rPr lang="tr-TR" sz="2800" b="1" i="1">
                                  <a:solidFill>
                                    <a:srgbClr val="0000FF"/>
                                  </a:solidFill>
                                  <a:latin typeface="Cambria Math" panose="02040503050406030204" pitchFamily="18" charset="0"/>
                                  <a:ea typeface="Cambria Math" panose="02040503050406030204" pitchFamily="18" charset="0"/>
                                </a:rPr>
                                <m:t>𝒅𝑻</m:t>
                              </m:r>
                            </m:e>
                            <m:sub>
                              <m:r>
                                <a:rPr lang="tr-TR" sz="2800" b="1" i="1">
                                  <a:solidFill>
                                    <a:srgbClr val="0000FF"/>
                                  </a:solidFill>
                                  <a:latin typeface="Cambria Math" panose="02040503050406030204" pitchFamily="18" charset="0"/>
                                  <a:ea typeface="Cambria Math" panose="02040503050406030204" pitchFamily="18" charset="0"/>
                                </a:rPr>
                                <m:t>𝒉</m:t>
                              </m:r>
                            </m:sub>
                          </m:sSub>
                        </m:e>
                      </m:d>
                      <m:r>
                        <a:rPr lang="tr-TR" sz="2800" b="1" i="1" smtClean="0">
                          <a:solidFill>
                            <a:srgbClr val="0000FF"/>
                          </a:solidFill>
                          <a:latin typeface="Cambria Math" panose="02040503050406030204" pitchFamily="18" charset="0"/>
                        </a:rPr>
                        <m:t>&lt;</m:t>
                      </m:r>
                      <m:d>
                        <m:dPr>
                          <m:begChr m:val="|"/>
                          <m:endChr m:val="|"/>
                          <m:ctrlPr>
                            <a:rPr lang="tr-TR" sz="2800" b="1" i="1" smtClean="0">
                              <a:solidFill>
                                <a:srgbClr val="0000FF"/>
                              </a:solidFill>
                              <a:latin typeface="Cambria Math" panose="02040503050406030204" pitchFamily="18" charset="0"/>
                            </a:rPr>
                          </m:ctrlPr>
                        </m:dPr>
                        <m:e>
                          <m:sSub>
                            <m:sSubPr>
                              <m:ctrlPr>
                                <a:rPr lang="tr-TR" sz="2800" b="1" i="1">
                                  <a:solidFill>
                                    <a:srgbClr val="0000FF"/>
                                  </a:solidFill>
                                  <a:latin typeface="Cambria Math" panose="02040503050406030204" pitchFamily="18" charset="0"/>
                                  <a:ea typeface="Cambria Math" panose="02040503050406030204" pitchFamily="18" charset="0"/>
                                </a:rPr>
                              </m:ctrlPr>
                            </m:sSubPr>
                            <m:e>
                              <m:r>
                                <a:rPr lang="tr-TR" sz="2800" b="1" i="1">
                                  <a:solidFill>
                                    <a:srgbClr val="0000FF"/>
                                  </a:solidFill>
                                  <a:latin typeface="Cambria Math" panose="02040503050406030204" pitchFamily="18" charset="0"/>
                                  <a:ea typeface="Cambria Math" panose="02040503050406030204" pitchFamily="18" charset="0"/>
                                </a:rPr>
                                <m:t>𝒅𝑻</m:t>
                              </m:r>
                            </m:e>
                            <m:sub>
                              <m:r>
                                <a:rPr lang="tr-TR" sz="2800" b="1" i="1">
                                  <a:solidFill>
                                    <a:srgbClr val="0000FF"/>
                                  </a:solidFill>
                                  <a:latin typeface="Cambria Math" panose="02040503050406030204" pitchFamily="18" charset="0"/>
                                  <a:ea typeface="Cambria Math" panose="02040503050406030204" pitchFamily="18" charset="0"/>
                                </a:rPr>
                                <m:t>𝒄</m:t>
                              </m:r>
                            </m:sub>
                          </m:sSub>
                        </m:e>
                      </m:d>
                    </m:oMath>
                  </m:oMathPara>
                </a14:m>
                <a:endParaRPr lang="tr-TR" sz="2800" b="1" dirty="0"/>
              </a:p>
            </p:txBody>
          </p:sp>
        </mc:Choice>
        <mc:Fallback xmlns="">
          <p:sp>
            <p:nvSpPr>
              <p:cNvPr id="12" name="TextBox 11">
                <a:extLst>
                  <a:ext uri="{FF2B5EF4-FFF2-40B4-BE49-F238E27FC236}">
                    <a16:creationId xmlns:a16="http://schemas.microsoft.com/office/drawing/2014/main" id="{551B533F-79EA-B53F-A39A-2BDF161741F9}"/>
                  </a:ext>
                </a:extLst>
              </p:cNvPr>
              <p:cNvSpPr txBox="1">
                <a:spLocks noRot="1" noChangeAspect="1" noMove="1" noResize="1" noEditPoints="1" noAdjustHandles="1" noChangeArrowheads="1" noChangeShapeType="1" noTextEdit="1"/>
              </p:cNvSpPr>
              <p:nvPr/>
            </p:nvSpPr>
            <p:spPr>
              <a:xfrm>
                <a:off x="9863734" y="2424936"/>
                <a:ext cx="2244303" cy="430887"/>
              </a:xfrm>
              <a:prstGeom prst="rect">
                <a:avLst/>
              </a:prstGeom>
              <a:blipFill>
                <a:blip r:embed="rId7"/>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C24B4CA-6541-282E-A0CB-9A653F2D46CD}"/>
                  </a:ext>
                </a:extLst>
              </p:cNvPr>
              <p:cNvSpPr txBox="1"/>
              <p:nvPr/>
            </p:nvSpPr>
            <p:spPr>
              <a:xfrm>
                <a:off x="323536" y="3661492"/>
                <a:ext cx="11415252" cy="1247842"/>
              </a:xfrm>
              <a:prstGeom prst="rect">
                <a:avLst/>
              </a:prstGeom>
              <a:noFill/>
            </p:spPr>
            <p:txBody>
              <a:bodyPr wrap="square" rtlCol="0">
                <a:spAutoFit/>
              </a:bodyPr>
              <a:lstStyle/>
              <a:p>
                <a:pPr algn="just"/>
                <a:r>
                  <a:rPr lang="tr-TR" sz="2400" b="1" dirty="0"/>
                  <a:t>The cold fluid would then experience a larger temperature change and since L</a:t>
                </a:r>
                <a:r>
                  <a:rPr lang="tr-TR" sz="2400" b="1" dirty="0">
                    <a:sym typeface="Wingdings" panose="05000000000000000000" pitchFamily="2" charset="2"/>
                  </a:rPr>
                  <a:t>∞, it would be heated to the inlet temperature of the hot fluid </a:t>
                </a:r>
                <a14:m>
                  <m:oMath xmlns:m="http://schemas.openxmlformats.org/officeDocument/2006/math">
                    <m:d>
                      <m:dPr>
                        <m:ctrlPr>
                          <a:rPr lang="tr-TR" sz="2400" b="1" i="1" smtClean="0">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𝒐</m:t>
                            </m:r>
                          </m:sub>
                        </m:sSub>
                        <m:r>
                          <a:rPr lang="tr-TR" sz="2400" b="1" i="1" smtClean="0">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smtClean="0">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e>
                    </m:d>
                    <m:r>
                      <a:rPr lang="tr-TR" sz="2400" b="1" i="1" smtClean="0">
                        <a:latin typeface="Cambria Math" panose="02040503050406030204" pitchFamily="18" charset="0"/>
                      </a:rPr>
                      <m:t>.</m:t>
                    </m:r>
                  </m:oMath>
                </a14:m>
                <a:r>
                  <a:rPr lang="tr-TR" sz="2400" b="1" dirty="0"/>
                  <a:t> Accordingly, from the following equation:</a:t>
                </a:r>
              </a:p>
            </p:txBody>
          </p:sp>
        </mc:Choice>
        <mc:Fallback xmlns="">
          <p:sp>
            <p:nvSpPr>
              <p:cNvPr id="13" name="TextBox 12">
                <a:extLst>
                  <a:ext uri="{FF2B5EF4-FFF2-40B4-BE49-F238E27FC236}">
                    <a16:creationId xmlns:a16="http://schemas.microsoft.com/office/drawing/2014/main" id="{FC24B4CA-6541-282E-A0CB-9A653F2D46CD}"/>
                  </a:ext>
                </a:extLst>
              </p:cNvPr>
              <p:cNvSpPr txBox="1">
                <a:spLocks noRot="1" noChangeAspect="1" noMove="1" noResize="1" noEditPoints="1" noAdjustHandles="1" noChangeArrowheads="1" noChangeShapeType="1" noTextEdit="1"/>
              </p:cNvSpPr>
              <p:nvPr/>
            </p:nvSpPr>
            <p:spPr>
              <a:xfrm>
                <a:off x="323536" y="3661492"/>
                <a:ext cx="11415252" cy="1247842"/>
              </a:xfrm>
              <a:prstGeom prst="rect">
                <a:avLst/>
              </a:prstGeom>
              <a:blipFill>
                <a:blip r:embed="rId8"/>
                <a:stretch>
                  <a:fillRect l="-801" t="-3922" r="-801" b="-1078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E1089D1-FC34-6F9E-884A-CD89124B9E04}"/>
                  </a:ext>
                </a:extLst>
              </p:cNvPr>
              <p:cNvSpPr txBox="1"/>
              <p:nvPr/>
            </p:nvSpPr>
            <p:spPr>
              <a:xfrm>
                <a:off x="431815" y="5047907"/>
                <a:ext cx="4173322" cy="500330"/>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𝒒</m:t>
                      </m:r>
                      <m:r>
                        <a:rPr lang="tr-TR" sz="2800" b="1" i="1" smtClean="0">
                          <a:latin typeface="Cambria Math" panose="02040503050406030204" pitchFamily="18" charset="0"/>
                        </a:rPr>
                        <m:t>=</m:t>
                      </m:r>
                      <m:sSub>
                        <m:sSubPr>
                          <m:ctrlPr>
                            <a:rPr lang="tr-TR" sz="2800" b="1" i="1" smtClean="0">
                              <a:latin typeface="Cambria Math" panose="02040503050406030204" pitchFamily="18" charset="0"/>
                            </a:rPr>
                          </m:ctrlPr>
                        </m:sSubPr>
                        <m:e>
                          <m:acc>
                            <m:accPr>
                              <m:chr m:val="̇"/>
                              <m:ctrlPr>
                                <a:rPr lang="tr-TR" sz="2800" b="1" i="1" smtClean="0">
                                  <a:latin typeface="Cambria Math" panose="02040503050406030204" pitchFamily="18" charset="0"/>
                                </a:rPr>
                              </m:ctrlPr>
                            </m:accPr>
                            <m:e>
                              <m:r>
                                <a:rPr lang="tr-TR" sz="2800" b="1" i="1" smtClean="0">
                                  <a:latin typeface="Cambria Math" panose="02040503050406030204" pitchFamily="18" charset="0"/>
                                </a:rPr>
                                <m:t>𝒎</m:t>
                              </m:r>
                            </m:e>
                          </m:acc>
                        </m:e>
                        <m:sub>
                          <m:r>
                            <a:rPr lang="tr-TR" sz="2800" b="1" i="1" smtClean="0">
                              <a:latin typeface="Cambria Math" panose="02040503050406030204" pitchFamily="18" charset="0"/>
                            </a:rPr>
                            <m:t>𝒄</m:t>
                          </m:r>
                        </m:sub>
                      </m:sSub>
                      <m:r>
                        <a:rPr lang="tr-TR" sz="2800" b="1" i="1">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𝒄</m:t>
                          </m:r>
                        </m:e>
                        <m:sub>
                          <m:r>
                            <a:rPr lang="tr-TR" sz="2800" b="1" i="1" smtClean="0">
                              <a:latin typeface="Cambria Math" panose="02040503050406030204" pitchFamily="18" charset="0"/>
                            </a:rPr>
                            <m:t>𝒑</m:t>
                          </m:r>
                          <m:r>
                            <a:rPr lang="tr-TR" sz="2800" b="1" i="1" smtClean="0">
                              <a:latin typeface="Cambria Math" panose="02040503050406030204" pitchFamily="18" charset="0"/>
                            </a:rPr>
                            <m:t>,</m:t>
                          </m:r>
                          <m:r>
                            <a:rPr lang="tr-TR" sz="2800" b="1" i="1" smtClean="0">
                              <a:latin typeface="Cambria Math" panose="02040503050406030204" pitchFamily="18" charset="0"/>
                            </a:rPr>
                            <m:t>𝒄</m:t>
                          </m:r>
                        </m:sub>
                      </m:sSub>
                      <m:r>
                        <a:rPr lang="tr-TR" sz="2800" b="1" i="1" smtClean="0">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𝒐</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e>
                      </m:d>
                    </m:oMath>
                  </m:oMathPara>
                </a14:m>
                <a:endParaRPr lang="tr-TR" sz="2800" b="1" dirty="0"/>
              </a:p>
            </p:txBody>
          </p:sp>
        </mc:Choice>
        <mc:Fallback xmlns="">
          <p:sp>
            <p:nvSpPr>
              <p:cNvPr id="14" name="TextBox 13">
                <a:extLst>
                  <a:ext uri="{FF2B5EF4-FFF2-40B4-BE49-F238E27FC236}">
                    <a16:creationId xmlns:a16="http://schemas.microsoft.com/office/drawing/2014/main" id="{CE1089D1-FC34-6F9E-884A-CD89124B9E04}"/>
                  </a:ext>
                </a:extLst>
              </p:cNvPr>
              <p:cNvSpPr txBox="1">
                <a:spLocks noRot="1" noChangeAspect="1" noMove="1" noResize="1" noEditPoints="1" noAdjustHandles="1" noChangeArrowheads="1" noChangeShapeType="1" noTextEdit="1"/>
              </p:cNvSpPr>
              <p:nvPr/>
            </p:nvSpPr>
            <p:spPr>
              <a:xfrm>
                <a:off x="431815" y="5047907"/>
                <a:ext cx="4173322" cy="500330"/>
              </a:xfrm>
              <a:prstGeom prst="rect">
                <a:avLst/>
              </a:prstGeom>
              <a:blipFill>
                <a:blip r:embed="rId9"/>
                <a:stretch>
                  <a:fillRect/>
                </a:stretch>
              </a:blipFill>
              <a:ln>
                <a:solidFill>
                  <a:schemeClr val="tx1"/>
                </a:solidFill>
              </a:ln>
            </p:spPr>
            <p:txBody>
              <a:bodyPr/>
              <a:lstStyle/>
              <a:p>
                <a:r>
                  <a:rPr lang="tr-TR">
                    <a:noFill/>
                  </a:rPr>
                  <a:t> </a:t>
                </a:r>
              </a:p>
            </p:txBody>
          </p:sp>
        </mc:Fallback>
      </mc:AlternateContent>
      <p:sp>
        <p:nvSpPr>
          <p:cNvPr id="15" name="Arrow: Right 14">
            <a:extLst>
              <a:ext uri="{FF2B5EF4-FFF2-40B4-BE49-F238E27FC236}">
                <a16:creationId xmlns:a16="http://schemas.microsoft.com/office/drawing/2014/main" id="{9F17A771-B69B-27B0-C62F-EDD60230BD00}"/>
              </a:ext>
            </a:extLst>
          </p:cNvPr>
          <p:cNvSpPr/>
          <p:nvPr/>
        </p:nvSpPr>
        <p:spPr>
          <a:xfrm>
            <a:off x="4995865" y="5108726"/>
            <a:ext cx="766916" cy="39069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E8AF67B-7C7E-BE9F-963E-17E8183C20B5}"/>
                  </a:ext>
                </a:extLst>
              </p:cNvPr>
              <p:cNvSpPr txBox="1"/>
              <p:nvPr/>
            </p:nvSpPr>
            <p:spPr>
              <a:xfrm>
                <a:off x="6153509" y="5047907"/>
                <a:ext cx="3811813" cy="48635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𝒒</m:t>
                          </m:r>
                        </m:e>
                        <m:sub>
                          <m:r>
                            <a:rPr lang="tr-TR" sz="2800" b="1" i="1" smtClean="0">
                              <a:latin typeface="Cambria Math" panose="02040503050406030204" pitchFamily="18" charset="0"/>
                            </a:rPr>
                            <m:t>𝒎𝒂𝒙</m:t>
                          </m:r>
                        </m:sub>
                      </m:sSub>
                      <m:r>
                        <a:rPr lang="tr-TR" sz="2800" b="1" i="1" smtClean="0">
                          <a:latin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a:latin typeface="Cambria Math" panose="02040503050406030204" pitchFamily="18" charset="0"/>
                              <a:ea typeface="Cambria Math" panose="02040503050406030204" pitchFamily="18" charset="0"/>
                            </a:rPr>
                            <m:t>𝒄</m:t>
                          </m:r>
                        </m:sub>
                      </m:sSub>
                      <m:r>
                        <a:rPr lang="tr-TR" sz="2800" b="1" i="1" smtClean="0">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𝒉</m:t>
                              </m:r>
                              <m:r>
                                <a:rPr lang="tr-TR" sz="2800" b="1" i="1">
                                  <a:latin typeface="Cambria Math" panose="02040503050406030204" pitchFamily="18" charset="0"/>
                                </a:rPr>
                                <m:t>,</m:t>
                              </m:r>
                              <m:r>
                                <a:rPr lang="tr-TR" sz="2800" b="1" i="1" smtClean="0">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e>
                      </m:d>
                    </m:oMath>
                  </m:oMathPara>
                </a14:m>
                <a:endParaRPr lang="tr-TR" sz="2800" b="1" dirty="0"/>
              </a:p>
            </p:txBody>
          </p:sp>
        </mc:Choice>
        <mc:Fallback xmlns="">
          <p:sp>
            <p:nvSpPr>
              <p:cNvPr id="16" name="TextBox 15">
                <a:extLst>
                  <a:ext uri="{FF2B5EF4-FFF2-40B4-BE49-F238E27FC236}">
                    <a16:creationId xmlns:a16="http://schemas.microsoft.com/office/drawing/2014/main" id="{EE8AF67B-7C7E-BE9F-963E-17E8183C20B5}"/>
                  </a:ext>
                </a:extLst>
              </p:cNvPr>
              <p:cNvSpPr txBox="1">
                <a:spLocks noRot="1" noChangeAspect="1" noMove="1" noResize="1" noEditPoints="1" noAdjustHandles="1" noChangeArrowheads="1" noChangeShapeType="1" noTextEdit="1"/>
              </p:cNvSpPr>
              <p:nvPr/>
            </p:nvSpPr>
            <p:spPr>
              <a:xfrm>
                <a:off x="6153509" y="5047907"/>
                <a:ext cx="3811813" cy="486352"/>
              </a:xfrm>
              <a:prstGeom prst="rect">
                <a:avLst/>
              </a:prstGeom>
              <a:blipFill>
                <a:blip r:embed="rId10"/>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E139130-DB5A-933E-55B6-3801D9936ABE}"/>
                  </a:ext>
                </a:extLst>
              </p:cNvPr>
              <p:cNvSpPr txBox="1"/>
              <p:nvPr/>
            </p:nvSpPr>
            <p:spPr>
              <a:xfrm>
                <a:off x="380010" y="5756161"/>
                <a:ext cx="5878720" cy="400110"/>
              </a:xfrm>
              <a:prstGeom prst="rect">
                <a:avLst/>
              </a:prstGeom>
              <a:noFill/>
            </p:spPr>
            <p:txBody>
              <a:bodyPr wrap="square" rtlCol="0">
                <a:spAutoFit/>
              </a:bodyPr>
              <a:lstStyle/>
              <a:p>
                <a14:m>
                  <m:oMath xmlns:m="http://schemas.openxmlformats.org/officeDocument/2006/math">
                    <m:sSub>
                      <m:sSubPr>
                        <m:ctrlPr>
                          <a:rPr lang="tr-TR" sz="2000" b="1" i="1" smtClean="0">
                            <a:solidFill>
                              <a:srgbClr val="FF0000"/>
                            </a:solidFill>
                            <a:latin typeface="Cambria Math" panose="02040503050406030204" pitchFamily="18" charset="0"/>
                            <a:ea typeface="Cambria Math" panose="02040503050406030204" pitchFamily="18" charset="0"/>
                          </a:rPr>
                        </m:ctrlPr>
                      </m:sSubPr>
                      <m:e>
                        <m:r>
                          <a:rPr lang="tr-TR" sz="2000" b="1" i="1" smtClean="0">
                            <a:solidFill>
                              <a:srgbClr val="FF0000"/>
                            </a:solidFill>
                            <a:latin typeface="Cambria Math" panose="02040503050406030204" pitchFamily="18" charset="0"/>
                            <a:ea typeface="Cambria Math" panose="02040503050406030204" pitchFamily="18" charset="0"/>
                          </a:rPr>
                          <m:t>𝑪</m:t>
                        </m:r>
                      </m:e>
                      <m:sub>
                        <m:r>
                          <a:rPr lang="tr-TR" sz="2000" b="1" i="1">
                            <a:solidFill>
                              <a:srgbClr val="FF0000"/>
                            </a:solidFill>
                            <a:latin typeface="Cambria Math" panose="02040503050406030204" pitchFamily="18" charset="0"/>
                            <a:ea typeface="Cambria Math" panose="02040503050406030204" pitchFamily="18" charset="0"/>
                          </a:rPr>
                          <m:t>𝒉</m:t>
                        </m:r>
                      </m:sub>
                    </m:sSub>
                  </m:oMath>
                </a14:m>
                <a:r>
                  <a:rPr lang="tr-TR" sz="2000" b="1" dirty="0">
                    <a:solidFill>
                      <a:srgbClr val="FF0000"/>
                    </a:solidFill>
                    <a:ea typeface="Cambria Math" panose="02040503050406030204" pitchFamily="18" charset="0"/>
                  </a:rPr>
                  <a:t> and </a:t>
                </a:r>
                <a14:m>
                  <m:oMath xmlns:m="http://schemas.openxmlformats.org/officeDocument/2006/math">
                    <m:sSub>
                      <m:sSubPr>
                        <m:ctrlPr>
                          <a:rPr lang="tr-TR" sz="2000" b="1" i="1" smtClean="0">
                            <a:solidFill>
                              <a:srgbClr val="FF0000"/>
                            </a:solidFill>
                            <a:latin typeface="Cambria Math" panose="02040503050406030204" pitchFamily="18" charset="0"/>
                            <a:ea typeface="Cambria Math" panose="02040503050406030204" pitchFamily="18" charset="0"/>
                          </a:rPr>
                        </m:ctrlPr>
                      </m:sSubPr>
                      <m:e>
                        <m:r>
                          <a:rPr lang="tr-TR" sz="2000" b="1" i="1">
                            <a:solidFill>
                              <a:srgbClr val="FF0000"/>
                            </a:solidFill>
                            <a:latin typeface="Cambria Math" panose="02040503050406030204" pitchFamily="18" charset="0"/>
                            <a:ea typeface="Cambria Math" panose="02040503050406030204" pitchFamily="18" charset="0"/>
                          </a:rPr>
                          <m:t>𝑪</m:t>
                        </m:r>
                      </m:e>
                      <m:sub>
                        <m:r>
                          <a:rPr lang="tr-TR" sz="2000" b="1" i="1" smtClean="0">
                            <a:solidFill>
                              <a:srgbClr val="FF0000"/>
                            </a:solidFill>
                            <a:latin typeface="Cambria Math" panose="02040503050406030204" pitchFamily="18" charset="0"/>
                            <a:ea typeface="Cambria Math" panose="02040503050406030204" pitchFamily="18" charset="0"/>
                          </a:rPr>
                          <m:t>𝒄</m:t>
                        </m:r>
                      </m:sub>
                    </m:sSub>
                    <m:r>
                      <a:rPr lang="tr-TR" sz="2000" b="1" i="1" smtClean="0">
                        <a:solidFill>
                          <a:srgbClr val="FF0000"/>
                        </a:solidFill>
                        <a:latin typeface="Cambria Math" panose="02040503050406030204" pitchFamily="18" charset="0"/>
                        <a:ea typeface="Cambria Math" panose="02040503050406030204" pitchFamily="18" charset="0"/>
                      </a:rPr>
                      <m:t>:</m:t>
                    </m:r>
                  </m:oMath>
                </a14:m>
                <a:r>
                  <a:rPr lang="tr-TR" sz="2000" b="1" dirty="0">
                    <a:solidFill>
                      <a:srgbClr val="FF0000"/>
                    </a:solidFill>
                    <a:ea typeface="Cambria Math" panose="02040503050406030204" pitchFamily="18" charset="0"/>
                  </a:rPr>
                  <a:t> </a:t>
                </a:r>
                <a:r>
                  <a:rPr lang="tr-TR" sz="2000" b="1" dirty="0"/>
                  <a:t>Hot and cold fluid heat capacity rates</a:t>
                </a:r>
              </a:p>
            </p:txBody>
          </p:sp>
        </mc:Choice>
        <mc:Fallback xmlns="">
          <p:sp>
            <p:nvSpPr>
              <p:cNvPr id="17" name="TextBox 16">
                <a:extLst>
                  <a:ext uri="{FF2B5EF4-FFF2-40B4-BE49-F238E27FC236}">
                    <a16:creationId xmlns:a16="http://schemas.microsoft.com/office/drawing/2014/main" id="{5E139130-DB5A-933E-55B6-3801D9936ABE}"/>
                  </a:ext>
                </a:extLst>
              </p:cNvPr>
              <p:cNvSpPr txBox="1">
                <a:spLocks noRot="1" noChangeAspect="1" noMove="1" noResize="1" noEditPoints="1" noAdjustHandles="1" noChangeArrowheads="1" noChangeShapeType="1" noTextEdit="1"/>
              </p:cNvSpPr>
              <p:nvPr/>
            </p:nvSpPr>
            <p:spPr>
              <a:xfrm>
                <a:off x="380010" y="5756161"/>
                <a:ext cx="5878720" cy="400110"/>
              </a:xfrm>
              <a:prstGeom prst="rect">
                <a:avLst/>
              </a:prstGeom>
              <a:blipFill>
                <a:blip r:embed="rId11"/>
                <a:stretch>
                  <a:fillRect t="-7576" b="-2575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112207D-8649-0E02-9B2F-47EDF6D8D76A}"/>
                  </a:ext>
                </a:extLst>
              </p:cNvPr>
              <p:cNvSpPr txBox="1"/>
              <p:nvPr/>
            </p:nvSpPr>
            <p:spPr>
              <a:xfrm>
                <a:off x="575273" y="6242208"/>
                <a:ext cx="2059730" cy="43595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a:latin typeface="Cambria Math" panose="02040503050406030204" pitchFamily="18" charset="0"/>
                              <a:ea typeface="Cambria Math" panose="02040503050406030204" pitchFamily="18" charset="0"/>
                            </a:rPr>
                          </m:ctrlPr>
                        </m:sSubPr>
                        <m:e>
                          <m:r>
                            <a:rPr lang="tr-TR" sz="2600" b="1" i="1">
                              <a:latin typeface="Cambria Math" panose="02040503050406030204" pitchFamily="18" charset="0"/>
                              <a:ea typeface="Cambria Math" panose="02040503050406030204" pitchFamily="18" charset="0"/>
                            </a:rPr>
                            <m:t>𝑪</m:t>
                          </m:r>
                        </m:e>
                        <m:sub>
                          <m:r>
                            <a:rPr lang="tr-TR" sz="2600" b="1" i="1">
                              <a:latin typeface="Cambria Math" panose="02040503050406030204" pitchFamily="18" charset="0"/>
                              <a:ea typeface="Cambria Math" panose="02040503050406030204" pitchFamily="18" charset="0"/>
                            </a:rPr>
                            <m:t>𝒄</m:t>
                          </m:r>
                        </m:sub>
                      </m:sSub>
                      <m:r>
                        <a:rPr lang="tr-TR" sz="2600" b="1" i="1" smtClean="0">
                          <a:latin typeface="Cambria Math" panose="02040503050406030204" pitchFamily="18" charset="0"/>
                        </a:rPr>
                        <m:t>=</m:t>
                      </m:r>
                      <m:sSub>
                        <m:sSubPr>
                          <m:ctrlPr>
                            <a:rPr lang="tr-TR" sz="2600" b="1" i="1" smtClean="0">
                              <a:latin typeface="Cambria Math" panose="02040503050406030204" pitchFamily="18" charset="0"/>
                            </a:rPr>
                          </m:ctrlPr>
                        </m:sSubPr>
                        <m:e>
                          <m:acc>
                            <m:accPr>
                              <m:chr m:val="̇"/>
                              <m:ctrlPr>
                                <a:rPr lang="tr-TR" sz="2600" b="1" i="1" smtClean="0">
                                  <a:latin typeface="Cambria Math" panose="02040503050406030204" pitchFamily="18" charset="0"/>
                                </a:rPr>
                              </m:ctrlPr>
                            </m:accPr>
                            <m:e>
                              <m:r>
                                <a:rPr lang="tr-TR" sz="2600" b="1" i="1" smtClean="0">
                                  <a:latin typeface="Cambria Math" panose="02040503050406030204" pitchFamily="18" charset="0"/>
                                </a:rPr>
                                <m:t>𝒎</m:t>
                              </m:r>
                            </m:e>
                          </m:acc>
                        </m:e>
                        <m:sub>
                          <m:r>
                            <a:rPr lang="tr-TR" sz="2600" b="1" i="1" smtClean="0">
                              <a:latin typeface="Cambria Math" panose="02040503050406030204" pitchFamily="18" charset="0"/>
                            </a:rPr>
                            <m:t>𝒄</m:t>
                          </m:r>
                        </m:sub>
                      </m:sSub>
                      <m:r>
                        <a:rPr lang="tr-TR" sz="2600" b="1" i="1">
                          <a:latin typeface="Cambria Math" panose="02040503050406030204" pitchFamily="18" charset="0"/>
                          <a:ea typeface="Cambria Math" panose="02040503050406030204" pitchFamily="18" charset="0"/>
                        </a:rPr>
                        <m:t>∙</m:t>
                      </m:r>
                      <m:sSub>
                        <m:sSubPr>
                          <m:ctrlPr>
                            <a:rPr lang="tr-TR" sz="2600" b="1" i="1">
                              <a:latin typeface="Cambria Math" panose="02040503050406030204" pitchFamily="18" charset="0"/>
                            </a:rPr>
                          </m:ctrlPr>
                        </m:sSubPr>
                        <m:e>
                          <m:r>
                            <a:rPr lang="tr-TR" sz="2600" b="1" i="1" smtClean="0">
                              <a:latin typeface="Cambria Math" panose="02040503050406030204" pitchFamily="18" charset="0"/>
                            </a:rPr>
                            <m:t>𝒄</m:t>
                          </m:r>
                        </m:e>
                        <m:sub>
                          <m:r>
                            <a:rPr lang="tr-TR" sz="2600" b="1" i="1" smtClean="0">
                              <a:latin typeface="Cambria Math" panose="02040503050406030204" pitchFamily="18" charset="0"/>
                            </a:rPr>
                            <m:t>𝒑</m:t>
                          </m:r>
                          <m:r>
                            <a:rPr lang="tr-TR" sz="2600" b="1" i="1" smtClean="0">
                              <a:latin typeface="Cambria Math" panose="02040503050406030204" pitchFamily="18" charset="0"/>
                            </a:rPr>
                            <m:t>,</m:t>
                          </m:r>
                          <m:r>
                            <a:rPr lang="tr-TR" sz="2600" b="1" i="1" smtClean="0">
                              <a:latin typeface="Cambria Math" panose="02040503050406030204" pitchFamily="18" charset="0"/>
                            </a:rPr>
                            <m:t>𝒄</m:t>
                          </m:r>
                        </m:sub>
                      </m:sSub>
                    </m:oMath>
                  </m:oMathPara>
                </a14:m>
                <a:endParaRPr lang="tr-TR" sz="2600" b="1" dirty="0"/>
              </a:p>
            </p:txBody>
          </p:sp>
        </mc:Choice>
        <mc:Fallback xmlns="">
          <p:sp>
            <p:nvSpPr>
              <p:cNvPr id="18" name="TextBox 17">
                <a:extLst>
                  <a:ext uri="{FF2B5EF4-FFF2-40B4-BE49-F238E27FC236}">
                    <a16:creationId xmlns:a16="http://schemas.microsoft.com/office/drawing/2014/main" id="{B112207D-8649-0E02-9B2F-47EDF6D8D76A}"/>
                  </a:ext>
                </a:extLst>
              </p:cNvPr>
              <p:cNvSpPr txBox="1">
                <a:spLocks noRot="1" noChangeAspect="1" noMove="1" noResize="1" noEditPoints="1" noAdjustHandles="1" noChangeArrowheads="1" noChangeShapeType="1" noTextEdit="1"/>
              </p:cNvSpPr>
              <p:nvPr/>
            </p:nvSpPr>
            <p:spPr>
              <a:xfrm>
                <a:off x="575273" y="6242208"/>
                <a:ext cx="2059730" cy="435953"/>
              </a:xfrm>
              <a:prstGeom prst="rect">
                <a:avLst/>
              </a:prstGeom>
              <a:blipFill>
                <a:blip r:embed="rId12"/>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861CF28-B919-5462-E312-97DB0371112F}"/>
                  </a:ext>
                </a:extLst>
              </p:cNvPr>
              <p:cNvSpPr txBox="1"/>
              <p:nvPr/>
            </p:nvSpPr>
            <p:spPr>
              <a:xfrm>
                <a:off x="3186628" y="6242207"/>
                <a:ext cx="2151102" cy="43595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600" b="1" i="1" smtClean="0">
                              <a:latin typeface="Cambria Math" panose="02040503050406030204" pitchFamily="18" charset="0"/>
                              <a:ea typeface="Cambria Math" panose="02040503050406030204" pitchFamily="18" charset="0"/>
                            </a:rPr>
                          </m:ctrlPr>
                        </m:sSubPr>
                        <m:e>
                          <m:r>
                            <a:rPr lang="tr-TR" sz="2600" b="1" i="1">
                              <a:latin typeface="Cambria Math" panose="02040503050406030204" pitchFamily="18" charset="0"/>
                              <a:ea typeface="Cambria Math" panose="02040503050406030204" pitchFamily="18" charset="0"/>
                            </a:rPr>
                            <m:t>𝑪</m:t>
                          </m:r>
                        </m:e>
                        <m:sub>
                          <m:r>
                            <a:rPr lang="tr-TR" sz="2600" b="1" i="1" smtClean="0">
                              <a:latin typeface="Cambria Math" panose="02040503050406030204" pitchFamily="18" charset="0"/>
                              <a:ea typeface="Cambria Math" panose="02040503050406030204" pitchFamily="18" charset="0"/>
                            </a:rPr>
                            <m:t>𝒉</m:t>
                          </m:r>
                        </m:sub>
                      </m:sSub>
                      <m:r>
                        <a:rPr lang="tr-TR" sz="2600" b="1" i="1" smtClean="0">
                          <a:latin typeface="Cambria Math" panose="02040503050406030204" pitchFamily="18" charset="0"/>
                        </a:rPr>
                        <m:t>=</m:t>
                      </m:r>
                      <m:sSub>
                        <m:sSubPr>
                          <m:ctrlPr>
                            <a:rPr lang="tr-TR" sz="2600" b="1" i="1" smtClean="0">
                              <a:latin typeface="Cambria Math" panose="02040503050406030204" pitchFamily="18" charset="0"/>
                            </a:rPr>
                          </m:ctrlPr>
                        </m:sSubPr>
                        <m:e>
                          <m:acc>
                            <m:accPr>
                              <m:chr m:val="̇"/>
                              <m:ctrlPr>
                                <a:rPr lang="tr-TR" sz="2600" b="1" i="1" smtClean="0">
                                  <a:latin typeface="Cambria Math" panose="02040503050406030204" pitchFamily="18" charset="0"/>
                                </a:rPr>
                              </m:ctrlPr>
                            </m:accPr>
                            <m:e>
                              <m:r>
                                <a:rPr lang="tr-TR" sz="2600" b="1" i="1" smtClean="0">
                                  <a:latin typeface="Cambria Math" panose="02040503050406030204" pitchFamily="18" charset="0"/>
                                </a:rPr>
                                <m:t>𝒎</m:t>
                              </m:r>
                            </m:e>
                          </m:acc>
                        </m:e>
                        <m:sub>
                          <m:r>
                            <a:rPr lang="tr-TR" sz="2600" b="1" i="1" smtClean="0">
                              <a:latin typeface="Cambria Math" panose="02040503050406030204" pitchFamily="18" charset="0"/>
                            </a:rPr>
                            <m:t>𝒉</m:t>
                          </m:r>
                        </m:sub>
                      </m:sSub>
                      <m:r>
                        <a:rPr lang="tr-TR" sz="2600" b="1" i="1">
                          <a:latin typeface="Cambria Math" panose="02040503050406030204" pitchFamily="18" charset="0"/>
                          <a:ea typeface="Cambria Math" panose="02040503050406030204" pitchFamily="18" charset="0"/>
                        </a:rPr>
                        <m:t>∙</m:t>
                      </m:r>
                      <m:sSub>
                        <m:sSubPr>
                          <m:ctrlPr>
                            <a:rPr lang="tr-TR" sz="2600" b="1" i="1">
                              <a:latin typeface="Cambria Math" panose="02040503050406030204" pitchFamily="18" charset="0"/>
                            </a:rPr>
                          </m:ctrlPr>
                        </m:sSubPr>
                        <m:e>
                          <m:r>
                            <a:rPr lang="tr-TR" sz="2600" b="1" i="1" smtClean="0">
                              <a:latin typeface="Cambria Math" panose="02040503050406030204" pitchFamily="18" charset="0"/>
                            </a:rPr>
                            <m:t>𝒄</m:t>
                          </m:r>
                        </m:e>
                        <m:sub>
                          <m:r>
                            <a:rPr lang="tr-TR" sz="2600" b="1" i="1" smtClean="0">
                              <a:latin typeface="Cambria Math" panose="02040503050406030204" pitchFamily="18" charset="0"/>
                            </a:rPr>
                            <m:t>𝒑</m:t>
                          </m:r>
                          <m:r>
                            <a:rPr lang="tr-TR" sz="2600" b="1" i="1" smtClean="0">
                              <a:latin typeface="Cambria Math" panose="02040503050406030204" pitchFamily="18" charset="0"/>
                            </a:rPr>
                            <m:t>,</m:t>
                          </m:r>
                          <m:r>
                            <a:rPr lang="tr-TR" sz="2600" b="1" i="1" smtClean="0">
                              <a:latin typeface="Cambria Math" panose="02040503050406030204" pitchFamily="18" charset="0"/>
                            </a:rPr>
                            <m:t>𝒉</m:t>
                          </m:r>
                        </m:sub>
                      </m:sSub>
                    </m:oMath>
                  </m:oMathPara>
                </a14:m>
                <a:endParaRPr lang="tr-TR" sz="2600" b="1" dirty="0"/>
              </a:p>
            </p:txBody>
          </p:sp>
        </mc:Choice>
        <mc:Fallback xmlns="">
          <p:sp>
            <p:nvSpPr>
              <p:cNvPr id="19" name="TextBox 18">
                <a:extLst>
                  <a:ext uri="{FF2B5EF4-FFF2-40B4-BE49-F238E27FC236}">
                    <a16:creationId xmlns:a16="http://schemas.microsoft.com/office/drawing/2014/main" id="{0861CF28-B919-5462-E312-97DB0371112F}"/>
                  </a:ext>
                </a:extLst>
              </p:cNvPr>
              <p:cNvSpPr txBox="1">
                <a:spLocks noRot="1" noChangeAspect="1" noMove="1" noResize="1" noEditPoints="1" noAdjustHandles="1" noChangeArrowheads="1" noChangeShapeType="1" noTextEdit="1"/>
              </p:cNvSpPr>
              <p:nvPr/>
            </p:nvSpPr>
            <p:spPr>
              <a:xfrm>
                <a:off x="3186628" y="6242207"/>
                <a:ext cx="2151102" cy="435953"/>
              </a:xfrm>
              <a:prstGeom prst="rect">
                <a:avLst/>
              </a:prstGeom>
              <a:blipFill>
                <a:blip r:embed="rId13"/>
                <a:stretch>
                  <a:fillRect/>
                </a:stretch>
              </a:blipFill>
              <a:ln>
                <a:solidFill>
                  <a:schemeClr val="tx1"/>
                </a:solidFill>
              </a:ln>
            </p:spPr>
            <p:txBody>
              <a:bodyPr/>
              <a:lstStyle/>
              <a:p>
                <a:r>
                  <a:rPr lang="tr-TR">
                    <a:noFill/>
                  </a:rPr>
                  <a:t> </a:t>
                </a:r>
              </a:p>
            </p:txBody>
          </p:sp>
        </mc:Fallback>
      </mc:AlternateContent>
      <p:sp>
        <p:nvSpPr>
          <p:cNvPr id="2" name="Slayt Numarası Yer Tutucusu 1">
            <a:extLst>
              <a:ext uri="{FF2B5EF4-FFF2-40B4-BE49-F238E27FC236}">
                <a16:creationId xmlns:a16="http://schemas.microsoft.com/office/drawing/2014/main" id="{62F09CA4-179D-C93D-E865-B1CF0D5E7F2C}"/>
              </a:ext>
            </a:extLst>
          </p:cNvPr>
          <p:cNvSpPr>
            <a:spLocks noGrp="1"/>
          </p:cNvSpPr>
          <p:nvPr>
            <p:ph type="sldNum" sz="quarter" idx="12"/>
          </p:nvPr>
        </p:nvSpPr>
        <p:spPr/>
        <p:txBody>
          <a:bodyPr/>
          <a:lstStyle/>
          <a:p>
            <a:fld id="{9DC36462-DBD6-4833-A557-4F162F5DA347}" type="slidenum">
              <a:rPr lang="tr-TR" smtClean="0"/>
              <a:t>4</a:t>
            </a:fld>
            <a:endParaRPr lang="tr-TR"/>
          </a:p>
        </p:txBody>
      </p:sp>
    </p:spTree>
    <p:extLst>
      <p:ext uri="{BB962C8B-B14F-4D97-AF65-F5344CB8AC3E}">
        <p14:creationId xmlns:p14="http://schemas.microsoft.com/office/powerpoint/2010/main" val="589354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27997"/>
            <a:ext cx="9324383" cy="830997"/>
          </a:xfrm>
          <a:prstGeom prst="rect">
            <a:avLst/>
          </a:prstGeom>
          <a:noFill/>
        </p:spPr>
        <p:txBody>
          <a:bodyPr wrap="square" rtlCol="0">
            <a:spAutoFit/>
          </a:bodyPr>
          <a:lstStyle/>
          <a:p>
            <a:r>
              <a:rPr lang="tr-TR" sz="4000" b="1" dirty="0"/>
              <a:t>DEFINITIONS FOR </a:t>
            </a:r>
            <a:r>
              <a:rPr lang="el-GR" sz="4800" b="1" dirty="0"/>
              <a:t>ε</a:t>
            </a:r>
            <a:r>
              <a:rPr lang="tr-TR" sz="4000" b="1" dirty="0"/>
              <a:t>-NTU METHOD</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F166696-C095-BFE6-17EB-6EAD2B24B261}"/>
                  </a:ext>
                </a:extLst>
              </p:cNvPr>
              <p:cNvSpPr txBox="1"/>
              <p:nvPr/>
            </p:nvSpPr>
            <p:spPr>
              <a:xfrm>
                <a:off x="5622451" y="2005953"/>
                <a:ext cx="3811813" cy="48635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𝒒</m:t>
                          </m:r>
                        </m:e>
                        <m:sub>
                          <m:r>
                            <a:rPr lang="tr-TR" sz="2800" b="1" i="1" smtClean="0">
                              <a:latin typeface="Cambria Math" panose="02040503050406030204" pitchFamily="18" charset="0"/>
                            </a:rPr>
                            <m:t>𝒎𝒂𝒙</m:t>
                          </m:r>
                        </m:sub>
                      </m:sSub>
                      <m:r>
                        <a:rPr lang="tr-TR" sz="2800" b="1" i="1" smtClean="0">
                          <a:latin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a:latin typeface="Cambria Math" panose="02040503050406030204" pitchFamily="18" charset="0"/>
                              <a:ea typeface="Cambria Math" panose="02040503050406030204" pitchFamily="18" charset="0"/>
                            </a:rPr>
                            <m:t>𝒄</m:t>
                          </m:r>
                        </m:sub>
                      </m:sSub>
                      <m:r>
                        <a:rPr lang="tr-TR" sz="2800" b="1" i="1" smtClean="0">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𝒉</m:t>
                              </m:r>
                              <m:r>
                                <a:rPr lang="tr-TR" sz="2800" b="1" i="1">
                                  <a:latin typeface="Cambria Math" panose="02040503050406030204" pitchFamily="18" charset="0"/>
                                </a:rPr>
                                <m:t>,</m:t>
                              </m:r>
                              <m:r>
                                <a:rPr lang="tr-TR" sz="2800" b="1" i="1" smtClean="0">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e>
                      </m:d>
                    </m:oMath>
                  </m:oMathPara>
                </a14:m>
                <a:endParaRPr lang="tr-TR" sz="2800" b="1" dirty="0"/>
              </a:p>
            </p:txBody>
          </p:sp>
        </mc:Choice>
        <mc:Fallback xmlns="">
          <p:sp>
            <p:nvSpPr>
              <p:cNvPr id="2" name="TextBox 1">
                <a:extLst>
                  <a:ext uri="{FF2B5EF4-FFF2-40B4-BE49-F238E27FC236}">
                    <a16:creationId xmlns:a16="http://schemas.microsoft.com/office/drawing/2014/main" id="{5F166696-C095-BFE6-17EB-6EAD2B24B261}"/>
                  </a:ext>
                </a:extLst>
              </p:cNvPr>
              <p:cNvSpPr txBox="1">
                <a:spLocks noRot="1" noChangeAspect="1" noMove="1" noResize="1" noEditPoints="1" noAdjustHandles="1" noChangeArrowheads="1" noChangeShapeType="1" noTextEdit="1"/>
              </p:cNvSpPr>
              <p:nvPr/>
            </p:nvSpPr>
            <p:spPr>
              <a:xfrm>
                <a:off x="5622451" y="2005953"/>
                <a:ext cx="3811813" cy="486352"/>
              </a:xfrm>
              <a:prstGeom prst="rect">
                <a:avLst/>
              </a:prstGeom>
              <a:blipFill>
                <a:blip r:embed="rId3"/>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D82008E-DAD2-DF6F-C3EF-7ACC6AFD9EB5}"/>
                  </a:ext>
                </a:extLst>
              </p:cNvPr>
              <p:cNvSpPr txBox="1"/>
              <p:nvPr/>
            </p:nvSpPr>
            <p:spPr>
              <a:xfrm>
                <a:off x="2212573" y="1999862"/>
                <a:ext cx="1528495" cy="49244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200" b="1" i="1" smtClean="0">
                              <a:latin typeface="Cambria Math" panose="02040503050406030204" pitchFamily="18" charset="0"/>
                              <a:ea typeface="Cambria Math" panose="02040503050406030204" pitchFamily="18" charset="0"/>
                            </a:rPr>
                          </m:ctrlPr>
                        </m:sSubPr>
                        <m:e>
                          <m:r>
                            <a:rPr lang="tr-TR" sz="3200" b="1" i="1">
                              <a:latin typeface="Cambria Math" panose="02040503050406030204" pitchFamily="18" charset="0"/>
                              <a:ea typeface="Cambria Math" panose="02040503050406030204" pitchFamily="18" charset="0"/>
                            </a:rPr>
                            <m:t>𝑪</m:t>
                          </m:r>
                        </m:e>
                        <m:sub>
                          <m:r>
                            <a:rPr lang="tr-TR" sz="3200" b="1" i="1">
                              <a:latin typeface="Cambria Math" panose="02040503050406030204" pitchFamily="18" charset="0"/>
                              <a:ea typeface="Cambria Math" panose="02040503050406030204" pitchFamily="18" charset="0"/>
                            </a:rPr>
                            <m:t>𝒄</m:t>
                          </m:r>
                        </m:sub>
                      </m:sSub>
                      <m:r>
                        <a:rPr lang="tr-TR" sz="3200" b="1" i="1" smtClean="0">
                          <a:latin typeface="Cambria Math" panose="02040503050406030204" pitchFamily="18" charset="0"/>
                        </a:rPr>
                        <m:t>&lt;</m:t>
                      </m:r>
                      <m:sSub>
                        <m:sSubPr>
                          <m:ctrlPr>
                            <a:rPr lang="tr-TR" sz="3200" b="1" i="1" smtClean="0">
                              <a:latin typeface="Cambria Math" panose="02040503050406030204" pitchFamily="18" charset="0"/>
                              <a:ea typeface="Cambria Math" panose="02040503050406030204" pitchFamily="18" charset="0"/>
                            </a:rPr>
                          </m:ctrlPr>
                        </m:sSubPr>
                        <m:e>
                          <m:r>
                            <a:rPr lang="tr-TR" sz="3200" b="1" i="1">
                              <a:latin typeface="Cambria Math" panose="02040503050406030204" pitchFamily="18" charset="0"/>
                              <a:ea typeface="Cambria Math" panose="02040503050406030204" pitchFamily="18" charset="0"/>
                            </a:rPr>
                            <m:t>𝑪</m:t>
                          </m:r>
                        </m:e>
                        <m:sub>
                          <m:r>
                            <a:rPr lang="tr-TR" sz="3200" b="1" i="1" smtClean="0">
                              <a:latin typeface="Cambria Math" panose="02040503050406030204" pitchFamily="18" charset="0"/>
                              <a:ea typeface="Cambria Math" panose="02040503050406030204" pitchFamily="18" charset="0"/>
                            </a:rPr>
                            <m:t>𝒉</m:t>
                          </m:r>
                        </m:sub>
                      </m:sSub>
                    </m:oMath>
                  </m:oMathPara>
                </a14:m>
                <a:endParaRPr lang="tr-TR" sz="3200" b="1" dirty="0"/>
              </a:p>
            </p:txBody>
          </p:sp>
        </mc:Choice>
        <mc:Fallback xmlns="">
          <p:sp>
            <p:nvSpPr>
              <p:cNvPr id="3" name="TextBox 2">
                <a:extLst>
                  <a:ext uri="{FF2B5EF4-FFF2-40B4-BE49-F238E27FC236}">
                    <a16:creationId xmlns:a16="http://schemas.microsoft.com/office/drawing/2014/main" id="{7D82008E-DAD2-DF6F-C3EF-7ACC6AFD9EB5}"/>
                  </a:ext>
                </a:extLst>
              </p:cNvPr>
              <p:cNvSpPr txBox="1">
                <a:spLocks noRot="1" noChangeAspect="1" noMove="1" noResize="1" noEditPoints="1" noAdjustHandles="1" noChangeArrowheads="1" noChangeShapeType="1" noTextEdit="1"/>
              </p:cNvSpPr>
              <p:nvPr/>
            </p:nvSpPr>
            <p:spPr>
              <a:xfrm>
                <a:off x="2212573" y="1999862"/>
                <a:ext cx="1528495" cy="492443"/>
              </a:xfrm>
              <a:prstGeom prst="rect">
                <a:avLst/>
              </a:prstGeom>
              <a:blipFill>
                <a:blip r:embed="rId4"/>
                <a:stretch>
                  <a:fillRect/>
                </a:stretch>
              </a:blipFill>
              <a:ln>
                <a:solidFill>
                  <a:schemeClr val="tx1"/>
                </a:solidFill>
              </a:ln>
            </p:spPr>
            <p:txBody>
              <a:bodyPr/>
              <a:lstStyle/>
              <a:p>
                <a:r>
                  <a:rPr lang="tr-TR">
                    <a:noFill/>
                  </a:rPr>
                  <a:t> </a:t>
                </a:r>
              </a:p>
            </p:txBody>
          </p:sp>
        </mc:Fallback>
      </mc:AlternateContent>
      <p:sp>
        <p:nvSpPr>
          <p:cNvPr id="6" name="Arrow: Right 5">
            <a:extLst>
              <a:ext uri="{FF2B5EF4-FFF2-40B4-BE49-F238E27FC236}">
                <a16:creationId xmlns:a16="http://schemas.microsoft.com/office/drawing/2014/main" id="{E3F6130E-E664-417C-0E41-3B380ADD1A70}"/>
              </a:ext>
            </a:extLst>
          </p:cNvPr>
          <p:cNvSpPr/>
          <p:nvPr/>
        </p:nvSpPr>
        <p:spPr>
          <a:xfrm>
            <a:off x="4391707" y="2064186"/>
            <a:ext cx="580104" cy="36379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6D88CC7-76A7-5FCF-EA4C-E2FAB4CA08A4}"/>
                  </a:ext>
                </a:extLst>
              </p:cNvPr>
              <p:cNvSpPr txBox="1"/>
              <p:nvPr/>
            </p:nvSpPr>
            <p:spPr>
              <a:xfrm>
                <a:off x="5622451" y="3185824"/>
                <a:ext cx="3919213" cy="48635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𝒒</m:t>
                          </m:r>
                        </m:e>
                        <m:sub>
                          <m:r>
                            <a:rPr lang="tr-TR" sz="2800" b="1" i="1" smtClean="0">
                              <a:latin typeface="Cambria Math" panose="02040503050406030204" pitchFamily="18" charset="0"/>
                            </a:rPr>
                            <m:t>𝒎𝒂𝒙</m:t>
                          </m:r>
                        </m:sub>
                      </m:sSub>
                      <m:r>
                        <a:rPr lang="tr-TR" sz="2800" b="1" i="1" smtClean="0">
                          <a:latin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smtClean="0">
                              <a:latin typeface="Cambria Math" panose="02040503050406030204" pitchFamily="18" charset="0"/>
                              <a:ea typeface="Cambria Math" panose="02040503050406030204" pitchFamily="18" charset="0"/>
                            </a:rPr>
                            <m:t>𝒉</m:t>
                          </m:r>
                        </m:sub>
                      </m:sSub>
                      <m:r>
                        <a:rPr lang="tr-TR" sz="2800" b="1" i="1" smtClean="0">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𝒉</m:t>
                              </m:r>
                              <m:r>
                                <a:rPr lang="tr-TR" sz="2800" b="1" i="1">
                                  <a:latin typeface="Cambria Math" panose="02040503050406030204" pitchFamily="18" charset="0"/>
                                </a:rPr>
                                <m:t>,</m:t>
                              </m:r>
                              <m:r>
                                <a:rPr lang="tr-TR" sz="2800" b="1" i="1" smtClean="0">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e>
                      </m:d>
                    </m:oMath>
                  </m:oMathPara>
                </a14:m>
                <a:endParaRPr lang="tr-TR" sz="2800" b="1" dirty="0"/>
              </a:p>
            </p:txBody>
          </p:sp>
        </mc:Choice>
        <mc:Fallback xmlns="">
          <p:sp>
            <p:nvSpPr>
              <p:cNvPr id="8" name="TextBox 7">
                <a:extLst>
                  <a:ext uri="{FF2B5EF4-FFF2-40B4-BE49-F238E27FC236}">
                    <a16:creationId xmlns:a16="http://schemas.microsoft.com/office/drawing/2014/main" id="{E6D88CC7-76A7-5FCF-EA4C-E2FAB4CA08A4}"/>
                  </a:ext>
                </a:extLst>
              </p:cNvPr>
              <p:cNvSpPr txBox="1">
                <a:spLocks noRot="1" noChangeAspect="1" noMove="1" noResize="1" noEditPoints="1" noAdjustHandles="1" noChangeArrowheads="1" noChangeShapeType="1" noTextEdit="1"/>
              </p:cNvSpPr>
              <p:nvPr/>
            </p:nvSpPr>
            <p:spPr>
              <a:xfrm>
                <a:off x="5622451" y="3185824"/>
                <a:ext cx="3919213" cy="486352"/>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F5FBD72-5C48-DA5C-F4B6-C4993B595D72}"/>
                  </a:ext>
                </a:extLst>
              </p:cNvPr>
              <p:cNvSpPr txBox="1"/>
              <p:nvPr/>
            </p:nvSpPr>
            <p:spPr>
              <a:xfrm>
                <a:off x="2212573" y="3179733"/>
                <a:ext cx="1528495" cy="49244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200" b="1" i="1" smtClean="0">
                              <a:latin typeface="Cambria Math" panose="02040503050406030204" pitchFamily="18" charset="0"/>
                              <a:ea typeface="Cambria Math" panose="02040503050406030204" pitchFamily="18" charset="0"/>
                            </a:rPr>
                          </m:ctrlPr>
                        </m:sSubPr>
                        <m:e>
                          <m:r>
                            <a:rPr lang="tr-TR" sz="3200" b="1" i="1">
                              <a:latin typeface="Cambria Math" panose="02040503050406030204" pitchFamily="18" charset="0"/>
                              <a:ea typeface="Cambria Math" panose="02040503050406030204" pitchFamily="18" charset="0"/>
                            </a:rPr>
                            <m:t>𝑪</m:t>
                          </m:r>
                        </m:e>
                        <m:sub>
                          <m:r>
                            <a:rPr lang="tr-TR" sz="3200" b="1" i="1" smtClean="0">
                              <a:latin typeface="Cambria Math" panose="02040503050406030204" pitchFamily="18" charset="0"/>
                              <a:ea typeface="Cambria Math" panose="02040503050406030204" pitchFamily="18" charset="0"/>
                            </a:rPr>
                            <m:t>𝒉</m:t>
                          </m:r>
                        </m:sub>
                      </m:sSub>
                      <m:r>
                        <a:rPr lang="tr-TR" sz="3200" b="1" i="1" smtClean="0">
                          <a:latin typeface="Cambria Math" panose="02040503050406030204" pitchFamily="18" charset="0"/>
                        </a:rPr>
                        <m:t>&lt;</m:t>
                      </m:r>
                      <m:sSub>
                        <m:sSubPr>
                          <m:ctrlPr>
                            <a:rPr lang="tr-TR" sz="3200" b="1" i="1" smtClean="0">
                              <a:latin typeface="Cambria Math" panose="02040503050406030204" pitchFamily="18" charset="0"/>
                              <a:ea typeface="Cambria Math" panose="02040503050406030204" pitchFamily="18" charset="0"/>
                            </a:rPr>
                          </m:ctrlPr>
                        </m:sSubPr>
                        <m:e>
                          <m:r>
                            <a:rPr lang="tr-TR" sz="3200" b="1" i="1">
                              <a:latin typeface="Cambria Math" panose="02040503050406030204" pitchFamily="18" charset="0"/>
                              <a:ea typeface="Cambria Math" panose="02040503050406030204" pitchFamily="18" charset="0"/>
                            </a:rPr>
                            <m:t>𝑪</m:t>
                          </m:r>
                        </m:e>
                        <m:sub>
                          <m:r>
                            <a:rPr lang="tr-TR" sz="3200" b="1" i="1" smtClean="0">
                              <a:latin typeface="Cambria Math" panose="02040503050406030204" pitchFamily="18" charset="0"/>
                              <a:ea typeface="Cambria Math" panose="02040503050406030204" pitchFamily="18" charset="0"/>
                            </a:rPr>
                            <m:t>𝒄</m:t>
                          </m:r>
                        </m:sub>
                      </m:sSub>
                    </m:oMath>
                  </m:oMathPara>
                </a14:m>
                <a:endParaRPr lang="tr-TR" sz="3200" b="1" dirty="0"/>
              </a:p>
            </p:txBody>
          </p:sp>
        </mc:Choice>
        <mc:Fallback xmlns="">
          <p:sp>
            <p:nvSpPr>
              <p:cNvPr id="9" name="TextBox 8">
                <a:extLst>
                  <a:ext uri="{FF2B5EF4-FFF2-40B4-BE49-F238E27FC236}">
                    <a16:creationId xmlns:a16="http://schemas.microsoft.com/office/drawing/2014/main" id="{BF5FBD72-5C48-DA5C-F4B6-C4993B595D72}"/>
                  </a:ext>
                </a:extLst>
              </p:cNvPr>
              <p:cNvSpPr txBox="1">
                <a:spLocks noRot="1" noChangeAspect="1" noMove="1" noResize="1" noEditPoints="1" noAdjustHandles="1" noChangeArrowheads="1" noChangeShapeType="1" noTextEdit="1"/>
              </p:cNvSpPr>
              <p:nvPr/>
            </p:nvSpPr>
            <p:spPr>
              <a:xfrm>
                <a:off x="2212573" y="3179733"/>
                <a:ext cx="1528495" cy="492443"/>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10" name="Arrow: Right 9">
            <a:extLst>
              <a:ext uri="{FF2B5EF4-FFF2-40B4-BE49-F238E27FC236}">
                <a16:creationId xmlns:a16="http://schemas.microsoft.com/office/drawing/2014/main" id="{2E77A96C-277D-24B0-E8A2-9C7A86027C5E}"/>
              </a:ext>
            </a:extLst>
          </p:cNvPr>
          <p:cNvSpPr/>
          <p:nvPr/>
        </p:nvSpPr>
        <p:spPr>
          <a:xfrm>
            <a:off x="4391707" y="3244057"/>
            <a:ext cx="580104" cy="36379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5C8E536-B117-453B-0715-04FD979760BF}"/>
                  </a:ext>
                </a:extLst>
              </p:cNvPr>
              <p:cNvSpPr txBox="1"/>
              <p:nvPr/>
            </p:nvSpPr>
            <p:spPr>
              <a:xfrm>
                <a:off x="217281" y="1044733"/>
                <a:ext cx="11415252" cy="523220"/>
              </a:xfrm>
              <a:prstGeom prst="rect">
                <a:avLst/>
              </a:prstGeom>
              <a:noFill/>
            </p:spPr>
            <p:txBody>
              <a:bodyPr wrap="square" rtlCol="0">
                <a:spAutoFit/>
              </a:bodyPr>
              <a:lstStyle/>
              <a:p>
                <a:pPr marL="342900" indent="-342900" algn="just">
                  <a:buFont typeface="Wingdings" panose="05000000000000000000" pitchFamily="2" charset="2"/>
                  <a:buChar char="Ø"/>
                </a:pPr>
                <a:r>
                  <a:rPr lang="tr-TR" sz="2800" b="1" dirty="0"/>
                  <a:t>To calculate maximum possible heat transfer rate (</a:t>
                </a:r>
                <a14:m>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𝒒</m:t>
                        </m:r>
                      </m:e>
                      <m:sub>
                        <m:r>
                          <a:rPr lang="tr-TR" sz="2800" b="1" i="1" smtClean="0">
                            <a:latin typeface="Cambria Math" panose="02040503050406030204" pitchFamily="18" charset="0"/>
                          </a:rPr>
                          <m:t>𝒎𝒂𝒙</m:t>
                        </m:r>
                      </m:sub>
                    </m:sSub>
                  </m:oMath>
                </a14:m>
                <a:r>
                  <a:rPr lang="tr-TR" sz="2800" b="1" dirty="0"/>
                  <a:t>):</a:t>
                </a:r>
              </a:p>
            </p:txBody>
          </p:sp>
        </mc:Choice>
        <mc:Fallback xmlns="">
          <p:sp>
            <p:nvSpPr>
              <p:cNvPr id="11" name="TextBox 10">
                <a:extLst>
                  <a:ext uri="{FF2B5EF4-FFF2-40B4-BE49-F238E27FC236}">
                    <a16:creationId xmlns:a16="http://schemas.microsoft.com/office/drawing/2014/main" id="{E5C8E536-B117-453B-0715-04FD979760BF}"/>
                  </a:ext>
                </a:extLst>
              </p:cNvPr>
              <p:cNvSpPr txBox="1">
                <a:spLocks noRot="1" noChangeAspect="1" noMove="1" noResize="1" noEditPoints="1" noAdjustHandles="1" noChangeArrowheads="1" noChangeShapeType="1" noTextEdit="1"/>
              </p:cNvSpPr>
              <p:nvPr/>
            </p:nvSpPr>
            <p:spPr>
              <a:xfrm>
                <a:off x="217281" y="1044733"/>
                <a:ext cx="11415252" cy="523220"/>
              </a:xfrm>
              <a:prstGeom prst="rect">
                <a:avLst/>
              </a:prstGeom>
              <a:blipFill>
                <a:blip r:embed="rId7"/>
                <a:stretch>
                  <a:fillRect l="-962" t="-11628" b="-31395"/>
                </a:stretch>
              </a:blipFill>
            </p:spPr>
            <p:txBody>
              <a:bodyPr/>
              <a:lstStyle/>
              <a:p>
                <a:r>
                  <a:rPr lang="tr-TR">
                    <a:noFill/>
                  </a:rPr>
                  <a:t> </a:t>
                </a:r>
              </a:p>
            </p:txBody>
          </p:sp>
        </mc:Fallback>
      </mc:AlternateContent>
      <p:sp>
        <p:nvSpPr>
          <p:cNvPr id="12" name="TextBox 11">
            <a:extLst>
              <a:ext uri="{FF2B5EF4-FFF2-40B4-BE49-F238E27FC236}">
                <a16:creationId xmlns:a16="http://schemas.microsoft.com/office/drawing/2014/main" id="{9347CF78-A9A1-6076-B648-A935CFEA1BEA}"/>
              </a:ext>
            </a:extLst>
          </p:cNvPr>
          <p:cNvSpPr txBox="1"/>
          <p:nvPr/>
        </p:nvSpPr>
        <p:spPr>
          <a:xfrm>
            <a:off x="1356797" y="1958857"/>
            <a:ext cx="1060913" cy="584775"/>
          </a:xfrm>
          <a:prstGeom prst="rect">
            <a:avLst/>
          </a:prstGeom>
          <a:noFill/>
        </p:spPr>
        <p:txBody>
          <a:bodyPr wrap="square" rtlCol="0">
            <a:spAutoFit/>
          </a:bodyPr>
          <a:lstStyle/>
          <a:p>
            <a:pPr algn="just"/>
            <a:r>
              <a:rPr lang="tr-TR" sz="3200" b="1" dirty="0"/>
              <a:t>If</a:t>
            </a:r>
          </a:p>
        </p:txBody>
      </p:sp>
      <p:sp>
        <p:nvSpPr>
          <p:cNvPr id="13" name="TextBox 12">
            <a:extLst>
              <a:ext uri="{FF2B5EF4-FFF2-40B4-BE49-F238E27FC236}">
                <a16:creationId xmlns:a16="http://schemas.microsoft.com/office/drawing/2014/main" id="{18C37E87-FF4C-F955-4170-43DE9A1A2435}"/>
              </a:ext>
            </a:extLst>
          </p:cNvPr>
          <p:cNvSpPr txBox="1"/>
          <p:nvPr/>
        </p:nvSpPr>
        <p:spPr>
          <a:xfrm>
            <a:off x="1356797" y="3133566"/>
            <a:ext cx="1060913" cy="584775"/>
          </a:xfrm>
          <a:prstGeom prst="rect">
            <a:avLst/>
          </a:prstGeom>
          <a:noFill/>
        </p:spPr>
        <p:txBody>
          <a:bodyPr wrap="square" rtlCol="0">
            <a:spAutoFit/>
          </a:bodyPr>
          <a:lstStyle/>
          <a:p>
            <a:pPr algn="just"/>
            <a:r>
              <a:rPr lang="tr-TR" sz="3200" b="1" dirty="0"/>
              <a:t>If</a:t>
            </a:r>
          </a:p>
        </p:txBody>
      </p:sp>
      <p:sp>
        <p:nvSpPr>
          <p:cNvPr id="15" name="TextBox 14">
            <a:extLst>
              <a:ext uri="{FF2B5EF4-FFF2-40B4-BE49-F238E27FC236}">
                <a16:creationId xmlns:a16="http://schemas.microsoft.com/office/drawing/2014/main" id="{AADD0DFA-08D3-E664-7E99-D0A3D60FCF94}"/>
              </a:ext>
            </a:extLst>
          </p:cNvPr>
          <p:cNvSpPr txBox="1"/>
          <p:nvPr/>
        </p:nvSpPr>
        <p:spPr>
          <a:xfrm>
            <a:off x="217281" y="4045851"/>
            <a:ext cx="11699416" cy="954107"/>
          </a:xfrm>
          <a:prstGeom prst="rect">
            <a:avLst/>
          </a:prstGeom>
          <a:noFill/>
        </p:spPr>
        <p:txBody>
          <a:bodyPr wrap="square">
            <a:spAutoFit/>
          </a:bodyPr>
          <a:lstStyle/>
          <a:p>
            <a:pPr marL="457200" indent="-457200">
              <a:buFont typeface="Wingdings" panose="05000000000000000000" pitchFamily="2" charset="2"/>
              <a:buChar char="Ø"/>
            </a:pPr>
            <a:r>
              <a:rPr lang="tr-TR" sz="2800" b="1" dirty="0"/>
              <a:t>From the foregoing results, we are then prompted to write the general expression</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1C158D0-BB0E-BB47-5A30-279F9CFF5C51}"/>
                  </a:ext>
                </a:extLst>
              </p:cNvPr>
              <p:cNvSpPr txBox="1"/>
              <p:nvPr/>
            </p:nvSpPr>
            <p:spPr>
              <a:xfrm>
                <a:off x="3534573" y="5218437"/>
                <a:ext cx="4780668" cy="555858"/>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3200" b="1" i="1" smtClean="0">
                              <a:latin typeface="Cambria Math" panose="02040503050406030204" pitchFamily="18" charset="0"/>
                            </a:rPr>
                          </m:ctrlPr>
                        </m:sSubPr>
                        <m:e>
                          <m:r>
                            <a:rPr lang="tr-TR" sz="3200" b="1" i="1" smtClean="0">
                              <a:latin typeface="Cambria Math" panose="02040503050406030204" pitchFamily="18" charset="0"/>
                            </a:rPr>
                            <m:t>𝒒</m:t>
                          </m:r>
                        </m:e>
                        <m:sub>
                          <m:r>
                            <a:rPr lang="tr-TR" sz="3200" b="1" i="1" smtClean="0">
                              <a:latin typeface="Cambria Math" panose="02040503050406030204" pitchFamily="18" charset="0"/>
                            </a:rPr>
                            <m:t>𝒎𝒂𝒙</m:t>
                          </m:r>
                        </m:sub>
                      </m:sSub>
                      <m:r>
                        <a:rPr lang="tr-TR" sz="3200" b="1" i="1" smtClean="0">
                          <a:latin typeface="Cambria Math" panose="02040503050406030204" pitchFamily="18" charset="0"/>
                        </a:rPr>
                        <m:t>=</m:t>
                      </m:r>
                      <m:sSub>
                        <m:sSubPr>
                          <m:ctrlPr>
                            <a:rPr lang="tr-TR" sz="3200" b="1" i="1">
                              <a:latin typeface="Cambria Math" panose="02040503050406030204" pitchFamily="18" charset="0"/>
                              <a:ea typeface="Cambria Math" panose="02040503050406030204" pitchFamily="18" charset="0"/>
                            </a:rPr>
                          </m:ctrlPr>
                        </m:sSubPr>
                        <m:e>
                          <m:r>
                            <a:rPr lang="tr-TR" sz="3200" b="1" i="1">
                              <a:latin typeface="Cambria Math" panose="02040503050406030204" pitchFamily="18" charset="0"/>
                              <a:ea typeface="Cambria Math" panose="02040503050406030204" pitchFamily="18" charset="0"/>
                            </a:rPr>
                            <m:t>𝑪</m:t>
                          </m:r>
                        </m:e>
                        <m:sub>
                          <m:r>
                            <a:rPr lang="tr-TR" sz="3200" b="1" i="1" smtClean="0">
                              <a:latin typeface="Cambria Math" panose="02040503050406030204" pitchFamily="18" charset="0"/>
                              <a:ea typeface="Cambria Math" panose="02040503050406030204" pitchFamily="18" charset="0"/>
                            </a:rPr>
                            <m:t>𝒎𝒊𝒏</m:t>
                          </m:r>
                        </m:sub>
                      </m:sSub>
                      <m:r>
                        <a:rPr lang="tr-TR" sz="3200" b="1" i="1" smtClean="0">
                          <a:latin typeface="Cambria Math" panose="02040503050406030204" pitchFamily="18" charset="0"/>
                          <a:ea typeface="Cambria Math" panose="02040503050406030204" pitchFamily="18" charset="0"/>
                        </a:rPr>
                        <m:t>∙</m:t>
                      </m:r>
                      <m:d>
                        <m:dPr>
                          <m:ctrlPr>
                            <a:rPr lang="tr-TR" sz="3200" b="1" i="1">
                              <a:latin typeface="Cambria Math" panose="02040503050406030204" pitchFamily="18" charset="0"/>
                            </a:rPr>
                          </m:ctrlPr>
                        </m:dPr>
                        <m:e>
                          <m:sSub>
                            <m:sSubPr>
                              <m:ctrlPr>
                                <a:rPr lang="tr-TR" sz="3200" b="1" i="1">
                                  <a:latin typeface="Cambria Math" panose="02040503050406030204" pitchFamily="18" charset="0"/>
                                </a:rPr>
                              </m:ctrlPr>
                            </m:sSubPr>
                            <m:e>
                              <m:r>
                                <a:rPr lang="tr-TR" sz="3200" b="1" i="1">
                                  <a:latin typeface="Cambria Math" panose="02040503050406030204" pitchFamily="18" charset="0"/>
                                </a:rPr>
                                <m:t>𝑻</m:t>
                              </m:r>
                            </m:e>
                            <m:sub>
                              <m:r>
                                <a:rPr lang="tr-TR" sz="3200" b="1" i="1" smtClean="0">
                                  <a:latin typeface="Cambria Math" panose="02040503050406030204" pitchFamily="18" charset="0"/>
                                </a:rPr>
                                <m:t>𝒉</m:t>
                              </m:r>
                              <m:r>
                                <a:rPr lang="tr-TR" sz="3200" b="1" i="1">
                                  <a:latin typeface="Cambria Math" panose="02040503050406030204" pitchFamily="18" charset="0"/>
                                </a:rPr>
                                <m:t>,</m:t>
                              </m:r>
                              <m:r>
                                <a:rPr lang="tr-TR" sz="3200" b="1" i="1" smtClean="0">
                                  <a:latin typeface="Cambria Math" panose="02040503050406030204" pitchFamily="18" charset="0"/>
                                </a:rPr>
                                <m:t>𝒊</m:t>
                              </m:r>
                            </m:sub>
                          </m:sSub>
                          <m:r>
                            <a:rPr lang="tr-TR" sz="3200" b="1" i="1" smtClean="0">
                              <a:latin typeface="Cambria Math" panose="02040503050406030204" pitchFamily="18" charset="0"/>
                            </a:rPr>
                            <m:t>−</m:t>
                          </m:r>
                          <m:sSub>
                            <m:sSubPr>
                              <m:ctrlPr>
                                <a:rPr lang="tr-TR" sz="3200" b="1" i="1">
                                  <a:latin typeface="Cambria Math" panose="02040503050406030204" pitchFamily="18" charset="0"/>
                                </a:rPr>
                              </m:ctrlPr>
                            </m:sSubPr>
                            <m:e>
                              <m:r>
                                <a:rPr lang="tr-TR" sz="3200" b="1" i="1">
                                  <a:latin typeface="Cambria Math" panose="02040503050406030204" pitchFamily="18" charset="0"/>
                                </a:rPr>
                                <m:t>𝑻</m:t>
                              </m:r>
                            </m:e>
                            <m:sub>
                              <m:r>
                                <a:rPr lang="tr-TR" sz="3200" b="1" i="1" smtClean="0">
                                  <a:latin typeface="Cambria Math" panose="02040503050406030204" pitchFamily="18" charset="0"/>
                                </a:rPr>
                                <m:t>𝒄</m:t>
                              </m:r>
                              <m:r>
                                <a:rPr lang="tr-TR" sz="3200" b="1" i="1">
                                  <a:latin typeface="Cambria Math" panose="02040503050406030204" pitchFamily="18" charset="0"/>
                                </a:rPr>
                                <m:t>,</m:t>
                              </m:r>
                              <m:r>
                                <a:rPr lang="tr-TR" sz="3200" b="1" i="1">
                                  <a:latin typeface="Cambria Math" panose="02040503050406030204" pitchFamily="18" charset="0"/>
                                </a:rPr>
                                <m:t>𝒊</m:t>
                              </m:r>
                            </m:sub>
                          </m:sSub>
                        </m:e>
                      </m:d>
                    </m:oMath>
                  </m:oMathPara>
                </a14:m>
                <a:endParaRPr lang="tr-TR" sz="3200" b="1" dirty="0"/>
              </a:p>
            </p:txBody>
          </p:sp>
        </mc:Choice>
        <mc:Fallback xmlns="">
          <p:sp>
            <p:nvSpPr>
              <p:cNvPr id="16" name="TextBox 15">
                <a:extLst>
                  <a:ext uri="{FF2B5EF4-FFF2-40B4-BE49-F238E27FC236}">
                    <a16:creationId xmlns:a16="http://schemas.microsoft.com/office/drawing/2014/main" id="{C1C158D0-BB0E-BB47-5A30-279F9CFF5C51}"/>
                  </a:ext>
                </a:extLst>
              </p:cNvPr>
              <p:cNvSpPr txBox="1">
                <a:spLocks noRot="1" noChangeAspect="1" noMove="1" noResize="1" noEditPoints="1" noAdjustHandles="1" noChangeArrowheads="1" noChangeShapeType="1" noTextEdit="1"/>
              </p:cNvSpPr>
              <p:nvPr/>
            </p:nvSpPr>
            <p:spPr>
              <a:xfrm>
                <a:off x="3534573" y="5218437"/>
                <a:ext cx="4780668" cy="555858"/>
              </a:xfrm>
              <a:prstGeom prst="rect">
                <a:avLst/>
              </a:prstGeom>
              <a:blipFill>
                <a:blip r:embed="rId8"/>
                <a:stretch>
                  <a:fillRect/>
                </a:stretch>
              </a:blipFill>
              <a:ln>
                <a:solidFill>
                  <a:schemeClr val="tx1"/>
                </a:solidFill>
              </a:ln>
            </p:spPr>
            <p:txBody>
              <a:bodyPr/>
              <a:lstStyle/>
              <a:p>
                <a:r>
                  <a:rPr lang="tr-TR">
                    <a:noFill/>
                  </a:rPr>
                  <a:t> </a:t>
                </a:r>
              </a:p>
            </p:txBody>
          </p:sp>
        </mc:Fallback>
      </mc:AlternateContent>
      <p:sp>
        <p:nvSpPr>
          <p:cNvPr id="14" name="Slayt Numarası Yer Tutucusu 13">
            <a:extLst>
              <a:ext uri="{FF2B5EF4-FFF2-40B4-BE49-F238E27FC236}">
                <a16:creationId xmlns:a16="http://schemas.microsoft.com/office/drawing/2014/main" id="{BA2F95CD-71A4-E42F-0D06-80FF0BD75D9C}"/>
              </a:ext>
            </a:extLst>
          </p:cNvPr>
          <p:cNvSpPr>
            <a:spLocks noGrp="1"/>
          </p:cNvSpPr>
          <p:nvPr>
            <p:ph type="sldNum" sz="quarter" idx="12"/>
          </p:nvPr>
        </p:nvSpPr>
        <p:spPr/>
        <p:txBody>
          <a:bodyPr/>
          <a:lstStyle/>
          <a:p>
            <a:fld id="{9DC36462-DBD6-4833-A557-4F162F5DA347}" type="slidenum">
              <a:rPr lang="tr-TR" smtClean="0"/>
              <a:t>5</a:t>
            </a:fld>
            <a:endParaRPr lang="tr-TR"/>
          </a:p>
        </p:txBody>
      </p:sp>
    </p:spTree>
    <p:extLst>
      <p:ext uri="{BB962C8B-B14F-4D97-AF65-F5344CB8AC3E}">
        <p14:creationId xmlns:p14="http://schemas.microsoft.com/office/powerpoint/2010/main" val="1149609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04623" y="-26117"/>
            <a:ext cx="9123364" cy="830997"/>
          </a:xfrm>
          <a:prstGeom prst="rect">
            <a:avLst/>
          </a:prstGeom>
          <a:noFill/>
        </p:spPr>
        <p:txBody>
          <a:bodyPr wrap="square" rtlCol="0">
            <a:spAutoFit/>
          </a:bodyPr>
          <a:lstStyle/>
          <a:p>
            <a:r>
              <a:rPr lang="tr-TR" sz="4000" b="1" dirty="0"/>
              <a:t>DEFINITIONS FOR </a:t>
            </a:r>
            <a:r>
              <a:rPr lang="el-GR" sz="4800" b="1" dirty="0"/>
              <a:t>ε</a:t>
            </a:r>
            <a:r>
              <a:rPr lang="tr-TR" sz="4000" b="1" dirty="0"/>
              <a:t>-NTU METHOD</a:t>
            </a:r>
          </a:p>
        </p:txBody>
      </p:sp>
      <p:sp>
        <p:nvSpPr>
          <p:cNvPr id="8" name="TextBox 7">
            <a:extLst>
              <a:ext uri="{FF2B5EF4-FFF2-40B4-BE49-F238E27FC236}">
                <a16:creationId xmlns:a16="http://schemas.microsoft.com/office/drawing/2014/main" id="{D53C9816-BF39-FBB8-4795-44432001BDD0}"/>
              </a:ext>
            </a:extLst>
          </p:cNvPr>
          <p:cNvSpPr txBox="1"/>
          <p:nvPr/>
        </p:nvSpPr>
        <p:spPr>
          <a:xfrm>
            <a:off x="217281" y="1150825"/>
            <a:ext cx="11758409" cy="1384995"/>
          </a:xfrm>
          <a:prstGeom prst="rect">
            <a:avLst/>
          </a:prstGeom>
          <a:noFill/>
        </p:spPr>
        <p:txBody>
          <a:bodyPr wrap="square">
            <a:spAutoFit/>
          </a:bodyPr>
          <a:lstStyle/>
          <a:p>
            <a:pPr marL="285750" indent="-285750">
              <a:buFont typeface="Wingdings" panose="05000000000000000000" pitchFamily="2" charset="2"/>
              <a:buChar char="Ø"/>
            </a:pPr>
            <a:r>
              <a:rPr lang="tr-TR" sz="2800" b="1" dirty="0"/>
              <a:t>It is now logical to define the </a:t>
            </a:r>
            <a:r>
              <a:rPr lang="tr-TR" sz="2800" b="1" i="1" dirty="0">
                <a:solidFill>
                  <a:srgbClr val="FF0000"/>
                </a:solidFill>
              </a:rPr>
              <a:t>effectiveness</a:t>
            </a:r>
            <a:r>
              <a:rPr lang="tr-TR" sz="2800" b="1" dirty="0"/>
              <a:t>, </a:t>
            </a:r>
            <a:r>
              <a:rPr lang="el-GR" sz="2800" b="1" dirty="0">
                <a:solidFill>
                  <a:srgbClr val="FF0000"/>
                </a:solidFill>
              </a:rPr>
              <a:t>ε</a:t>
            </a:r>
            <a:r>
              <a:rPr lang="tr-TR" sz="2800" b="1" dirty="0"/>
              <a:t>, as the ratio of the actual heat transfer rate for a heat exchanger to the maximum possible heat transfer rate: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8D4E87A-B847-B7C8-150B-72400B49DC40}"/>
                  </a:ext>
                </a:extLst>
              </p:cNvPr>
              <p:cNvSpPr txBox="1"/>
              <p:nvPr/>
            </p:nvSpPr>
            <p:spPr>
              <a:xfrm>
                <a:off x="4399813" y="2473050"/>
                <a:ext cx="1750287" cy="933589"/>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3200" b="1" i="1" smtClean="0">
                          <a:latin typeface="Cambria Math" panose="02040503050406030204" pitchFamily="18" charset="0"/>
                          <a:ea typeface="Cambria Math" panose="02040503050406030204" pitchFamily="18" charset="0"/>
                        </a:rPr>
                        <m:t>𝜺</m:t>
                      </m:r>
                      <m:r>
                        <a:rPr lang="tr-TR" sz="3200" b="1" i="1" smtClean="0">
                          <a:latin typeface="Cambria Math" panose="02040503050406030204" pitchFamily="18" charset="0"/>
                        </a:rPr>
                        <m:t>=</m:t>
                      </m:r>
                      <m:f>
                        <m:fPr>
                          <m:ctrlPr>
                            <a:rPr lang="tr-TR" sz="3200" b="1" i="1" smtClean="0">
                              <a:latin typeface="Cambria Math" panose="02040503050406030204" pitchFamily="18" charset="0"/>
                            </a:rPr>
                          </m:ctrlPr>
                        </m:fPr>
                        <m:num>
                          <m:r>
                            <a:rPr lang="tr-TR" sz="3200" b="1" i="1" smtClean="0">
                              <a:latin typeface="Cambria Math" panose="02040503050406030204" pitchFamily="18" charset="0"/>
                            </a:rPr>
                            <m:t>𝒒</m:t>
                          </m:r>
                        </m:num>
                        <m:den>
                          <m:sSub>
                            <m:sSubPr>
                              <m:ctrlPr>
                                <a:rPr lang="tr-TR" sz="3200" b="1" i="1" smtClean="0">
                                  <a:latin typeface="Cambria Math" panose="02040503050406030204" pitchFamily="18" charset="0"/>
                                </a:rPr>
                              </m:ctrlPr>
                            </m:sSubPr>
                            <m:e>
                              <m:r>
                                <a:rPr lang="tr-TR" sz="3200" b="1" i="1" smtClean="0">
                                  <a:latin typeface="Cambria Math" panose="02040503050406030204" pitchFamily="18" charset="0"/>
                                </a:rPr>
                                <m:t>𝒒</m:t>
                              </m:r>
                            </m:e>
                            <m:sub>
                              <m:r>
                                <a:rPr lang="tr-TR" sz="3200" b="1" i="1" smtClean="0">
                                  <a:latin typeface="Cambria Math" panose="02040503050406030204" pitchFamily="18" charset="0"/>
                                </a:rPr>
                                <m:t>𝒎𝒂𝒙</m:t>
                              </m:r>
                            </m:sub>
                          </m:sSub>
                        </m:den>
                      </m:f>
                    </m:oMath>
                  </m:oMathPara>
                </a14:m>
                <a:endParaRPr lang="tr-TR" sz="3200" b="1" dirty="0"/>
              </a:p>
            </p:txBody>
          </p:sp>
        </mc:Choice>
        <mc:Fallback xmlns="">
          <p:sp>
            <p:nvSpPr>
              <p:cNvPr id="9" name="TextBox 8">
                <a:extLst>
                  <a:ext uri="{FF2B5EF4-FFF2-40B4-BE49-F238E27FC236}">
                    <a16:creationId xmlns:a16="http://schemas.microsoft.com/office/drawing/2014/main" id="{18D4E87A-B847-B7C8-150B-72400B49DC40}"/>
                  </a:ext>
                </a:extLst>
              </p:cNvPr>
              <p:cNvSpPr txBox="1">
                <a:spLocks noRot="1" noChangeAspect="1" noMove="1" noResize="1" noEditPoints="1" noAdjustHandles="1" noChangeArrowheads="1" noChangeShapeType="1" noTextEdit="1"/>
              </p:cNvSpPr>
              <p:nvPr/>
            </p:nvSpPr>
            <p:spPr>
              <a:xfrm>
                <a:off x="4399813" y="2473050"/>
                <a:ext cx="1750287" cy="933589"/>
              </a:xfrm>
              <a:prstGeom prst="rect">
                <a:avLst/>
              </a:prstGeom>
              <a:blipFill>
                <a:blip r:embed="rId3"/>
                <a:stretch>
                  <a:fillRect/>
                </a:stretch>
              </a:blipFill>
              <a:ln>
                <a:solidFill>
                  <a:schemeClr val="tx1"/>
                </a:solidFill>
              </a:ln>
            </p:spPr>
            <p:txBody>
              <a:bodyPr/>
              <a:lstStyle/>
              <a:p>
                <a:r>
                  <a:rPr lang="tr-TR">
                    <a:noFill/>
                  </a:rPr>
                  <a:t> </a:t>
                </a:r>
              </a:p>
            </p:txBody>
          </p:sp>
        </mc:Fallback>
      </mc:AlternateContent>
      <p:cxnSp>
        <p:nvCxnSpPr>
          <p:cNvPr id="11" name="Straight Arrow Connector 10">
            <a:extLst>
              <a:ext uri="{FF2B5EF4-FFF2-40B4-BE49-F238E27FC236}">
                <a16:creationId xmlns:a16="http://schemas.microsoft.com/office/drawing/2014/main" id="{7DDBF19A-0D02-C5CB-0D31-886466AFD27E}"/>
              </a:ext>
            </a:extLst>
          </p:cNvPr>
          <p:cNvCxnSpPr/>
          <p:nvPr/>
        </p:nvCxnSpPr>
        <p:spPr>
          <a:xfrm>
            <a:off x="5980446" y="2636306"/>
            <a:ext cx="71775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BE12336-1FF9-096F-DD4D-09B39FE6B81C}"/>
              </a:ext>
            </a:extLst>
          </p:cNvPr>
          <p:cNvSpPr/>
          <p:nvPr/>
        </p:nvSpPr>
        <p:spPr>
          <a:xfrm>
            <a:off x="5287221" y="2409173"/>
            <a:ext cx="693225" cy="4542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TextBox 12">
            <a:extLst>
              <a:ext uri="{FF2B5EF4-FFF2-40B4-BE49-F238E27FC236}">
                <a16:creationId xmlns:a16="http://schemas.microsoft.com/office/drawing/2014/main" id="{552270B0-5DB7-11D8-3A1B-ADBEFD4B9EDB}"/>
              </a:ext>
            </a:extLst>
          </p:cNvPr>
          <p:cNvSpPr txBox="1"/>
          <p:nvPr/>
        </p:nvSpPr>
        <p:spPr>
          <a:xfrm>
            <a:off x="6722275" y="2401774"/>
            <a:ext cx="4281927" cy="461665"/>
          </a:xfrm>
          <a:prstGeom prst="rect">
            <a:avLst/>
          </a:prstGeom>
          <a:noFill/>
        </p:spPr>
        <p:txBody>
          <a:bodyPr wrap="square" rtlCol="0">
            <a:spAutoFit/>
          </a:bodyPr>
          <a:lstStyle/>
          <a:p>
            <a:r>
              <a:rPr lang="tr-TR" sz="2400" b="1" dirty="0">
                <a:solidFill>
                  <a:srgbClr val="FF0000"/>
                </a:solidFill>
              </a:rPr>
              <a:t>Actual heat transfer rate</a:t>
            </a:r>
          </a:p>
        </p:txBody>
      </p:sp>
      <p:sp>
        <p:nvSpPr>
          <p:cNvPr id="14" name="Oval 13">
            <a:extLst>
              <a:ext uri="{FF2B5EF4-FFF2-40B4-BE49-F238E27FC236}">
                <a16:creationId xmlns:a16="http://schemas.microsoft.com/office/drawing/2014/main" id="{C44CC7E4-7D99-3ABE-E114-8D86D8C5856C}"/>
              </a:ext>
            </a:extLst>
          </p:cNvPr>
          <p:cNvSpPr/>
          <p:nvPr/>
        </p:nvSpPr>
        <p:spPr>
          <a:xfrm>
            <a:off x="5139737" y="3016250"/>
            <a:ext cx="1010363" cy="513236"/>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0000FF"/>
              </a:solidFill>
            </a:endParaRPr>
          </a:p>
        </p:txBody>
      </p:sp>
      <p:cxnSp>
        <p:nvCxnSpPr>
          <p:cNvPr id="15" name="Straight Arrow Connector 14">
            <a:extLst>
              <a:ext uri="{FF2B5EF4-FFF2-40B4-BE49-F238E27FC236}">
                <a16:creationId xmlns:a16="http://schemas.microsoft.com/office/drawing/2014/main" id="{321C16F3-90D6-8C11-3A18-690E3D3FC71F}"/>
              </a:ext>
            </a:extLst>
          </p:cNvPr>
          <p:cNvCxnSpPr>
            <a:cxnSpLocks/>
          </p:cNvCxnSpPr>
          <p:nvPr/>
        </p:nvCxnSpPr>
        <p:spPr>
          <a:xfrm>
            <a:off x="6150100" y="3265571"/>
            <a:ext cx="548101"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543A9E4-BEA0-2DA1-778A-937C8A5E1C1A}"/>
              </a:ext>
            </a:extLst>
          </p:cNvPr>
          <p:cNvSpPr txBox="1"/>
          <p:nvPr/>
        </p:nvSpPr>
        <p:spPr>
          <a:xfrm>
            <a:off x="6729130" y="3042035"/>
            <a:ext cx="5099076" cy="461665"/>
          </a:xfrm>
          <a:prstGeom prst="rect">
            <a:avLst/>
          </a:prstGeom>
          <a:noFill/>
        </p:spPr>
        <p:txBody>
          <a:bodyPr wrap="square" rtlCol="0">
            <a:spAutoFit/>
          </a:bodyPr>
          <a:lstStyle/>
          <a:p>
            <a:r>
              <a:rPr lang="tr-TR" sz="2400" b="1" dirty="0">
                <a:solidFill>
                  <a:srgbClr val="0000FF"/>
                </a:solidFill>
              </a:rPr>
              <a:t>Maximum possible heat transfer rate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3E4B4EA-7194-E573-C0FC-9EAD1B85D161}"/>
                  </a:ext>
                </a:extLst>
              </p:cNvPr>
              <p:cNvSpPr txBox="1"/>
              <p:nvPr/>
            </p:nvSpPr>
            <p:spPr>
              <a:xfrm>
                <a:off x="1009987" y="4007735"/>
                <a:ext cx="3259930" cy="486352"/>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𝒒</m:t>
                      </m:r>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𝑪</m:t>
                          </m:r>
                        </m:e>
                        <m:sub>
                          <m:r>
                            <a:rPr lang="tr-TR" sz="2800" b="1" i="1" smtClean="0">
                              <a:latin typeface="Cambria Math" panose="02040503050406030204" pitchFamily="18" charset="0"/>
                            </a:rPr>
                            <m:t>𝒄</m:t>
                          </m:r>
                        </m:sub>
                      </m:sSub>
                      <m:r>
                        <a:rPr lang="tr-TR" sz="2800" b="1" i="1" smtClean="0">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𝒐</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e>
                      </m:d>
                    </m:oMath>
                  </m:oMathPara>
                </a14:m>
                <a:endParaRPr lang="tr-TR" sz="2800" b="1" dirty="0"/>
              </a:p>
            </p:txBody>
          </p:sp>
        </mc:Choice>
        <mc:Fallback xmlns="">
          <p:sp>
            <p:nvSpPr>
              <p:cNvPr id="18" name="TextBox 17">
                <a:extLst>
                  <a:ext uri="{FF2B5EF4-FFF2-40B4-BE49-F238E27FC236}">
                    <a16:creationId xmlns:a16="http://schemas.microsoft.com/office/drawing/2014/main" id="{D3E4B4EA-7194-E573-C0FC-9EAD1B85D161}"/>
                  </a:ext>
                </a:extLst>
              </p:cNvPr>
              <p:cNvSpPr txBox="1">
                <a:spLocks noRot="1" noChangeAspect="1" noMove="1" noResize="1" noEditPoints="1" noAdjustHandles="1" noChangeArrowheads="1" noChangeShapeType="1" noTextEdit="1"/>
              </p:cNvSpPr>
              <p:nvPr/>
            </p:nvSpPr>
            <p:spPr>
              <a:xfrm>
                <a:off x="1009987" y="4007735"/>
                <a:ext cx="3259930" cy="486352"/>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30ADE8E-2EED-E3F8-0C44-985CD540B83C}"/>
                  </a:ext>
                </a:extLst>
              </p:cNvPr>
              <p:cNvSpPr txBox="1"/>
              <p:nvPr/>
            </p:nvSpPr>
            <p:spPr>
              <a:xfrm>
                <a:off x="1009987" y="5220823"/>
                <a:ext cx="3356111" cy="486352"/>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𝒒</m:t>
                      </m:r>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𝑪</m:t>
                          </m:r>
                        </m:e>
                        <m:sub>
                          <m:r>
                            <a:rPr lang="tr-TR" sz="2800" b="1" i="1" smtClean="0">
                              <a:latin typeface="Cambria Math" panose="02040503050406030204" pitchFamily="18" charset="0"/>
                            </a:rPr>
                            <m:t>𝒉</m:t>
                          </m:r>
                        </m:sub>
                      </m:sSub>
                      <m:r>
                        <a:rPr lang="tr-TR" sz="2800" b="1" i="1" smtClean="0">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𝒉</m:t>
                              </m:r>
                              <m:r>
                                <a:rPr lang="tr-TR" sz="2800" b="1" i="1" smtClean="0">
                                  <a:latin typeface="Cambria Math" panose="02040503050406030204" pitchFamily="18" charset="0"/>
                                </a:rPr>
                                <m:t>,</m:t>
                              </m:r>
                              <m:r>
                                <a:rPr lang="tr-TR" sz="2800" b="1" i="1" smtClean="0">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𝒉</m:t>
                              </m:r>
                              <m:r>
                                <a:rPr lang="tr-TR" sz="2800" b="1" i="1" smtClean="0">
                                  <a:latin typeface="Cambria Math" panose="02040503050406030204" pitchFamily="18" charset="0"/>
                                </a:rPr>
                                <m:t>,</m:t>
                              </m:r>
                              <m:r>
                                <a:rPr lang="tr-TR" sz="2800" b="1" i="1" smtClean="0">
                                  <a:latin typeface="Cambria Math" panose="02040503050406030204" pitchFamily="18" charset="0"/>
                                </a:rPr>
                                <m:t>𝒐</m:t>
                              </m:r>
                            </m:sub>
                          </m:sSub>
                        </m:e>
                      </m:d>
                    </m:oMath>
                  </m:oMathPara>
                </a14:m>
                <a:endParaRPr lang="tr-TR" sz="2800" b="1" dirty="0"/>
              </a:p>
            </p:txBody>
          </p:sp>
        </mc:Choice>
        <mc:Fallback xmlns="">
          <p:sp>
            <p:nvSpPr>
              <p:cNvPr id="19" name="TextBox 18">
                <a:extLst>
                  <a:ext uri="{FF2B5EF4-FFF2-40B4-BE49-F238E27FC236}">
                    <a16:creationId xmlns:a16="http://schemas.microsoft.com/office/drawing/2014/main" id="{230ADE8E-2EED-E3F8-0C44-985CD540B83C}"/>
                  </a:ext>
                </a:extLst>
              </p:cNvPr>
              <p:cNvSpPr txBox="1">
                <a:spLocks noRot="1" noChangeAspect="1" noMove="1" noResize="1" noEditPoints="1" noAdjustHandles="1" noChangeArrowheads="1" noChangeShapeType="1" noTextEdit="1"/>
              </p:cNvSpPr>
              <p:nvPr/>
            </p:nvSpPr>
            <p:spPr>
              <a:xfrm>
                <a:off x="1009987" y="5220823"/>
                <a:ext cx="3356111" cy="486352"/>
              </a:xfrm>
              <a:prstGeom prst="rect">
                <a:avLst/>
              </a:prstGeom>
              <a:blipFill>
                <a:blip r:embed="rId5"/>
                <a:stretch>
                  <a:fillRect/>
                </a:stretch>
              </a:blipFill>
              <a:ln>
                <a:solidFill>
                  <a:schemeClr val="tx1"/>
                </a:solidFill>
              </a:ln>
            </p:spPr>
            <p:txBody>
              <a:bodyPr/>
              <a:lstStyle/>
              <a:p>
                <a:r>
                  <a:rPr lang="tr-TR">
                    <a:noFill/>
                  </a:rPr>
                  <a:t> </a:t>
                </a:r>
              </a:p>
            </p:txBody>
          </p:sp>
        </mc:Fallback>
      </mc:AlternateContent>
      <p:sp>
        <p:nvSpPr>
          <p:cNvPr id="20" name="TextBox 19">
            <a:extLst>
              <a:ext uri="{FF2B5EF4-FFF2-40B4-BE49-F238E27FC236}">
                <a16:creationId xmlns:a16="http://schemas.microsoft.com/office/drawing/2014/main" id="{7CC1986F-91F6-DA6A-F60B-49E4648AF1C8}"/>
              </a:ext>
            </a:extLst>
          </p:cNvPr>
          <p:cNvSpPr txBox="1"/>
          <p:nvPr/>
        </p:nvSpPr>
        <p:spPr>
          <a:xfrm>
            <a:off x="2345516" y="4625784"/>
            <a:ext cx="1119487" cy="461665"/>
          </a:xfrm>
          <a:prstGeom prst="rect">
            <a:avLst/>
          </a:prstGeom>
          <a:noFill/>
        </p:spPr>
        <p:txBody>
          <a:bodyPr wrap="square" rtlCol="0">
            <a:spAutoFit/>
          </a:bodyPr>
          <a:lstStyle/>
          <a:p>
            <a:r>
              <a:rPr lang="tr-TR" sz="2400" b="1" dirty="0"/>
              <a:t>OR</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73730BE-A4DD-ACE0-17B2-1D73B695F1A5}"/>
                  </a:ext>
                </a:extLst>
              </p:cNvPr>
              <p:cNvSpPr txBox="1"/>
              <p:nvPr/>
            </p:nvSpPr>
            <p:spPr>
              <a:xfrm>
                <a:off x="592983" y="5936556"/>
                <a:ext cx="4190121" cy="486352"/>
              </a:xfrm>
              <a:prstGeom prst="rect">
                <a:avLst/>
              </a:prstGeom>
              <a:solidFill>
                <a:schemeClr val="accent2">
                  <a:lumMod val="60000"/>
                  <a:lumOff val="4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𝒒</m:t>
                          </m:r>
                        </m:e>
                        <m:sub>
                          <m:r>
                            <a:rPr lang="tr-TR" sz="2800" b="1" i="1" smtClean="0">
                              <a:latin typeface="Cambria Math" panose="02040503050406030204" pitchFamily="18" charset="0"/>
                            </a:rPr>
                            <m:t>𝒎𝒂𝒙</m:t>
                          </m:r>
                        </m:sub>
                      </m:sSub>
                      <m:r>
                        <a:rPr lang="tr-TR" sz="2800" b="1" i="1" smtClean="0">
                          <a:latin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smtClean="0">
                              <a:latin typeface="Cambria Math" panose="02040503050406030204" pitchFamily="18" charset="0"/>
                              <a:ea typeface="Cambria Math" panose="02040503050406030204" pitchFamily="18" charset="0"/>
                            </a:rPr>
                            <m:t>𝒎𝒊𝒏</m:t>
                          </m:r>
                        </m:sub>
                      </m:sSub>
                      <m:r>
                        <a:rPr lang="tr-TR" sz="2800" b="1" i="1" smtClean="0">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𝒉</m:t>
                              </m:r>
                              <m:r>
                                <a:rPr lang="tr-TR" sz="2800" b="1" i="1">
                                  <a:latin typeface="Cambria Math" panose="02040503050406030204" pitchFamily="18" charset="0"/>
                                </a:rPr>
                                <m:t>,</m:t>
                              </m:r>
                              <m:r>
                                <a:rPr lang="tr-TR" sz="2800" b="1" i="1" smtClean="0">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e>
                      </m:d>
                    </m:oMath>
                  </m:oMathPara>
                </a14:m>
                <a:endParaRPr lang="tr-TR" sz="2800" b="1" dirty="0"/>
              </a:p>
            </p:txBody>
          </p:sp>
        </mc:Choice>
        <mc:Fallback xmlns="">
          <p:sp>
            <p:nvSpPr>
              <p:cNvPr id="21" name="TextBox 20">
                <a:extLst>
                  <a:ext uri="{FF2B5EF4-FFF2-40B4-BE49-F238E27FC236}">
                    <a16:creationId xmlns:a16="http://schemas.microsoft.com/office/drawing/2014/main" id="{773730BE-A4DD-ACE0-17B2-1D73B695F1A5}"/>
                  </a:ext>
                </a:extLst>
              </p:cNvPr>
              <p:cNvSpPr txBox="1">
                <a:spLocks noRot="1" noChangeAspect="1" noMove="1" noResize="1" noEditPoints="1" noAdjustHandles="1" noChangeArrowheads="1" noChangeShapeType="1" noTextEdit="1"/>
              </p:cNvSpPr>
              <p:nvPr/>
            </p:nvSpPr>
            <p:spPr>
              <a:xfrm>
                <a:off x="592983" y="5936556"/>
                <a:ext cx="4190121" cy="486352"/>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22" name="Right Brace 21">
            <a:extLst>
              <a:ext uri="{FF2B5EF4-FFF2-40B4-BE49-F238E27FC236}">
                <a16:creationId xmlns:a16="http://schemas.microsoft.com/office/drawing/2014/main" id="{B12D9CC9-DAFB-1417-2A06-8923C516F964}"/>
              </a:ext>
            </a:extLst>
          </p:cNvPr>
          <p:cNvSpPr/>
          <p:nvPr/>
        </p:nvSpPr>
        <p:spPr>
          <a:xfrm>
            <a:off x="5324016" y="3909429"/>
            <a:ext cx="393290" cy="2723536"/>
          </a:xfrm>
          <a:prstGeom prst="rightBrace">
            <a:avLst>
              <a:gd name="adj1" fmla="val 1308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7D18B1A-40F4-4AEF-AB95-A6A671CBE372}"/>
                  </a:ext>
                </a:extLst>
              </p:cNvPr>
              <p:cNvSpPr txBox="1"/>
              <p:nvPr/>
            </p:nvSpPr>
            <p:spPr>
              <a:xfrm>
                <a:off x="6729130" y="3976766"/>
                <a:ext cx="3585340" cy="103464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𝜺</m:t>
                      </m:r>
                      <m:r>
                        <a:rPr lang="tr-TR" sz="2800" b="1" i="1" smtClean="0">
                          <a:latin typeface="Cambria Math" panose="02040503050406030204" pitchFamily="18" charset="0"/>
                        </a:rPr>
                        <m:t>=</m:t>
                      </m:r>
                      <m:f>
                        <m:fPr>
                          <m:ctrlPr>
                            <a:rPr lang="tr-TR" sz="2800" b="1" i="1" smtClean="0">
                              <a:latin typeface="Cambria Math" panose="02040503050406030204" pitchFamily="18" charset="0"/>
                            </a:rPr>
                          </m:ctrlPr>
                        </m:fPr>
                        <m:num>
                          <m:sSub>
                            <m:sSubPr>
                              <m:ctrlPr>
                                <a:rPr lang="tr-TR" sz="2800" b="1" i="1">
                                  <a:latin typeface="Cambria Math" panose="02040503050406030204" pitchFamily="18" charset="0"/>
                                </a:rPr>
                              </m:ctrlPr>
                            </m:sSubPr>
                            <m:e>
                              <m:r>
                                <a:rPr lang="tr-TR" sz="2800" b="1" i="1">
                                  <a:latin typeface="Cambria Math" panose="02040503050406030204" pitchFamily="18" charset="0"/>
                                </a:rPr>
                                <m:t>𝑪</m:t>
                              </m:r>
                            </m:e>
                            <m:sub>
                              <m:r>
                                <a:rPr lang="tr-TR" sz="2800" b="1" i="1">
                                  <a:latin typeface="Cambria Math" panose="02040503050406030204" pitchFamily="18" charset="0"/>
                                </a:rPr>
                                <m:t>𝒄</m:t>
                              </m:r>
                            </m:sub>
                          </m:sSub>
                          <m:r>
                            <a:rPr lang="tr-TR" sz="2800" b="1" i="1">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𝒐</m:t>
                                  </m:r>
                                </m:sub>
                              </m:sSub>
                              <m:r>
                                <a:rPr lang="tr-TR" sz="2800" b="1" i="1">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e>
                          </m:d>
                        </m:num>
                        <m:den>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a:latin typeface="Cambria Math" panose="02040503050406030204" pitchFamily="18" charset="0"/>
                                  <a:ea typeface="Cambria Math" panose="02040503050406030204" pitchFamily="18" charset="0"/>
                                </a:rPr>
                                <m:t>𝒎𝒊𝒏</m:t>
                              </m:r>
                            </m:sub>
                          </m:sSub>
                          <m:r>
                            <a:rPr lang="tr-TR" sz="2800" b="1" i="1">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a:latin typeface="Cambria Math" panose="02040503050406030204" pitchFamily="18" charset="0"/>
                                    </a:rPr>
                                    <m:t>𝒊</m:t>
                                  </m:r>
                                </m:sub>
                              </m:sSub>
                              <m:r>
                                <a:rPr lang="tr-TR" sz="2800" b="1" i="1">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e>
                          </m:d>
                        </m:den>
                      </m:f>
                    </m:oMath>
                  </m:oMathPara>
                </a14:m>
                <a:endParaRPr lang="tr-TR" sz="2800" b="1" dirty="0"/>
              </a:p>
            </p:txBody>
          </p:sp>
        </mc:Choice>
        <mc:Fallback xmlns="">
          <p:sp>
            <p:nvSpPr>
              <p:cNvPr id="23" name="TextBox 22">
                <a:extLst>
                  <a:ext uri="{FF2B5EF4-FFF2-40B4-BE49-F238E27FC236}">
                    <a16:creationId xmlns:a16="http://schemas.microsoft.com/office/drawing/2014/main" id="{27D18B1A-40F4-4AEF-AB95-A6A671CBE372}"/>
                  </a:ext>
                </a:extLst>
              </p:cNvPr>
              <p:cNvSpPr txBox="1">
                <a:spLocks noRot="1" noChangeAspect="1" noMove="1" noResize="1" noEditPoints="1" noAdjustHandles="1" noChangeArrowheads="1" noChangeShapeType="1" noTextEdit="1"/>
              </p:cNvSpPr>
              <p:nvPr/>
            </p:nvSpPr>
            <p:spPr>
              <a:xfrm>
                <a:off x="6729130" y="3976766"/>
                <a:ext cx="3585340" cy="1034642"/>
              </a:xfrm>
              <a:prstGeom prst="rect">
                <a:avLst/>
              </a:prstGeom>
              <a:blipFill>
                <a:blip r:embed="rId7"/>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25C25AF-B63D-4235-CD15-49E55DF4D4F0}"/>
                  </a:ext>
                </a:extLst>
              </p:cNvPr>
              <p:cNvSpPr txBox="1"/>
              <p:nvPr/>
            </p:nvSpPr>
            <p:spPr>
              <a:xfrm>
                <a:off x="6729130" y="5550392"/>
                <a:ext cx="3585340" cy="103464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𝜺</m:t>
                      </m:r>
                      <m:r>
                        <a:rPr lang="tr-TR" sz="2800" b="1" i="1" smtClean="0">
                          <a:latin typeface="Cambria Math" panose="02040503050406030204" pitchFamily="18" charset="0"/>
                        </a:rPr>
                        <m:t>=</m:t>
                      </m:r>
                      <m:f>
                        <m:fPr>
                          <m:ctrlPr>
                            <a:rPr lang="tr-TR" sz="2800" b="1" i="1" smtClean="0">
                              <a:latin typeface="Cambria Math" panose="02040503050406030204" pitchFamily="18" charset="0"/>
                            </a:rPr>
                          </m:ctrlPr>
                        </m:fPr>
                        <m:num>
                          <m:sSub>
                            <m:sSubPr>
                              <m:ctrlPr>
                                <a:rPr lang="tr-TR" sz="2800" b="1" i="1">
                                  <a:latin typeface="Cambria Math" panose="02040503050406030204" pitchFamily="18" charset="0"/>
                                </a:rPr>
                              </m:ctrlPr>
                            </m:sSubPr>
                            <m:e>
                              <m:r>
                                <a:rPr lang="tr-TR" sz="2800" b="1" i="1">
                                  <a:latin typeface="Cambria Math" panose="02040503050406030204" pitchFamily="18" charset="0"/>
                                </a:rPr>
                                <m:t>𝑪</m:t>
                              </m:r>
                            </m:e>
                            <m:sub>
                              <m:r>
                                <a:rPr lang="tr-TR" sz="2800" b="1" i="1">
                                  <a:latin typeface="Cambria Math" panose="02040503050406030204" pitchFamily="18" charset="0"/>
                                </a:rPr>
                                <m:t>𝒉</m:t>
                              </m:r>
                            </m:sub>
                          </m:sSub>
                          <m:r>
                            <a:rPr lang="tr-TR" sz="2800" b="1" i="1">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a:latin typeface="Cambria Math" panose="02040503050406030204" pitchFamily="18" charset="0"/>
                                    </a:rPr>
                                    <m:t>𝒊</m:t>
                                  </m:r>
                                </m:sub>
                              </m:sSub>
                              <m:r>
                                <a:rPr lang="tr-TR" sz="2800" b="1" i="1">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a:latin typeface="Cambria Math" panose="02040503050406030204" pitchFamily="18" charset="0"/>
                                    </a:rPr>
                                    <m:t>𝒐</m:t>
                                  </m:r>
                                </m:sub>
                              </m:sSub>
                            </m:e>
                          </m:d>
                        </m:num>
                        <m:den>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a:latin typeface="Cambria Math" panose="02040503050406030204" pitchFamily="18" charset="0"/>
                                  <a:ea typeface="Cambria Math" panose="02040503050406030204" pitchFamily="18" charset="0"/>
                                </a:rPr>
                                <m:t>𝒎𝒊𝒏</m:t>
                              </m:r>
                            </m:sub>
                          </m:sSub>
                          <m:r>
                            <a:rPr lang="tr-TR" sz="2800" b="1" i="1">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a:latin typeface="Cambria Math" panose="02040503050406030204" pitchFamily="18" charset="0"/>
                                    </a:rPr>
                                    <m:t>𝒊</m:t>
                                  </m:r>
                                </m:sub>
                              </m:sSub>
                              <m:r>
                                <a:rPr lang="tr-TR" sz="2800" b="1" i="1">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e>
                          </m:d>
                        </m:den>
                      </m:f>
                    </m:oMath>
                  </m:oMathPara>
                </a14:m>
                <a:endParaRPr lang="tr-TR" sz="2800" b="1" dirty="0"/>
              </a:p>
            </p:txBody>
          </p:sp>
        </mc:Choice>
        <mc:Fallback xmlns="">
          <p:sp>
            <p:nvSpPr>
              <p:cNvPr id="24" name="TextBox 23">
                <a:extLst>
                  <a:ext uri="{FF2B5EF4-FFF2-40B4-BE49-F238E27FC236}">
                    <a16:creationId xmlns:a16="http://schemas.microsoft.com/office/drawing/2014/main" id="{925C25AF-B63D-4235-CD15-49E55DF4D4F0}"/>
                  </a:ext>
                </a:extLst>
              </p:cNvPr>
              <p:cNvSpPr txBox="1">
                <a:spLocks noRot="1" noChangeAspect="1" noMove="1" noResize="1" noEditPoints="1" noAdjustHandles="1" noChangeArrowheads="1" noChangeShapeType="1" noTextEdit="1"/>
              </p:cNvSpPr>
              <p:nvPr/>
            </p:nvSpPr>
            <p:spPr>
              <a:xfrm>
                <a:off x="6729130" y="5550392"/>
                <a:ext cx="3585340" cy="1034642"/>
              </a:xfrm>
              <a:prstGeom prst="rect">
                <a:avLst/>
              </a:prstGeom>
              <a:blipFill>
                <a:blip r:embed="rId8"/>
                <a:stretch>
                  <a:fillRect/>
                </a:stretch>
              </a:blipFill>
              <a:ln>
                <a:solidFill>
                  <a:schemeClr val="tx1"/>
                </a:solidFill>
              </a:ln>
            </p:spPr>
            <p:txBody>
              <a:bodyPr/>
              <a:lstStyle/>
              <a:p>
                <a:r>
                  <a:rPr lang="tr-TR">
                    <a:noFill/>
                  </a:rPr>
                  <a:t> </a:t>
                </a:r>
              </a:p>
            </p:txBody>
          </p:sp>
        </mc:Fallback>
      </mc:AlternateContent>
      <p:sp>
        <p:nvSpPr>
          <p:cNvPr id="25" name="TextBox 24">
            <a:extLst>
              <a:ext uri="{FF2B5EF4-FFF2-40B4-BE49-F238E27FC236}">
                <a16:creationId xmlns:a16="http://schemas.microsoft.com/office/drawing/2014/main" id="{07E81E72-2A5A-91F8-73D6-B7557417A812}"/>
              </a:ext>
            </a:extLst>
          </p:cNvPr>
          <p:cNvSpPr txBox="1"/>
          <p:nvPr/>
        </p:nvSpPr>
        <p:spPr>
          <a:xfrm>
            <a:off x="8208500" y="5037861"/>
            <a:ext cx="1119487" cy="461665"/>
          </a:xfrm>
          <a:prstGeom prst="rect">
            <a:avLst/>
          </a:prstGeom>
          <a:noFill/>
        </p:spPr>
        <p:txBody>
          <a:bodyPr wrap="square" rtlCol="0">
            <a:spAutoFit/>
          </a:bodyPr>
          <a:lstStyle/>
          <a:p>
            <a:r>
              <a:rPr lang="tr-TR" sz="2400" b="1" dirty="0"/>
              <a:t>OR</a:t>
            </a:r>
          </a:p>
        </p:txBody>
      </p:sp>
      <p:sp>
        <p:nvSpPr>
          <p:cNvPr id="26" name="Oval 25">
            <a:extLst>
              <a:ext uri="{FF2B5EF4-FFF2-40B4-BE49-F238E27FC236}">
                <a16:creationId xmlns:a16="http://schemas.microsoft.com/office/drawing/2014/main" id="{CE3EC70B-61D0-370D-9050-AE73C12E0BF5}"/>
              </a:ext>
            </a:extLst>
          </p:cNvPr>
          <p:cNvSpPr/>
          <p:nvPr/>
        </p:nvSpPr>
        <p:spPr>
          <a:xfrm>
            <a:off x="4407346" y="2700704"/>
            <a:ext cx="339307" cy="513236"/>
          </a:xfrm>
          <a:prstGeom prst="ellipse">
            <a:avLst/>
          </a:prstGeom>
          <a:no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7" name="Straight Arrow Connector 26">
            <a:extLst>
              <a:ext uri="{FF2B5EF4-FFF2-40B4-BE49-F238E27FC236}">
                <a16:creationId xmlns:a16="http://schemas.microsoft.com/office/drawing/2014/main" id="{5178B5A9-0B87-73EA-6FA2-727D49DA939A}"/>
              </a:ext>
            </a:extLst>
          </p:cNvPr>
          <p:cNvCxnSpPr>
            <a:cxnSpLocks/>
          </p:cNvCxnSpPr>
          <p:nvPr/>
        </p:nvCxnSpPr>
        <p:spPr>
          <a:xfrm flipH="1">
            <a:off x="3637604" y="2939844"/>
            <a:ext cx="769742" cy="0"/>
          </a:xfrm>
          <a:prstGeom prst="straightConnector1">
            <a:avLst/>
          </a:prstGeom>
          <a:ln w="28575">
            <a:solidFill>
              <a:srgbClr val="33CC3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FC72F97-33FD-D703-2A95-96F6EF6B5CA8}"/>
                  </a:ext>
                </a:extLst>
              </p:cNvPr>
              <p:cNvSpPr txBox="1"/>
              <p:nvPr/>
            </p:nvSpPr>
            <p:spPr>
              <a:xfrm>
                <a:off x="2215994" y="2632606"/>
                <a:ext cx="1471211" cy="584775"/>
              </a:xfrm>
              <a:prstGeom prst="rect">
                <a:avLst/>
              </a:prstGeom>
              <a:noFill/>
            </p:spPr>
            <p:txBody>
              <a:bodyPr wrap="square" rtlCol="0">
                <a:spAutoFit/>
              </a:bodyPr>
              <a:lstStyle/>
              <a:p>
                <a:r>
                  <a:rPr lang="tr-TR" sz="3200" b="1" dirty="0">
                    <a:solidFill>
                      <a:srgbClr val="33CC33"/>
                    </a:solidFill>
                  </a:rPr>
                  <a:t>0&lt;</a:t>
                </a:r>
                <a:r>
                  <a:rPr lang="tr-TR" sz="3200" b="1" dirty="0">
                    <a:solidFill>
                      <a:srgbClr val="33CC33"/>
                    </a:solidFill>
                    <a:ea typeface="Cambria Math" panose="02040503050406030204" pitchFamily="18" charset="0"/>
                  </a:rPr>
                  <a:t> </a:t>
                </a:r>
                <a14:m>
                  <m:oMath xmlns:m="http://schemas.openxmlformats.org/officeDocument/2006/math">
                    <m:r>
                      <a:rPr lang="tr-TR" sz="3200" b="1" i="1" smtClean="0">
                        <a:solidFill>
                          <a:srgbClr val="33CC33"/>
                        </a:solidFill>
                        <a:latin typeface="Cambria Math" panose="02040503050406030204" pitchFamily="18" charset="0"/>
                        <a:ea typeface="Cambria Math" panose="02040503050406030204" pitchFamily="18" charset="0"/>
                      </a:rPr>
                      <m:t>𝜺</m:t>
                    </m:r>
                    <m:r>
                      <a:rPr lang="tr-TR" sz="3200" b="1" i="1" smtClean="0">
                        <a:solidFill>
                          <a:srgbClr val="33CC33"/>
                        </a:solidFill>
                        <a:latin typeface="Cambria Math" panose="02040503050406030204" pitchFamily="18" charset="0"/>
                        <a:ea typeface="Cambria Math" panose="02040503050406030204" pitchFamily="18" charset="0"/>
                      </a:rPr>
                      <m:t> </m:t>
                    </m:r>
                  </m:oMath>
                </a14:m>
                <a:r>
                  <a:rPr lang="tr-TR" sz="3200" b="1" dirty="0">
                    <a:solidFill>
                      <a:srgbClr val="33CC33"/>
                    </a:solidFill>
                  </a:rPr>
                  <a:t>&lt;1</a:t>
                </a:r>
              </a:p>
            </p:txBody>
          </p:sp>
        </mc:Choice>
        <mc:Fallback xmlns="">
          <p:sp>
            <p:nvSpPr>
              <p:cNvPr id="29" name="TextBox 28">
                <a:extLst>
                  <a:ext uri="{FF2B5EF4-FFF2-40B4-BE49-F238E27FC236}">
                    <a16:creationId xmlns:a16="http://schemas.microsoft.com/office/drawing/2014/main" id="{BFC72F97-33FD-D703-2A95-96F6EF6B5CA8}"/>
                  </a:ext>
                </a:extLst>
              </p:cNvPr>
              <p:cNvSpPr txBox="1">
                <a:spLocks noRot="1" noChangeAspect="1" noMove="1" noResize="1" noEditPoints="1" noAdjustHandles="1" noChangeArrowheads="1" noChangeShapeType="1" noTextEdit="1"/>
              </p:cNvSpPr>
              <p:nvPr/>
            </p:nvSpPr>
            <p:spPr>
              <a:xfrm>
                <a:off x="2215994" y="2632606"/>
                <a:ext cx="1471211" cy="584775"/>
              </a:xfrm>
              <a:prstGeom prst="rect">
                <a:avLst/>
              </a:prstGeom>
              <a:blipFill>
                <a:blip r:embed="rId9"/>
                <a:stretch>
                  <a:fillRect l="-10788" t="-14583" r="-9544" b="-32292"/>
                </a:stretch>
              </a:blipFill>
            </p:spPr>
            <p:txBody>
              <a:bodyPr/>
              <a:lstStyle/>
              <a:p>
                <a:r>
                  <a:rPr lang="tr-TR">
                    <a:noFill/>
                  </a:rPr>
                  <a:t> </a:t>
                </a:r>
              </a:p>
            </p:txBody>
          </p:sp>
        </mc:Fallback>
      </mc:AlternateContent>
      <p:sp>
        <p:nvSpPr>
          <p:cNvPr id="2" name="Slayt Numarası Yer Tutucusu 1">
            <a:extLst>
              <a:ext uri="{FF2B5EF4-FFF2-40B4-BE49-F238E27FC236}">
                <a16:creationId xmlns:a16="http://schemas.microsoft.com/office/drawing/2014/main" id="{A8971537-7D51-CC5D-2152-F2A1479F4047}"/>
              </a:ext>
            </a:extLst>
          </p:cNvPr>
          <p:cNvSpPr>
            <a:spLocks noGrp="1"/>
          </p:cNvSpPr>
          <p:nvPr>
            <p:ph type="sldNum" sz="quarter" idx="12"/>
          </p:nvPr>
        </p:nvSpPr>
        <p:spPr/>
        <p:txBody>
          <a:bodyPr/>
          <a:lstStyle/>
          <a:p>
            <a:fld id="{9DC36462-DBD6-4833-A557-4F162F5DA347}" type="slidenum">
              <a:rPr lang="tr-TR" smtClean="0"/>
              <a:t>6</a:t>
            </a:fld>
            <a:endParaRPr lang="tr-TR"/>
          </a:p>
        </p:txBody>
      </p:sp>
    </p:spTree>
    <p:extLst>
      <p:ext uri="{BB962C8B-B14F-4D97-AF65-F5344CB8AC3E}">
        <p14:creationId xmlns:p14="http://schemas.microsoft.com/office/powerpoint/2010/main" val="281515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217281" y="-24856"/>
            <a:ext cx="9324383" cy="830997"/>
          </a:xfrm>
          <a:prstGeom prst="rect">
            <a:avLst/>
          </a:prstGeom>
          <a:noFill/>
        </p:spPr>
        <p:txBody>
          <a:bodyPr wrap="square" rtlCol="0">
            <a:spAutoFit/>
          </a:bodyPr>
          <a:lstStyle/>
          <a:p>
            <a:r>
              <a:rPr lang="tr-TR" sz="4000" b="1" dirty="0"/>
              <a:t>DEFINITIONS FOR </a:t>
            </a:r>
            <a:r>
              <a:rPr lang="el-GR" sz="4800" b="1" dirty="0"/>
              <a:t>ε</a:t>
            </a:r>
            <a:r>
              <a:rPr lang="tr-TR" sz="4000" b="1" dirty="0"/>
              <a:t>-NTU METHOD</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E39822E-BAB7-1FB4-C298-E77E5ECD827A}"/>
                  </a:ext>
                </a:extLst>
              </p:cNvPr>
              <p:cNvSpPr txBox="1"/>
              <p:nvPr/>
            </p:nvSpPr>
            <p:spPr>
              <a:xfrm>
                <a:off x="240121" y="950325"/>
                <a:ext cx="11758409" cy="1232773"/>
              </a:xfrm>
              <a:prstGeom prst="rect">
                <a:avLst/>
              </a:prstGeom>
              <a:noFill/>
            </p:spPr>
            <p:txBody>
              <a:bodyPr wrap="square">
                <a:spAutoFit/>
              </a:bodyPr>
              <a:lstStyle/>
              <a:p>
                <a:pPr marL="285750" indent="-285750" algn="just">
                  <a:buFont typeface="Wingdings" panose="05000000000000000000" pitchFamily="2" charset="2"/>
                  <a:buChar char="Ø"/>
                </a:pPr>
                <a:r>
                  <a:rPr lang="tr-TR" sz="2400" b="1" dirty="0"/>
                  <a:t>If the </a:t>
                </a:r>
                <a:r>
                  <a:rPr lang="tr-TR" sz="2400" b="1" dirty="0">
                    <a:solidFill>
                      <a:srgbClr val="0000FF"/>
                    </a:solidFill>
                  </a:rPr>
                  <a:t>effectiveness (</a:t>
                </a:r>
                <a14:m>
                  <m:oMath xmlns:m="http://schemas.openxmlformats.org/officeDocument/2006/math">
                    <m:r>
                      <a:rPr lang="tr-TR" sz="2400" b="1" i="1" smtClean="0">
                        <a:solidFill>
                          <a:srgbClr val="0000FF"/>
                        </a:solidFill>
                        <a:latin typeface="Cambria Math" panose="02040503050406030204" pitchFamily="18" charset="0"/>
                        <a:ea typeface="Cambria Math" panose="02040503050406030204" pitchFamily="18" charset="0"/>
                      </a:rPr>
                      <m:t>𝜺</m:t>
                    </m:r>
                  </m:oMath>
                </a14:m>
                <a:r>
                  <a:rPr lang="tr-TR" sz="2400" b="1" dirty="0">
                    <a:solidFill>
                      <a:srgbClr val="0000FF"/>
                    </a:solidFill>
                  </a:rPr>
                  <a:t>)</a:t>
                </a:r>
                <a:r>
                  <a:rPr lang="tr-TR" sz="2400" b="1" dirty="0"/>
                  <a:t>, </a:t>
                </a:r>
                <a:r>
                  <a:rPr lang="tr-TR" sz="2400" b="1" dirty="0">
                    <a:solidFill>
                      <a:srgbClr val="0000FF"/>
                    </a:solidFill>
                  </a:rPr>
                  <a:t>the inlet temperature of hot stream (</a:t>
                </a:r>
                <a14:m>
                  <m:oMath xmlns:m="http://schemas.openxmlformats.org/officeDocument/2006/math">
                    <m:sSub>
                      <m:sSubPr>
                        <m:ctrlPr>
                          <a:rPr lang="tr-TR" sz="2400" b="1" i="1">
                            <a:solidFill>
                              <a:srgbClr val="0000FF"/>
                            </a:solidFill>
                            <a:latin typeface="Cambria Math" panose="02040503050406030204" pitchFamily="18" charset="0"/>
                          </a:rPr>
                        </m:ctrlPr>
                      </m:sSubPr>
                      <m:e>
                        <m:r>
                          <a:rPr lang="tr-TR" sz="2400" b="1" i="1">
                            <a:solidFill>
                              <a:srgbClr val="0000FF"/>
                            </a:solidFill>
                            <a:latin typeface="Cambria Math" panose="02040503050406030204" pitchFamily="18" charset="0"/>
                          </a:rPr>
                          <m:t>𝑻</m:t>
                        </m:r>
                      </m:e>
                      <m:sub>
                        <m:r>
                          <a:rPr lang="tr-TR" sz="2400" b="1" i="1">
                            <a:solidFill>
                              <a:srgbClr val="0000FF"/>
                            </a:solidFill>
                            <a:latin typeface="Cambria Math" panose="02040503050406030204" pitchFamily="18" charset="0"/>
                          </a:rPr>
                          <m:t>𝒉</m:t>
                        </m:r>
                        <m:r>
                          <a:rPr lang="tr-TR" sz="2400" b="1" i="1">
                            <a:solidFill>
                              <a:srgbClr val="0000FF"/>
                            </a:solidFill>
                            <a:latin typeface="Cambria Math" panose="02040503050406030204" pitchFamily="18" charset="0"/>
                          </a:rPr>
                          <m:t>,</m:t>
                        </m:r>
                        <m:r>
                          <a:rPr lang="tr-TR" sz="2400" b="1" i="1">
                            <a:solidFill>
                              <a:srgbClr val="0000FF"/>
                            </a:solidFill>
                            <a:latin typeface="Cambria Math" panose="02040503050406030204" pitchFamily="18" charset="0"/>
                          </a:rPr>
                          <m:t>𝒊</m:t>
                        </m:r>
                      </m:sub>
                    </m:sSub>
                  </m:oMath>
                </a14:m>
                <a:r>
                  <a:rPr lang="tr-TR" sz="2400" b="1" dirty="0">
                    <a:solidFill>
                      <a:srgbClr val="0000FF"/>
                    </a:solidFill>
                  </a:rPr>
                  <a:t>), </a:t>
                </a:r>
                <a:r>
                  <a:rPr lang="tr-TR" sz="2400" b="1" dirty="0"/>
                  <a:t>and </a:t>
                </a:r>
                <a:r>
                  <a:rPr lang="tr-TR" sz="2400" b="1" dirty="0">
                    <a:solidFill>
                      <a:srgbClr val="0000FF"/>
                    </a:solidFill>
                  </a:rPr>
                  <a:t>the inlet temperature of the cold stream (</a:t>
                </a:r>
                <a14:m>
                  <m:oMath xmlns:m="http://schemas.openxmlformats.org/officeDocument/2006/math">
                    <m:sSub>
                      <m:sSubPr>
                        <m:ctrlPr>
                          <a:rPr lang="tr-TR" sz="2400" b="1" i="1">
                            <a:solidFill>
                              <a:srgbClr val="0000FF"/>
                            </a:solidFill>
                            <a:latin typeface="Cambria Math" panose="02040503050406030204" pitchFamily="18" charset="0"/>
                          </a:rPr>
                        </m:ctrlPr>
                      </m:sSubPr>
                      <m:e>
                        <m:r>
                          <a:rPr lang="tr-TR" sz="2400" b="1" i="1">
                            <a:solidFill>
                              <a:srgbClr val="0000FF"/>
                            </a:solidFill>
                            <a:latin typeface="Cambria Math" panose="02040503050406030204" pitchFamily="18" charset="0"/>
                          </a:rPr>
                          <m:t>𝑻</m:t>
                        </m:r>
                      </m:e>
                      <m:sub>
                        <m:r>
                          <a:rPr lang="tr-TR" sz="2400" b="1" i="1">
                            <a:solidFill>
                              <a:srgbClr val="0000FF"/>
                            </a:solidFill>
                            <a:latin typeface="Cambria Math" panose="02040503050406030204" pitchFamily="18" charset="0"/>
                          </a:rPr>
                          <m:t>𝒄</m:t>
                        </m:r>
                        <m:r>
                          <a:rPr lang="tr-TR" sz="2400" b="1" i="1">
                            <a:solidFill>
                              <a:srgbClr val="0000FF"/>
                            </a:solidFill>
                            <a:latin typeface="Cambria Math" panose="02040503050406030204" pitchFamily="18" charset="0"/>
                          </a:rPr>
                          <m:t>,</m:t>
                        </m:r>
                        <m:r>
                          <a:rPr lang="tr-TR" sz="2400" b="1" i="1">
                            <a:solidFill>
                              <a:srgbClr val="0000FF"/>
                            </a:solidFill>
                            <a:latin typeface="Cambria Math" panose="02040503050406030204" pitchFamily="18" charset="0"/>
                          </a:rPr>
                          <m:t>𝒊</m:t>
                        </m:r>
                      </m:sub>
                    </m:sSub>
                  </m:oMath>
                </a14:m>
                <a:r>
                  <a:rPr lang="tr-TR" sz="2400" b="1" dirty="0">
                    <a:solidFill>
                      <a:srgbClr val="0000FF"/>
                    </a:solidFill>
                  </a:rPr>
                  <a:t>) </a:t>
                </a:r>
                <a:r>
                  <a:rPr lang="tr-TR" sz="2400" b="1" dirty="0"/>
                  <a:t>are known, the </a:t>
                </a:r>
                <a:r>
                  <a:rPr lang="tr-TR" sz="2400" b="1" dirty="0">
                    <a:solidFill>
                      <a:srgbClr val="FF0000"/>
                    </a:solidFill>
                  </a:rPr>
                  <a:t>actual heat transfer rate</a:t>
                </a:r>
                <a:r>
                  <a:rPr lang="tr-TR" sz="2400" b="1" dirty="0"/>
                  <a:t> can be calculates from the following equation:</a:t>
                </a:r>
              </a:p>
            </p:txBody>
          </p:sp>
        </mc:Choice>
        <mc:Fallback xmlns="">
          <p:sp>
            <p:nvSpPr>
              <p:cNvPr id="2" name="TextBox 1">
                <a:extLst>
                  <a:ext uri="{FF2B5EF4-FFF2-40B4-BE49-F238E27FC236}">
                    <a16:creationId xmlns:a16="http://schemas.microsoft.com/office/drawing/2014/main" id="{5E39822E-BAB7-1FB4-C298-E77E5ECD827A}"/>
                  </a:ext>
                </a:extLst>
              </p:cNvPr>
              <p:cNvSpPr txBox="1">
                <a:spLocks noRot="1" noChangeAspect="1" noMove="1" noResize="1" noEditPoints="1" noAdjustHandles="1" noChangeArrowheads="1" noChangeShapeType="1" noTextEdit="1"/>
              </p:cNvSpPr>
              <p:nvPr/>
            </p:nvSpPr>
            <p:spPr>
              <a:xfrm>
                <a:off x="240121" y="950325"/>
                <a:ext cx="11758409" cy="1232773"/>
              </a:xfrm>
              <a:prstGeom prst="rect">
                <a:avLst/>
              </a:prstGeom>
              <a:blipFill>
                <a:blip r:embed="rId3"/>
                <a:stretch>
                  <a:fillRect l="-674" t="-3960" r="-829" b="-10891"/>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EEF62C5-A4F1-A11C-A0E6-042DEB2335EF}"/>
                  </a:ext>
                </a:extLst>
              </p:cNvPr>
              <p:cNvSpPr txBox="1"/>
              <p:nvPr/>
            </p:nvSpPr>
            <p:spPr>
              <a:xfrm>
                <a:off x="7638021" y="2399986"/>
                <a:ext cx="4062266" cy="48635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𝒒</m:t>
                      </m:r>
                      <m:r>
                        <a:rPr lang="tr-TR" sz="2800" b="1" i="1" smtClean="0">
                          <a:latin typeface="Cambria Math" panose="02040503050406030204" pitchFamily="18" charset="0"/>
                        </a:rPr>
                        <m:t>=</m:t>
                      </m:r>
                      <m:r>
                        <a:rPr lang="tr-TR" sz="2800" b="1" i="1">
                          <a:latin typeface="Cambria Math" panose="02040503050406030204" pitchFamily="18" charset="0"/>
                          <a:ea typeface="Cambria Math" panose="02040503050406030204" pitchFamily="18" charset="0"/>
                        </a:rPr>
                        <m:t>𝜺</m:t>
                      </m:r>
                      <m:r>
                        <a:rPr lang="tr-TR" sz="2800" b="1" i="1" smtClean="0">
                          <a:latin typeface="Cambria Math" panose="02040503050406030204" pitchFamily="18" charset="0"/>
                          <a:ea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a:latin typeface="Cambria Math" panose="02040503050406030204" pitchFamily="18" charset="0"/>
                              <a:ea typeface="Cambria Math" panose="02040503050406030204" pitchFamily="18" charset="0"/>
                            </a:rPr>
                            <m:t>𝒎𝒊𝒏</m:t>
                          </m:r>
                        </m:sub>
                      </m:sSub>
                      <m:r>
                        <a:rPr lang="tr-TR" sz="2800" b="1" i="1">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a:latin typeface="Cambria Math" panose="02040503050406030204" pitchFamily="18" charset="0"/>
                                </a:rPr>
                                <m:t>𝒊</m:t>
                              </m:r>
                            </m:sub>
                          </m:sSub>
                          <m:r>
                            <a:rPr lang="tr-TR" sz="2800" b="1" i="1">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e>
                      </m:d>
                    </m:oMath>
                  </m:oMathPara>
                </a14:m>
                <a:endParaRPr lang="tr-TR" sz="2800" b="1" dirty="0"/>
              </a:p>
            </p:txBody>
          </p:sp>
        </mc:Choice>
        <mc:Fallback xmlns="">
          <p:sp>
            <p:nvSpPr>
              <p:cNvPr id="8" name="TextBox 7">
                <a:extLst>
                  <a:ext uri="{FF2B5EF4-FFF2-40B4-BE49-F238E27FC236}">
                    <a16:creationId xmlns:a16="http://schemas.microsoft.com/office/drawing/2014/main" id="{2EEF62C5-A4F1-A11C-A0E6-042DEB2335EF}"/>
                  </a:ext>
                </a:extLst>
              </p:cNvPr>
              <p:cNvSpPr txBox="1">
                <a:spLocks noRot="1" noChangeAspect="1" noMove="1" noResize="1" noEditPoints="1" noAdjustHandles="1" noChangeArrowheads="1" noChangeShapeType="1" noTextEdit="1"/>
              </p:cNvSpPr>
              <p:nvPr/>
            </p:nvSpPr>
            <p:spPr>
              <a:xfrm>
                <a:off x="7638021" y="2399986"/>
                <a:ext cx="4062266" cy="486352"/>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F52D065-EA04-7756-13BE-6E7727379FA0}"/>
                  </a:ext>
                </a:extLst>
              </p:cNvPr>
              <p:cNvSpPr txBox="1"/>
              <p:nvPr/>
            </p:nvSpPr>
            <p:spPr>
              <a:xfrm>
                <a:off x="681474" y="2293060"/>
                <a:ext cx="1530484" cy="816827"/>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𝜺</m:t>
                      </m:r>
                      <m:r>
                        <a:rPr lang="tr-TR" sz="2800" b="1" i="1" smtClean="0">
                          <a:latin typeface="Cambria Math" panose="02040503050406030204" pitchFamily="18" charset="0"/>
                        </a:rPr>
                        <m:t>=</m:t>
                      </m:r>
                      <m:f>
                        <m:fPr>
                          <m:ctrlPr>
                            <a:rPr lang="tr-TR" sz="2800" b="1" i="1" smtClean="0">
                              <a:latin typeface="Cambria Math" panose="02040503050406030204" pitchFamily="18" charset="0"/>
                            </a:rPr>
                          </m:ctrlPr>
                        </m:fPr>
                        <m:num>
                          <m:r>
                            <a:rPr lang="tr-TR" sz="2800" b="1" i="1" smtClean="0">
                              <a:latin typeface="Cambria Math" panose="02040503050406030204" pitchFamily="18" charset="0"/>
                            </a:rPr>
                            <m:t>𝒒</m:t>
                          </m:r>
                        </m:num>
                        <m:den>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𝒒</m:t>
                              </m:r>
                            </m:e>
                            <m:sub>
                              <m:r>
                                <a:rPr lang="tr-TR" sz="2800" b="1" i="1" smtClean="0">
                                  <a:latin typeface="Cambria Math" panose="02040503050406030204" pitchFamily="18" charset="0"/>
                                </a:rPr>
                                <m:t>𝒎𝒂𝒙</m:t>
                              </m:r>
                            </m:sub>
                          </m:sSub>
                        </m:den>
                      </m:f>
                    </m:oMath>
                  </m:oMathPara>
                </a14:m>
                <a:endParaRPr lang="tr-TR" sz="2800" b="1" dirty="0"/>
              </a:p>
            </p:txBody>
          </p:sp>
        </mc:Choice>
        <mc:Fallback xmlns="">
          <p:sp>
            <p:nvSpPr>
              <p:cNvPr id="9" name="TextBox 8">
                <a:extLst>
                  <a:ext uri="{FF2B5EF4-FFF2-40B4-BE49-F238E27FC236}">
                    <a16:creationId xmlns:a16="http://schemas.microsoft.com/office/drawing/2014/main" id="{0F52D065-EA04-7756-13BE-6E7727379FA0}"/>
                  </a:ext>
                </a:extLst>
              </p:cNvPr>
              <p:cNvSpPr txBox="1">
                <a:spLocks noRot="1" noChangeAspect="1" noMove="1" noResize="1" noEditPoints="1" noAdjustHandles="1" noChangeArrowheads="1" noChangeShapeType="1" noTextEdit="1"/>
              </p:cNvSpPr>
              <p:nvPr/>
            </p:nvSpPr>
            <p:spPr>
              <a:xfrm>
                <a:off x="681474" y="2293060"/>
                <a:ext cx="1530484" cy="816827"/>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4FDFA0A-E8BC-3A54-2133-AF0743E08553}"/>
                  </a:ext>
                </a:extLst>
              </p:cNvPr>
              <p:cNvSpPr txBox="1"/>
              <p:nvPr/>
            </p:nvSpPr>
            <p:spPr>
              <a:xfrm>
                <a:off x="2674074" y="2399896"/>
                <a:ext cx="4190121" cy="486352"/>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𝒒</m:t>
                          </m:r>
                        </m:e>
                        <m:sub>
                          <m:r>
                            <a:rPr lang="tr-TR" sz="2800" b="1" i="1" smtClean="0">
                              <a:latin typeface="Cambria Math" panose="02040503050406030204" pitchFamily="18" charset="0"/>
                            </a:rPr>
                            <m:t>𝒎𝒂𝒙</m:t>
                          </m:r>
                        </m:sub>
                      </m:sSub>
                      <m:r>
                        <a:rPr lang="tr-TR" sz="2800" b="1" i="1" smtClean="0">
                          <a:latin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smtClean="0">
                              <a:latin typeface="Cambria Math" panose="02040503050406030204" pitchFamily="18" charset="0"/>
                              <a:ea typeface="Cambria Math" panose="02040503050406030204" pitchFamily="18" charset="0"/>
                            </a:rPr>
                            <m:t>𝒎𝒊𝒏</m:t>
                          </m:r>
                        </m:sub>
                      </m:sSub>
                      <m:r>
                        <a:rPr lang="tr-TR" sz="2800" b="1" i="1" smtClean="0">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𝒉</m:t>
                              </m:r>
                              <m:r>
                                <a:rPr lang="tr-TR" sz="2800" b="1" i="1">
                                  <a:latin typeface="Cambria Math" panose="02040503050406030204" pitchFamily="18" charset="0"/>
                                </a:rPr>
                                <m:t>,</m:t>
                              </m:r>
                              <m:r>
                                <a:rPr lang="tr-TR" sz="2800" b="1" i="1" smtClean="0">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e>
                      </m:d>
                    </m:oMath>
                  </m:oMathPara>
                </a14:m>
                <a:endParaRPr lang="tr-TR" sz="2800" b="1" dirty="0"/>
              </a:p>
            </p:txBody>
          </p:sp>
        </mc:Choice>
        <mc:Fallback xmlns="">
          <p:sp>
            <p:nvSpPr>
              <p:cNvPr id="10" name="TextBox 9">
                <a:extLst>
                  <a:ext uri="{FF2B5EF4-FFF2-40B4-BE49-F238E27FC236}">
                    <a16:creationId xmlns:a16="http://schemas.microsoft.com/office/drawing/2014/main" id="{E4FDFA0A-E8BC-3A54-2133-AF0743E08553}"/>
                  </a:ext>
                </a:extLst>
              </p:cNvPr>
              <p:cNvSpPr txBox="1">
                <a:spLocks noRot="1" noChangeAspect="1" noMove="1" noResize="1" noEditPoints="1" noAdjustHandles="1" noChangeArrowheads="1" noChangeShapeType="1" noTextEdit="1"/>
              </p:cNvSpPr>
              <p:nvPr/>
            </p:nvSpPr>
            <p:spPr>
              <a:xfrm>
                <a:off x="2674074" y="2399896"/>
                <a:ext cx="4190121" cy="486352"/>
              </a:xfrm>
              <a:prstGeom prst="rect">
                <a:avLst/>
              </a:prstGeom>
              <a:blipFill>
                <a:blip r:embed="rId6"/>
                <a:stretch>
                  <a:fillRect/>
                </a:stretch>
              </a:blipFill>
              <a:ln>
                <a:solidFill>
                  <a:schemeClr val="tx1"/>
                </a:solidFill>
              </a:ln>
            </p:spPr>
            <p:txBody>
              <a:bodyPr/>
              <a:lstStyle/>
              <a:p>
                <a:r>
                  <a:rPr lang="tr-TR">
                    <a:noFill/>
                  </a:rPr>
                  <a:t> </a:t>
                </a:r>
              </a:p>
            </p:txBody>
          </p:sp>
        </mc:Fallback>
      </mc:AlternateContent>
      <p:sp>
        <p:nvSpPr>
          <p:cNvPr id="11" name="Right Brace 10">
            <a:extLst>
              <a:ext uri="{FF2B5EF4-FFF2-40B4-BE49-F238E27FC236}">
                <a16:creationId xmlns:a16="http://schemas.microsoft.com/office/drawing/2014/main" id="{21EB1E1B-D73A-32AA-A6A3-789E8F57B607}"/>
              </a:ext>
            </a:extLst>
          </p:cNvPr>
          <p:cNvSpPr/>
          <p:nvPr/>
        </p:nvSpPr>
        <p:spPr>
          <a:xfrm>
            <a:off x="6979260" y="2293066"/>
            <a:ext cx="196645" cy="700192"/>
          </a:xfrm>
          <a:prstGeom prst="rightBrace">
            <a:avLst>
              <a:gd name="adj1" fmla="val 1308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2" name="TextBox 11">
            <a:extLst>
              <a:ext uri="{FF2B5EF4-FFF2-40B4-BE49-F238E27FC236}">
                <a16:creationId xmlns:a16="http://schemas.microsoft.com/office/drawing/2014/main" id="{836EA89C-FA32-A34F-F2D0-2D38A77CD234}"/>
              </a:ext>
            </a:extLst>
          </p:cNvPr>
          <p:cNvSpPr txBox="1"/>
          <p:nvPr/>
        </p:nvSpPr>
        <p:spPr>
          <a:xfrm>
            <a:off x="240121" y="3509998"/>
            <a:ext cx="7201256" cy="461665"/>
          </a:xfrm>
          <a:prstGeom prst="rect">
            <a:avLst/>
          </a:prstGeom>
          <a:noFill/>
        </p:spPr>
        <p:txBody>
          <a:bodyPr wrap="square">
            <a:spAutoFit/>
          </a:bodyPr>
          <a:lstStyle/>
          <a:p>
            <a:pPr marL="285750" indent="-285750">
              <a:buFont typeface="Wingdings" panose="05000000000000000000" pitchFamily="2" charset="2"/>
              <a:buChar char="Ø"/>
            </a:pPr>
            <a:r>
              <a:rPr lang="tr-TR" sz="2400" b="1" dirty="0"/>
              <a:t>For any heat exchanger it can be shown that: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EEFAF3B-AEC2-C276-5A3F-C6056E0E40B0}"/>
                  </a:ext>
                </a:extLst>
              </p:cNvPr>
              <p:cNvSpPr txBox="1"/>
              <p:nvPr/>
            </p:nvSpPr>
            <p:spPr>
              <a:xfrm>
                <a:off x="6979260" y="3583971"/>
                <a:ext cx="2143151" cy="369332"/>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𝜺</m:t>
                      </m:r>
                      <m:r>
                        <a:rPr lang="tr-TR" sz="2400" b="1" i="1" smtClean="0">
                          <a:latin typeface="Cambria Math" panose="02040503050406030204" pitchFamily="18" charset="0"/>
                        </a:rPr>
                        <m:t>=</m:t>
                      </m:r>
                      <m:r>
                        <a:rPr lang="tr-TR" sz="2400" b="1" i="1" smtClean="0">
                          <a:latin typeface="Cambria Math" panose="02040503050406030204" pitchFamily="18" charset="0"/>
                        </a:rPr>
                        <m:t>𝒇</m:t>
                      </m:r>
                      <m:d>
                        <m:dPr>
                          <m:ctrlPr>
                            <a:rPr lang="tr-TR" sz="2400" b="1" i="1">
                              <a:latin typeface="Cambria Math" panose="02040503050406030204" pitchFamily="18" charset="0"/>
                            </a:rPr>
                          </m:ctrlPr>
                        </m:dPr>
                        <m:e>
                          <m:r>
                            <a:rPr lang="tr-TR" sz="2400" b="1" i="1" smtClean="0">
                              <a:latin typeface="Cambria Math" panose="02040503050406030204" pitchFamily="18" charset="0"/>
                            </a:rPr>
                            <m:t>𝑵𝑻𝑼</m:t>
                          </m:r>
                          <m:r>
                            <a:rPr lang="tr-TR" sz="2400" b="1" i="1" smtClean="0">
                              <a:latin typeface="Cambria Math" panose="02040503050406030204" pitchFamily="18" charset="0"/>
                            </a:rPr>
                            <m:t>, </m:t>
                          </m:r>
                          <m:sSup>
                            <m:sSupPr>
                              <m:ctrlPr>
                                <a:rPr lang="tr-TR" sz="2400" b="1" i="1" smtClean="0">
                                  <a:latin typeface="Cambria Math" panose="02040503050406030204" pitchFamily="18" charset="0"/>
                                </a:rPr>
                              </m:ctrlPr>
                            </m:sSupPr>
                            <m:e>
                              <m:r>
                                <a:rPr lang="tr-TR" sz="2400" b="1" i="1" smtClean="0">
                                  <a:latin typeface="Cambria Math" panose="02040503050406030204" pitchFamily="18" charset="0"/>
                                </a:rPr>
                                <m:t>𝑪</m:t>
                              </m:r>
                            </m:e>
                            <m:sup>
                              <m:r>
                                <a:rPr lang="tr-TR" sz="2400" b="1" i="1" smtClean="0">
                                  <a:latin typeface="Cambria Math" panose="02040503050406030204" pitchFamily="18" charset="0"/>
                                </a:rPr>
                                <m:t>∗</m:t>
                              </m:r>
                            </m:sup>
                          </m:sSup>
                        </m:e>
                      </m:d>
                    </m:oMath>
                  </m:oMathPara>
                </a14:m>
                <a:endParaRPr lang="tr-TR" sz="2400" b="1" dirty="0"/>
              </a:p>
            </p:txBody>
          </p:sp>
        </mc:Choice>
        <mc:Fallback xmlns="">
          <p:sp>
            <p:nvSpPr>
              <p:cNvPr id="13" name="TextBox 12">
                <a:extLst>
                  <a:ext uri="{FF2B5EF4-FFF2-40B4-BE49-F238E27FC236}">
                    <a16:creationId xmlns:a16="http://schemas.microsoft.com/office/drawing/2014/main" id="{4EEFAF3B-AEC2-C276-5A3F-C6056E0E40B0}"/>
                  </a:ext>
                </a:extLst>
              </p:cNvPr>
              <p:cNvSpPr txBox="1">
                <a:spLocks noRot="1" noChangeAspect="1" noMove="1" noResize="1" noEditPoints="1" noAdjustHandles="1" noChangeArrowheads="1" noChangeShapeType="1" noTextEdit="1"/>
              </p:cNvSpPr>
              <p:nvPr/>
            </p:nvSpPr>
            <p:spPr>
              <a:xfrm>
                <a:off x="6979260" y="3583971"/>
                <a:ext cx="2143151" cy="369332"/>
              </a:xfrm>
              <a:prstGeom prst="rect">
                <a:avLst/>
              </a:prstGeom>
              <a:blipFill>
                <a:blip r:embed="rId7"/>
                <a:stretch>
                  <a:fillRect l="-1133" b="-31746"/>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78FFBC6-6FBB-55C3-8C23-CC1FB273C313}"/>
                  </a:ext>
                </a:extLst>
              </p:cNvPr>
              <p:cNvSpPr txBox="1"/>
              <p:nvPr/>
            </p:nvSpPr>
            <p:spPr>
              <a:xfrm>
                <a:off x="531913" y="4241621"/>
                <a:ext cx="11466617" cy="1050416"/>
              </a:xfrm>
              <a:prstGeom prst="rect">
                <a:avLst/>
              </a:prstGeom>
              <a:noFill/>
            </p:spPr>
            <p:txBody>
              <a:bodyPr wrap="square">
                <a:spAutoFit/>
              </a:bodyPr>
              <a:lstStyle/>
              <a:p>
                <a:pPr algn="just"/>
                <a:r>
                  <a:rPr lang="tr-TR" sz="2400" b="1" dirty="0"/>
                  <a:t>where </a:t>
                </a:r>
                <a14:m>
                  <m:oMath xmlns:m="http://schemas.openxmlformats.org/officeDocument/2006/math">
                    <m:d>
                      <m:dPr>
                        <m:ctrlPr>
                          <a:rPr lang="tr-TR" sz="2400" b="1" i="1" smtClean="0">
                            <a:latin typeface="Cambria Math" panose="02040503050406030204" pitchFamily="18" charset="0"/>
                          </a:rPr>
                        </m:ctrlPr>
                      </m:dPr>
                      <m:e>
                        <m:sSup>
                          <m:sSupPr>
                            <m:ctrlPr>
                              <a:rPr lang="tr-TR" sz="2400" b="1" i="1">
                                <a:latin typeface="Cambria Math" panose="02040503050406030204" pitchFamily="18" charset="0"/>
                              </a:rPr>
                            </m:ctrlPr>
                          </m:sSupPr>
                          <m:e>
                            <m:r>
                              <a:rPr lang="tr-TR" sz="2400" b="1" i="1">
                                <a:latin typeface="Cambria Math" panose="02040503050406030204" pitchFamily="18" charset="0"/>
                              </a:rPr>
                              <m:t>𝑪</m:t>
                            </m:r>
                          </m:e>
                          <m:sup>
                            <m:r>
                              <a:rPr lang="tr-TR" sz="2400" b="1" i="1">
                                <a:latin typeface="Cambria Math" panose="02040503050406030204" pitchFamily="18" charset="0"/>
                              </a:rPr>
                              <m:t>∗</m:t>
                            </m:r>
                          </m:sup>
                        </m:sSup>
                      </m:e>
                    </m:d>
                  </m:oMath>
                </a14:m>
                <a:r>
                  <a:rPr lang="tr-TR" sz="2400" b="1" dirty="0"/>
                  <a:t> is the capacity rate ratio and equal to </a:t>
                </a:r>
                <a14:m>
                  <m:oMath xmlns:m="http://schemas.openxmlformats.org/officeDocument/2006/math">
                    <m:f>
                      <m:fPr>
                        <m:ctrlPr>
                          <a:rPr lang="tr-TR" sz="2400" b="1" i="1">
                            <a:latin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smtClean="0">
                                <a:latin typeface="Cambria Math" panose="02040503050406030204" pitchFamily="18" charset="0"/>
                                <a:ea typeface="Cambria Math" panose="02040503050406030204" pitchFamily="18" charset="0"/>
                              </a:rPr>
                              <m:t>𝒄</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smtClean="0">
                                <a:latin typeface="Cambria Math" panose="02040503050406030204" pitchFamily="18" charset="0"/>
                                <a:ea typeface="Cambria Math" panose="02040503050406030204" pitchFamily="18" charset="0"/>
                              </a:rPr>
                              <m:t>𝒉</m:t>
                            </m:r>
                          </m:sub>
                        </m:sSub>
                      </m:den>
                    </m:f>
                  </m:oMath>
                </a14:m>
                <a:r>
                  <a:rPr lang="tr-TR" sz="2400" b="1" dirty="0"/>
                  <a:t> or </a:t>
                </a:r>
                <a14:m>
                  <m:oMath xmlns:m="http://schemas.openxmlformats.org/officeDocument/2006/math">
                    <m:f>
                      <m:fPr>
                        <m:ctrlPr>
                          <a:rPr lang="tr-TR" sz="2400" b="1" i="1">
                            <a:latin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smtClean="0">
                                <a:latin typeface="Cambria Math" panose="02040503050406030204" pitchFamily="18" charset="0"/>
                                <a:ea typeface="Cambria Math" panose="02040503050406030204" pitchFamily="18" charset="0"/>
                              </a:rPr>
                              <m:t>𝒉</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smtClean="0">
                                <a:latin typeface="Cambria Math" panose="02040503050406030204" pitchFamily="18" charset="0"/>
                                <a:ea typeface="Cambria Math" panose="02040503050406030204" pitchFamily="18" charset="0"/>
                              </a:rPr>
                              <m:t>𝒄</m:t>
                            </m:r>
                          </m:sub>
                        </m:sSub>
                      </m:den>
                    </m:f>
                  </m:oMath>
                </a14:m>
                <a:r>
                  <a:rPr lang="tr-TR" sz="2400" b="1" dirty="0"/>
                  <a:t>, depending on the relative magnitudes of the hot and cold fluid heat capacity rates.</a:t>
                </a:r>
              </a:p>
            </p:txBody>
          </p:sp>
        </mc:Choice>
        <mc:Fallback xmlns="">
          <p:sp>
            <p:nvSpPr>
              <p:cNvPr id="14" name="TextBox 13">
                <a:extLst>
                  <a:ext uri="{FF2B5EF4-FFF2-40B4-BE49-F238E27FC236}">
                    <a16:creationId xmlns:a16="http://schemas.microsoft.com/office/drawing/2014/main" id="{B78FFBC6-6FBB-55C3-8C23-CC1FB273C313}"/>
                  </a:ext>
                </a:extLst>
              </p:cNvPr>
              <p:cNvSpPr txBox="1">
                <a:spLocks noRot="1" noChangeAspect="1" noMove="1" noResize="1" noEditPoints="1" noAdjustHandles="1" noChangeArrowheads="1" noChangeShapeType="1" noTextEdit="1"/>
              </p:cNvSpPr>
              <p:nvPr/>
            </p:nvSpPr>
            <p:spPr>
              <a:xfrm>
                <a:off x="531913" y="4241621"/>
                <a:ext cx="11466617" cy="1050416"/>
              </a:xfrm>
              <a:prstGeom prst="rect">
                <a:avLst/>
              </a:prstGeom>
              <a:blipFill>
                <a:blip r:embed="rId8"/>
                <a:stretch>
                  <a:fillRect l="-797" r="-851" b="-11628"/>
                </a:stretch>
              </a:blipFill>
            </p:spPr>
            <p:txBody>
              <a:bodyPr/>
              <a:lstStyle/>
              <a:p>
                <a:r>
                  <a:rPr lang="tr-TR">
                    <a:noFill/>
                  </a:rPr>
                  <a:t> </a:t>
                </a:r>
              </a:p>
            </p:txBody>
          </p:sp>
        </mc:Fallback>
      </mc:AlternateContent>
      <p:sp>
        <p:nvSpPr>
          <p:cNvPr id="15" name="TextBox 14">
            <a:extLst>
              <a:ext uri="{FF2B5EF4-FFF2-40B4-BE49-F238E27FC236}">
                <a16:creationId xmlns:a16="http://schemas.microsoft.com/office/drawing/2014/main" id="{93172572-4715-D552-12DB-DF41C8D8FC84}"/>
              </a:ext>
            </a:extLst>
          </p:cNvPr>
          <p:cNvSpPr txBox="1"/>
          <p:nvPr/>
        </p:nvSpPr>
        <p:spPr>
          <a:xfrm>
            <a:off x="217281" y="5294319"/>
            <a:ext cx="6660481" cy="1569660"/>
          </a:xfrm>
          <a:prstGeom prst="rect">
            <a:avLst/>
          </a:prstGeom>
          <a:noFill/>
        </p:spPr>
        <p:txBody>
          <a:bodyPr wrap="square">
            <a:spAutoFit/>
          </a:bodyPr>
          <a:lstStyle/>
          <a:p>
            <a:pPr marL="285750" indent="-285750" algn="just">
              <a:buFont typeface="Wingdings" panose="05000000000000000000" pitchFamily="2" charset="2"/>
              <a:buChar char="Ø"/>
            </a:pPr>
            <a:r>
              <a:rPr lang="tr-TR" sz="2400" b="1" i="1" dirty="0">
                <a:solidFill>
                  <a:srgbClr val="FF0000"/>
                </a:solidFill>
              </a:rPr>
              <a:t>Number of Transfer Units (NTU) </a:t>
            </a:r>
            <a:r>
              <a:rPr lang="tr-TR" sz="2400" b="1" dirty="0"/>
              <a:t>or </a:t>
            </a:r>
            <a:r>
              <a:rPr lang="tr-TR" sz="2400" b="1" i="1" dirty="0">
                <a:solidFill>
                  <a:srgbClr val="FF0000"/>
                </a:solidFill>
              </a:rPr>
              <a:t>heat transfer area number</a:t>
            </a:r>
            <a:r>
              <a:rPr lang="tr-TR" sz="2400" b="1" dirty="0"/>
              <a:t> is a dimensionless parameter that is widely used for heat exchanger analysis and is defined as:</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CE3FE8B-1E62-23D8-8574-2E97277B5063}"/>
                  </a:ext>
                </a:extLst>
              </p:cNvPr>
              <p:cNvSpPr txBox="1"/>
              <p:nvPr/>
            </p:nvSpPr>
            <p:spPr>
              <a:xfrm>
                <a:off x="7452938" y="5514058"/>
                <a:ext cx="4432432" cy="1130181"/>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𝑵𝑻𝑼</m:t>
                      </m:r>
                      <m:r>
                        <a:rPr lang="tr-TR" sz="2800" b="1" i="1" smtClean="0">
                          <a:latin typeface="Cambria Math" panose="02040503050406030204" pitchFamily="18" charset="0"/>
                          <a:ea typeface="Cambria Math" panose="02040503050406030204" pitchFamily="18" charset="0"/>
                        </a:rPr>
                        <m:t>≡</m:t>
                      </m:r>
                      <m:f>
                        <m:fPr>
                          <m:ctrlPr>
                            <a:rPr lang="tr-TR" sz="2800" b="1" i="1" smtClean="0">
                              <a:latin typeface="Cambria Math" panose="02040503050406030204" pitchFamily="18" charset="0"/>
                              <a:ea typeface="Cambria Math" panose="02040503050406030204" pitchFamily="18" charset="0"/>
                            </a:rPr>
                          </m:ctrlPr>
                        </m:fPr>
                        <m:num>
                          <m:r>
                            <a:rPr lang="tr-TR" sz="2800" b="1" i="1" smtClean="0">
                              <a:latin typeface="Cambria Math" panose="02040503050406030204" pitchFamily="18" charset="0"/>
                              <a:ea typeface="Cambria Math" panose="02040503050406030204" pitchFamily="18" charset="0"/>
                            </a:rPr>
                            <m:t>𝑼</m:t>
                          </m:r>
                          <m:r>
                            <a:rPr lang="tr-TR" sz="2800" b="1" i="1" smtClean="0">
                              <a:latin typeface="Cambria Math" panose="02040503050406030204" pitchFamily="18" charset="0"/>
                              <a:ea typeface="Cambria Math" panose="02040503050406030204" pitchFamily="18" charset="0"/>
                            </a:rPr>
                            <m:t>∙</m:t>
                          </m:r>
                          <m:r>
                            <a:rPr lang="tr-TR" sz="2800" b="1" i="1" smtClean="0">
                              <a:latin typeface="Cambria Math" panose="02040503050406030204" pitchFamily="18" charset="0"/>
                              <a:ea typeface="Cambria Math" panose="02040503050406030204" pitchFamily="18" charset="0"/>
                            </a:rPr>
                            <m:t>𝑨</m:t>
                          </m:r>
                        </m:num>
                        <m:den>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a:latin typeface="Cambria Math" panose="02040503050406030204" pitchFamily="18" charset="0"/>
                                  <a:ea typeface="Cambria Math" panose="02040503050406030204" pitchFamily="18" charset="0"/>
                                </a:rPr>
                                <m:t>𝒎𝒊𝒏</m:t>
                              </m:r>
                            </m:sub>
                          </m:sSub>
                        </m:den>
                      </m:f>
                      <m:r>
                        <a:rPr lang="tr-TR" sz="2800" b="1" i="1" smtClean="0">
                          <a:latin typeface="Cambria Math" panose="02040503050406030204" pitchFamily="18" charset="0"/>
                          <a:ea typeface="Cambria Math" panose="02040503050406030204" pitchFamily="18" charset="0"/>
                        </a:rPr>
                        <m:t>=</m:t>
                      </m:r>
                      <m:f>
                        <m:fPr>
                          <m:ctrlPr>
                            <a:rPr lang="tr-TR" sz="2800" b="1" i="1" smtClean="0">
                              <a:latin typeface="Cambria Math" panose="02040503050406030204" pitchFamily="18" charset="0"/>
                              <a:ea typeface="Cambria Math" panose="02040503050406030204" pitchFamily="18" charset="0"/>
                            </a:rPr>
                          </m:ctrlPr>
                        </m:fPr>
                        <m:num>
                          <m:r>
                            <a:rPr lang="tr-TR" sz="2800" b="1" i="1" smtClean="0">
                              <a:latin typeface="Cambria Math" panose="02040503050406030204" pitchFamily="18" charset="0"/>
                              <a:ea typeface="Cambria Math" panose="02040503050406030204" pitchFamily="18" charset="0"/>
                            </a:rPr>
                            <m:t>𝟏</m:t>
                          </m:r>
                        </m:num>
                        <m:den>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a:latin typeface="Cambria Math" panose="02040503050406030204" pitchFamily="18" charset="0"/>
                                  <a:ea typeface="Cambria Math" panose="02040503050406030204" pitchFamily="18" charset="0"/>
                                </a:rPr>
                                <m:t>𝒎𝒊𝒏</m:t>
                              </m:r>
                            </m:sub>
                          </m:sSub>
                        </m:den>
                      </m:f>
                      <m:nary>
                        <m:naryPr>
                          <m:limLoc m:val="undOvr"/>
                          <m:subHide m:val="on"/>
                          <m:supHide m:val="on"/>
                          <m:ctrlPr>
                            <a:rPr lang="tr-TR" sz="2800" b="1" i="1" smtClean="0">
                              <a:latin typeface="Cambria Math" panose="02040503050406030204" pitchFamily="18" charset="0"/>
                              <a:ea typeface="Cambria Math" panose="02040503050406030204" pitchFamily="18" charset="0"/>
                            </a:rPr>
                          </m:ctrlPr>
                        </m:naryPr>
                        <m:sub/>
                        <m:sup/>
                        <m:e>
                          <m:r>
                            <a:rPr lang="tr-TR" sz="2800" b="1" i="1" smtClean="0">
                              <a:latin typeface="Cambria Math" panose="02040503050406030204" pitchFamily="18" charset="0"/>
                              <a:ea typeface="Cambria Math" panose="02040503050406030204" pitchFamily="18" charset="0"/>
                            </a:rPr>
                            <m:t>𝑼𝒅𝑨</m:t>
                          </m:r>
                        </m:e>
                      </m:nary>
                    </m:oMath>
                  </m:oMathPara>
                </a14:m>
                <a:endParaRPr lang="tr-TR" sz="2800" b="1" dirty="0"/>
              </a:p>
            </p:txBody>
          </p:sp>
        </mc:Choice>
        <mc:Fallback xmlns="">
          <p:sp>
            <p:nvSpPr>
              <p:cNvPr id="16" name="TextBox 15">
                <a:extLst>
                  <a:ext uri="{FF2B5EF4-FFF2-40B4-BE49-F238E27FC236}">
                    <a16:creationId xmlns:a16="http://schemas.microsoft.com/office/drawing/2014/main" id="{6CE3FE8B-1E62-23D8-8574-2E97277B5063}"/>
                  </a:ext>
                </a:extLst>
              </p:cNvPr>
              <p:cNvSpPr txBox="1">
                <a:spLocks noRot="1" noChangeAspect="1" noMove="1" noResize="1" noEditPoints="1" noAdjustHandles="1" noChangeArrowheads="1" noChangeShapeType="1" noTextEdit="1"/>
              </p:cNvSpPr>
              <p:nvPr/>
            </p:nvSpPr>
            <p:spPr>
              <a:xfrm>
                <a:off x="7452938" y="5514058"/>
                <a:ext cx="4432432" cy="1130181"/>
              </a:xfrm>
              <a:prstGeom prst="rect">
                <a:avLst/>
              </a:prstGeom>
              <a:blipFill>
                <a:blip r:embed="rId9"/>
                <a:stretch>
                  <a:fillRect/>
                </a:stretch>
              </a:blipFill>
              <a:ln>
                <a:solidFill>
                  <a:schemeClr val="tx1"/>
                </a:solidFill>
              </a:ln>
            </p:spPr>
            <p:txBody>
              <a:bodyPr/>
              <a:lstStyle/>
              <a:p>
                <a:r>
                  <a:rPr lang="tr-TR">
                    <a:noFill/>
                  </a:rPr>
                  <a:t> </a:t>
                </a:r>
              </a:p>
            </p:txBody>
          </p:sp>
        </mc:Fallback>
      </mc:AlternateContent>
      <p:sp>
        <p:nvSpPr>
          <p:cNvPr id="17" name="Right Brace 16">
            <a:extLst>
              <a:ext uri="{FF2B5EF4-FFF2-40B4-BE49-F238E27FC236}">
                <a16:creationId xmlns:a16="http://schemas.microsoft.com/office/drawing/2014/main" id="{29CEFDBA-013C-080C-0614-8F04E404608A}"/>
              </a:ext>
            </a:extLst>
          </p:cNvPr>
          <p:cNvSpPr/>
          <p:nvPr/>
        </p:nvSpPr>
        <p:spPr>
          <a:xfrm>
            <a:off x="6979260" y="5419956"/>
            <a:ext cx="363795" cy="1344638"/>
          </a:xfrm>
          <a:prstGeom prst="rightBrace">
            <a:avLst>
              <a:gd name="adj1" fmla="val 1308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3B6F53E-66AC-5C4E-A988-10CF07D79CF3}"/>
                  </a:ext>
                </a:extLst>
              </p:cNvPr>
              <p:cNvSpPr txBox="1"/>
              <p:nvPr/>
            </p:nvSpPr>
            <p:spPr>
              <a:xfrm>
                <a:off x="9392773" y="3390616"/>
                <a:ext cx="1474058" cy="756041"/>
              </a:xfrm>
              <a:prstGeom prst="rect">
                <a:avLst/>
              </a:prstGeom>
              <a:solidFill>
                <a:schemeClr val="accent4"/>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tr-TR" sz="2400" b="1" i="1">
                              <a:latin typeface="Cambria Math" panose="02040503050406030204" pitchFamily="18" charset="0"/>
                            </a:rPr>
                          </m:ctrlPr>
                        </m:sSupPr>
                        <m:e>
                          <m:r>
                            <a:rPr lang="tr-TR" sz="2400" b="1" i="1">
                              <a:latin typeface="Cambria Math" panose="02040503050406030204" pitchFamily="18" charset="0"/>
                            </a:rPr>
                            <m:t>𝑪</m:t>
                          </m:r>
                        </m:e>
                        <m:sup>
                          <m:r>
                            <a:rPr lang="tr-TR" sz="2400" b="1" i="1">
                              <a:latin typeface="Cambria Math" panose="02040503050406030204" pitchFamily="18" charset="0"/>
                            </a:rPr>
                            <m:t>∗</m:t>
                          </m:r>
                        </m:sup>
                      </m:sSup>
                      <m:r>
                        <a:rPr lang="tr-TR" sz="2400" b="1" i="1" smtClean="0">
                          <a:latin typeface="Cambria Math" panose="02040503050406030204" pitchFamily="18" charset="0"/>
                        </a:rPr>
                        <m:t>=</m:t>
                      </m:r>
                      <m:f>
                        <m:fPr>
                          <m:ctrlPr>
                            <a:rPr lang="tr-TR" sz="2400" b="1" i="1">
                              <a:latin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a:latin typeface="Cambria Math" panose="02040503050406030204" pitchFamily="18" charset="0"/>
                                  <a:ea typeface="Cambria Math" panose="02040503050406030204" pitchFamily="18" charset="0"/>
                                </a:rPr>
                                <m:t>𝒎𝒊𝒏</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a:latin typeface="Cambria Math" panose="02040503050406030204" pitchFamily="18" charset="0"/>
                                  <a:ea typeface="Cambria Math" panose="02040503050406030204" pitchFamily="18" charset="0"/>
                                </a:rPr>
                                <m:t>𝒎𝒂𝒙</m:t>
                              </m:r>
                            </m:sub>
                          </m:sSub>
                        </m:den>
                      </m:f>
                    </m:oMath>
                  </m:oMathPara>
                </a14:m>
                <a:endParaRPr lang="tr-TR" sz="2400" b="1" dirty="0"/>
              </a:p>
            </p:txBody>
          </p:sp>
        </mc:Choice>
        <mc:Fallback xmlns="">
          <p:sp>
            <p:nvSpPr>
              <p:cNvPr id="20" name="TextBox 19">
                <a:extLst>
                  <a:ext uri="{FF2B5EF4-FFF2-40B4-BE49-F238E27FC236}">
                    <a16:creationId xmlns:a16="http://schemas.microsoft.com/office/drawing/2014/main" id="{03B6F53E-66AC-5C4E-A988-10CF07D79CF3}"/>
                  </a:ext>
                </a:extLst>
              </p:cNvPr>
              <p:cNvSpPr txBox="1">
                <a:spLocks noRot="1" noChangeAspect="1" noMove="1" noResize="1" noEditPoints="1" noAdjustHandles="1" noChangeArrowheads="1" noChangeShapeType="1" noTextEdit="1"/>
              </p:cNvSpPr>
              <p:nvPr/>
            </p:nvSpPr>
            <p:spPr>
              <a:xfrm>
                <a:off x="9392773" y="3390616"/>
                <a:ext cx="1474058" cy="756041"/>
              </a:xfrm>
              <a:prstGeom prst="rect">
                <a:avLst/>
              </a:prstGeom>
              <a:blipFill>
                <a:blip r:embed="rId10"/>
                <a:stretch>
                  <a:fillRect/>
                </a:stretch>
              </a:blipFill>
              <a:ln>
                <a:solidFill>
                  <a:schemeClr val="tx1"/>
                </a:solidFill>
              </a:ln>
            </p:spPr>
            <p:txBody>
              <a:bodyPr/>
              <a:lstStyle/>
              <a:p>
                <a:r>
                  <a:rPr lang="tr-TR">
                    <a:noFill/>
                  </a:rPr>
                  <a:t> </a:t>
                </a:r>
              </a:p>
            </p:txBody>
          </p:sp>
        </mc:Fallback>
      </mc:AlternateContent>
      <p:sp>
        <p:nvSpPr>
          <p:cNvPr id="3" name="Slayt Numarası Yer Tutucusu 2">
            <a:extLst>
              <a:ext uri="{FF2B5EF4-FFF2-40B4-BE49-F238E27FC236}">
                <a16:creationId xmlns:a16="http://schemas.microsoft.com/office/drawing/2014/main" id="{BA6FE67F-E984-A711-7385-D30FE8F4E78E}"/>
              </a:ext>
            </a:extLst>
          </p:cNvPr>
          <p:cNvSpPr>
            <a:spLocks noGrp="1"/>
          </p:cNvSpPr>
          <p:nvPr>
            <p:ph type="sldNum" sz="quarter" idx="12"/>
          </p:nvPr>
        </p:nvSpPr>
        <p:spPr/>
        <p:txBody>
          <a:bodyPr/>
          <a:lstStyle/>
          <a:p>
            <a:fld id="{9DC36462-DBD6-4833-A557-4F162F5DA347}" type="slidenum">
              <a:rPr lang="tr-TR" smtClean="0"/>
              <a:t>7</a:t>
            </a:fld>
            <a:endParaRPr lang="tr-TR"/>
          </a:p>
        </p:txBody>
      </p:sp>
    </p:spTree>
    <p:extLst>
      <p:ext uri="{BB962C8B-B14F-4D97-AF65-F5344CB8AC3E}">
        <p14:creationId xmlns:p14="http://schemas.microsoft.com/office/powerpoint/2010/main" val="418818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9054" y="55638"/>
            <a:ext cx="10707259" cy="707886"/>
          </a:xfrm>
          <a:prstGeom prst="rect">
            <a:avLst/>
          </a:prstGeom>
          <a:noFill/>
        </p:spPr>
        <p:txBody>
          <a:bodyPr wrap="square" rtlCol="0">
            <a:spAutoFit/>
          </a:bodyPr>
          <a:lstStyle/>
          <a:p>
            <a:r>
              <a:rPr lang="tr-TR" sz="4000" b="1" dirty="0"/>
              <a:t>Effectiveness-NTU Relations-Parallel Flow</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43F51CB-98ED-113C-AD28-D492518E7024}"/>
                  </a:ext>
                </a:extLst>
              </p:cNvPr>
              <p:cNvSpPr txBox="1"/>
              <p:nvPr/>
            </p:nvSpPr>
            <p:spPr>
              <a:xfrm>
                <a:off x="138623" y="1056938"/>
                <a:ext cx="11728912" cy="830997"/>
              </a:xfrm>
              <a:prstGeom prst="rect">
                <a:avLst/>
              </a:prstGeom>
              <a:noFill/>
            </p:spPr>
            <p:txBody>
              <a:bodyPr wrap="square">
                <a:spAutoFit/>
              </a:bodyPr>
              <a:lstStyle/>
              <a:p>
                <a:pPr marL="342900" indent="-342900" algn="just">
                  <a:buFont typeface="Wingdings" panose="05000000000000000000" pitchFamily="2" charset="2"/>
                  <a:buChar char="Ø"/>
                </a:pPr>
                <a:r>
                  <a:rPr lang="tr-TR" sz="2400" b="1" dirty="0">
                    <a:solidFill>
                      <a:srgbClr val="FF0000"/>
                    </a:solidFill>
                  </a:rPr>
                  <a:t>FOR EXAMPLE: </a:t>
                </a:r>
                <a:r>
                  <a:rPr lang="tr-TR" sz="2400" b="1" dirty="0"/>
                  <a:t>Consider a parallel flow heat exchanger for which </a:t>
                </a:r>
                <a14:m>
                  <m:oMath xmlns:m="http://schemas.openxmlformats.org/officeDocument/2006/math">
                    <m:sSub>
                      <m:sSubPr>
                        <m:ctrlPr>
                          <a:rPr lang="tr-TR" sz="2400" b="1" i="1" smtClean="0">
                            <a:solidFill>
                              <a:srgbClr val="0000FF"/>
                            </a:solidFill>
                            <a:latin typeface="Cambria Math" panose="02040503050406030204" pitchFamily="18" charset="0"/>
                          </a:rPr>
                        </m:ctrlPr>
                      </m:sSubPr>
                      <m:e>
                        <m:r>
                          <a:rPr lang="tr-TR" sz="2400" b="1" i="1" smtClean="0">
                            <a:solidFill>
                              <a:srgbClr val="0000FF"/>
                            </a:solidFill>
                            <a:latin typeface="Cambria Math" panose="02040503050406030204" pitchFamily="18" charset="0"/>
                          </a:rPr>
                          <m:t>𝑪</m:t>
                        </m:r>
                      </m:e>
                      <m:sub>
                        <m:r>
                          <a:rPr lang="tr-TR" sz="2400" b="1" i="1" smtClean="0">
                            <a:solidFill>
                              <a:srgbClr val="0000FF"/>
                            </a:solidFill>
                            <a:latin typeface="Cambria Math" panose="02040503050406030204" pitchFamily="18" charset="0"/>
                          </a:rPr>
                          <m:t>𝒎𝒊𝒏</m:t>
                        </m:r>
                      </m:sub>
                    </m:sSub>
                    <m:r>
                      <a:rPr lang="tr-TR" sz="2400" b="1" i="1" smtClean="0">
                        <a:solidFill>
                          <a:srgbClr val="0000FF"/>
                        </a:solidFill>
                        <a:latin typeface="Cambria Math" panose="02040503050406030204" pitchFamily="18" charset="0"/>
                      </a:rPr>
                      <m:t>=</m:t>
                    </m:r>
                    <m:sSub>
                      <m:sSubPr>
                        <m:ctrlPr>
                          <a:rPr lang="tr-TR" sz="2400" b="1" i="1" smtClean="0">
                            <a:solidFill>
                              <a:srgbClr val="0000FF"/>
                            </a:solidFill>
                            <a:latin typeface="Cambria Math" panose="02040503050406030204" pitchFamily="18" charset="0"/>
                          </a:rPr>
                        </m:ctrlPr>
                      </m:sSubPr>
                      <m:e>
                        <m:r>
                          <a:rPr lang="tr-TR" sz="2400" b="1" i="1" smtClean="0">
                            <a:solidFill>
                              <a:srgbClr val="0000FF"/>
                            </a:solidFill>
                            <a:latin typeface="Cambria Math" panose="02040503050406030204" pitchFamily="18" charset="0"/>
                          </a:rPr>
                          <m:t>𝑪</m:t>
                        </m:r>
                      </m:e>
                      <m:sub>
                        <m:r>
                          <a:rPr lang="tr-TR" sz="2400" b="1" i="1" smtClean="0">
                            <a:solidFill>
                              <a:srgbClr val="0000FF"/>
                            </a:solidFill>
                            <a:latin typeface="Cambria Math" panose="02040503050406030204" pitchFamily="18" charset="0"/>
                          </a:rPr>
                          <m:t>𝒉</m:t>
                        </m:r>
                      </m:sub>
                    </m:sSub>
                    <m:r>
                      <a:rPr lang="tr-TR" sz="2400" b="1" i="1" smtClean="0">
                        <a:solidFill>
                          <a:srgbClr val="0000FF"/>
                        </a:solidFill>
                        <a:latin typeface="Cambria Math" panose="02040503050406030204" pitchFamily="18" charset="0"/>
                      </a:rPr>
                      <m:t>.</m:t>
                    </m:r>
                  </m:oMath>
                </a14:m>
                <a:r>
                  <a:rPr lang="tr-TR" sz="2400" b="1" dirty="0"/>
                  <a:t> To determine a specific form of the effectiveness-NTU relation can be found as follows:</a:t>
                </a:r>
              </a:p>
            </p:txBody>
          </p:sp>
        </mc:Choice>
        <mc:Fallback xmlns="">
          <p:sp>
            <p:nvSpPr>
              <p:cNvPr id="6" name="TextBox 5">
                <a:extLst>
                  <a:ext uri="{FF2B5EF4-FFF2-40B4-BE49-F238E27FC236}">
                    <a16:creationId xmlns:a16="http://schemas.microsoft.com/office/drawing/2014/main" id="{F43F51CB-98ED-113C-AD28-D492518E7024}"/>
                  </a:ext>
                </a:extLst>
              </p:cNvPr>
              <p:cNvSpPr txBox="1">
                <a:spLocks noRot="1" noChangeAspect="1" noMove="1" noResize="1" noEditPoints="1" noAdjustHandles="1" noChangeArrowheads="1" noChangeShapeType="1" noTextEdit="1"/>
              </p:cNvSpPr>
              <p:nvPr/>
            </p:nvSpPr>
            <p:spPr>
              <a:xfrm>
                <a:off x="138623" y="1056938"/>
                <a:ext cx="11728912" cy="830997"/>
              </a:xfrm>
              <a:prstGeom prst="rect">
                <a:avLst/>
              </a:prstGeom>
              <a:blipFill>
                <a:blip r:embed="rId3"/>
                <a:stretch>
                  <a:fillRect l="-728" t="-5839" r="-780" b="-15328"/>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97A3D8B-D93F-24D8-6670-26ED96BE59E5}"/>
                  </a:ext>
                </a:extLst>
              </p:cNvPr>
              <p:cNvSpPr txBox="1"/>
              <p:nvPr/>
            </p:nvSpPr>
            <p:spPr>
              <a:xfrm>
                <a:off x="6371515" y="2155912"/>
                <a:ext cx="3585340" cy="103464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𝜺</m:t>
                      </m:r>
                      <m:r>
                        <a:rPr lang="tr-TR" sz="2800" b="1" i="1" smtClean="0">
                          <a:latin typeface="Cambria Math" panose="02040503050406030204" pitchFamily="18" charset="0"/>
                        </a:rPr>
                        <m:t>=</m:t>
                      </m:r>
                      <m:f>
                        <m:fPr>
                          <m:ctrlPr>
                            <a:rPr lang="tr-TR" sz="2800" b="1" i="1" smtClean="0">
                              <a:latin typeface="Cambria Math" panose="02040503050406030204" pitchFamily="18" charset="0"/>
                            </a:rPr>
                          </m:ctrlPr>
                        </m:fPr>
                        <m:num>
                          <m:sSub>
                            <m:sSubPr>
                              <m:ctrlPr>
                                <a:rPr lang="tr-TR" sz="2800" b="1" i="1">
                                  <a:latin typeface="Cambria Math" panose="02040503050406030204" pitchFamily="18" charset="0"/>
                                </a:rPr>
                              </m:ctrlPr>
                            </m:sSubPr>
                            <m:e>
                              <m:r>
                                <a:rPr lang="tr-TR" sz="2800" b="1" i="1">
                                  <a:latin typeface="Cambria Math" panose="02040503050406030204" pitchFamily="18" charset="0"/>
                                </a:rPr>
                                <m:t>𝑪</m:t>
                              </m:r>
                            </m:e>
                            <m:sub>
                              <m:r>
                                <a:rPr lang="tr-TR" sz="2800" b="1" i="1">
                                  <a:latin typeface="Cambria Math" panose="02040503050406030204" pitchFamily="18" charset="0"/>
                                </a:rPr>
                                <m:t>𝒉</m:t>
                              </m:r>
                            </m:sub>
                          </m:sSub>
                          <m:r>
                            <a:rPr lang="tr-TR" sz="2800" b="1" i="1">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a:latin typeface="Cambria Math" panose="02040503050406030204" pitchFamily="18" charset="0"/>
                                    </a:rPr>
                                    <m:t>𝒊</m:t>
                                  </m:r>
                                </m:sub>
                              </m:sSub>
                              <m:r>
                                <a:rPr lang="tr-TR" sz="2800" b="1" i="1">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a:latin typeface="Cambria Math" panose="02040503050406030204" pitchFamily="18" charset="0"/>
                                    </a:rPr>
                                    <m:t>𝒐</m:t>
                                  </m:r>
                                </m:sub>
                              </m:sSub>
                            </m:e>
                          </m:d>
                        </m:num>
                        <m:den>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a:latin typeface="Cambria Math" panose="02040503050406030204" pitchFamily="18" charset="0"/>
                                  <a:ea typeface="Cambria Math" panose="02040503050406030204" pitchFamily="18" charset="0"/>
                                </a:rPr>
                                <m:t>𝒎𝒊𝒏</m:t>
                              </m:r>
                            </m:sub>
                          </m:sSub>
                          <m:r>
                            <a:rPr lang="tr-TR" sz="2800" b="1" i="1">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a:latin typeface="Cambria Math" panose="02040503050406030204" pitchFamily="18" charset="0"/>
                                    </a:rPr>
                                    <m:t>𝒊</m:t>
                                  </m:r>
                                </m:sub>
                              </m:sSub>
                              <m:r>
                                <a:rPr lang="tr-TR" sz="2800" b="1" i="1">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e>
                          </m:d>
                        </m:den>
                      </m:f>
                    </m:oMath>
                  </m:oMathPara>
                </a14:m>
                <a:endParaRPr lang="tr-TR" sz="2800" b="1" dirty="0"/>
              </a:p>
            </p:txBody>
          </p:sp>
        </mc:Choice>
        <mc:Fallback xmlns="">
          <p:sp>
            <p:nvSpPr>
              <p:cNvPr id="8" name="TextBox 7">
                <a:extLst>
                  <a:ext uri="{FF2B5EF4-FFF2-40B4-BE49-F238E27FC236}">
                    <a16:creationId xmlns:a16="http://schemas.microsoft.com/office/drawing/2014/main" id="{197A3D8B-D93F-24D8-6670-26ED96BE59E5}"/>
                  </a:ext>
                </a:extLst>
              </p:cNvPr>
              <p:cNvSpPr txBox="1">
                <a:spLocks noRot="1" noChangeAspect="1" noMove="1" noResize="1" noEditPoints="1" noAdjustHandles="1" noChangeArrowheads="1" noChangeShapeType="1" noTextEdit="1"/>
              </p:cNvSpPr>
              <p:nvPr/>
            </p:nvSpPr>
            <p:spPr>
              <a:xfrm>
                <a:off x="6371515" y="2155912"/>
                <a:ext cx="3585340" cy="1034642"/>
              </a:xfrm>
              <a:prstGeom prst="rect">
                <a:avLst/>
              </a:prstGeom>
              <a:blipFill>
                <a:blip r:embed="rId4"/>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1C2E266-65BE-500D-8CBA-2F720E5FB4BD}"/>
                  </a:ext>
                </a:extLst>
              </p:cNvPr>
              <p:cNvSpPr txBox="1"/>
              <p:nvPr/>
            </p:nvSpPr>
            <p:spPr>
              <a:xfrm>
                <a:off x="564305" y="2242346"/>
                <a:ext cx="1715278" cy="4308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rPr>
                            <m:t>𝑪</m:t>
                          </m:r>
                        </m:e>
                        <m:sub>
                          <m:r>
                            <a:rPr lang="tr-TR" sz="2800" b="1" i="1">
                              <a:solidFill>
                                <a:schemeClr val="tx1"/>
                              </a:solidFill>
                              <a:latin typeface="Cambria Math" panose="02040503050406030204" pitchFamily="18" charset="0"/>
                            </a:rPr>
                            <m:t>𝒎𝒊𝒏</m:t>
                          </m:r>
                        </m:sub>
                      </m:sSub>
                      <m:r>
                        <a:rPr lang="tr-TR" sz="2800" b="1" i="1">
                          <a:solidFill>
                            <a:schemeClr val="tx1"/>
                          </a:solidFill>
                          <a:latin typeface="Cambria Math" panose="02040503050406030204" pitchFamily="18" charset="0"/>
                        </a:rPr>
                        <m:t>=</m:t>
                      </m:r>
                      <m:sSub>
                        <m:sSubPr>
                          <m:ctrlPr>
                            <a:rPr lang="tr-TR" sz="2800" b="1" i="1">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rPr>
                            <m:t>𝑪</m:t>
                          </m:r>
                        </m:e>
                        <m:sub>
                          <m:r>
                            <a:rPr lang="tr-TR" sz="2800" b="1" i="1">
                              <a:solidFill>
                                <a:schemeClr val="tx1"/>
                              </a:solidFill>
                              <a:latin typeface="Cambria Math" panose="02040503050406030204" pitchFamily="18" charset="0"/>
                            </a:rPr>
                            <m:t>𝒉</m:t>
                          </m:r>
                        </m:sub>
                      </m:sSub>
                    </m:oMath>
                  </m:oMathPara>
                </a14:m>
                <a:endParaRPr lang="tr-TR" sz="2800" b="1" dirty="0">
                  <a:solidFill>
                    <a:schemeClr val="tx1"/>
                  </a:solidFill>
                </a:endParaRPr>
              </a:p>
            </p:txBody>
          </p:sp>
        </mc:Choice>
        <mc:Fallback xmlns="">
          <p:sp>
            <p:nvSpPr>
              <p:cNvPr id="9" name="TextBox 8">
                <a:extLst>
                  <a:ext uri="{FF2B5EF4-FFF2-40B4-BE49-F238E27FC236}">
                    <a16:creationId xmlns:a16="http://schemas.microsoft.com/office/drawing/2014/main" id="{D1C2E266-65BE-500D-8CBA-2F720E5FB4BD}"/>
                  </a:ext>
                </a:extLst>
              </p:cNvPr>
              <p:cNvSpPr txBox="1">
                <a:spLocks noRot="1" noChangeAspect="1" noMove="1" noResize="1" noEditPoints="1" noAdjustHandles="1" noChangeArrowheads="1" noChangeShapeType="1" noTextEdit="1"/>
              </p:cNvSpPr>
              <p:nvPr/>
            </p:nvSpPr>
            <p:spPr>
              <a:xfrm>
                <a:off x="564305" y="2242346"/>
                <a:ext cx="1715278" cy="430887"/>
              </a:xfrm>
              <a:prstGeom prst="rect">
                <a:avLst/>
              </a:prstGeom>
              <a:blipFill>
                <a:blip r:embed="rId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E8A0E0A-F7EB-657A-39D7-B86B84906B10}"/>
                  </a:ext>
                </a:extLst>
              </p:cNvPr>
              <p:cNvSpPr txBox="1"/>
              <p:nvPr/>
            </p:nvSpPr>
            <p:spPr>
              <a:xfrm>
                <a:off x="656702" y="2990469"/>
                <a:ext cx="1530484" cy="81682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𝜺</m:t>
                      </m:r>
                      <m:r>
                        <a:rPr lang="tr-TR" sz="2800" b="1" i="1" smtClean="0">
                          <a:latin typeface="Cambria Math" panose="02040503050406030204" pitchFamily="18" charset="0"/>
                        </a:rPr>
                        <m:t>=</m:t>
                      </m:r>
                      <m:f>
                        <m:fPr>
                          <m:ctrlPr>
                            <a:rPr lang="tr-TR" sz="2800" b="1" i="1" smtClean="0">
                              <a:latin typeface="Cambria Math" panose="02040503050406030204" pitchFamily="18" charset="0"/>
                            </a:rPr>
                          </m:ctrlPr>
                        </m:fPr>
                        <m:num>
                          <m:r>
                            <a:rPr lang="tr-TR" sz="2800" b="1" i="1" smtClean="0">
                              <a:latin typeface="Cambria Math" panose="02040503050406030204" pitchFamily="18" charset="0"/>
                            </a:rPr>
                            <m:t>𝒒</m:t>
                          </m:r>
                        </m:num>
                        <m:den>
                          <m:sSub>
                            <m:sSubPr>
                              <m:ctrlPr>
                                <a:rPr lang="tr-TR" sz="2800" b="1" i="1">
                                  <a:latin typeface="Cambria Math" panose="02040503050406030204" pitchFamily="18" charset="0"/>
                                  <a:ea typeface="Cambria Math" panose="02040503050406030204" pitchFamily="18" charset="0"/>
                                </a:rPr>
                              </m:ctrlPr>
                            </m:sSubPr>
                            <m:e>
                              <m:r>
                                <a:rPr lang="tr-TR" sz="2800" b="1" i="1" smtClean="0">
                                  <a:latin typeface="Cambria Math" panose="02040503050406030204" pitchFamily="18" charset="0"/>
                                  <a:ea typeface="Cambria Math" panose="02040503050406030204" pitchFamily="18" charset="0"/>
                                </a:rPr>
                                <m:t>𝒒</m:t>
                              </m:r>
                            </m:e>
                            <m:sub>
                              <m:r>
                                <a:rPr lang="tr-TR" sz="2800" b="1" i="1" smtClean="0">
                                  <a:latin typeface="Cambria Math" panose="02040503050406030204" pitchFamily="18" charset="0"/>
                                  <a:ea typeface="Cambria Math" panose="02040503050406030204" pitchFamily="18" charset="0"/>
                                </a:rPr>
                                <m:t>𝒎𝒂𝒙</m:t>
                              </m:r>
                            </m:sub>
                          </m:sSub>
                        </m:den>
                      </m:f>
                    </m:oMath>
                  </m:oMathPara>
                </a14:m>
                <a:endParaRPr lang="tr-TR" sz="2800" b="1" dirty="0"/>
              </a:p>
            </p:txBody>
          </p:sp>
        </mc:Choice>
        <mc:Fallback xmlns="">
          <p:sp>
            <p:nvSpPr>
              <p:cNvPr id="10" name="TextBox 9">
                <a:extLst>
                  <a:ext uri="{FF2B5EF4-FFF2-40B4-BE49-F238E27FC236}">
                    <a16:creationId xmlns:a16="http://schemas.microsoft.com/office/drawing/2014/main" id="{CE8A0E0A-F7EB-657A-39D7-B86B84906B10}"/>
                  </a:ext>
                </a:extLst>
              </p:cNvPr>
              <p:cNvSpPr txBox="1">
                <a:spLocks noRot="1" noChangeAspect="1" noMove="1" noResize="1" noEditPoints="1" noAdjustHandles="1" noChangeArrowheads="1" noChangeShapeType="1" noTextEdit="1"/>
              </p:cNvSpPr>
              <p:nvPr/>
            </p:nvSpPr>
            <p:spPr>
              <a:xfrm>
                <a:off x="656702" y="2990469"/>
                <a:ext cx="1530484" cy="816827"/>
              </a:xfrm>
              <a:prstGeom prst="rect">
                <a:avLst/>
              </a:prstGeom>
              <a:blipFill>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578EC3-0A7C-3994-22CA-3576C3F94D98}"/>
                  </a:ext>
                </a:extLst>
              </p:cNvPr>
              <p:cNvSpPr txBox="1"/>
              <p:nvPr/>
            </p:nvSpPr>
            <p:spPr>
              <a:xfrm>
                <a:off x="138623" y="4036677"/>
                <a:ext cx="3259930" cy="48635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𝒒</m:t>
                      </m:r>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𝑪</m:t>
                          </m:r>
                        </m:e>
                        <m:sub>
                          <m:r>
                            <a:rPr lang="tr-TR" sz="2800" b="1" i="1" smtClean="0">
                              <a:latin typeface="Cambria Math" panose="02040503050406030204" pitchFamily="18" charset="0"/>
                            </a:rPr>
                            <m:t>𝒄</m:t>
                          </m:r>
                        </m:sub>
                      </m:sSub>
                      <m:r>
                        <a:rPr lang="tr-TR" sz="2800" b="1" i="1" smtClean="0">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𝒐</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e>
                      </m:d>
                    </m:oMath>
                  </m:oMathPara>
                </a14:m>
                <a:endParaRPr lang="tr-TR" sz="2800" b="1" dirty="0"/>
              </a:p>
            </p:txBody>
          </p:sp>
        </mc:Choice>
        <mc:Fallback xmlns="">
          <p:sp>
            <p:nvSpPr>
              <p:cNvPr id="11" name="TextBox 10">
                <a:extLst>
                  <a:ext uri="{FF2B5EF4-FFF2-40B4-BE49-F238E27FC236}">
                    <a16:creationId xmlns:a16="http://schemas.microsoft.com/office/drawing/2014/main" id="{BF578EC3-0A7C-3994-22CA-3576C3F94D98}"/>
                  </a:ext>
                </a:extLst>
              </p:cNvPr>
              <p:cNvSpPr txBox="1">
                <a:spLocks noRot="1" noChangeAspect="1" noMove="1" noResize="1" noEditPoints="1" noAdjustHandles="1" noChangeArrowheads="1" noChangeShapeType="1" noTextEdit="1"/>
              </p:cNvSpPr>
              <p:nvPr/>
            </p:nvSpPr>
            <p:spPr>
              <a:xfrm>
                <a:off x="138623" y="4036677"/>
                <a:ext cx="3259930" cy="486352"/>
              </a:xfrm>
              <a:prstGeom prst="rect">
                <a:avLst/>
              </a:prstGeom>
              <a:blipFill>
                <a:blip r:embed="rId7"/>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7E44E6E-D7A3-F251-1BA0-CBEE331A0BD0}"/>
                  </a:ext>
                </a:extLst>
              </p:cNvPr>
              <p:cNvSpPr txBox="1"/>
              <p:nvPr/>
            </p:nvSpPr>
            <p:spPr>
              <a:xfrm>
                <a:off x="138623" y="5111054"/>
                <a:ext cx="3356111" cy="48635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rPr>
                        <m:t>𝒒</m:t>
                      </m:r>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smtClean="0">
                              <a:latin typeface="Cambria Math" panose="02040503050406030204" pitchFamily="18" charset="0"/>
                            </a:rPr>
                            <m:t>𝑪</m:t>
                          </m:r>
                        </m:e>
                        <m:sub>
                          <m:r>
                            <a:rPr lang="tr-TR" sz="2800" b="1" i="1" smtClean="0">
                              <a:latin typeface="Cambria Math" panose="02040503050406030204" pitchFamily="18" charset="0"/>
                            </a:rPr>
                            <m:t>𝒉</m:t>
                          </m:r>
                        </m:sub>
                      </m:sSub>
                      <m:r>
                        <a:rPr lang="tr-TR" sz="2800" b="1" i="1" smtClean="0">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𝒉</m:t>
                              </m:r>
                              <m:r>
                                <a:rPr lang="tr-TR" sz="2800" b="1" i="1" smtClean="0">
                                  <a:latin typeface="Cambria Math" panose="02040503050406030204" pitchFamily="18" charset="0"/>
                                </a:rPr>
                                <m:t>,</m:t>
                              </m:r>
                              <m:r>
                                <a:rPr lang="tr-TR" sz="2800" b="1" i="1" smtClean="0">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𝒉</m:t>
                              </m:r>
                              <m:r>
                                <a:rPr lang="tr-TR" sz="2800" b="1" i="1" smtClean="0">
                                  <a:latin typeface="Cambria Math" panose="02040503050406030204" pitchFamily="18" charset="0"/>
                                </a:rPr>
                                <m:t>,</m:t>
                              </m:r>
                              <m:r>
                                <a:rPr lang="tr-TR" sz="2800" b="1" i="1" smtClean="0">
                                  <a:latin typeface="Cambria Math" panose="02040503050406030204" pitchFamily="18" charset="0"/>
                                </a:rPr>
                                <m:t>𝒐</m:t>
                              </m:r>
                            </m:sub>
                          </m:sSub>
                        </m:e>
                      </m:d>
                    </m:oMath>
                  </m:oMathPara>
                </a14:m>
                <a:endParaRPr lang="tr-TR" sz="2800" b="1" dirty="0"/>
              </a:p>
            </p:txBody>
          </p:sp>
        </mc:Choice>
        <mc:Fallback xmlns="">
          <p:sp>
            <p:nvSpPr>
              <p:cNvPr id="12" name="TextBox 11">
                <a:extLst>
                  <a:ext uri="{FF2B5EF4-FFF2-40B4-BE49-F238E27FC236}">
                    <a16:creationId xmlns:a16="http://schemas.microsoft.com/office/drawing/2014/main" id="{17E44E6E-D7A3-F251-1BA0-CBEE331A0BD0}"/>
                  </a:ext>
                </a:extLst>
              </p:cNvPr>
              <p:cNvSpPr txBox="1">
                <a:spLocks noRot="1" noChangeAspect="1" noMove="1" noResize="1" noEditPoints="1" noAdjustHandles="1" noChangeArrowheads="1" noChangeShapeType="1" noTextEdit="1"/>
              </p:cNvSpPr>
              <p:nvPr/>
            </p:nvSpPr>
            <p:spPr>
              <a:xfrm>
                <a:off x="138623" y="5111054"/>
                <a:ext cx="3356111" cy="486352"/>
              </a:xfrm>
              <a:prstGeom prst="rect">
                <a:avLst/>
              </a:prstGeom>
              <a:blipFill>
                <a:blip r:embed="rId8"/>
                <a:stretch>
                  <a:fillRect/>
                </a:stretch>
              </a:blipFill>
              <a:ln>
                <a:solidFill>
                  <a:schemeClr val="tx1"/>
                </a:solidFill>
              </a:ln>
            </p:spPr>
            <p:txBody>
              <a:bodyPr/>
              <a:lstStyle/>
              <a:p>
                <a:r>
                  <a:rPr lang="tr-TR">
                    <a:noFill/>
                  </a:rPr>
                  <a:t> </a:t>
                </a:r>
              </a:p>
            </p:txBody>
          </p:sp>
        </mc:Fallback>
      </mc:AlternateContent>
      <p:sp>
        <p:nvSpPr>
          <p:cNvPr id="13" name="TextBox 12">
            <a:extLst>
              <a:ext uri="{FF2B5EF4-FFF2-40B4-BE49-F238E27FC236}">
                <a16:creationId xmlns:a16="http://schemas.microsoft.com/office/drawing/2014/main" id="{1371F222-CCC9-11BB-11F2-60E46A60DFC4}"/>
              </a:ext>
            </a:extLst>
          </p:cNvPr>
          <p:cNvSpPr txBox="1"/>
          <p:nvPr/>
        </p:nvSpPr>
        <p:spPr>
          <a:xfrm>
            <a:off x="1523229" y="4586723"/>
            <a:ext cx="1119487" cy="461665"/>
          </a:xfrm>
          <a:prstGeom prst="rect">
            <a:avLst/>
          </a:prstGeom>
          <a:noFill/>
        </p:spPr>
        <p:txBody>
          <a:bodyPr wrap="square" rtlCol="0">
            <a:spAutoFit/>
          </a:bodyPr>
          <a:lstStyle/>
          <a:p>
            <a:r>
              <a:rPr lang="tr-TR" sz="2400" b="1" dirty="0"/>
              <a:t>OR</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F4EFC5C-7068-8C5B-091F-242537292D10}"/>
                  </a:ext>
                </a:extLst>
              </p:cNvPr>
              <p:cNvSpPr txBox="1"/>
              <p:nvPr/>
            </p:nvSpPr>
            <p:spPr>
              <a:xfrm>
                <a:off x="138623" y="5886473"/>
                <a:ext cx="4190121" cy="48635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latin typeface="Cambria Math" panose="02040503050406030204" pitchFamily="18" charset="0"/>
                            </a:rPr>
                          </m:ctrlPr>
                        </m:sSubPr>
                        <m:e>
                          <m:r>
                            <a:rPr lang="tr-TR" sz="2800" b="1" i="1" smtClean="0">
                              <a:latin typeface="Cambria Math" panose="02040503050406030204" pitchFamily="18" charset="0"/>
                            </a:rPr>
                            <m:t>𝒒</m:t>
                          </m:r>
                        </m:e>
                        <m:sub>
                          <m:r>
                            <a:rPr lang="tr-TR" sz="2800" b="1" i="1" smtClean="0">
                              <a:latin typeface="Cambria Math" panose="02040503050406030204" pitchFamily="18" charset="0"/>
                            </a:rPr>
                            <m:t>𝒎𝒂𝒙</m:t>
                          </m:r>
                        </m:sub>
                      </m:sSub>
                      <m:r>
                        <a:rPr lang="tr-TR" sz="2800" b="1" i="1" smtClean="0">
                          <a:latin typeface="Cambria Math" panose="02040503050406030204" pitchFamily="18" charset="0"/>
                        </a:rPr>
                        <m:t>=</m:t>
                      </m:r>
                      <m:sSub>
                        <m:sSubPr>
                          <m:ctrlPr>
                            <a:rPr lang="tr-TR" sz="2800" b="1" i="1">
                              <a:latin typeface="Cambria Math" panose="02040503050406030204" pitchFamily="18" charset="0"/>
                              <a:ea typeface="Cambria Math" panose="02040503050406030204" pitchFamily="18" charset="0"/>
                            </a:rPr>
                          </m:ctrlPr>
                        </m:sSubPr>
                        <m:e>
                          <m:r>
                            <a:rPr lang="tr-TR" sz="2800" b="1" i="1">
                              <a:latin typeface="Cambria Math" panose="02040503050406030204" pitchFamily="18" charset="0"/>
                              <a:ea typeface="Cambria Math" panose="02040503050406030204" pitchFamily="18" charset="0"/>
                            </a:rPr>
                            <m:t>𝑪</m:t>
                          </m:r>
                        </m:e>
                        <m:sub>
                          <m:r>
                            <a:rPr lang="tr-TR" sz="2800" b="1" i="1" smtClean="0">
                              <a:latin typeface="Cambria Math" panose="02040503050406030204" pitchFamily="18" charset="0"/>
                              <a:ea typeface="Cambria Math" panose="02040503050406030204" pitchFamily="18" charset="0"/>
                            </a:rPr>
                            <m:t>𝒎𝒊𝒏</m:t>
                          </m:r>
                        </m:sub>
                      </m:sSub>
                      <m:r>
                        <a:rPr lang="tr-TR" sz="2800" b="1" i="1" smtClean="0">
                          <a:latin typeface="Cambria Math" panose="02040503050406030204" pitchFamily="18" charset="0"/>
                          <a:ea typeface="Cambria Math" panose="02040503050406030204" pitchFamily="18" charset="0"/>
                        </a:rPr>
                        <m:t>∙</m:t>
                      </m:r>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𝒉</m:t>
                              </m:r>
                              <m:r>
                                <a:rPr lang="tr-TR" sz="2800" b="1" i="1">
                                  <a:latin typeface="Cambria Math" panose="02040503050406030204" pitchFamily="18" charset="0"/>
                                </a:rPr>
                                <m:t>,</m:t>
                              </m:r>
                              <m:r>
                                <a:rPr lang="tr-TR" sz="2800" b="1" i="1" smtClean="0">
                                  <a:latin typeface="Cambria Math" panose="02040503050406030204" pitchFamily="18" charset="0"/>
                                </a:rPr>
                                <m:t>𝒊</m:t>
                              </m:r>
                            </m:sub>
                          </m:sSub>
                          <m:r>
                            <a:rPr lang="tr-TR" sz="2800" b="1" i="1" smtClean="0">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smtClean="0">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e>
                      </m:d>
                    </m:oMath>
                  </m:oMathPara>
                </a14:m>
                <a:endParaRPr lang="tr-TR" sz="2800" b="1" dirty="0"/>
              </a:p>
            </p:txBody>
          </p:sp>
        </mc:Choice>
        <mc:Fallback xmlns="">
          <p:sp>
            <p:nvSpPr>
              <p:cNvPr id="14" name="TextBox 13">
                <a:extLst>
                  <a:ext uri="{FF2B5EF4-FFF2-40B4-BE49-F238E27FC236}">
                    <a16:creationId xmlns:a16="http://schemas.microsoft.com/office/drawing/2014/main" id="{BF4EFC5C-7068-8C5B-091F-242537292D10}"/>
                  </a:ext>
                </a:extLst>
              </p:cNvPr>
              <p:cNvSpPr txBox="1">
                <a:spLocks noRot="1" noChangeAspect="1" noMove="1" noResize="1" noEditPoints="1" noAdjustHandles="1" noChangeArrowheads="1" noChangeShapeType="1" noTextEdit="1"/>
              </p:cNvSpPr>
              <p:nvPr/>
            </p:nvSpPr>
            <p:spPr>
              <a:xfrm>
                <a:off x="138623" y="5886473"/>
                <a:ext cx="4190121" cy="486352"/>
              </a:xfrm>
              <a:prstGeom prst="rect">
                <a:avLst/>
              </a:prstGeom>
              <a:blipFill>
                <a:blip r:embed="rId9"/>
                <a:stretch>
                  <a:fillRect/>
                </a:stretch>
              </a:blipFill>
              <a:ln>
                <a:solidFill>
                  <a:schemeClr val="tx1"/>
                </a:solidFill>
              </a:ln>
            </p:spPr>
            <p:txBody>
              <a:bodyPr/>
              <a:lstStyle/>
              <a:p>
                <a:r>
                  <a:rPr lang="tr-TR">
                    <a:noFill/>
                  </a:rPr>
                  <a:t> </a:t>
                </a:r>
              </a:p>
            </p:txBody>
          </p:sp>
        </mc:Fallback>
      </mc:AlternateContent>
      <p:sp>
        <p:nvSpPr>
          <p:cNvPr id="15" name="Right Brace 14">
            <a:extLst>
              <a:ext uri="{FF2B5EF4-FFF2-40B4-BE49-F238E27FC236}">
                <a16:creationId xmlns:a16="http://schemas.microsoft.com/office/drawing/2014/main" id="{9C264E97-3E34-9247-2398-826B65B9A085}"/>
              </a:ext>
            </a:extLst>
          </p:cNvPr>
          <p:cNvSpPr/>
          <p:nvPr/>
        </p:nvSpPr>
        <p:spPr>
          <a:xfrm>
            <a:off x="4371747" y="2121667"/>
            <a:ext cx="629265" cy="4319979"/>
          </a:xfrm>
          <a:prstGeom prst="rightBrace">
            <a:avLst>
              <a:gd name="adj1" fmla="val 8020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7" name="Straight Arrow Connector 16">
            <a:extLst>
              <a:ext uri="{FF2B5EF4-FFF2-40B4-BE49-F238E27FC236}">
                <a16:creationId xmlns:a16="http://schemas.microsoft.com/office/drawing/2014/main" id="{7922AFA6-28C7-C4D9-3E99-69271045BBA3}"/>
              </a:ext>
            </a:extLst>
          </p:cNvPr>
          <p:cNvCxnSpPr/>
          <p:nvPr/>
        </p:nvCxnSpPr>
        <p:spPr>
          <a:xfrm flipH="1">
            <a:off x="7157884" y="1976284"/>
            <a:ext cx="540774" cy="14527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E7030A9-D218-2973-AD0C-3C285D6280CB}"/>
                  </a:ext>
                </a:extLst>
              </p:cNvPr>
              <p:cNvSpPr txBox="1"/>
              <p:nvPr/>
            </p:nvSpPr>
            <p:spPr>
              <a:xfrm>
                <a:off x="6835424" y="3770237"/>
                <a:ext cx="2657522" cy="1034642"/>
              </a:xfrm>
              <a:prstGeom prst="rect">
                <a:avLst/>
              </a:prstGeom>
              <a:solidFill>
                <a:schemeClr val="accent4">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b="1" i="1" smtClean="0">
                          <a:latin typeface="Cambria Math" panose="02040503050406030204" pitchFamily="18" charset="0"/>
                          <a:ea typeface="Cambria Math" panose="02040503050406030204" pitchFamily="18" charset="0"/>
                        </a:rPr>
                        <m:t>𝜺</m:t>
                      </m:r>
                      <m:r>
                        <a:rPr lang="tr-TR" sz="2800" b="1" i="1" smtClean="0">
                          <a:latin typeface="Cambria Math" panose="02040503050406030204" pitchFamily="18" charset="0"/>
                        </a:rPr>
                        <m:t>=</m:t>
                      </m:r>
                      <m:f>
                        <m:fPr>
                          <m:ctrlPr>
                            <a:rPr lang="tr-TR" sz="2800" b="1" i="1" smtClean="0">
                              <a:latin typeface="Cambria Math" panose="02040503050406030204" pitchFamily="18" charset="0"/>
                            </a:rPr>
                          </m:ctrlPr>
                        </m:fPr>
                        <m:num>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a:latin typeface="Cambria Math" panose="02040503050406030204" pitchFamily="18" charset="0"/>
                                    </a:rPr>
                                    <m:t>𝒊</m:t>
                                  </m:r>
                                </m:sub>
                              </m:sSub>
                              <m:r>
                                <a:rPr lang="tr-TR" sz="2800" b="1" i="1">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a:latin typeface="Cambria Math" panose="02040503050406030204" pitchFamily="18" charset="0"/>
                                    </a:rPr>
                                    <m:t>𝒐</m:t>
                                  </m:r>
                                </m:sub>
                              </m:sSub>
                            </m:e>
                          </m:d>
                        </m:num>
                        <m:den>
                          <m:d>
                            <m:dPr>
                              <m:ctrlPr>
                                <a:rPr lang="tr-TR" sz="2800" b="1" i="1">
                                  <a:latin typeface="Cambria Math" panose="02040503050406030204" pitchFamily="18" charset="0"/>
                                </a:rPr>
                              </m:ctrlPr>
                            </m:dPr>
                            <m:e>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𝒉</m:t>
                                  </m:r>
                                  <m:r>
                                    <a:rPr lang="tr-TR" sz="2800" b="1" i="1">
                                      <a:latin typeface="Cambria Math" panose="02040503050406030204" pitchFamily="18" charset="0"/>
                                    </a:rPr>
                                    <m:t>,</m:t>
                                  </m:r>
                                  <m:r>
                                    <a:rPr lang="tr-TR" sz="2800" b="1" i="1">
                                      <a:latin typeface="Cambria Math" panose="02040503050406030204" pitchFamily="18" charset="0"/>
                                    </a:rPr>
                                    <m:t>𝒊</m:t>
                                  </m:r>
                                </m:sub>
                              </m:sSub>
                              <m:r>
                                <a:rPr lang="tr-TR" sz="2800" b="1" i="1">
                                  <a:latin typeface="Cambria Math" panose="02040503050406030204" pitchFamily="18" charset="0"/>
                                </a:rPr>
                                <m:t>−</m:t>
                              </m:r>
                              <m:sSub>
                                <m:sSubPr>
                                  <m:ctrlPr>
                                    <a:rPr lang="tr-TR" sz="2800" b="1" i="1">
                                      <a:latin typeface="Cambria Math" panose="02040503050406030204" pitchFamily="18" charset="0"/>
                                    </a:rPr>
                                  </m:ctrlPr>
                                </m:sSubPr>
                                <m:e>
                                  <m:r>
                                    <a:rPr lang="tr-TR" sz="2800" b="1" i="1">
                                      <a:latin typeface="Cambria Math" panose="02040503050406030204" pitchFamily="18" charset="0"/>
                                    </a:rPr>
                                    <m:t>𝑻</m:t>
                                  </m:r>
                                </m:e>
                                <m:sub>
                                  <m:r>
                                    <a:rPr lang="tr-TR" sz="2800" b="1" i="1">
                                      <a:latin typeface="Cambria Math" panose="02040503050406030204" pitchFamily="18" charset="0"/>
                                    </a:rPr>
                                    <m:t>𝒄</m:t>
                                  </m:r>
                                  <m:r>
                                    <a:rPr lang="tr-TR" sz="2800" b="1" i="1">
                                      <a:latin typeface="Cambria Math" panose="02040503050406030204" pitchFamily="18" charset="0"/>
                                    </a:rPr>
                                    <m:t>,</m:t>
                                  </m:r>
                                  <m:r>
                                    <a:rPr lang="tr-TR" sz="2800" b="1" i="1">
                                      <a:latin typeface="Cambria Math" panose="02040503050406030204" pitchFamily="18" charset="0"/>
                                    </a:rPr>
                                    <m:t>𝒊</m:t>
                                  </m:r>
                                </m:sub>
                              </m:sSub>
                            </m:e>
                          </m:d>
                        </m:den>
                      </m:f>
                    </m:oMath>
                  </m:oMathPara>
                </a14:m>
                <a:endParaRPr lang="tr-TR" sz="2800" b="1" dirty="0"/>
              </a:p>
            </p:txBody>
          </p:sp>
        </mc:Choice>
        <mc:Fallback xmlns="">
          <p:sp>
            <p:nvSpPr>
              <p:cNvPr id="18" name="TextBox 17">
                <a:extLst>
                  <a:ext uri="{FF2B5EF4-FFF2-40B4-BE49-F238E27FC236}">
                    <a16:creationId xmlns:a16="http://schemas.microsoft.com/office/drawing/2014/main" id="{1E7030A9-D218-2973-AD0C-3C285D6280CB}"/>
                  </a:ext>
                </a:extLst>
              </p:cNvPr>
              <p:cNvSpPr txBox="1">
                <a:spLocks noRot="1" noChangeAspect="1" noMove="1" noResize="1" noEditPoints="1" noAdjustHandles="1" noChangeArrowheads="1" noChangeShapeType="1" noTextEdit="1"/>
              </p:cNvSpPr>
              <p:nvPr/>
            </p:nvSpPr>
            <p:spPr>
              <a:xfrm>
                <a:off x="6835424" y="3770237"/>
                <a:ext cx="2657522" cy="1034642"/>
              </a:xfrm>
              <a:prstGeom prst="rect">
                <a:avLst/>
              </a:prstGeom>
              <a:blipFill>
                <a:blip r:embed="rId10"/>
                <a:stretch>
                  <a:fillRect/>
                </a:stretch>
              </a:blipFill>
              <a:ln>
                <a:solidFill>
                  <a:schemeClr val="tx1"/>
                </a:solidFill>
              </a:ln>
            </p:spPr>
            <p:txBody>
              <a:bodyPr/>
              <a:lstStyle/>
              <a:p>
                <a:r>
                  <a:rPr lang="tr-TR">
                    <a:noFill/>
                  </a:rPr>
                  <a:t> </a:t>
                </a:r>
              </a:p>
            </p:txBody>
          </p:sp>
        </mc:Fallback>
      </mc:AlternateContent>
      <p:sp>
        <p:nvSpPr>
          <p:cNvPr id="19" name="Arrow: Down 18">
            <a:extLst>
              <a:ext uri="{FF2B5EF4-FFF2-40B4-BE49-F238E27FC236}">
                <a16:creationId xmlns:a16="http://schemas.microsoft.com/office/drawing/2014/main" id="{B8217B56-5B17-204F-264E-ADB44894062E}"/>
              </a:ext>
            </a:extLst>
          </p:cNvPr>
          <p:cNvSpPr/>
          <p:nvPr/>
        </p:nvSpPr>
        <p:spPr>
          <a:xfrm>
            <a:off x="7957707" y="3317550"/>
            <a:ext cx="412955" cy="34989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6462442-3593-712D-F881-DAC6DCCD8C7B}"/>
                  </a:ext>
                </a:extLst>
              </p:cNvPr>
              <p:cNvSpPr txBox="1"/>
              <p:nvPr/>
            </p:nvSpPr>
            <p:spPr>
              <a:xfrm>
                <a:off x="2613466" y="3048205"/>
                <a:ext cx="1474058" cy="756041"/>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tr-TR" sz="2400" b="1" i="1">
                              <a:latin typeface="Cambria Math" panose="02040503050406030204" pitchFamily="18" charset="0"/>
                            </a:rPr>
                          </m:ctrlPr>
                        </m:sSupPr>
                        <m:e>
                          <m:r>
                            <a:rPr lang="tr-TR" sz="2400" b="1" i="1">
                              <a:latin typeface="Cambria Math" panose="02040503050406030204" pitchFamily="18" charset="0"/>
                            </a:rPr>
                            <m:t>𝑪</m:t>
                          </m:r>
                        </m:e>
                        <m:sup>
                          <m:r>
                            <a:rPr lang="tr-TR" sz="2400" b="1" i="1">
                              <a:latin typeface="Cambria Math" panose="02040503050406030204" pitchFamily="18" charset="0"/>
                            </a:rPr>
                            <m:t>∗</m:t>
                          </m:r>
                        </m:sup>
                      </m:sSup>
                      <m:r>
                        <a:rPr lang="tr-TR" sz="2400" b="1" i="1" smtClean="0">
                          <a:latin typeface="Cambria Math" panose="02040503050406030204" pitchFamily="18" charset="0"/>
                        </a:rPr>
                        <m:t>=</m:t>
                      </m:r>
                      <m:f>
                        <m:fPr>
                          <m:ctrlPr>
                            <a:rPr lang="tr-TR" sz="2400" b="1" i="1">
                              <a:latin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a:latin typeface="Cambria Math" panose="02040503050406030204" pitchFamily="18" charset="0"/>
                                  <a:ea typeface="Cambria Math" panose="02040503050406030204" pitchFamily="18" charset="0"/>
                                </a:rPr>
                                <m:t>𝒎𝒊𝒏</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a:latin typeface="Cambria Math" panose="02040503050406030204" pitchFamily="18" charset="0"/>
                                  <a:ea typeface="Cambria Math" panose="02040503050406030204" pitchFamily="18" charset="0"/>
                                </a:rPr>
                                <m:t>𝒎𝒂𝒙</m:t>
                              </m:r>
                            </m:sub>
                          </m:sSub>
                        </m:den>
                      </m:f>
                    </m:oMath>
                  </m:oMathPara>
                </a14:m>
                <a:endParaRPr lang="tr-TR" sz="2400" b="1" dirty="0"/>
              </a:p>
            </p:txBody>
          </p:sp>
        </mc:Choice>
        <mc:Fallback xmlns="">
          <p:sp>
            <p:nvSpPr>
              <p:cNvPr id="20" name="TextBox 19">
                <a:extLst>
                  <a:ext uri="{FF2B5EF4-FFF2-40B4-BE49-F238E27FC236}">
                    <a16:creationId xmlns:a16="http://schemas.microsoft.com/office/drawing/2014/main" id="{16462442-3593-712D-F881-DAC6DCCD8C7B}"/>
                  </a:ext>
                </a:extLst>
              </p:cNvPr>
              <p:cNvSpPr txBox="1">
                <a:spLocks noRot="1" noChangeAspect="1" noMove="1" noResize="1" noEditPoints="1" noAdjustHandles="1" noChangeArrowheads="1" noChangeShapeType="1" noTextEdit="1"/>
              </p:cNvSpPr>
              <p:nvPr/>
            </p:nvSpPr>
            <p:spPr>
              <a:xfrm>
                <a:off x="2613466" y="3048205"/>
                <a:ext cx="1474058" cy="756041"/>
              </a:xfrm>
              <a:prstGeom prst="rect">
                <a:avLst/>
              </a:prstGeom>
              <a:blipFill>
                <a:blip r:embed="rId11"/>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EAC1658-B587-114D-1587-F148493D8D11}"/>
                  </a:ext>
                </a:extLst>
              </p:cNvPr>
              <p:cNvSpPr txBox="1"/>
              <p:nvPr/>
            </p:nvSpPr>
            <p:spPr>
              <a:xfrm>
                <a:off x="2613466" y="2242346"/>
                <a:ext cx="1729704" cy="430887"/>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800" b="1" i="1" smtClean="0">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rPr>
                            <m:t>𝑪</m:t>
                          </m:r>
                        </m:e>
                        <m:sub>
                          <m:r>
                            <a:rPr lang="tr-TR" sz="2800" b="1" i="1" smtClean="0">
                              <a:solidFill>
                                <a:schemeClr val="tx1"/>
                              </a:solidFill>
                              <a:latin typeface="Cambria Math" panose="02040503050406030204" pitchFamily="18" charset="0"/>
                            </a:rPr>
                            <m:t>𝒎𝒂𝒙</m:t>
                          </m:r>
                        </m:sub>
                      </m:sSub>
                      <m:r>
                        <a:rPr lang="tr-TR" sz="2800" b="1" i="1">
                          <a:solidFill>
                            <a:schemeClr val="tx1"/>
                          </a:solidFill>
                          <a:latin typeface="Cambria Math" panose="02040503050406030204" pitchFamily="18" charset="0"/>
                        </a:rPr>
                        <m:t>=</m:t>
                      </m:r>
                      <m:sSub>
                        <m:sSubPr>
                          <m:ctrlPr>
                            <a:rPr lang="tr-TR" sz="2800" b="1" i="1">
                              <a:solidFill>
                                <a:schemeClr val="tx1"/>
                              </a:solidFill>
                              <a:latin typeface="Cambria Math" panose="02040503050406030204" pitchFamily="18" charset="0"/>
                            </a:rPr>
                          </m:ctrlPr>
                        </m:sSubPr>
                        <m:e>
                          <m:r>
                            <a:rPr lang="tr-TR" sz="2800" b="1" i="1">
                              <a:solidFill>
                                <a:schemeClr val="tx1"/>
                              </a:solidFill>
                              <a:latin typeface="Cambria Math" panose="02040503050406030204" pitchFamily="18" charset="0"/>
                            </a:rPr>
                            <m:t>𝑪</m:t>
                          </m:r>
                        </m:e>
                        <m:sub>
                          <m:r>
                            <a:rPr lang="tr-TR" sz="2800" b="1" i="1" smtClean="0">
                              <a:solidFill>
                                <a:schemeClr val="tx1"/>
                              </a:solidFill>
                              <a:latin typeface="Cambria Math" panose="02040503050406030204" pitchFamily="18" charset="0"/>
                            </a:rPr>
                            <m:t>𝒄</m:t>
                          </m:r>
                        </m:sub>
                      </m:sSub>
                    </m:oMath>
                  </m:oMathPara>
                </a14:m>
                <a:endParaRPr lang="tr-TR" sz="2800" b="1" dirty="0">
                  <a:solidFill>
                    <a:schemeClr val="tx1"/>
                  </a:solidFill>
                </a:endParaRPr>
              </a:p>
            </p:txBody>
          </p:sp>
        </mc:Choice>
        <mc:Fallback xmlns="">
          <p:sp>
            <p:nvSpPr>
              <p:cNvPr id="21" name="TextBox 20">
                <a:extLst>
                  <a:ext uri="{FF2B5EF4-FFF2-40B4-BE49-F238E27FC236}">
                    <a16:creationId xmlns:a16="http://schemas.microsoft.com/office/drawing/2014/main" id="{CEAC1658-B587-114D-1587-F148493D8D11}"/>
                  </a:ext>
                </a:extLst>
              </p:cNvPr>
              <p:cNvSpPr txBox="1">
                <a:spLocks noRot="1" noChangeAspect="1" noMove="1" noResize="1" noEditPoints="1" noAdjustHandles="1" noChangeArrowheads="1" noChangeShapeType="1" noTextEdit="1"/>
              </p:cNvSpPr>
              <p:nvPr/>
            </p:nvSpPr>
            <p:spPr>
              <a:xfrm>
                <a:off x="2613466" y="2242346"/>
                <a:ext cx="1729704" cy="430887"/>
              </a:xfrm>
              <a:prstGeom prst="rect">
                <a:avLst/>
              </a:prstGeom>
              <a:blipFill>
                <a:blip r:embed="rId12"/>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B68071D-F41A-4DC3-10BA-07CEA7F8FB7C}"/>
                  </a:ext>
                </a:extLst>
              </p:cNvPr>
              <p:cNvSpPr txBox="1"/>
              <p:nvPr/>
            </p:nvSpPr>
            <p:spPr>
              <a:xfrm>
                <a:off x="6430681" y="5402610"/>
                <a:ext cx="1139030" cy="756041"/>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tr-TR" sz="2400" b="1" i="1" smtClean="0">
                              <a:latin typeface="Cambria Math" panose="02040503050406030204" pitchFamily="18" charset="0"/>
                            </a:rPr>
                          </m:ctrlPr>
                        </m:sSupPr>
                        <m:e>
                          <m:r>
                            <a:rPr lang="tr-TR" sz="2400" b="1" i="1">
                              <a:latin typeface="Cambria Math" panose="02040503050406030204" pitchFamily="18" charset="0"/>
                            </a:rPr>
                            <m:t>𝑪</m:t>
                          </m:r>
                        </m:e>
                        <m:sup>
                          <m:r>
                            <a:rPr lang="tr-TR" sz="2400" b="1" i="1">
                              <a:latin typeface="Cambria Math" panose="02040503050406030204" pitchFamily="18" charset="0"/>
                            </a:rPr>
                            <m:t>∗</m:t>
                          </m:r>
                        </m:sup>
                      </m:sSup>
                      <m:r>
                        <a:rPr lang="tr-TR" sz="2400" b="1" i="1" smtClean="0">
                          <a:latin typeface="Cambria Math" panose="02040503050406030204" pitchFamily="18" charset="0"/>
                        </a:rPr>
                        <m:t>=</m:t>
                      </m:r>
                      <m:f>
                        <m:fPr>
                          <m:ctrlPr>
                            <a:rPr lang="tr-TR" sz="2400" b="1" i="1">
                              <a:latin typeface="Cambria Math" panose="02040503050406030204" pitchFamily="18" charset="0"/>
                            </a:rPr>
                          </m:ctrlPr>
                        </m:fPr>
                        <m:num>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smtClean="0">
                                  <a:latin typeface="Cambria Math" panose="02040503050406030204" pitchFamily="18" charset="0"/>
                                  <a:ea typeface="Cambria Math" panose="02040503050406030204" pitchFamily="18" charset="0"/>
                                </a:rPr>
                                <m:t>𝒉</m:t>
                              </m:r>
                            </m:sub>
                          </m:sSub>
                        </m:num>
                        <m:den>
                          <m:sSub>
                            <m:sSubPr>
                              <m:ctrlPr>
                                <a:rPr lang="tr-TR" sz="2400" b="1" i="1">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𝑪</m:t>
                              </m:r>
                            </m:e>
                            <m:sub>
                              <m:r>
                                <a:rPr lang="tr-TR" sz="2400" b="1" i="1" smtClean="0">
                                  <a:latin typeface="Cambria Math" panose="02040503050406030204" pitchFamily="18" charset="0"/>
                                  <a:ea typeface="Cambria Math" panose="02040503050406030204" pitchFamily="18" charset="0"/>
                                </a:rPr>
                                <m:t>𝒄</m:t>
                              </m:r>
                            </m:sub>
                          </m:sSub>
                        </m:den>
                      </m:f>
                    </m:oMath>
                  </m:oMathPara>
                </a14:m>
                <a:endParaRPr lang="tr-TR" sz="2400" b="1" dirty="0"/>
              </a:p>
            </p:txBody>
          </p:sp>
        </mc:Choice>
        <mc:Fallback xmlns="">
          <p:sp>
            <p:nvSpPr>
              <p:cNvPr id="22" name="TextBox 21">
                <a:extLst>
                  <a:ext uri="{FF2B5EF4-FFF2-40B4-BE49-F238E27FC236}">
                    <a16:creationId xmlns:a16="http://schemas.microsoft.com/office/drawing/2014/main" id="{BB68071D-F41A-4DC3-10BA-07CEA7F8FB7C}"/>
                  </a:ext>
                </a:extLst>
              </p:cNvPr>
              <p:cNvSpPr txBox="1">
                <a:spLocks noRot="1" noChangeAspect="1" noMove="1" noResize="1" noEditPoints="1" noAdjustHandles="1" noChangeArrowheads="1" noChangeShapeType="1" noTextEdit="1"/>
              </p:cNvSpPr>
              <p:nvPr/>
            </p:nvSpPr>
            <p:spPr>
              <a:xfrm>
                <a:off x="6430681" y="5402610"/>
                <a:ext cx="1139030" cy="756041"/>
              </a:xfrm>
              <a:prstGeom prst="rect">
                <a:avLst/>
              </a:prstGeom>
              <a:blipFill>
                <a:blip r:embed="rId13"/>
                <a:stretch>
                  <a:fillRect/>
                </a:stretch>
              </a:blipFill>
              <a:ln>
                <a:solidFill>
                  <a:schemeClr val="tx1"/>
                </a:solidFill>
              </a:ln>
            </p:spPr>
            <p:txBody>
              <a:bodyPr/>
              <a:lstStyle/>
              <a:p>
                <a:r>
                  <a:rPr lang="tr-TR">
                    <a:noFill/>
                  </a:rPr>
                  <a:t> </a:t>
                </a:r>
              </a:p>
            </p:txBody>
          </p:sp>
        </mc:Fallback>
      </mc:AlternateContent>
      <p:sp>
        <p:nvSpPr>
          <p:cNvPr id="23" name="Arrow: Right 22">
            <a:extLst>
              <a:ext uri="{FF2B5EF4-FFF2-40B4-BE49-F238E27FC236}">
                <a16:creationId xmlns:a16="http://schemas.microsoft.com/office/drawing/2014/main" id="{B6F6A751-DD56-F6B5-8984-D959DA81284F}"/>
              </a:ext>
            </a:extLst>
          </p:cNvPr>
          <p:cNvSpPr/>
          <p:nvPr/>
        </p:nvSpPr>
        <p:spPr>
          <a:xfrm>
            <a:off x="7755055" y="5642963"/>
            <a:ext cx="548602" cy="27533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3674089-EBB2-AAE6-4B3C-EDB01B7E347D}"/>
                  </a:ext>
                </a:extLst>
              </p:cNvPr>
              <p:cNvSpPr txBox="1"/>
              <p:nvPr/>
            </p:nvSpPr>
            <p:spPr>
              <a:xfrm>
                <a:off x="8489001" y="5354230"/>
                <a:ext cx="2435539" cy="886718"/>
              </a:xfrm>
              <a:prstGeom prst="rect">
                <a:avLst/>
              </a:prstGeom>
              <a:solidFill>
                <a:schemeClr val="accent4">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tr-TR" sz="2400" b="1" i="1" smtClean="0">
                              <a:latin typeface="Cambria Math" panose="02040503050406030204" pitchFamily="18" charset="0"/>
                            </a:rPr>
                          </m:ctrlPr>
                        </m:sSupPr>
                        <m:e>
                          <m:r>
                            <a:rPr lang="tr-TR" sz="2400" b="1" i="1">
                              <a:latin typeface="Cambria Math" panose="02040503050406030204" pitchFamily="18" charset="0"/>
                            </a:rPr>
                            <m:t>𝑪</m:t>
                          </m:r>
                        </m:e>
                        <m:sup>
                          <m:r>
                            <a:rPr lang="tr-TR" sz="2400" b="1" i="1">
                              <a:latin typeface="Cambria Math" panose="02040503050406030204" pitchFamily="18" charset="0"/>
                            </a:rPr>
                            <m:t>∗</m:t>
                          </m:r>
                        </m:sup>
                      </m:sSup>
                      <m:r>
                        <a:rPr lang="tr-TR" sz="2400" b="1" i="1" smtClean="0">
                          <a:latin typeface="Cambria Math" panose="02040503050406030204" pitchFamily="18" charset="0"/>
                        </a:rPr>
                        <m:t>=</m:t>
                      </m:r>
                      <m:f>
                        <m:fPr>
                          <m:ctrlPr>
                            <a:rPr lang="tr-TR" sz="2400" b="1" i="1">
                              <a:latin typeface="Cambria Math" panose="02040503050406030204" pitchFamily="18" charset="0"/>
                            </a:rPr>
                          </m:ctrlPr>
                        </m:fPr>
                        <m:num>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𝒐</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e>
                          </m:d>
                        </m:num>
                        <m:den>
                          <m:d>
                            <m:dPr>
                              <m:ctrlPr>
                                <a:rPr lang="tr-TR" sz="2400" b="1" i="1">
                                  <a:latin typeface="Cambria Math" panose="02040503050406030204" pitchFamily="18" charset="0"/>
                                </a:rPr>
                              </m:ctrlPr>
                            </m:dPr>
                            <m:e>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e>
                          </m:d>
                        </m:den>
                      </m:f>
                    </m:oMath>
                  </m:oMathPara>
                </a14:m>
                <a:endParaRPr lang="tr-TR" sz="2400" b="1" dirty="0"/>
              </a:p>
            </p:txBody>
          </p:sp>
        </mc:Choice>
        <mc:Fallback xmlns="">
          <p:sp>
            <p:nvSpPr>
              <p:cNvPr id="24" name="TextBox 23">
                <a:extLst>
                  <a:ext uri="{FF2B5EF4-FFF2-40B4-BE49-F238E27FC236}">
                    <a16:creationId xmlns:a16="http://schemas.microsoft.com/office/drawing/2014/main" id="{53674089-EBB2-AAE6-4B3C-EDB01B7E347D}"/>
                  </a:ext>
                </a:extLst>
              </p:cNvPr>
              <p:cNvSpPr txBox="1">
                <a:spLocks noRot="1" noChangeAspect="1" noMove="1" noResize="1" noEditPoints="1" noAdjustHandles="1" noChangeArrowheads="1" noChangeShapeType="1" noTextEdit="1"/>
              </p:cNvSpPr>
              <p:nvPr/>
            </p:nvSpPr>
            <p:spPr>
              <a:xfrm>
                <a:off x="8489001" y="5354230"/>
                <a:ext cx="2435539" cy="886718"/>
              </a:xfrm>
              <a:prstGeom prst="rect">
                <a:avLst/>
              </a:prstGeom>
              <a:blipFill>
                <a:blip r:embed="rId14"/>
                <a:stretch>
                  <a:fillRect/>
                </a:stretch>
              </a:blipFill>
              <a:ln>
                <a:solidFill>
                  <a:schemeClr val="tx1"/>
                </a:solidFill>
              </a:ln>
            </p:spPr>
            <p:txBody>
              <a:bodyPr/>
              <a:lstStyle/>
              <a:p>
                <a:r>
                  <a:rPr lang="tr-TR">
                    <a:noFill/>
                  </a:rPr>
                  <a:t> </a:t>
                </a:r>
              </a:p>
            </p:txBody>
          </p:sp>
        </mc:Fallback>
      </mc:AlternateContent>
      <p:sp>
        <p:nvSpPr>
          <p:cNvPr id="2" name="Slayt Numarası Yer Tutucusu 1">
            <a:extLst>
              <a:ext uri="{FF2B5EF4-FFF2-40B4-BE49-F238E27FC236}">
                <a16:creationId xmlns:a16="http://schemas.microsoft.com/office/drawing/2014/main" id="{786E732A-43A4-A5C9-691A-D7686DCBE51B}"/>
              </a:ext>
            </a:extLst>
          </p:cNvPr>
          <p:cNvSpPr>
            <a:spLocks noGrp="1"/>
          </p:cNvSpPr>
          <p:nvPr>
            <p:ph type="sldNum" sz="quarter" idx="12"/>
          </p:nvPr>
        </p:nvSpPr>
        <p:spPr/>
        <p:txBody>
          <a:bodyPr/>
          <a:lstStyle/>
          <a:p>
            <a:fld id="{9DC36462-DBD6-4833-A557-4F162F5DA347}" type="slidenum">
              <a:rPr lang="tr-TR" smtClean="0"/>
              <a:t>8</a:t>
            </a:fld>
            <a:endParaRPr lang="tr-TR"/>
          </a:p>
        </p:txBody>
      </p:sp>
    </p:spTree>
    <p:extLst>
      <p:ext uri="{BB962C8B-B14F-4D97-AF65-F5344CB8AC3E}">
        <p14:creationId xmlns:p14="http://schemas.microsoft.com/office/powerpoint/2010/main" val="426029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4" y="-9052"/>
            <a:ext cx="12201053" cy="8322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stretch>
            <a:fillRect/>
          </a:stretch>
        </p:blipFill>
        <p:spPr>
          <a:xfrm>
            <a:off x="9541664" y="31359"/>
            <a:ext cx="2650335" cy="751436"/>
          </a:xfrm>
          <a:prstGeom prst="rect">
            <a:avLst/>
          </a:prstGeom>
          <a:ln>
            <a:solidFill>
              <a:schemeClr val="bg2">
                <a:lumMod val="75000"/>
              </a:schemeClr>
            </a:solidFill>
          </a:ln>
        </p:spPr>
      </p:pic>
      <p:sp>
        <p:nvSpPr>
          <p:cNvPr id="7" name="TextBox 6"/>
          <p:cNvSpPr txBox="1"/>
          <p:nvPr/>
        </p:nvSpPr>
        <p:spPr>
          <a:xfrm>
            <a:off x="0" y="64578"/>
            <a:ext cx="9762461" cy="707886"/>
          </a:xfrm>
          <a:prstGeom prst="rect">
            <a:avLst/>
          </a:prstGeom>
          <a:noFill/>
        </p:spPr>
        <p:txBody>
          <a:bodyPr wrap="square" rtlCol="0">
            <a:spAutoFit/>
          </a:bodyPr>
          <a:lstStyle/>
          <a:p>
            <a:r>
              <a:rPr lang="tr-TR" sz="4000" b="1" dirty="0"/>
              <a:t>Effectiveness-NTU Relations-Parallel Flow</a:t>
            </a:r>
          </a:p>
        </p:txBody>
      </p:sp>
      <p:sp>
        <p:nvSpPr>
          <p:cNvPr id="2" name="TextBox 1">
            <a:extLst>
              <a:ext uri="{FF2B5EF4-FFF2-40B4-BE49-F238E27FC236}">
                <a16:creationId xmlns:a16="http://schemas.microsoft.com/office/drawing/2014/main" id="{2E487455-D9BD-A2C1-4373-E1657B8BADCF}"/>
              </a:ext>
            </a:extLst>
          </p:cNvPr>
          <p:cNvSpPr txBox="1"/>
          <p:nvPr/>
        </p:nvSpPr>
        <p:spPr>
          <a:xfrm>
            <a:off x="217281" y="1019206"/>
            <a:ext cx="11728912" cy="461665"/>
          </a:xfrm>
          <a:prstGeom prst="rect">
            <a:avLst/>
          </a:prstGeom>
          <a:noFill/>
        </p:spPr>
        <p:txBody>
          <a:bodyPr wrap="square">
            <a:spAutoFit/>
          </a:bodyPr>
          <a:lstStyle/>
          <a:p>
            <a:pPr marL="342900" indent="-342900" algn="just">
              <a:buFont typeface="Wingdings" panose="05000000000000000000" pitchFamily="2" charset="2"/>
              <a:buChar char="Ø"/>
            </a:pPr>
            <a:r>
              <a:rPr lang="tr-TR" sz="2400" b="1" dirty="0"/>
              <a:t>Now, consider the following equation: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F86A7F2-3024-8183-B9B4-329B0F9B3FFA}"/>
                  </a:ext>
                </a:extLst>
              </p:cNvPr>
              <p:cNvSpPr txBox="1"/>
              <p:nvPr/>
            </p:nvSpPr>
            <p:spPr>
              <a:xfrm>
                <a:off x="5909529" y="947768"/>
                <a:ext cx="3811172" cy="829843"/>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𝒍𝒏</m:t>
                      </m:r>
                      <m:d>
                        <m:dPr>
                          <m:ctrlPr>
                            <a:rPr lang="tr-TR" sz="2400" b="1" i="1" smtClean="0">
                              <a:latin typeface="Cambria Math" panose="02040503050406030204" pitchFamily="18" charset="0"/>
                              <a:ea typeface="Cambria Math" panose="02040503050406030204" pitchFamily="18" charset="0"/>
                            </a:rPr>
                          </m:ctrlPr>
                        </m:dPr>
                        <m:e>
                          <m:f>
                            <m:fPr>
                              <m:ctrlPr>
                                <a:rPr lang="tr-TR" sz="2400" b="1" i="1" smtClean="0">
                                  <a:latin typeface="Cambria Math" panose="02040503050406030204" pitchFamily="18" charset="0"/>
                                  <a:ea typeface="Cambria Math" panose="02040503050406030204" pitchFamily="18" charset="0"/>
                                </a:rPr>
                              </m:ctrlPr>
                            </m:fPr>
                            <m:num>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𝑻</m:t>
                                  </m:r>
                                </m:e>
                                <m:sub>
                                  <m:r>
                                    <a:rPr lang="tr-TR" sz="2400" b="1" i="1" smtClean="0">
                                      <a:latin typeface="Cambria Math" panose="02040503050406030204" pitchFamily="18" charset="0"/>
                                      <a:ea typeface="Cambria Math" panose="02040503050406030204" pitchFamily="18" charset="0"/>
                                    </a:rPr>
                                    <m:t>𝟐</m:t>
                                  </m:r>
                                </m:sub>
                              </m:sSub>
                            </m:num>
                            <m:den>
                              <m:sSub>
                                <m:sSubPr>
                                  <m:ctrlPr>
                                    <a:rPr lang="tr-TR" sz="2400" b="1" i="1" smtClean="0">
                                      <a:latin typeface="Cambria Math" panose="02040503050406030204" pitchFamily="18" charset="0"/>
                                      <a:ea typeface="Cambria Math" panose="02040503050406030204" pitchFamily="18" charset="0"/>
                                    </a:rPr>
                                  </m:ctrlPr>
                                </m:sSubPr>
                                <m:e>
                                  <m:r>
                                    <a:rPr lang="tr-TR" sz="2400" b="1" i="1" smtClean="0">
                                      <a:latin typeface="Cambria Math" panose="02040503050406030204" pitchFamily="18" charset="0"/>
                                      <a:ea typeface="Cambria Math" panose="02040503050406030204" pitchFamily="18" charset="0"/>
                                    </a:rPr>
                                    <m:t>∆</m:t>
                                  </m:r>
                                  <m:r>
                                    <a:rPr lang="tr-TR" sz="2400" b="1" i="1" smtClean="0">
                                      <a:latin typeface="Cambria Math" panose="02040503050406030204" pitchFamily="18" charset="0"/>
                                      <a:ea typeface="Cambria Math" panose="02040503050406030204" pitchFamily="18" charset="0"/>
                                    </a:rPr>
                                    <m:t>𝑻</m:t>
                                  </m:r>
                                </m:e>
                                <m:sub>
                                  <m:r>
                                    <a:rPr lang="tr-TR" sz="2400" b="1" i="1" smtClean="0">
                                      <a:latin typeface="Cambria Math" panose="02040503050406030204" pitchFamily="18" charset="0"/>
                                      <a:ea typeface="Cambria Math" panose="02040503050406030204" pitchFamily="18" charset="0"/>
                                    </a:rPr>
                                    <m:t>𝟏</m:t>
                                  </m:r>
                                </m:sub>
                              </m:sSub>
                            </m:den>
                          </m:f>
                        </m:e>
                      </m:d>
                      <m:r>
                        <a:rPr lang="tr-TR" sz="2400" b="1" i="1" smtClean="0">
                          <a:latin typeface="Cambria Math" panose="02040503050406030204" pitchFamily="18" charset="0"/>
                        </a:rPr>
                        <m:t>=−</m:t>
                      </m:r>
                      <m:r>
                        <a:rPr lang="tr-TR" sz="2400" b="1" i="1" smtClean="0">
                          <a:latin typeface="Cambria Math" panose="02040503050406030204" pitchFamily="18" charset="0"/>
                        </a:rPr>
                        <m:t>𝑼𝑨</m:t>
                      </m:r>
                      <m:d>
                        <m:dPr>
                          <m:ctrlPr>
                            <a:rPr lang="tr-TR" sz="2400" b="1" i="1" smtClean="0">
                              <a:latin typeface="Cambria Math" panose="02040503050406030204" pitchFamily="18" charset="0"/>
                            </a:rPr>
                          </m:ctrlPr>
                        </m:dPr>
                        <m:e>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𝟏</m:t>
                              </m:r>
                            </m:num>
                            <m:den>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𝑪</m:t>
                                  </m:r>
                                </m:e>
                                <m:sub>
                                  <m:r>
                                    <a:rPr lang="tr-TR" sz="2400" b="1" i="1" smtClean="0">
                                      <a:latin typeface="Cambria Math" panose="02040503050406030204" pitchFamily="18" charset="0"/>
                                    </a:rPr>
                                    <m:t>𝒉</m:t>
                                  </m:r>
                                </m:sub>
                              </m:sSub>
                            </m:den>
                          </m:f>
                          <m:r>
                            <a:rPr lang="tr-TR" sz="2400" b="1" i="1" smtClean="0">
                              <a:latin typeface="Cambria Math" panose="02040503050406030204" pitchFamily="18" charset="0"/>
                            </a:rPr>
                            <m:t>+</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𝟏</m:t>
                              </m:r>
                            </m:num>
                            <m:den>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𝑪</m:t>
                                  </m:r>
                                </m:e>
                                <m:sub>
                                  <m:r>
                                    <a:rPr lang="tr-TR" sz="2400" b="1" i="1" smtClean="0">
                                      <a:latin typeface="Cambria Math" panose="02040503050406030204" pitchFamily="18" charset="0"/>
                                    </a:rPr>
                                    <m:t>𝒄</m:t>
                                  </m:r>
                                </m:sub>
                              </m:sSub>
                            </m:den>
                          </m:f>
                        </m:e>
                      </m:d>
                    </m:oMath>
                  </m:oMathPara>
                </a14:m>
                <a:endParaRPr lang="tr-TR" sz="2400" b="1" dirty="0"/>
              </a:p>
            </p:txBody>
          </p:sp>
        </mc:Choice>
        <mc:Fallback xmlns="">
          <p:sp>
            <p:nvSpPr>
              <p:cNvPr id="8" name="TextBox 7">
                <a:extLst>
                  <a:ext uri="{FF2B5EF4-FFF2-40B4-BE49-F238E27FC236}">
                    <a16:creationId xmlns:a16="http://schemas.microsoft.com/office/drawing/2014/main" id="{FF86A7F2-3024-8183-B9B4-329B0F9B3FFA}"/>
                  </a:ext>
                </a:extLst>
              </p:cNvPr>
              <p:cNvSpPr txBox="1">
                <a:spLocks noRot="1" noChangeAspect="1" noMove="1" noResize="1" noEditPoints="1" noAdjustHandles="1" noChangeArrowheads="1" noChangeShapeType="1" noTextEdit="1"/>
              </p:cNvSpPr>
              <p:nvPr/>
            </p:nvSpPr>
            <p:spPr>
              <a:xfrm>
                <a:off x="5909529" y="947768"/>
                <a:ext cx="3811172" cy="829843"/>
              </a:xfrm>
              <a:prstGeom prst="rect">
                <a:avLst/>
              </a:prstGeom>
              <a:blipFill>
                <a:blip r:embed="rId3"/>
                <a:stretch>
                  <a:fillRect/>
                </a:stretch>
              </a:blipFill>
              <a:ln>
                <a:solidFill>
                  <a:schemeClr val="tx1"/>
                </a:solidFill>
              </a:ln>
            </p:spPr>
            <p:txBody>
              <a:bodyPr/>
              <a:lstStyle/>
              <a:p>
                <a:r>
                  <a:rPr lang="tr-TR">
                    <a:noFill/>
                  </a:rPr>
                  <a:t> </a:t>
                </a:r>
              </a:p>
            </p:txBody>
          </p:sp>
        </mc:Fallback>
      </mc:AlternateContent>
      <p:sp>
        <p:nvSpPr>
          <p:cNvPr id="9" name="TextBox 8">
            <a:extLst>
              <a:ext uri="{FF2B5EF4-FFF2-40B4-BE49-F238E27FC236}">
                <a16:creationId xmlns:a16="http://schemas.microsoft.com/office/drawing/2014/main" id="{46B28BD7-995C-65F1-72A6-BF84754482A2}"/>
              </a:ext>
            </a:extLst>
          </p:cNvPr>
          <p:cNvSpPr txBox="1"/>
          <p:nvPr/>
        </p:nvSpPr>
        <p:spPr>
          <a:xfrm>
            <a:off x="286107" y="1967778"/>
            <a:ext cx="8415442" cy="461665"/>
          </a:xfrm>
          <a:prstGeom prst="rect">
            <a:avLst/>
          </a:prstGeom>
          <a:noFill/>
        </p:spPr>
        <p:txBody>
          <a:bodyPr wrap="square">
            <a:spAutoFit/>
          </a:bodyPr>
          <a:lstStyle/>
          <a:p>
            <a:pPr marL="342900" indent="-342900" algn="just">
              <a:buFont typeface="Wingdings" panose="05000000000000000000" pitchFamily="2" charset="2"/>
              <a:buChar char="Ø"/>
            </a:pPr>
            <a:r>
              <a:rPr lang="tr-TR" sz="2400" b="1" dirty="0"/>
              <a:t>We know the temperature difference for the parallel flow:</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78CB6A-C006-52BA-BE1C-9A2883118F08}"/>
                  </a:ext>
                </a:extLst>
              </p:cNvPr>
              <p:cNvSpPr txBox="1"/>
              <p:nvPr/>
            </p:nvSpPr>
            <p:spPr>
              <a:xfrm>
                <a:off x="8438349" y="2005832"/>
                <a:ext cx="2206630" cy="38555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𝑻</m:t>
                          </m:r>
                        </m:e>
                        <m:sub>
                          <m:r>
                            <a:rPr lang="tr-TR" sz="2400" b="1" i="1" smtClean="0">
                              <a:latin typeface="Cambria Math" panose="02040503050406030204" pitchFamily="18" charset="0"/>
                              <a:ea typeface="Cambria Math" panose="02040503050406030204" pitchFamily="18" charset="0"/>
                            </a:rPr>
                            <m:t>𝟏</m:t>
                          </m:r>
                        </m:sub>
                      </m:sSub>
                      <m:r>
                        <a:rPr lang="tr-TR" sz="2400" b="1" i="1" smtClean="0">
                          <a:latin typeface="Cambria Math" panose="02040503050406030204" pitchFamily="18" charset="0"/>
                        </a:rPr>
                        <m:t>=</m:t>
                      </m:r>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𝒊</m:t>
                          </m:r>
                        </m:sub>
                      </m:sSub>
                      <m:r>
                        <a:rPr lang="tr-TR" sz="2400" b="1" i="1" smtClean="0">
                          <a:latin typeface="Cambria Math" panose="02040503050406030204" pitchFamily="18" charset="0"/>
                        </a:rPr>
                        <m:t>−</m:t>
                      </m:r>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𝒊</m:t>
                          </m:r>
                        </m:sub>
                      </m:sSub>
                    </m:oMath>
                  </m:oMathPara>
                </a14:m>
                <a:endParaRPr lang="tr-TR" sz="2400" b="1" dirty="0"/>
              </a:p>
            </p:txBody>
          </p:sp>
        </mc:Choice>
        <mc:Fallback xmlns="">
          <p:sp>
            <p:nvSpPr>
              <p:cNvPr id="10" name="TextBox 9">
                <a:extLst>
                  <a:ext uri="{FF2B5EF4-FFF2-40B4-BE49-F238E27FC236}">
                    <a16:creationId xmlns:a16="http://schemas.microsoft.com/office/drawing/2014/main" id="{3778CB6A-C006-52BA-BE1C-9A2883118F08}"/>
                  </a:ext>
                </a:extLst>
              </p:cNvPr>
              <p:cNvSpPr txBox="1">
                <a:spLocks noRot="1" noChangeAspect="1" noMove="1" noResize="1" noEditPoints="1" noAdjustHandles="1" noChangeArrowheads="1" noChangeShapeType="1" noTextEdit="1"/>
              </p:cNvSpPr>
              <p:nvPr/>
            </p:nvSpPr>
            <p:spPr>
              <a:xfrm>
                <a:off x="8438349" y="2005832"/>
                <a:ext cx="2206630" cy="385555"/>
              </a:xfrm>
              <a:prstGeom prst="rect">
                <a:avLst/>
              </a:prstGeom>
              <a:blipFill>
                <a:blip r:embed="rId4"/>
                <a:stretch>
                  <a:fillRect l="-2198" r="-824"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C68CBAB-B08C-AB59-462F-936D08F2A5B6}"/>
                  </a:ext>
                </a:extLst>
              </p:cNvPr>
              <p:cNvSpPr txBox="1"/>
              <p:nvPr/>
            </p:nvSpPr>
            <p:spPr>
              <a:xfrm>
                <a:off x="8438349" y="2435499"/>
                <a:ext cx="2299604" cy="385555"/>
              </a:xfrm>
              <a:prstGeom prst="rect">
                <a:avLst/>
              </a:prstGeom>
              <a:solidFill>
                <a:schemeClr val="accent2">
                  <a:lumMod val="40000"/>
                  <a:lumOff val="60000"/>
                </a:schemeClr>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latin typeface="Cambria Math" panose="02040503050406030204" pitchFamily="18" charset="0"/>
                              <a:ea typeface="Cambria Math" panose="02040503050406030204" pitchFamily="18" charset="0"/>
                            </a:rPr>
                          </m:ctrlPr>
                        </m:sSubPr>
                        <m:e>
                          <m:r>
                            <a:rPr lang="tr-TR" sz="2400" b="1" i="1">
                              <a:latin typeface="Cambria Math" panose="02040503050406030204" pitchFamily="18" charset="0"/>
                              <a:ea typeface="Cambria Math" panose="02040503050406030204" pitchFamily="18" charset="0"/>
                            </a:rPr>
                            <m:t>∆</m:t>
                          </m:r>
                          <m:r>
                            <a:rPr lang="tr-TR" sz="2400" b="1" i="1">
                              <a:latin typeface="Cambria Math" panose="02040503050406030204" pitchFamily="18" charset="0"/>
                              <a:ea typeface="Cambria Math" panose="02040503050406030204" pitchFamily="18" charset="0"/>
                            </a:rPr>
                            <m:t>𝑻</m:t>
                          </m:r>
                        </m:e>
                        <m:sub>
                          <m:r>
                            <a:rPr lang="tr-TR" sz="2400" b="1" i="1">
                              <a:latin typeface="Cambria Math" panose="02040503050406030204" pitchFamily="18" charset="0"/>
                              <a:ea typeface="Cambria Math" panose="02040503050406030204" pitchFamily="18" charset="0"/>
                            </a:rPr>
                            <m:t>𝟐</m:t>
                          </m:r>
                        </m:sub>
                      </m:sSub>
                      <m:r>
                        <a:rPr lang="tr-TR" sz="2400" b="1" i="1" smtClean="0">
                          <a:latin typeface="Cambria Math" panose="02040503050406030204" pitchFamily="18" charset="0"/>
                        </a:rPr>
                        <m:t>=</m:t>
                      </m:r>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𝒉</m:t>
                          </m:r>
                          <m:r>
                            <a:rPr lang="tr-TR" sz="2400" b="1" i="1" smtClean="0">
                              <a:latin typeface="Cambria Math" panose="02040503050406030204" pitchFamily="18" charset="0"/>
                            </a:rPr>
                            <m:t>,</m:t>
                          </m:r>
                          <m:r>
                            <a:rPr lang="tr-TR" sz="2400" b="1" i="1" smtClean="0">
                              <a:latin typeface="Cambria Math" panose="02040503050406030204" pitchFamily="18" charset="0"/>
                            </a:rPr>
                            <m:t>𝒐</m:t>
                          </m:r>
                        </m:sub>
                      </m:sSub>
                      <m:r>
                        <a:rPr lang="tr-TR" sz="2400" b="1" i="1" smtClean="0">
                          <a:latin typeface="Cambria Math" panose="02040503050406030204" pitchFamily="18" charset="0"/>
                        </a:rPr>
                        <m:t>−</m:t>
                      </m:r>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𝑻</m:t>
                          </m:r>
                        </m:e>
                        <m:sub>
                          <m:r>
                            <a:rPr lang="tr-TR" sz="2400" b="1" i="1" smtClean="0">
                              <a:latin typeface="Cambria Math" panose="02040503050406030204" pitchFamily="18" charset="0"/>
                            </a:rPr>
                            <m:t>𝒄</m:t>
                          </m:r>
                          <m:r>
                            <a:rPr lang="tr-TR" sz="2400" b="1" i="1" smtClean="0">
                              <a:latin typeface="Cambria Math" panose="02040503050406030204" pitchFamily="18" charset="0"/>
                            </a:rPr>
                            <m:t>,</m:t>
                          </m:r>
                          <m:r>
                            <a:rPr lang="tr-TR" sz="2400" b="1" i="1" smtClean="0">
                              <a:latin typeface="Cambria Math" panose="02040503050406030204" pitchFamily="18" charset="0"/>
                            </a:rPr>
                            <m:t>𝒐</m:t>
                          </m:r>
                        </m:sub>
                      </m:sSub>
                    </m:oMath>
                  </m:oMathPara>
                </a14:m>
                <a:endParaRPr lang="tr-TR" sz="2400" b="1" dirty="0"/>
              </a:p>
            </p:txBody>
          </p:sp>
        </mc:Choice>
        <mc:Fallback xmlns="">
          <p:sp>
            <p:nvSpPr>
              <p:cNvPr id="11" name="TextBox 10">
                <a:extLst>
                  <a:ext uri="{FF2B5EF4-FFF2-40B4-BE49-F238E27FC236}">
                    <a16:creationId xmlns:a16="http://schemas.microsoft.com/office/drawing/2014/main" id="{4C68CBAB-B08C-AB59-462F-936D08F2A5B6}"/>
                  </a:ext>
                </a:extLst>
              </p:cNvPr>
              <p:cNvSpPr txBox="1">
                <a:spLocks noRot="1" noChangeAspect="1" noMove="1" noResize="1" noEditPoints="1" noAdjustHandles="1" noChangeArrowheads="1" noChangeShapeType="1" noTextEdit="1"/>
              </p:cNvSpPr>
              <p:nvPr/>
            </p:nvSpPr>
            <p:spPr>
              <a:xfrm>
                <a:off x="8438349" y="2435499"/>
                <a:ext cx="2299604" cy="385555"/>
              </a:xfrm>
              <a:prstGeom prst="rect">
                <a:avLst/>
              </a:prstGeom>
              <a:blipFill>
                <a:blip r:embed="rId5"/>
                <a:stretch>
                  <a:fillRect l="-2111" b="-12308"/>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F8EE109-D445-AC21-FF75-786CD61AB1DE}"/>
                  </a:ext>
                </a:extLst>
              </p:cNvPr>
              <p:cNvSpPr txBox="1"/>
              <p:nvPr/>
            </p:nvSpPr>
            <p:spPr>
              <a:xfrm>
                <a:off x="6237489" y="2980520"/>
                <a:ext cx="1467645"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rPr>
                            <m:t>𝑪</m:t>
                          </m:r>
                        </m:e>
                        <m:sub>
                          <m:r>
                            <a:rPr lang="tr-TR" sz="2400" b="1" i="1">
                              <a:solidFill>
                                <a:schemeClr val="tx1"/>
                              </a:solidFill>
                              <a:latin typeface="Cambria Math" panose="02040503050406030204" pitchFamily="18" charset="0"/>
                            </a:rPr>
                            <m:t>𝒎𝒊𝒏</m:t>
                          </m:r>
                        </m:sub>
                      </m:sSub>
                      <m:r>
                        <a:rPr lang="tr-TR" sz="2400" b="1" i="1">
                          <a:solidFill>
                            <a:schemeClr val="tx1"/>
                          </a:solidFill>
                          <a:latin typeface="Cambria Math" panose="02040503050406030204" pitchFamily="18" charset="0"/>
                        </a:rPr>
                        <m:t>=</m:t>
                      </m:r>
                      <m:sSub>
                        <m:sSubPr>
                          <m:ctrlPr>
                            <a:rPr lang="tr-TR" sz="2400" b="1" i="1">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rPr>
                            <m:t>𝑪</m:t>
                          </m:r>
                        </m:e>
                        <m:sub>
                          <m:r>
                            <a:rPr lang="tr-TR" sz="2400" b="1" i="1">
                              <a:solidFill>
                                <a:schemeClr val="tx1"/>
                              </a:solidFill>
                              <a:latin typeface="Cambria Math" panose="02040503050406030204" pitchFamily="18" charset="0"/>
                            </a:rPr>
                            <m:t>𝒉</m:t>
                          </m:r>
                        </m:sub>
                      </m:sSub>
                    </m:oMath>
                  </m:oMathPara>
                </a14:m>
                <a:endParaRPr lang="tr-TR" sz="2400" b="1" dirty="0">
                  <a:solidFill>
                    <a:schemeClr val="tx1"/>
                  </a:solidFill>
                </a:endParaRPr>
              </a:p>
            </p:txBody>
          </p:sp>
        </mc:Choice>
        <mc:Fallback xmlns="">
          <p:sp>
            <p:nvSpPr>
              <p:cNvPr id="14" name="TextBox 13">
                <a:extLst>
                  <a:ext uri="{FF2B5EF4-FFF2-40B4-BE49-F238E27FC236}">
                    <a16:creationId xmlns:a16="http://schemas.microsoft.com/office/drawing/2014/main" id="{CF8EE109-D445-AC21-FF75-786CD61AB1DE}"/>
                  </a:ext>
                </a:extLst>
              </p:cNvPr>
              <p:cNvSpPr txBox="1">
                <a:spLocks noRot="1" noChangeAspect="1" noMove="1" noResize="1" noEditPoints="1" noAdjustHandles="1" noChangeArrowheads="1" noChangeShapeType="1" noTextEdit="1"/>
              </p:cNvSpPr>
              <p:nvPr/>
            </p:nvSpPr>
            <p:spPr>
              <a:xfrm>
                <a:off x="6237489" y="2980520"/>
                <a:ext cx="1467645" cy="369332"/>
              </a:xfrm>
              <a:prstGeom prst="rect">
                <a:avLst/>
              </a:prstGeom>
              <a:blipFill>
                <a:blip r:embed="rId6"/>
                <a:stretch>
                  <a:fillRect l="-3704" r="-1235" b="-15873"/>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E7245BD-7338-20EC-3B54-72010498B56E}"/>
                  </a:ext>
                </a:extLst>
              </p:cNvPr>
              <p:cNvSpPr txBox="1"/>
              <p:nvPr/>
            </p:nvSpPr>
            <p:spPr>
              <a:xfrm>
                <a:off x="7962116" y="2980520"/>
                <a:ext cx="1478866"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sz="2400" b="1" i="1" smtClean="0">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rPr>
                            <m:t>𝑪</m:t>
                          </m:r>
                        </m:e>
                        <m:sub>
                          <m:r>
                            <a:rPr lang="tr-TR" sz="2400" b="1" i="1" smtClean="0">
                              <a:solidFill>
                                <a:schemeClr val="tx1"/>
                              </a:solidFill>
                              <a:latin typeface="Cambria Math" panose="02040503050406030204" pitchFamily="18" charset="0"/>
                            </a:rPr>
                            <m:t>𝒎𝒂𝒙</m:t>
                          </m:r>
                        </m:sub>
                      </m:sSub>
                      <m:r>
                        <a:rPr lang="tr-TR" sz="2400" b="1" i="1">
                          <a:solidFill>
                            <a:schemeClr val="tx1"/>
                          </a:solidFill>
                          <a:latin typeface="Cambria Math" panose="02040503050406030204" pitchFamily="18" charset="0"/>
                        </a:rPr>
                        <m:t>=</m:t>
                      </m:r>
                      <m:sSub>
                        <m:sSubPr>
                          <m:ctrlPr>
                            <a:rPr lang="tr-TR" sz="2400" b="1" i="1">
                              <a:solidFill>
                                <a:schemeClr val="tx1"/>
                              </a:solidFill>
                              <a:latin typeface="Cambria Math" panose="02040503050406030204" pitchFamily="18" charset="0"/>
                            </a:rPr>
                          </m:ctrlPr>
                        </m:sSubPr>
                        <m:e>
                          <m:r>
                            <a:rPr lang="tr-TR" sz="2400" b="1" i="1">
                              <a:solidFill>
                                <a:schemeClr val="tx1"/>
                              </a:solidFill>
                              <a:latin typeface="Cambria Math" panose="02040503050406030204" pitchFamily="18" charset="0"/>
                            </a:rPr>
                            <m:t>𝑪</m:t>
                          </m:r>
                        </m:e>
                        <m:sub>
                          <m:r>
                            <a:rPr lang="tr-TR" sz="2400" b="1" i="1" smtClean="0">
                              <a:solidFill>
                                <a:schemeClr val="tx1"/>
                              </a:solidFill>
                              <a:latin typeface="Cambria Math" panose="02040503050406030204" pitchFamily="18" charset="0"/>
                            </a:rPr>
                            <m:t>𝒄</m:t>
                          </m:r>
                        </m:sub>
                      </m:sSub>
                    </m:oMath>
                  </m:oMathPara>
                </a14:m>
                <a:endParaRPr lang="tr-TR" sz="2400" b="1" dirty="0">
                  <a:solidFill>
                    <a:schemeClr val="tx1"/>
                  </a:solidFill>
                </a:endParaRPr>
              </a:p>
            </p:txBody>
          </p:sp>
        </mc:Choice>
        <mc:Fallback xmlns="">
          <p:sp>
            <p:nvSpPr>
              <p:cNvPr id="15" name="TextBox 14">
                <a:extLst>
                  <a:ext uri="{FF2B5EF4-FFF2-40B4-BE49-F238E27FC236}">
                    <a16:creationId xmlns:a16="http://schemas.microsoft.com/office/drawing/2014/main" id="{4E7245BD-7338-20EC-3B54-72010498B56E}"/>
                  </a:ext>
                </a:extLst>
              </p:cNvPr>
              <p:cNvSpPr txBox="1">
                <a:spLocks noRot="1" noChangeAspect="1" noMove="1" noResize="1" noEditPoints="1" noAdjustHandles="1" noChangeArrowheads="1" noChangeShapeType="1" noTextEdit="1"/>
              </p:cNvSpPr>
              <p:nvPr/>
            </p:nvSpPr>
            <p:spPr>
              <a:xfrm>
                <a:off x="7962116" y="2980520"/>
                <a:ext cx="1478866" cy="369332"/>
              </a:xfrm>
              <a:prstGeom prst="rect">
                <a:avLst/>
              </a:prstGeom>
              <a:blipFill>
                <a:blip r:embed="rId7"/>
                <a:stretch>
                  <a:fillRect l="-3673" b="-7937"/>
                </a:stretch>
              </a:blipFill>
              <a:ln>
                <a:solidFill>
                  <a:schemeClr val="tx1"/>
                </a:solidFill>
              </a:ln>
            </p:spPr>
            <p:txBody>
              <a:bodyPr/>
              <a:lstStyle/>
              <a:p>
                <a:r>
                  <a:rPr lang="tr-TR">
                    <a:noFill/>
                  </a:rPr>
                  <a:t> </a:t>
                </a:r>
              </a:p>
            </p:txBody>
          </p:sp>
        </mc:Fallback>
      </mc:AlternateContent>
      <p:sp>
        <p:nvSpPr>
          <p:cNvPr id="16" name="TextBox 15">
            <a:extLst>
              <a:ext uri="{FF2B5EF4-FFF2-40B4-BE49-F238E27FC236}">
                <a16:creationId xmlns:a16="http://schemas.microsoft.com/office/drawing/2014/main" id="{8359A15C-61EE-05A0-2C39-188521AB7966}"/>
              </a:ext>
            </a:extLst>
          </p:cNvPr>
          <p:cNvSpPr txBox="1"/>
          <p:nvPr/>
        </p:nvSpPr>
        <p:spPr>
          <a:xfrm>
            <a:off x="286107" y="2934354"/>
            <a:ext cx="6065532" cy="461665"/>
          </a:xfrm>
          <a:prstGeom prst="rect">
            <a:avLst/>
          </a:prstGeom>
          <a:noFill/>
        </p:spPr>
        <p:txBody>
          <a:bodyPr wrap="square">
            <a:spAutoFit/>
          </a:bodyPr>
          <a:lstStyle/>
          <a:p>
            <a:pPr marL="342900" indent="-342900" algn="just">
              <a:buFont typeface="Wingdings" panose="05000000000000000000" pitchFamily="2" charset="2"/>
              <a:buChar char="Ø"/>
            </a:pPr>
            <a:r>
              <a:rPr lang="tr-TR" sz="2400" b="1" dirty="0"/>
              <a:t>When we combined the given equations: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4DACD4C-D17A-A069-5C5C-60A9CFAE520A}"/>
                  </a:ext>
                </a:extLst>
              </p:cNvPr>
              <p:cNvSpPr txBox="1"/>
              <p:nvPr/>
            </p:nvSpPr>
            <p:spPr>
              <a:xfrm>
                <a:off x="1944437" y="3762855"/>
                <a:ext cx="8294065" cy="82984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latin typeface="Cambria Math" panose="02040503050406030204" pitchFamily="18" charset="0"/>
                          <a:ea typeface="Cambria Math" panose="02040503050406030204" pitchFamily="18" charset="0"/>
                        </a:rPr>
                        <m:t>𝒍𝒏</m:t>
                      </m:r>
                      <m:d>
                        <m:dPr>
                          <m:ctrlPr>
                            <a:rPr lang="tr-TR" sz="2400" b="1" i="1" smtClean="0">
                              <a:latin typeface="Cambria Math" panose="02040503050406030204" pitchFamily="18" charset="0"/>
                              <a:ea typeface="Cambria Math" panose="02040503050406030204" pitchFamily="18" charset="0"/>
                            </a:rPr>
                          </m:ctrlPr>
                        </m:dPr>
                        <m:e>
                          <m:f>
                            <m:fPr>
                              <m:ctrlPr>
                                <a:rPr lang="tr-TR" sz="2400" b="1" i="1" smtClean="0">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𝒐</m:t>
                                  </m:r>
                                </m:sub>
                              </m:sSub>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den>
                          </m:f>
                        </m:e>
                      </m:d>
                      <m:r>
                        <a:rPr lang="tr-TR" sz="2400" b="1" i="1" smtClean="0">
                          <a:latin typeface="Cambria Math" panose="02040503050406030204" pitchFamily="18" charset="0"/>
                        </a:rPr>
                        <m:t>=−</m:t>
                      </m:r>
                      <m:r>
                        <a:rPr lang="tr-TR" sz="2400" b="1" i="1" smtClean="0">
                          <a:latin typeface="Cambria Math" panose="02040503050406030204" pitchFamily="18" charset="0"/>
                        </a:rPr>
                        <m:t>𝑼𝑨</m:t>
                      </m:r>
                      <m:d>
                        <m:dPr>
                          <m:ctrlPr>
                            <a:rPr lang="tr-TR" sz="2400" b="1" i="1" smtClean="0">
                              <a:latin typeface="Cambria Math" panose="02040503050406030204" pitchFamily="18" charset="0"/>
                            </a:rPr>
                          </m:ctrlPr>
                        </m:dPr>
                        <m:e>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𝟏</m:t>
                              </m:r>
                            </m:num>
                            <m:den>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𝑪</m:t>
                                  </m:r>
                                </m:e>
                                <m:sub>
                                  <m:r>
                                    <a:rPr lang="tr-TR" sz="2400" b="1" i="1" smtClean="0">
                                      <a:latin typeface="Cambria Math" panose="02040503050406030204" pitchFamily="18" charset="0"/>
                                    </a:rPr>
                                    <m:t>𝒎𝒊𝒏</m:t>
                                  </m:r>
                                </m:sub>
                              </m:sSub>
                            </m:den>
                          </m:f>
                          <m:r>
                            <a:rPr lang="tr-TR" sz="2400" b="1" i="1" smtClean="0">
                              <a:latin typeface="Cambria Math" panose="02040503050406030204" pitchFamily="18" charset="0"/>
                            </a:rPr>
                            <m:t>+</m:t>
                          </m:r>
                          <m:f>
                            <m:fPr>
                              <m:ctrlPr>
                                <a:rPr lang="tr-TR" sz="2400" b="1" i="1" smtClean="0">
                                  <a:latin typeface="Cambria Math" panose="02040503050406030204" pitchFamily="18" charset="0"/>
                                </a:rPr>
                              </m:ctrlPr>
                            </m:fPr>
                            <m:num>
                              <m:r>
                                <a:rPr lang="tr-TR" sz="2400" b="1" i="1" smtClean="0">
                                  <a:latin typeface="Cambria Math" panose="02040503050406030204" pitchFamily="18" charset="0"/>
                                </a:rPr>
                                <m:t>𝟏</m:t>
                              </m:r>
                            </m:num>
                            <m:den>
                              <m:sSub>
                                <m:sSubPr>
                                  <m:ctrlPr>
                                    <a:rPr lang="tr-TR" sz="2400" b="1" i="1" smtClean="0">
                                      <a:latin typeface="Cambria Math" panose="02040503050406030204" pitchFamily="18" charset="0"/>
                                    </a:rPr>
                                  </m:ctrlPr>
                                </m:sSubPr>
                                <m:e>
                                  <m:r>
                                    <a:rPr lang="tr-TR" sz="2400" b="1" i="1" smtClean="0">
                                      <a:latin typeface="Cambria Math" panose="02040503050406030204" pitchFamily="18" charset="0"/>
                                    </a:rPr>
                                    <m:t>𝑪</m:t>
                                  </m:r>
                                </m:e>
                                <m:sub>
                                  <m:r>
                                    <a:rPr lang="tr-TR" sz="2400" b="1" i="1" smtClean="0">
                                      <a:latin typeface="Cambria Math" panose="02040503050406030204" pitchFamily="18" charset="0"/>
                                    </a:rPr>
                                    <m:t>𝒎𝒂𝒙</m:t>
                                  </m:r>
                                </m:sub>
                              </m:sSub>
                            </m:den>
                          </m:f>
                        </m:e>
                      </m:d>
                      <m:r>
                        <a:rPr lang="tr-TR" sz="2400" b="1" i="0" smtClean="0">
                          <a:latin typeface="Cambria Math" panose="02040503050406030204" pitchFamily="18" charset="0"/>
                        </a:rPr>
                        <m:t>=</m:t>
                      </m:r>
                      <m:r>
                        <a:rPr lang="tr-TR" sz="2400" b="1" i="1" smtClean="0">
                          <a:latin typeface="Cambria Math" panose="02040503050406030204" pitchFamily="18" charset="0"/>
                        </a:rPr>
                        <m:t>−</m:t>
                      </m:r>
                      <m:f>
                        <m:fPr>
                          <m:ctrlPr>
                            <a:rPr lang="tr-TR" sz="2400" b="1" i="1" smtClean="0">
                              <a:latin typeface="Cambria Math" panose="02040503050406030204" pitchFamily="18" charset="0"/>
                            </a:rPr>
                          </m:ctrlPr>
                        </m:fPr>
                        <m:num>
                          <m:r>
                            <a:rPr lang="tr-TR" sz="2400" b="1" i="1">
                              <a:latin typeface="Cambria Math" panose="02040503050406030204" pitchFamily="18" charset="0"/>
                            </a:rPr>
                            <m:t>𝑼𝑨</m:t>
                          </m:r>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𝑪</m:t>
                              </m:r>
                            </m:e>
                            <m:sub>
                              <m:r>
                                <a:rPr lang="tr-TR" sz="2400" b="1" i="1">
                                  <a:latin typeface="Cambria Math" panose="02040503050406030204" pitchFamily="18" charset="0"/>
                                </a:rPr>
                                <m:t>𝒎𝒊𝒏</m:t>
                              </m:r>
                            </m:sub>
                          </m:sSub>
                        </m:den>
                      </m:f>
                      <m:d>
                        <m:dPr>
                          <m:ctrlPr>
                            <a:rPr lang="tr-TR" sz="2400" b="1" i="1">
                              <a:latin typeface="Cambria Math" panose="02040503050406030204" pitchFamily="18" charset="0"/>
                            </a:rPr>
                          </m:ctrlPr>
                        </m:dPr>
                        <m:e>
                          <m:r>
                            <a:rPr lang="tr-TR" sz="2400" b="1" i="1" smtClean="0">
                              <a:latin typeface="Cambria Math" panose="02040503050406030204" pitchFamily="18" charset="0"/>
                            </a:rPr>
                            <m:t>𝟏</m:t>
                          </m:r>
                          <m:r>
                            <a:rPr lang="tr-TR" sz="2400" b="1" i="1">
                              <a:latin typeface="Cambria Math" panose="02040503050406030204" pitchFamily="18" charset="0"/>
                            </a:rPr>
                            <m:t>+</m:t>
                          </m:r>
                          <m:f>
                            <m:fPr>
                              <m:ctrlPr>
                                <a:rPr lang="tr-TR" sz="2400" b="1" i="1">
                                  <a:latin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rPr>
                                    <m:t>𝑪</m:t>
                                  </m:r>
                                </m:e>
                                <m:sub>
                                  <m:r>
                                    <a:rPr lang="tr-TR" sz="2400" b="1" i="1">
                                      <a:latin typeface="Cambria Math" panose="02040503050406030204" pitchFamily="18" charset="0"/>
                                    </a:rPr>
                                    <m:t>𝒎𝒊𝒏</m:t>
                                  </m:r>
                                </m:sub>
                              </m:sSub>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𝑪</m:t>
                                  </m:r>
                                </m:e>
                                <m:sub>
                                  <m:r>
                                    <a:rPr lang="tr-TR" sz="2400" b="1" i="1">
                                      <a:latin typeface="Cambria Math" panose="02040503050406030204" pitchFamily="18" charset="0"/>
                                    </a:rPr>
                                    <m:t>𝒎𝒂𝒙</m:t>
                                  </m:r>
                                </m:sub>
                              </m:sSub>
                            </m:den>
                          </m:f>
                        </m:e>
                      </m:d>
                    </m:oMath>
                  </m:oMathPara>
                </a14:m>
                <a:endParaRPr lang="tr-TR" sz="2400" b="1" dirty="0"/>
              </a:p>
            </p:txBody>
          </p:sp>
        </mc:Choice>
        <mc:Fallback xmlns="">
          <p:sp>
            <p:nvSpPr>
              <p:cNvPr id="17" name="TextBox 16">
                <a:extLst>
                  <a:ext uri="{FF2B5EF4-FFF2-40B4-BE49-F238E27FC236}">
                    <a16:creationId xmlns:a16="http://schemas.microsoft.com/office/drawing/2014/main" id="{74DACD4C-D17A-A069-5C5C-60A9CFAE520A}"/>
                  </a:ext>
                </a:extLst>
              </p:cNvPr>
              <p:cNvSpPr txBox="1">
                <a:spLocks noRot="1" noChangeAspect="1" noMove="1" noResize="1" noEditPoints="1" noAdjustHandles="1" noChangeArrowheads="1" noChangeShapeType="1" noTextEdit="1"/>
              </p:cNvSpPr>
              <p:nvPr/>
            </p:nvSpPr>
            <p:spPr>
              <a:xfrm>
                <a:off x="1944437" y="3762855"/>
                <a:ext cx="8294065" cy="829843"/>
              </a:xfrm>
              <a:prstGeom prst="rect">
                <a:avLst/>
              </a:prstGeom>
              <a:blipFill>
                <a:blip r:embed="rId8"/>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208592F-BD73-67BD-DC9F-2FA8B743A8A5}"/>
                  </a:ext>
                </a:extLst>
              </p:cNvPr>
              <p:cNvSpPr txBox="1"/>
              <p:nvPr/>
            </p:nvSpPr>
            <p:spPr>
              <a:xfrm>
                <a:off x="3233296" y="5361515"/>
                <a:ext cx="5029262" cy="82984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tr-TR" sz="2400" b="1" i="1" smtClean="0">
                              <a:latin typeface="Cambria Math" panose="02040503050406030204" pitchFamily="18" charset="0"/>
                              <a:ea typeface="Cambria Math" panose="02040503050406030204" pitchFamily="18" charset="0"/>
                            </a:rPr>
                          </m:ctrlPr>
                        </m:dPr>
                        <m:e>
                          <m:f>
                            <m:fPr>
                              <m:ctrlPr>
                                <a:rPr lang="tr-TR" sz="2400" b="1" i="1">
                                  <a:latin typeface="Cambria Math" panose="02040503050406030204" pitchFamily="18" charset="0"/>
                                  <a:ea typeface="Cambria Math" panose="02040503050406030204" pitchFamily="18" charset="0"/>
                                </a:rPr>
                              </m:ctrlPr>
                            </m:fPr>
                            <m:num>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𝒐</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𝒐</m:t>
                                  </m:r>
                                </m:sub>
                              </m:sSub>
                            </m:num>
                            <m:den>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𝒉</m:t>
                                  </m:r>
                                  <m:r>
                                    <a:rPr lang="tr-TR" sz="2400" b="1" i="1">
                                      <a:latin typeface="Cambria Math" panose="02040503050406030204" pitchFamily="18" charset="0"/>
                                    </a:rPr>
                                    <m:t>,</m:t>
                                  </m:r>
                                  <m:r>
                                    <a:rPr lang="tr-TR" sz="2400" b="1" i="1">
                                      <a:latin typeface="Cambria Math" panose="02040503050406030204" pitchFamily="18" charset="0"/>
                                    </a:rPr>
                                    <m:t>𝒊</m:t>
                                  </m:r>
                                </m:sub>
                              </m:sSub>
                              <m:r>
                                <a:rPr lang="tr-TR" sz="2400" b="1" i="1">
                                  <a:latin typeface="Cambria Math" panose="02040503050406030204" pitchFamily="18" charset="0"/>
                                </a:rPr>
                                <m:t>−</m:t>
                              </m:r>
                              <m:sSub>
                                <m:sSubPr>
                                  <m:ctrlPr>
                                    <a:rPr lang="tr-TR" sz="2400" b="1" i="1">
                                      <a:latin typeface="Cambria Math" panose="02040503050406030204" pitchFamily="18" charset="0"/>
                                    </a:rPr>
                                  </m:ctrlPr>
                                </m:sSubPr>
                                <m:e>
                                  <m:r>
                                    <a:rPr lang="tr-TR" sz="2400" b="1" i="1">
                                      <a:latin typeface="Cambria Math" panose="02040503050406030204" pitchFamily="18" charset="0"/>
                                    </a:rPr>
                                    <m:t>𝑻</m:t>
                                  </m:r>
                                </m:e>
                                <m:sub>
                                  <m:r>
                                    <a:rPr lang="tr-TR" sz="2400" b="1" i="1">
                                      <a:latin typeface="Cambria Math" panose="02040503050406030204" pitchFamily="18" charset="0"/>
                                    </a:rPr>
                                    <m:t>𝒄</m:t>
                                  </m:r>
                                  <m:r>
                                    <a:rPr lang="tr-TR" sz="2400" b="1" i="1">
                                      <a:latin typeface="Cambria Math" panose="02040503050406030204" pitchFamily="18" charset="0"/>
                                    </a:rPr>
                                    <m:t>,</m:t>
                                  </m:r>
                                  <m:r>
                                    <a:rPr lang="tr-TR" sz="2400" b="1" i="1">
                                      <a:latin typeface="Cambria Math" panose="02040503050406030204" pitchFamily="18" charset="0"/>
                                    </a:rPr>
                                    <m:t>𝒊</m:t>
                                  </m:r>
                                </m:sub>
                              </m:sSub>
                            </m:den>
                          </m:f>
                        </m:e>
                      </m:d>
                      <m:r>
                        <a:rPr lang="tr-TR" sz="2400" b="1" i="1" smtClean="0">
                          <a:latin typeface="Cambria Math" panose="02040503050406030204" pitchFamily="18" charset="0"/>
                        </a:rPr>
                        <m:t>=</m:t>
                      </m:r>
                      <m:r>
                        <a:rPr lang="tr-TR" sz="2400" b="1" i="1" smtClean="0">
                          <a:latin typeface="Cambria Math" panose="02040503050406030204" pitchFamily="18" charset="0"/>
                        </a:rPr>
                        <m:t>𝒆𝒙𝒑</m:t>
                      </m:r>
                      <m:d>
                        <m:dPr>
                          <m:ctrlPr>
                            <a:rPr lang="tr-TR" sz="2400" b="1" i="1" smtClean="0">
                              <a:latin typeface="Cambria Math" panose="02040503050406030204" pitchFamily="18" charset="0"/>
                            </a:rPr>
                          </m:ctrlPr>
                        </m:dPr>
                        <m:e>
                          <m:r>
                            <a:rPr lang="tr-TR" sz="2400" b="1" i="1" smtClean="0">
                              <a:latin typeface="Cambria Math" panose="02040503050406030204" pitchFamily="18" charset="0"/>
                            </a:rPr>
                            <m:t>−</m:t>
                          </m:r>
                          <m:r>
                            <a:rPr lang="tr-TR" sz="2400" b="1" i="1" smtClean="0">
                              <a:latin typeface="Cambria Math" panose="02040503050406030204" pitchFamily="18" charset="0"/>
                            </a:rPr>
                            <m:t>𝑵𝑻𝑼</m:t>
                          </m:r>
                          <m:d>
                            <m:dPr>
                              <m:ctrlPr>
                                <a:rPr lang="tr-TR" sz="2400" b="1" i="1">
                                  <a:latin typeface="Cambria Math" panose="02040503050406030204" pitchFamily="18" charset="0"/>
                                </a:rPr>
                              </m:ctrlPr>
                            </m:dPr>
                            <m:e>
                              <m:r>
                                <a:rPr lang="tr-TR" sz="2400" b="1" i="1">
                                  <a:latin typeface="Cambria Math" panose="02040503050406030204" pitchFamily="18" charset="0"/>
                                </a:rPr>
                                <m:t>𝟏</m:t>
                              </m:r>
                              <m:r>
                                <a:rPr lang="tr-TR" sz="2400" b="1" i="1">
                                  <a:latin typeface="Cambria Math" panose="02040503050406030204" pitchFamily="18" charset="0"/>
                                </a:rPr>
                                <m:t>+</m:t>
                              </m:r>
                              <m:sSup>
                                <m:sSupPr>
                                  <m:ctrlPr>
                                    <a:rPr lang="tr-TR" sz="2400" b="1" i="1" smtClean="0">
                                      <a:solidFill>
                                        <a:schemeClr val="tx1"/>
                                      </a:solidFill>
                                      <a:latin typeface="Cambria Math" panose="02040503050406030204" pitchFamily="18" charset="0"/>
                                    </a:rPr>
                                  </m:ctrlPr>
                                </m:sSupPr>
                                <m:e>
                                  <m:r>
                                    <a:rPr lang="tr-TR" sz="2400" b="1" i="1">
                                      <a:solidFill>
                                        <a:schemeClr val="tx1"/>
                                      </a:solidFill>
                                      <a:latin typeface="Cambria Math" panose="02040503050406030204" pitchFamily="18" charset="0"/>
                                    </a:rPr>
                                    <m:t>𝑪</m:t>
                                  </m:r>
                                </m:e>
                                <m:sup>
                                  <m:r>
                                    <a:rPr lang="tr-TR" sz="2400" b="1" i="1">
                                      <a:solidFill>
                                        <a:schemeClr val="tx1"/>
                                      </a:solidFill>
                                      <a:latin typeface="Cambria Math" panose="02040503050406030204" pitchFamily="18" charset="0"/>
                                    </a:rPr>
                                    <m:t>∗</m:t>
                                  </m:r>
                                </m:sup>
                              </m:sSup>
                            </m:e>
                          </m:d>
                        </m:e>
                      </m:d>
                    </m:oMath>
                  </m:oMathPara>
                </a14:m>
                <a:endParaRPr lang="tr-TR" sz="2400" b="1" dirty="0"/>
              </a:p>
            </p:txBody>
          </p:sp>
        </mc:Choice>
        <mc:Fallback xmlns="">
          <p:sp>
            <p:nvSpPr>
              <p:cNvPr id="18" name="TextBox 17">
                <a:extLst>
                  <a:ext uri="{FF2B5EF4-FFF2-40B4-BE49-F238E27FC236}">
                    <a16:creationId xmlns:a16="http://schemas.microsoft.com/office/drawing/2014/main" id="{1208592F-BD73-67BD-DC9F-2FA8B743A8A5}"/>
                  </a:ext>
                </a:extLst>
              </p:cNvPr>
              <p:cNvSpPr txBox="1">
                <a:spLocks noRot="1" noChangeAspect="1" noMove="1" noResize="1" noEditPoints="1" noAdjustHandles="1" noChangeArrowheads="1" noChangeShapeType="1" noTextEdit="1"/>
              </p:cNvSpPr>
              <p:nvPr/>
            </p:nvSpPr>
            <p:spPr>
              <a:xfrm>
                <a:off x="3233296" y="5361515"/>
                <a:ext cx="5029262" cy="829843"/>
              </a:xfrm>
              <a:prstGeom prst="rect">
                <a:avLst/>
              </a:prstGeom>
              <a:blipFill>
                <a:blip r:embed="rId9"/>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A168330-A0CC-84ED-9C62-05C916A5D748}"/>
                  </a:ext>
                </a:extLst>
              </p:cNvPr>
              <p:cNvSpPr txBox="1"/>
              <p:nvPr/>
            </p:nvSpPr>
            <p:spPr>
              <a:xfrm>
                <a:off x="10333703" y="2993897"/>
                <a:ext cx="1779333" cy="754694"/>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b="1" i="1" smtClean="0">
                          <a:solidFill>
                            <a:srgbClr val="FF0000"/>
                          </a:solidFill>
                          <a:latin typeface="Cambria Math" panose="02040503050406030204" pitchFamily="18" charset="0"/>
                        </a:rPr>
                        <m:t>𝑵𝑻𝑼</m:t>
                      </m:r>
                      <m:r>
                        <a:rPr lang="tr-TR" sz="2400" b="1" i="1" smtClean="0">
                          <a:solidFill>
                            <a:srgbClr val="FF0000"/>
                          </a:solidFill>
                          <a:latin typeface="Cambria Math" panose="02040503050406030204" pitchFamily="18" charset="0"/>
                          <a:ea typeface="Cambria Math" panose="02040503050406030204" pitchFamily="18" charset="0"/>
                        </a:rPr>
                        <m:t>≡</m:t>
                      </m:r>
                      <m:f>
                        <m:fPr>
                          <m:ctrlPr>
                            <a:rPr lang="tr-TR" sz="2400" b="1" i="1" smtClean="0">
                              <a:solidFill>
                                <a:srgbClr val="FF0000"/>
                              </a:solidFill>
                              <a:latin typeface="Cambria Math" panose="02040503050406030204" pitchFamily="18" charset="0"/>
                              <a:ea typeface="Cambria Math" panose="02040503050406030204" pitchFamily="18" charset="0"/>
                            </a:rPr>
                          </m:ctrlPr>
                        </m:fPr>
                        <m:num>
                          <m:r>
                            <a:rPr lang="tr-TR" sz="2400" b="1" i="1" smtClean="0">
                              <a:solidFill>
                                <a:srgbClr val="FF0000"/>
                              </a:solidFill>
                              <a:latin typeface="Cambria Math" panose="02040503050406030204" pitchFamily="18" charset="0"/>
                              <a:ea typeface="Cambria Math" panose="02040503050406030204" pitchFamily="18" charset="0"/>
                            </a:rPr>
                            <m:t>𝑼</m:t>
                          </m:r>
                          <m:r>
                            <a:rPr lang="tr-TR" sz="2400" b="1" i="1" smtClean="0">
                              <a:solidFill>
                                <a:srgbClr val="FF0000"/>
                              </a:solidFill>
                              <a:latin typeface="Cambria Math" panose="02040503050406030204" pitchFamily="18" charset="0"/>
                              <a:ea typeface="Cambria Math" panose="02040503050406030204" pitchFamily="18" charset="0"/>
                            </a:rPr>
                            <m:t>∙</m:t>
                          </m:r>
                          <m:r>
                            <a:rPr lang="tr-TR" sz="2400" b="1" i="1" smtClean="0">
                              <a:solidFill>
                                <a:srgbClr val="FF0000"/>
                              </a:solidFill>
                              <a:latin typeface="Cambria Math" panose="02040503050406030204" pitchFamily="18" charset="0"/>
                              <a:ea typeface="Cambria Math" panose="02040503050406030204" pitchFamily="18" charset="0"/>
                            </a:rPr>
                            <m:t>𝑨</m:t>
                          </m:r>
                        </m:num>
                        <m:den>
                          <m:sSub>
                            <m:sSubPr>
                              <m:ctrlPr>
                                <a:rPr lang="tr-TR" sz="2400" b="1" i="1">
                                  <a:solidFill>
                                    <a:srgbClr val="FF0000"/>
                                  </a:solidFill>
                                  <a:latin typeface="Cambria Math" panose="02040503050406030204" pitchFamily="18" charset="0"/>
                                  <a:ea typeface="Cambria Math" panose="02040503050406030204" pitchFamily="18" charset="0"/>
                                </a:rPr>
                              </m:ctrlPr>
                            </m:sSubPr>
                            <m:e>
                              <m:r>
                                <a:rPr lang="tr-TR" sz="2400" b="1" i="1">
                                  <a:solidFill>
                                    <a:srgbClr val="FF0000"/>
                                  </a:solidFill>
                                  <a:latin typeface="Cambria Math" panose="02040503050406030204" pitchFamily="18" charset="0"/>
                                  <a:ea typeface="Cambria Math" panose="02040503050406030204" pitchFamily="18" charset="0"/>
                                </a:rPr>
                                <m:t>𝑪</m:t>
                              </m:r>
                            </m:e>
                            <m:sub>
                              <m:r>
                                <a:rPr lang="tr-TR" sz="2400" b="1" i="1">
                                  <a:solidFill>
                                    <a:srgbClr val="FF0000"/>
                                  </a:solidFill>
                                  <a:latin typeface="Cambria Math" panose="02040503050406030204" pitchFamily="18" charset="0"/>
                                  <a:ea typeface="Cambria Math" panose="02040503050406030204" pitchFamily="18" charset="0"/>
                                </a:rPr>
                                <m:t>𝒎𝒊𝒏</m:t>
                              </m:r>
                            </m:sub>
                          </m:sSub>
                        </m:den>
                      </m:f>
                    </m:oMath>
                  </m:oMathPara>
                </a14:m>
                <a:endParaRPr lang="tr-TR" sz="2400" b="1" dirty="0">
                  <a:solidFill>
                    <a:srgbClr val="FF0000"/>
                  </a:solidFill>
                </a:endParaRPr>
              </a:p>
            </p:txBody>
          </p:sp>
        </mc:Choice>
        <mc:Fallback xmlns="">
          <p:sp>
            <p:nvSpPr>
              <p:cNvPr id="19" name="TextBox 18">
                <a:extLst>
                  <a:ext uri="{FF2B5EF4-FFF2-40B4-BE49-F238E27FC236}">
                    <a16:creationId xmlns:a16="http://schemas.microsoft.com/office/drawing/2014/main" id="{0A168330-A0CC-84ED-9C62-05C916A5D748}"/>
                  </a:ext>
                </a:extLst>
              </p:cNvPr>
              <p:cNvSpPr txBox="1">
                <a:spLocks noRot="1" noChangeAspect="1" noMove="1" noResize="1" noEditPoints="1" noAdjustHandles="1" noChangeArrowheads="1" noChangeShapeType="1" noTextEdit="1"/>
              </p:cNvSpPr>
              <p:nvPr/>
            </p:nvSpPr>
            <p:spPr>
              <a:xfrm>
                <a:off x="10333703" y="2993897"/>
                <a:ext cx="1779333" cy="754694"/>
              </a:xfrm>
              <a:prstGeom prst="rect">
                <a:avLst/>
              </a:prstGeom>
              <a:blipFill>
                <a:blip r:embed="rId10"/>
                <a:stretch>
                  <a:fillRect/>
                </a:stretch>
              </a:blipFill>
              <a:ln>
                <a:noFill/>
              </a:ln>
            </p:spPr>
            <p:txBody>
              <a:bodyPr/>
              <a:lstStyle/>
              <a:p>
                <a:r>
                  <a:rPr lang="tr-TR">
                    <a:noFill/>
                  </a:rPr>
                  <a:t> </a:t>
                </a:r>
              </a:p>
            </p:txBody>
          </p:sp>
        </mc:Fallback>
      </mc:AlternateContent>
      <p:sp>
        <p:nvSpPr>
          <p:cNvPr id="20" name="Oval 19">
            <a:extLst>
              <a:ext uri="{FF2B5EF4-FFF2-40B4-BE49-F238E27FC236}">
                <a16:creationId xmlns:a16="http://schemas.microsoft.com/office/drawing/2014/main" id="{29A6919A-EFFF-89BA-FB12-54D3A5769428}"/>
              </a:ext>
            </a:extLst>
          </p:cNvPr>
          <p:cNvSpPr/>
          <p:nvPr/>
        </p:nvSpPr>
        <p:spPr>
          <a:xfrm>
            <a:off x="7815115" y="3620803"/>
            <a:ext cx="817608" cy="11139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2" name="Straight Arrow Connector 21">
            <a:extLst>
              <a:ext uri="{FF2B5EF4-FFF2-40B4-BE49-F238E27FC236}">
                <a16:creationId xmlns:a16="http://schemas.microsoft.com/office/drawing/2014/main" id="{654E1A72-BB37-6BD4-EA5D-A666163067CC}"/>
              </a:ext>
            </a:extLst>
          </p:cNvPr>
          <p:cNvCxnSpPr>
            <a:cxnSpLocks/>
          </p:cNvCxnSpPr>
          <p:nvPr/>
        </p:nvCxnSpPr>
        <p:spPr>
          <a:xfrm flipV="1">
            <a:off x="8438349" y="3371244"/>
            <a:ext cx="1895354" cy="3454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Arrow: Down 23">
            <a:extLst>
              <a:ext uri="{FF2B5EF4-FFF2-40B4-BE49-F238E27FC236}">
                <a16:creationId xmlns:a16="http://schemas.microsoft.com/office/drawing/2014/main" id="{E5876B90-60D2-4D11-B918-7E47B8174522}"/>
              </a:ext>
            </a:extLst>
          </p:cNvPr>
          <p:cNvSpPr/>
          <p:nvPr/>
        </p:nvSpPr>
        <p:spPr>
          <a:xfrm>
            <a:off x="5865426" y="4763342"/>
            <a:ext cx="432619" cy="4847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Oval 24">
            <a:extLst>
              <a:ext uri="{FF2B5EF4-FFF2-40B4-BE49-F238E27FC236}">
                <a16:creationId xmlns:a16="http://schemas.microsoft.com/office/drawing/2014/main" id="{153E68A0-EC3C-397E-5CA2-08162475C6FC}"/>
              </a:ext>
            </a:extLst>
          </p:cNvPr>
          <p:cNvSpPr/>
          <p:nvPr/>
        </p:nvSpPr>
        <p:spPr>
          <a:xfrm>
            <a:off x="9255957" y="3620802"/>
            <a:ext cx="817608" cy="1113945"/>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6" name="Straight Arrow Connector 25">
            <a:extLst>
              <a:ext uri="{FF2B5EF4-FFF2-40B4-BE49-F238E27FC236}">
                <a16:creationId xmlns:a16="http://schemas.microsoft.com/office/drawing/2014/main" id="{6C5E40EB-4C24-5376-F0D5-719C6C5DA8B6}"/>
              </a:ext>
            </a:extLst>
          </p:cNvPr>
          <p:cNvCxnSpPr>
            <a:cxnSpLocks/>
          </p:cNvCxnSpPr>
          <p:nvPr/>
        </p:nvCxnSpPr>
        <p:spPr>
          <a:xfrm>
            <a:off x="9755408" y="4722671"/>
            <a:ext cx="483094" cy="378912"/>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C46223C-ED42-4A1F-61F4-0F7C7F66C44E}"/>
                  </a:ext>
                </a:extLst>
              </p:cNvPr>
              <p:cNvSpPr txBox="1"/>
              <p:nvPr/>
            </p:nvSpPr>
            <p:spPr>
              <a:xfrm>
                <a:off x="10238502" y="4763342"/>
                <a:ext cx="1474058" cy="756041"/>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tr-TR" sz="2400" b="1" i="1" smtClean="0">
                              <a:solidFill>
                                <a:srgbClr val="0000FF"/>
                              </a:solidFill>
                              <a:latin typeface="Cambria Math" panose="02040503050406030204" pitchFamily="18" charset="0"/>
                            </a:rPr>
                          </m:ctrlPr>
                        </m:sSupPr>
                        <m:e>
                          <m:r>
                            <a:rPr lang="tr-TR" sz="2400" b="1" i="1">
                              <a:solidFill>
                                <a:srgbClr val="0000FF"/>
                              </a:solidFill>
                              <a:latin typeface="Cambria Math" panose="02040503050406030204" pitchFamily="18" charset="0"/>
                            </a:rPr>
                            <m:t>𝑪</m:t>
                          </m:r>
                        </m:e>
                        <m:sup>
                          <m:r>
                            <a:rPr lang="tr-TR" sz="2400" b="1" i="1">
                              <a:solidFill>
                                <a:srgbClr val="0000FF"/>
                              </a:solidFill>
                              <a:latin typeface="Cambria Math" panose="02040503050406030204" pitchFamily="18" charset="0"/>
                            </a:rPr>
                            <m:t>∗</m:t>
                          </m:r>
                        </m:sup>
                      </m:sSup>
                      <m:r>
                        <a:rPr lang="tr-TR" sz="2400" b="1" i="1" smtClean="0">
                          <a:solidFill>
                            <a:srgbClr val="0000FF"/>
                          </a:solidFill>
                          <a:latin typeface="Cambria Math" panose="02040503050406030204" pitchFamily="18" charset="0"/>
                        </a:rPr>
                        <m:t>=</m:t>
                      </m:r>
                      <m:f>
                        <m:fPr>
                          <m:ctrlPr>
                            <a:rPr lang="tr-TR" sz="2400" b="1" i="1">
                              <a:solidFill>
                                <a:srgbClr val="0000FF"/>
                              </a:solidFill>
                              <a:latin typeface="Cambria Math" panose="02040503050406030204" pitchFamily="18" charset="0"/>
                            </a:rPr>
                          </m:ctrlPr>
                        </m:fPr>
                        <m:num>
                          <m:sSub>
                            <m:sSubPr>
                              <m:ctrlPr>
                                <a:rPr lang="tr-TR" sz="2400" b="1" i="1">
                                  <a:solidFill>
                                    <a:srgbClr val="0000FF"/>
                                  </a:solidFill>
                                  <a:latin typeface="Cambria Math" panose="02040503050406030204" pitchFamily="18" charset="0"/>
                                  <a:ea typeface="Cambria Math" panose="02040503050406030204" pitchFamily="18" charset="0"/>
                                </a:rPr>
                              </m:ctrlPr>
                            </m:sSubPr>
                            <m:e>
                              <m:r>
                                <a:rPr lang="tr-TR" sz="2400" b="1" i="1">
                                  <a:solidFill>
                                    <a:srgbClr val="0000FF"/>
                                  </a:solidFill>
                                  <a:latin typeface="Cambria Math" panose="02040503050406030204" pitchFamily="18" charset="0"/>
                                  <a:ea typeface="Cambria Math" panose="02040503050406030204" pitchFamily="18" charset="0"/>
                                </a:rPr>
                                <m:t>𝑪</m:t>
                              </m:r>
                            </m:e>
                            <m:sub>
                              <m:r>
                                <a:rPr lang="tr-TR" sz="2400" b="1" i="1">
                                  <a:solidFill>
                                    <a:srgbClr val="0000FF"/>
                                  </a:solidFill>
                                  <a:latin typeface="Cambria Math" panose="02040503050406030204" pitchFamily="18" charset="0"/>
                                  <a:ea typeface="Cambria Math" panose="02040503050406030204" pitchFamily="18" charset="0"/>
                                </a:rPr>
                                <m:t>𝒎𝒊𝒏</m:t>
                              </m:r>
                            </m:sub>
                          </m:sSub>
                        </m:num>
                        <m:den>
                          <m:sSub>
                            <m:sSubPr>
                              <m:ctrlPr>
                                <a:rPr lang="tr-TR" sz="2400" b="1" i="1">
                                  <a:solidFill>
                                    <a:srgbClr val="0000FF"/>
                                  </a:solidFill>
                                  <a:latin typeface="Cambria Math" panose="02040503050406030204" pitchFamily="18" charset="0"/>
                                  <a:ea typeface="Cambria Math" panose="02040503050406030204" pitchFamily="18" charset="0"/>
                                </a:rPr>
                              </m:ctrlPr>
                            </m:sSubPr>
                            <m:e>
                              <m:r>
                                <a:rPr lang="tr-TR" sz="2400" b="1" i="1">
                                  <a:solidFill>
                                    <a:srgbClr val="0000FF"/>
                                  </a:solidFill>
                                  <a:latin typeface="Cambria Math" panose="02040503050406030204" pitchFamily="18" charset="0"/>
                                  <a:ea typeface="Cambria Math" panose="02040503050406030204" pitchFamily="18" charset="0"/>
                                </a:rPr>
                                <m:t>𝑪</m:t>
                              </m:r>
                            </m:e>
                            <m:sub>
                              <m:r>
                                <a:rPr lang="tr-TR" sz="2400" b="1" i="1">
                                  <a:solidFill>
                                    <a:srgbClr val="0000FF"/>
                                  </a:solidFill>
                                  <a:latin typeface="Cambria Math" panose="02040503050406030204" pitchFamily="18" charset="0"/>
                                  <a:ea typeface="Cambria Math" panose="02040503050406030204" pitchFamily="18" charset="0"/>
                                </a:rPr>
                                <m:t>𝒎𝒂𝒙</m:t>
                              </m:r>
                            </m:sub>
                          </m:sSub>
                        </m:den>
                      </m:f>
                    </m:oMath>
                  </m:oMathPara>
                </a14:m>
                <a:endParaRPr lang="tr-TR" sz="2400" b="1" dirty="0">
                  <a:solidFill>
                    <a:srgbClr val="0000FF"/>
                  </a:solidFill>
                </a:endParaRPr>
              </a:p>
            </p:txBody>
          </p:sp>
        </mc:Choice>
        <mc:Fallback xmlns="">
          <p:sp>
            <p:nvSpPr>
              <p:cNvPr id="29" name="TextBox 28">
                <a:extLst>
                  <a:ext uri="{FF2B5EF4-FFF2-40B4-BE49-F238E27FC236}">
                    <a16:creationId xmlns:a16="http://schemas.microsoft.com/office/drawing/2014/main" id="{9C46223C-ED42-4A1F-61F4-0F7C7F66C44E}"/>
                  </a:ext>
                </a:extLst>
              </p:cNvPr>
              <p:cNvSpPr txBox="1">
                <a:spLocks noRot="1" noChangeAspect="1" noMove="1" noResize="1" noEditPoints="1" noAdjustHandles="1" noChangeArrowheads="1" noChangeShapeType="1" noTextEdit="1"/>
              </p:cNvSpPr>
              <p:nvPr/>
            </p:nvSpPr>
            <p:spPr>
              <a:xfrm>
                <a:off x="10238502" y="4763342"/>
                <a:ext cx="1474058" cy="756041"/>
              </a:xfrm>
              <a:prstGeom prst="rect">
                <a:avLst/>
              </a:prstGeom>
              <a:blipFill>
                <a:blip r:embed="rId11"/>
                <a:stretch>
                  <a:fillRect/>
                </a:stretch>
              </a:blipFill>
              <a:ln>
                <a:noFill/>
              </a:ln>
            </p:spPr>
            <p:txBody>
              <a:bodyPr/>
              <a:lstStyle/>
              <a:p>
                <a:r>
                  <a:rPr lang="tr-TR">
                    <a:noFill/>
                  </a:rPr>
                  <a:t> </a:t>
                </a:r>
              </a:p>
            </p:txBody>
          </p:sp>
        </mc:Fallback>
      </mc:AlternateContent>
      <p:sp>
        <p:nvSpPr>
          <p:cNvPr id="3" name="Slayt Numarası Yer Tutucusu 2">
            <a:extLst>
              <a:ext uri="{FF2B5EF4-FFF2-40B4-BE49-F238E27FC236}">
                <a16:creationId xmlns:a16="http://schemas.microsoft.com/office/drawing/2014/main" id="{3D64A7D9-62A3-A26D-AEEF-534AE4CAC574}"/>
              </a:ext>
            </a:extLst>
          </p:cNvPr>
          <p:cNvSpPr>
            <a:spLocks noGrp="1"/>
          </p:cNvSpPr>
          <p:nvPr>
            <p:ph type="sldNum" sz="quarter" idx="12"/>
          </p:nvPr>
        </p:nvSpPr>
        <p:spPr/>
        <p:txBody>
          <a:bodyPr/>
          <a:lstStyle/>
          <a:p>
            <a:fld id="{9DC36462-DBD6-4833-A557-4F162F5DA347}" type="slidenum">
              <a:rPr lang="tr-TR" smtClean="0"/>
              <a:t>9</a:t>
            </a:fld>
            <a:endParaRPr lang="tr-TR"/>
          </a:p>
        </p:txBody>
      </p:sp>
    </p:spTree>
    <p:extLst>
      <p:ext uri="{BB962C8B-B14F-4D97-AF65-F5344CB8AC3E}">
        <p14:creationId xmlns:p14="http://schemas.microsoft.com/office/powerpoint/2010/main" val="3235915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3303</TotalTime>
  <Words>2625</Words>
  <Application>Microsoft Office PowerPoint</Application>
  <PresentationFormat>Geniş ekran</PresentationFormat>
  <Paragraphs>326</Paragraphs>
  <Slides>38</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38</vt:i4>
      </vt:variant>
    </vt:vector>
  </HeadingPairs>
  <TitlesOfParts>
    <vt:vector size="44" baseType="lpstr">
      <vt:lpstr>Arial</vt:lpstr>
      <vt:lpstr>Calibri</vt:lpstr>
      <vt:lpstr>Cambria Math</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SYSTEM DESIGN 2023-2024 / SPRING</dc:title>
  <dc:creator>mertatak</dc:creator>
  <cp:lastModifiedBy>Yağmur Nalbant</cp:lastModifiedBy>
  <cp:revision>262</cp:revision>
  <dcterms:created xsi:type="dcterms:W3CDTF">2023-01-06T13:00:28Z</dcterms:created>
  <dcterms:modified xsi:type="dcterms:W3CDTF">2025-10-17T11:39:20Z</dcterms:modified>
</cp:coreProperties>
</file>