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Orta Stil 4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AF606853-7671-496A-8E4F-DF71F8EC918B}" styleName="Koyu Stil 1 - Vurgu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Koyu Stil 1 - Vurgu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Koyu Stil 1 - Vurgu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Koyu Stil 1 - Vurgu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Orta Stil 3 - 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Orta Stil 4 - Vurgu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2"/>
    <p:restoredTop sz="94574"/>
  </p:normalViewPr>
  <p:slideViewPr>
    <p:cSldViewPr snapToGrid="0" snapToObjects="1">
      <p:cViewPr varScale="1">
        <p:scale>
          <a:sx n="82" d="100"/>
          <a:sy n="82" d="100"/>
        </p:scale>
        <p:origin x="9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A7C30-A962-D848-ABA3-84FD6801AED0}" type="datetimeFigureOut">
              <a:rPr lang="tr-KG" smtClean="0"/>
              <a:t>10/17/2023</a:t>
            </a:fld>
            <a:endParaRPr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B5BEE-993C-EF4E-ACA0-1F418F064F5B}" type="slidenum">
              <a:rPr lang="tr-KG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9655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2B5BEE-993C-EF4E-ACA0-1F418F064F5B}" type="slidenum">
              <a:rPr lang="tr-KG" smtClean="0"/>
              <a:t>7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1812538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2B5BEE-993C-EF4E-ACA0-1F418F064F5B}" type="slidenum">
              <a:rPr lang="tr-KG" smtClean="0"/>
              <a:t>8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508936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2B5BEE-993C-EF4E-ACA0-1F418F064F5B}" type="slidenum">
              <a:rPr lang="tr-KG" smtClean="0"/>
              <a:t>9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1965351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2B5BEE-993C-EF4E-ACA0-1F418F064F5B}" type="slidenum">
              <a:rPr lang="tr-KG" smtClean="0"/>
              <a:t>10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646598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350387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124085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804298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420392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236828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392743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3266558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341126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3238353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196012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K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362346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F4584-78E6-8C4E-B4DA-34C85E17C13D}" type="datetimeFigureOut">
              <a:rPr lang="tr-KG" smtClean="0"/>
              <a:t>10/17/2023</a:t>
            </a:fld>
            <a:endParaRPr lang="tr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96839-3F2C-0940-B36E-7CF2D1C90183}" type="slidenum">
              <a:rPr lang="tr-KG" smtClean="0"/>
              <a:t>‹#›</a:t>
            </a:fld>
            <a:endParaRPr lang="tr-KG"/>
          </a:p>
        </p:txBody>
      </p:sp>
    </p:spTree>
    <p:extLst>
      <p:ext uri="{BB962C8B-B14F-4D97-AF65-F5344CB8AC3E}">
        <p14:creationId xmlns:p14="http://schemas.microsoft.com/office/powerpoint/2010/main" val="153004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küçük resim içeren bir resim&#10;&#10;Açıklama otomatik olarak oluşturuldu">
            <a:extLst>
              <a:ext uri="{FF2B5EF4-FFF2-40B4-BE49-F238E27FC236}">
                <a16:creationId xmlns:a16="http://schemas.microsoft.com/office/drawing/2014/main" id="{73A07CFB-257B-4E43-A5BC-FEF3CEC225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56" r="11004"/>
          <a:stretch/>
        </p:blipFill>
        <p:spPr>
          <a:xfrm>
            <a:off x="0" y="0"/>
            <a:ext cx="12192000" cy="624840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01AA7A7E-627D-BC41-BFAA-FFF34EF99975}"/>
              </a:ext>
            </a:extLst>
          </p:cNvPr>
          <p:cNvSpPr txBox="1"/>
          <p:nvPr/>
        </p:nvSpPr>
        <p:spPr>
          <a:xfrm>
            <a:off x="4814596" y="6264247"/>
            <a:ext cx="2052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/>
              <a:t>SAYILAR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303628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047795-9FC2-3042-A0B9-2580B583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"/>
            <a:ext cx="12192000" cy="68579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KG" sz="4000" b="1" dirty="0" smtClean="0"/>
              <a:t>     </a:t>
            </a:r>
            <a:r>
              <a:rPr lang="tr-KG" sz="4000" b="1" dirty="0"/>
              <a:t>Ambulans/ İlk </a:t>
            </a:r>
            <a:r>
              <a:rPr lang="tr-KG" sz="4000" b="1" dirty="0" smtClean="0"/>
              <a:t>yardım</a:t>
            </a:r>
            <a:r>
              <a:rPr lang="tr-TR" sz="4000" b="1" dirty="0" smtClean="0"/>
              <a:t>, Polis</a:t>
            </a:r>
            <a:endParaRPr lang="tr-KG" sz="4000" b="1" dirty="0"/>
          </a:p>
          <a:p>
            <a:pPr marL="0" indent="0">
              <a:lnSpc>
                <a:spcPct val="150000"/>
              </a:lnSpc>
              <a:buNone/>
            </a:pPr>
            <a:r>
              <a:rPr lang="tr-TR" sz="4000" b="1" dirty="0" smtClean="0"/>
              <a:t>                                                112</a:t>
            </a:r>
            <a:endParaRPr lang="tr-KG" sz="4000" b="1" dirty="0"/>
          </a:p>
          <a:p>
            <a:pPr marL="0" indent="0">
              <a:lnSpc>
                <a:spcPct val="150000"/>
              </a:lnSpc>
              <a:buNone/>
            </a:pPr>
            <a:r>
              <a:rPr lang="tr-KG" sz="4000" b="1" dirty="0"/>
              <a:t>		     </a:t>
            </a:r>
          </a:p>
          <a:p>
            <a:pPr marL="0" indent="0">
              <a:lnSpc>
                <a:spcPct val="150000"/>
              </a:lnSpc>
              <a:buNone/>
            </a:pPr>
            <a:endParaRPr lang="tr-KG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2" name="Tablo 3">
            <a:extLst>
              <a:ext uri="{FF2B5EF4-FFF2-40B4-BE49-F238E27FC236}">
                <a16:creationId xmlns:a16="http://schemas.microsoft.com/office/drawing/2014/main" id="{9DB1537C-7897-274E-A711-6296D1653F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389931"/>
              </p:ext>
            </p:extLst>
          </p:nvPr>
        </p:nvGraphicFramePr>
        <p:xfrm>
          <a:off x="1930400" y="1246247"/>
          <a:ext cx="1273032" cy="9126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73032">
                  <a:extLst>
                    <a:ext uri="{9D8B030D-6E8A-4147-A177-3AD203B41FA5}">
                      <a16:colId xmlns:a16="http://schemas.microsoft.com/office/drawing/2014/main" val="1872894348"/>
                    </a:ext>
                  </a:extLst>
                </a:gridCol>
              </a:tblGrid>
              <a:tr h="912690">
                <a:tc>
                  <a:txBody>
                    <a:bodyPr/>
                    <a:lstStyle/>
                    <a:p>
                      <a:endParaRPr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365596"/>
                  </a:ext>
                </a:extLst>
              </a:tr>
            </a:tbl>
          </a:graphicData>
        </a:graphic>
      </p:graphicFrame>
      <p:graphicFrame>
        <p:nvGraphicFramePr>
          <p:cNvPr id="4" name="Tablo 5">
            <a:extLst>
              <a:ext uri="{FF2B5EF4-FFF2-40B4-BE49-F238E27FC236}">
                <a16:creationId xmlns:a16="http://schemas.microsoft.com/office/drawing/2014/main" id="{DE8A0CE3-3376-5148-A498-2A4B3FECAB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730261"/>
              </p:ext>
            </p:extLst>
          </p:nvPr>
        </p:nvGraphicFramePr>
        <p:xfrm>
          <a:off x="1930400" y="4235042"/>
          <a:ext cx="1273032" cy="9126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73032">
                  <a:extLst>
                    <a:ext uri="{9D8B030D-6E8A-4147-A177-3AD203B41FA5}">
                      <a16:colId xmlns:a16="http://schemas.microsoft.com/office/drawing/2014/main" val="2911575518"/>
                    </a:ext>
                  </a:extLst>
                </a:gridCol>
              </a:tblGrid>
              <a:tr h="912690">
                <a:tc>
                  <a:txBody>
                    <a:bodyPr/>
                    <a:lstStyle/>
                    <a:p>
                      <a:endParaRPr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259343"/>
                  </a:ext>
                </a:extLst>
              </a:tr>
            </a:tbl>
          </a:graphicData>
        </a:graphic>
      </p:graphicFrame>
      <p:graphicFrame>
        <p:nvGraphicFramePr>
          <p:cNvPr id="5" name="Tablo 8">
            <a:extLst>
              <a:ext uri="{FF2B5EF4-FFF2-40B4-BE49-F238E27FC236}">
                <a16:creationId xmlns:a16="http://schemas.microsoft.com/office/drawing/2014/main" id="{25AFE666-0CA1-4D49-BB0D-90B0A60A80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924896"/>
              </p:ext>
            </p:extLst>
          </p:nvPr>
        </p:nvGraphicFramePr>
        <p:xfrm>
          <a:off x="9030210" y="1246247"/>
          <a:ext cx="1273033" cy="91268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73033">
                  <a:extLst>
                    <a:ext uri="{9D8B030D-6E8A-4147-A177-3AD203B41FA5}">
                      <a16:colId xmlns:a16="http://schemas.microsoft.com/office/drawing/2014/main" val="337969226"/>
                    </a:ext>
                  </a:extLst>
                </a:gridCol>
              </a:tblGrid>
              <a:tr h="912689">
                <a:tc>
                  <a:txBody>
                    <a:bodyPr/>
                    <a:lstStyle/>
                    <a:p>
                      <a:endParaRPr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705813"/>
                  </a:ext>
                </a:extLst>
              </a:tr>
            </a:tbl>
          </a:graphicData>
        </a:graphic>
      </p:graphicFrame>
      <p:graphicFrame>
        <p:nvGraphicFramePr>
          <p:cNvPr id="6" name="Tablo 6">
            <a:extLst>
              <a:ext uri="{FF2B5EF4-FFF2-40B4-BE49-F238E27FC236}">
                <a16:creationId xmlns:a16="http://schemas.microsoft.com/office/drawing/2014/main" id="{88A65547-176F-8D45-92AD-2907CA264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455277"/>
              </p:ext>
            </p:extLst>
          </p:nvPr>
        </p:nvGraphicFramePr>
        <p:xfrm>
          <a:off x="9030210" y="4235042"/>
          <a:ext cx="1273032" cy="912689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273032">
                  <a:extLst>
                    <a:ext uri="{9D8B030D-6E8A-4147-A177-3AD203B41FA5}">
                      <a16:colId xmlns:a16="http://schemas.microsoft.com/office/drawing/2014/main" val="2135783275"/>
                    </a:ext>
                  </a:extLst>
                </a:gridCol>
              </a:tblGrid>
              <a:tr h="912689">
                <a:tc>
                  <a:txBody>
                    <a:bodyPr/>
                    <a:lstStyle/>
                    <a:p>
                      <a:endParaRPr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262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056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047795-9FC2-3042-A0B9-2580B583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b="1" dirty="0"/>
              <a:t>0 	sıfır</a:t>
            </a:r>
          </a:p>
          <a:p>
            <a:pPr marL="0" indent="0">
              <a:buNone/>
            </a:pPr>
            <a:r>
              <a:rPr lang="tr-TR" sz="3600" b="1" dirty="0"/>
              <a:t>							</a:t>
            </a:r>
          </a:p>
          <a:p>
            <a:pPr marL="0" indent="0">
              <a:buNone/>
            </a:pPr>
            <a:r>
              <a:rPr lang="tr-TR" sz="3600" b="1" dirty="0"/>
              <a:t>1	bir 							2	iki</a:t>
            </a:r>
          </a:p>
          <a:p>
            <a:endParaRPr lang="tr-TR" sz="3600" b="1" dirty="0"/>
          </a:p>
          <a:p>
            <a:pPr marL="0" indent="0">
              <a:buNone/>
            </a:pPr>
            <a:r>
              <a:rPr lang="tr-TR" sz="3600" b="1" dirty="0"/>
              <a:t>							</a:t>
            </a:r>
          </a:p>
          <a:p>
            <a:pPr marL="0" indent="0">
              <a:buNone/>
            </a:pPr>
            <a:r>
              <a:rPr lang="tr-TR" sz="3600" b="1" dirty="0"/>
              <a:t>3 	üç 			tek 		                4	dört         çift</a:t>
            </a:r>
          </a:p>
          <a:p>
            <a:pPr marL="514350" indent="-514350">
              <a:buAutoNum type="arabicPlain" startAt="4"/>
            </a:pPr>
            <a:endParaRPr lang="tr-TR" sz="3600" b="1" dirty="0"/>
          </a:p>
          <a:p>
            <a:pPr marL="0" indent="0">
              <a:buNone/>
            </a:pPr>
            <a:r>
              <a:rPr lang="tr-TR" sz="3600" b="1" dirty="0"/>
              <a:t>							</a:t>
            </a:r>
          </a:p>
          <a:p>
            <a:pPr marL="0" indent="0">
              <a:buNone/>
            </a:pPr>
            <a:r>
              <a:rPr lang="tr-TR" sz="3600" b="1" dirty="0"/>
              <a:t>5	beş							6	altı			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Sağ Küme Ayracı 4">
            <a:extLst>
              <a:ext uri="{FF2B5EF4-FFF2-40B4-BE49-F238E27FC236}">
                <a16:creationId xmlns:a16="http://schemas.microsoft.com/office/drawing/2014/main" id="{7D2521B9-7ABD-3140-86F8-CBF25F84DF7D}"/>
              </a:ext>
            </a:extLst>
          </p:cNvPr>
          <p:cNvSpPr/>
          <p:nvPr/>
        </p:nvSpPr>
        <p:spPr>
          <a:xfrm>
            <a:off x="2661564" y="1467313"/>
            <a:ext cx="423334" cy="392336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Sağ Küme Ayracı 10">
            <a:extLst>
              <a:ext uri="{FF2B5EF4-FFF2-40B4-BE49-F238E27FC236}">
                <a16:creationId xmlns:a16="http://schemas.microsoft.com/office/drawing/2014/main" id="{911D5B07-C4F2-B743-BD89-0384ADF3CD9A}"/>
              </a:ext>
            </a:extLst>
          </p:cNvPr>
          <p:cNvSpPr/>
          <p:nvPr/>
        </p:nvSpPr>
        <p:spPr>
          <a:xfrm>
            <a:off x="9107103" y="1467314"/>
            <a:ext cx="423334" cy="392336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40293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047795-9FC2-3042-A0B9-2580B583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r>
              <a:rPr lang="tr-TR" sz="3600" dirty="0"/>
              <a:t>							</a:t>
            </a:r>
          </a:p>
          <a:p>
            <a:pPr marL="0" indent="0">
              <a:buNone/>
            </a:pPr>
            <a:r>
              <a:rPr lang="tr-TR" sz="3600" b="1" dirty="0"/>
              <a:t>7	yedi 							8	sekiz</a:t>
            </a:r>
          </a:p>
          <a:p>
            <a:endParaRPr lang="tr-TR" sz="3600" b="1" dirty="0"/>
          </a:p>
          <a:p>
            <a:pPr marL="0" indent="0">
              <a:buNone/>
            </a:pPr>
            <a:r>
              <a:rPr lang="tr-TR" sz="3600" b="1" dirty="0"/>
              <a:t>							</a:t>
            </a:r>
          </a:p>
          <a:p>
            <a:pPr marL="0" indent="0">
              <a:buNone/>
            </a:pPr>
            <a:r>
              <a:rPr lang="tr-TR" sz="3600" b="1" dirty="0"/>
              <a:t>9 	</a:t>
            </a:r>
            <a:r>
              <a:rPr lang="tr-TR" sz="3300" b="1" dirty="0"/>
              <a:t>dokuz</a:t>
            </a:r>
            <a:r>
              <a:rPr lang="tr-TR" sz="3600" b="1" dirty="0"/>
              <a:t> 		tek            		10	on             çift</a:t>
            </a:r>
          </a:p>
          <a:p>
            <a:pPr marL="514350" indent="-514350">
              <a:buAutoNum type="arabicPlain" startAt="4"/>
            </a:pPr>
            <a:endParaRPr lang="tr-TR" sz="3600" b="1" dirty="0"/>
          </a:p>
          <a:p>
            <a:pPr marL="0" indent="0">
              <a:buNone/>
            </a:pPr>
            <a:r>
              <a:rPr lang="tr-TR" sz="3600" b="1" dirty="0"/>
              <a:t>							</a:t>
            </a:r>
          </a:p>
          <a:p>
            <a:pPr marL="0" indent="0">
              <a:buNone/>
            </a:pPr>
            <a:r>
              <a:rPr lang="tr-TR" sz="3600" b="1" dirty="0"/>
              <a:t>11	on bir						12	on iki</a:t>
            </a:r>
            <a:r>
              <a:rPr lang="tr-TR" sz="3600" dirty="0"/>
              <a:t>			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Sağ Küme Ayracı 12">
            <a:extLst>
              <a:ext uri="{FF2B5EF4-FFF2-40B4-BE49-F238E27FC236}">
                <a16:creationId xmlns:a16="http://schemas.microsoft.com/office/drawing/2014/main" id="{475A8BF1-A7E3-BB4D-AF2D-D1A8B70C6AE5}"/>
              </a:ext>
            </a:extLst>
          </p:cNvPr>
          <p:cNvSpPr/>
          <p:nvPr/>
        </p:nvSpPr>
        <p:spPr>
          <a:xfrm>
            <a:off x="2661564" y="1467313"/>
            <a:ext cx="423334" cy="392336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ağ Küme Ayracı 14">
            <a:extLst>
              <a:ext uri="{FF2B5EF4-FFF2-40B4-BE49-F238E27FC236}">
                <a16:creationId xmlns:a16="http://schemas.microsoft.com/office/drawing/2014/main" id="{62EF1874-DA1C-0944-BF75-3FE647FDCC87}"/>
              </a:ext>
            </a:extLst>
          </p:cNvPr>
          <p:cNvSpPr/>
          <p:nvPr/>
        </p:nvSpPr>
        <p:spPr>
          <a:xfrm>
            <a:off x="9510472" y="1467313"/>
            <a:ext cx="423334" cy="392336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903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047795-9FC2-3042-A0B9-2580B583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b="1" dirty="0"/>
              <a:t>…</a:t>
            </a:r>
          </a:p>
          <a:p>
            <a:pPr marL="0" indent="0">
              <a:buNone/>
            </a:pPr>
            <a:r>
              <a:rPr lang="tr-TR" sz="3600" b="1" dirty="0"/>
              <a:t>							</a:t>
            </a:r>
          </a:p>
          <a:p>
            <a:pPr marL="0" indent="0">
              <a:buNone/>
            </a:pPr>
            <a:r>
              <a:rPr lang="tr-TR" sz="3600" b="1" dirty="0"/>
              <a:t>10	on 							40	kırk</a:t>
            </a:r>
          </a:p>
          <a:p>
            <a:endParaRPr lang="tr-TR" sz="3600" b="1" dirty="0"/>
          </a:p>
          <a:p>
            <a:pPr marL="0" indent="0">
              <a:buNone/>
            </a:pPr>
            <a:r>
              <a:rPr lang="tr-TR" sz="3600" b="1" dirty="0"/>
              <a:t>							</a:t>
            </a:r>
          </a:p>
          <a:p>
            <a:pPr marL="0" indent="0">
              <a:buNone/>
            </a:pPr>
            <a:r>
              <a:rPr lang="tr-TR" sz="3600" b="1" dirty="0"/>
              <a:t>20	yirmi 						50	elli</a:t>
            </a:r>
          </a:p>
          <a:p>
            <a:pPr marL="514350" indent="-514350">
              <a:buAutoNum type="arabicPlain" startAt="4"/>
            </a:pPr>
            <a:endParaRPr lang="tr-TR" sz="3600" b="1" dirty="0"/>
          </a:p>
          <a:p>
            <a:pPr marL="0" indent="0">
              <a:buNone/>
            </a:pPr>
            <a:r>
              <a:rPr lang="tr-TR" sz="3600" b="1" dirty="0"/>
              <a:t>							</a:t>
            </a:r>
          </a:p>
          <a:p>
            <a:pPr marL="0" indent="0">
              <a:buNone/>
            </a:pPr>
            <a:r>
              <a:rPr lang="tr-TR" sz="3600" b="1" dirty="0"/>
              <a:t>30	otuz							60	altmış</a:t>
            </a:r>
            <a:r>
              <a:rPr lang="tr-TR" sz="3600" dirty="0"/>
              <a:t>			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80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047795-9FC2-3042-A0B9-2580B583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3600" b="1" dirty="0"/>
              <a:t>100	yüz 	 								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/>
              <a:t>101	yüz bir 											</a:t>
            </a:r>
          </a:p>
          <a:p>
            <a:pPr marL="742950" indent="-742950">
              <a:lnSpc>
                <a:spcPct val="150000"/>
              </a:lnSpc>
              <a:buAutoNum type="arabicPlain" startAt="102"/>
            </a:pPr>
            <a:r>
              <a:rPr lang="tr-TR" sz="3600" b="1" dirty="0"/>
              <a:t> yüz iki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/>
              <a:t>…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/>
              <a:t>200 iki yüz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/>
              <a:t>300 üç yüz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600" b="1" dirty="0"/>
              <a:t>400 dört yüz</a:t>
            </a:r>
            <a:r>
              <a:rPr lang="tr-TR" sz="3600" dirty="0"/>
              <a:t>											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0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047795-9FC2-3042-A0B9-2580B583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tr-TR" sz="3600" b="1" dirty="0"/>
              <a:t>1.000 bin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sz="3600" b="1" dirty="0"/>
              <a:t>1.000.000 bir milyon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KG" sz="3600" b="1" dirty="0"/>
              <a:t>10.000.000 on milyon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KG" sz="3600" b="1" dirty="0"/>
              <a:t>100.000.000 yüz milyon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KG" sz="3600" b="1" dirty="0"/>
              <a:t>1.000.000.000 bir milyar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047795-9FC2-3042-A0B9-2580B583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576536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KG" sz="3600" b="1" dirty="0"/>
              <a:t>8						</a:t>
            </a:r>
            <a:r>
              <a:rPr lang="tr-TR" sz="3600" b="1" dirty="0"/>
              <a:t>b</a:t>
            </a:r>
            <a:r>
              <a:rPr lang="tr-KG" sz="3600" b="1" dirty="0"/>
              <a:t>in dört yüz elli üç		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3600" b="1" dirty="0"/>
              <a:t>1.453					sekiz		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3600" b="1" dirty="0"/>
              <a:t>1.571					bir milyon			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3600" b="1" dirty="0"/>
              <a:t>2.002					bin beş yüz yetmiş bir	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3600" b="1" dirty="0"/>
              <a:t>9.300					iki bin iki		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3600" b="1" dirty="0"/>
              <a:t>1.000.000				dokuz bin üç yüz </a:t>
            </a:r>
          </a:p>
          <a:p>
            <a:pPr marL="0" indent="0">
              <a:lnSpc>
                <a:spcPct val="150000"/>
              </a:lnSpc>
              <a:buNone/>
            </a:pPr>
            <a:endParaRPr lang="tr-KG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5" name="Eğri Bağlayıcı 4">
            <a:extLst>
              <a:ext uri="{FF2B5EF4-FFF2-40B4-BE49-F238E27FC236}">
                <a16:creationId xmlns:a16="http://schemas.microsoft.com/office/drawing/2014/main" id="{9CA65AFD-53EA-2C48-9184-1F54BA107202}"/>
              </a:ext>
            </a:extLst>
          </p:cNvPr>
          <p:cNvCxnSpPr>
            <a:cxnSpLocks/>
          </p:cNvCxnSpPr>
          <p:nvPr/>
        </p:nvCxnSpPr>
        <p:spPr>
          <a:xfrm>
            <a:off x="1185333" y="713127"/>
            <a:ext cx="4250267" cy="878606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ğri Bağlayıcı 12">
            <a:extLst>
              <a:ext uri="{FF2B5EF4-FFF2-40B4-BE49-F238E27FC236}">
                <a16:creationId xmlns:a16="http://schemas.microsoft.com/office/drawing/2014/main" id="{4FECEEB1-4104-5A4E-A6C1-14F523583DF4}"/>
              </a:ext>
            </a:extLst>
          </p:cNvPr>
          <p:cNvCxnSpPr>
            <a:cxnSpLocks/>
          </p:cNvCxnSpPr>
          <p:nvPr/>
        </p:nvCxnSpPr>
        <p:spPr>
          <a:xfrm flipV="1">
            <a:off x="1337733" y="474133"/>
            <a:ext cx="4097867" cy="93133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ğri Bağlayıcı 16">
            <a:extLst>
              <a:ext uri="{FF2B5EF4-FFF2-40B4-BE49-F238E27FC236}">
                <a16:creationId xmlns:a16="http://schemas.microsoft.com/office/drawing/2014/main" id="{5B75A068-DFFD-8E48-B273-433233F5E9CB}"/>
              </a:ext>
            </a:extLst>
          </p:cNvPr>
          <p:cNvCxnSpPr>
            <a:cxnSpLocks/>
          </p:cNvCxnSpPr>
          <p:nvPr/>
        </p:nvCxnSpPr>
        <p:spPr>
          <a:xfrm>
            <a:off x="1209217" y="2459750"/>
            <a:ext cx="4250267" cy="878606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ğri Bağlayıcı 17">
            <a:extLst>
              <a:ext uri="{FF2B5EF4-FFF2-40B4-BE49-F238E27FC236}">
                <a16:creationId xmlns:a16="http://schemas.microsoft.com/office/drawing/2014/main" id="{BE7F2FD5-C169-204B-B275-D1BED445FDD4}"/>
              </a:ext>
            </a:extLst>
          </p:cNvPr>
          <p:cNvCxnSpPr>
            <a:cxnSpLocks/>
          </p:cNvCxnSpPr>
          <p:nvPr/>
        </p:nvCxnSpPr>
        <p:spPr>
          <a:xfrm flipV="1">
            <a:off x="2082800" y="2459749"/>
            <a:ext cx="3376684" cy="283288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ğri Bağlayıcı 19">
            <a:extLst>
              <a:ext uri="{FF2B5EF4-FFF2-40B4-BE49-F238E27FC236}">
                <a16:creationId xmlns:a16="http://schemas.microsoft.com/office/drawing/2014/main" id="{7F5B3FFA-1C8C-8340-AE4F-5A5D0D876239}"/>
              </a:ext>
            </a:extLst>
          </p:cNvPr>
          <p:cNvCxnSpPr>
            <a:cxnSpLocks/>
          </p:cNvCxnSpPr>
          <p:nvPr/>
        </p:nvCxnSpPr>
        <p:spPr>
          <a:xfrm>
            <a:off x="1209217" y="4346855"/>
            <a:ext cx="4250267" cy="945776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ğri Bağlayıcı 21">
            <a:extLst>
              <a:ext uri="{FF2B5EF4-FFF2-40B4-BE49-F238E27FC236}">
                <a16:creationId xmlns:a16="http://schemas.microsoft.com/office/drawing/2014/main" id="{586FB8F1-48E2-8A4E-A89A-592D86A36503}"/>
              </a:ext>
            </a:extLst>
          </p:cNvPr>
          <p:cNvCxnSpPr>
            <a:cxnSpLocks/>
          </p:cNvCxnSpPr>
          <p:nvPr/>
        </p:nvCxnSpPr>
        <p:spPr>
          <a:xfrm>
            <a:off x="1209217" y="3428999"/>
            <a:ext cx="4226383" cy="91785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etin kutusu 3">
            <a:extLst>
              <a:ext uri="{FF2B5EF4-FFF2-40B4-BE49-F238E27FC236}">
                <a16:creationId xmlns:a16="http://schemas.microsoft.com/office/drawing/2014/main" id="{57FDF528-78C4-8F44-88AB-9C311807D57C}"/>
              </a:ext>
            </a:extLst>
          </p:cNvPr>
          <p:cNvSpPr txBox="1"/>
          <p:nvPr/>
        </p:nvSpPr>
        <p:spPr>
          <a:xfrm rot="10800000" flipV="1">
            <a:off x="9654120" y="0"/>
            <a:ext cx="2529696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tr-TR" sz="3600" dirty="0"/>
              <a:t>Eşleştirelim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419180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047795-9FC2-3042-A0B9-2580B583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"/>
            <a:ext cx="12192000" cy="685799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KG" sz="3600" b="1" dirty="0"/>
              <a:t>Tekrar edelim.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4000" b="1" dirty="0"/>
              <a:t>11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4000" b="1" dirty="0"/>
              <a:t>103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4000" b="1" dirty="0"/>
              <a:t>1.004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4000" b="1" dirty="0"/>
              <a:t>89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4000" b="1" dirty="0"/>
              <a:t>12 </a:t>
            </a:r>
          </a:p>
          <a:p>
            <a:pPr marL="0" indent="0">
              <a:lnSpc>
                <a:spcPct val="150000"/>
              </a:lnSpc>
              <a:buNone/>
            </a:pPr>
            <a:endParaRPr lang="tr-KG" dirty="0"/>
          </a:p>
          <a:p>
            <a:pPr marL="0" indent="0">
              <a:lnSpc>
                <a:spcPct val="150000"/>
              </a:lnSpc>
              <a:buNone/>
            </a:pPr>
            <a:endParaRPr lang="tr-KG" sz="4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2" name="Tablo 3">
            <a:extLst>
              <a:ext uri="{FF2B5EF4-FFF2-40B4-BE49-F238E27FC236}">
                <a16:creationId xmlns:a16="http://schemas.microsoft.com/office/drawing/2014/main" id="{9DB1537C-7897-274E-A711-6296D1653F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285721"/>
              </p:ext>
            </p:extLst>
          </p:nvPr>
        </p:nvGraphicFramePr>
        <p:xfrm>
          <a:off x="1540933" y="1371600"/>
          <a:ext cx="2929466" cy="640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29466">
                  <a:extLst>
                    <a:ext uri="{9D8B030D-6E8A-4147-A177-3AD203B41FA5}">
                      <a16:colId xmlns:a16="http://schemas.microsoft.com/office/drawing/2014/main" val="1872894348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tr-TR" sz="3600" dirty="0"/>
                        <a:t>On bir </a:t>
                      </a:r>
                      <a:endParaRPr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365596"/>
                  </a:ext>
                </a:extLst>
              </a:tr>
            </a:tbl>
          </a:graphicData>
        </a:graphic>
      </p:graphicFrame>
      <p:graphicFrame>
        <p:nvGraphicFramePr>
          <p:cNvPr id="4" name="Tablo 5">
            <a:extLst>
              <a:ext uri="{FF2B5EF4-FFF2-40B4-BE49-F238E27FC236}">
                <a16:creationId xmlns:a16="http://schemas.microsoft.com/office/drawing/2014/main" id="{DE8A0CE3-3376-5148-A498-2A4B3FECAB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359947"/>
              </p:ext>
            </p:extLst>
          </p:nvPr>
        </p:nvGraphicFramePr>
        <p:xfrm>
          <a:off x="1540933" y="2269716"/>
          <a:ext cx="2929466" cy="640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29466">
                  <a:extLst>
                    <a:ext uri="{9D8B030D-6E8A-4147-A177-3AD203B41FA5}">
                      <a16:colId xmlns:a16="http://schemas.microsoft.com/office/drawing/2014/main" val="2911575518"/>
                    </a:ext>
                  </a:extLst>
                </a:gridCol>
              </a:tblGrid>
              <a:tr h="444675">
                <a:tc>
                  <a:txBody>
                    <a:bodyPr/>
                    <a:lstStyle/>
                    <a:p>
                      <a:r>
                        <a:rPr lang="tr-TR" sz="3600" dirty="0"/>
                        <a:t>Yüz üç</a:t>
                      </a:r>
                      <a:endParaRPr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259343"/>
                  </a:ext>
                </a:extLst>
              </a:tr>
            </a:tbl>
          </a:graphicData>
        </a:graphic>
      </p:graphicFrame>
      <p:graphicFrame>
        <p:nvGraphicFramePr>
          <p:cNvPr id="6" name="Tablo 6">
            <a:extLst>
              <a:ext uri="{FF2B5EF4-FFF2-40B4-BE49-F238E27FC236}">
                <a16:creationId xmlns:a16="http://schemas.microsoft.com/office/drawing/2014/main" id="{56236886-48AA-DB42-8097-82DC1C5C11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682282"/>
              </p:ext>
            </p:extLst>
          </p:nvPr>
        </p:nvGraphicFramePr>
        <p:xfrm>
          <a:off x="1540933" y="3332478"/>
          <a:ext cx="2929466" cy="640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29466">
                  <a:extLst>
                    <a:ext uri="{9D8B030D-6E8A-4147-A177-3AD203B41FA5}">
                      <a16:colId xmlns:a16="http://schemas.microsoft.com/office/drawing/2014/main" val="1084949439"/>
                    </a:ext>
                  </a:extLst>
                </a:gridCol>
              </a:tblGrid>
              <a:tr h="519205">
                <a:tc>
                  <a:txBody>
                    <a:bodyPr/>
                    <a:lstStyle/>
                    <a:p>
                      <a:r>
                        <a:rPr lang="tr-TR" sz="3600" dirty="0"/>
                        <a:t> Bin dört</a:t>
                      </a:r>
                      <a:endParaRPr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080501"/>
                  </a:ext>
                </a:extLst>
              </a:tr>
            </a:tbl>
          </a:graphicData>
        </a:graphic>
      </p:graphicFrame>
      <p:graphicFrame>
        <p:nvGraphicFramePr>
          <p:cNvPr id="7" name="Tablo 8">
            <a:extLst>
              <a:ext uri="{FF2B5EF4-FFF2-40B4-BE49-F238E27FC236}">
                <a16:creationId xmlns:a16="http://schemas.microsoft.com/office/drawing/2014/main" id="{36FD807D-3D92-644F-8383-AA393AA21C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994628"/>
              </p:ext>
            </p:extLst>
          </p:nvPr>
        </p:nvGraphicFramePr>
        <p:xfrm>
          <a:off x="1540934" y="4206240"/>
          <a:ext cx="2929466" cy="6400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929466">
                  <a:extLst>
                    <a:ext uri="{9D8B030D-6E8A-4147-A177-3AD203B41FA5}">
                      <a16:colId xmlns:a16="http://schemas.microsoft.com/office/drawing/2014/main" val="552107848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tr-TR" sz="3600" dirty="0">
                          <a:solidFill>
                            <a:schemeClr val="bg1"/>
                          </a:solidFill>
                        </a:rPr>
                        <a:t>Seksen dokuz</a:t>
                      </a:r>
                      <a:endParaRPr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53501"/>
                  </a:ext>
                </a:extLst>
              </a:tr>
            </a:tbl>
          </a:graphicData>
        </a:graphic>
      </p:graphicFrame>
      <p:graphicFrame>
        <p:nvGraphicFramePr>
          <p:cNvPr id="11" name="Tablo 14">
            <a:extLst>
              <a:ext uri="{FF2B5EF4-FFF2-40B4-BE49-F238E27FC236}">
                <a16:creationId xmlns:a16="http://schemas.microsoft.com/office/drawing/2014/main" id="{5D930186-973C-9B4A-8A2B-1B538FB29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901969"/>
              </p:ext>
            </p:extLst>
          </p:nvPr>
        </p:nvGraphicFramePr>
        <p:xfrm>
          <a:off x="1540934" y="5367084"/>
          <a:ext cx="2929466" cy="6400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929466">
                  <a:extLst>
                    <a:ext uri="{9D8B030D-6E8A-4147-A177-3AD203B41FA5}">
                      <a16:colId xmlns:a16="http://schemas.microsoft.com/office/drawing/2014/main" val="303671306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tr-TR" sz="3600" dirty="0">
                          <a:solidFill>
                            <a:schemeClr val="bg1"/>
                          </a:solidFill>
                        </a:rPr>
                        <a:t>On iki</a:t>
                      </a:r>
                      <a:endParaRPr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920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66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047795-9FC2-3042-A0B9-2580B583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"/>
            <a:ext cx="12192000" cy="685799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KG" sz="3600" b="1" dirty="0"/>
              <a:t>Telefonları söyleyelim.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KG" sz="4000" b="1" dirty="0"/>
              <a:t>0312 335 19 61</a:t>
            </a:r>
          </a:p>
          <a:p>
            <a:pPr marL="0" indent="0">
              <a:lnSpc>
                <a:spcPct val="150000"/>
              </a:lnSpc>
              <a:buNone/>
            </a:pPr>
            <a:endParaRPr lang="tr-KG" sz="4000" b="1" dirty="0"/>
          </a:p>
          <a:p>
            <a:pPr marL="0" indent="0">
              <a:lnSpc>
                <a:spcPct val="150000"/>
              </a:lnSpc>
              <a:buNone/>
            </a:pPr>
            <a:r>
              <a:rPr lang="tr-KG" sz="4000" b="1" dirty="0"/>
              <a:t>+</a:t>
            </a:r>
            <a:r>
              <a:rPr lang="tr-KG" sz="4000" b="1" dirty="0" smtClean="0"/>
              <a:t>90</a:t>
            </a:r>
            <a:r>
              <a:rPr lang="tr-TR" sz="4000" b="1" smtClean="0"/>
              <a:t> </a:t>
            </a:r>
            <a:r>
              <a:rPr lang="tr-KG" sz="4000" b="1" smtClean="0"/>
              <a:t>532 </a:t>
            </a:r>
            <a:r>
              <a:rPr lang="tr-KG" sz="4000" b="1" dirty="0"/>
              <a:t>229 89 42</a:t>
            </a:r>
          </a:p>
          <a:p>
            <a:pPr marL="0" indent="0">
              <a:lnSpc>
                <a:spcPct val="150000"/>
              </a:lnSpc>
              <a:buNone/>
            </a:pPr>
            <a:endParaRPr lang="tr-KG" sz="4000" b="1" dirty="0"/>
          </a:p>
          <a:p>
            <a:pPr marL="0" indent="0">
              <a:lnSpc>
                <a:spcPct val="150000"/>
              </a:lnSpc>
              <a:buNone/>
            </a:pPr>
            <a:r>
              <a:rPr lang="tr-KG" sz="4000" b="1" dirty="0"/>
              <a:t>444 0 444  </a:t>
            </a:r>
          </a:p>
          <a:p>
            <a:pPr marL="0" indent="0">
              <a:lnSpc>
                <a:spcPct val="150000"/>
              </a:lnSpc>
              <a:buNone/>
            </a:pPr>
            <a:endParaRPr lang="tr-KG" dirty="0"/>
          </a:p>
          <a:p>
            <a:pPr marL="0" indent="0">
              <a:lnSpc>
                <a:spcPct val="150000"/>
              </a:lnSpc>
              <a:buNone/>
            </a:pPr>
            <a:endParaRPr lang="tr-KG" sz="4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2" name="Tablo 3">
            <a:extLst>
              <a:ext uri="{FF2B5EF4-FFF2-40B4-BE49-F238E27FC236}">
                <a16:creationId xmlns:a16="http://schemas.microsoft.com/office/drawing/2014/main" id="{9DB1537C-7897-274E-A711-6296D1653F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113378"/>
              </p:ext>
            </p:extLst>
          </p:nvPr>
        </p:nvGraphicFramePr>
        <p:xfrm>
          <a:off x="4165600" y="1253067"/>
          <a:ext cx="7890936" cy="1188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890936">
                  <a:extLst>
                    <a:ext uri="{9D8B030D-6E8A-4147-A177-3AD203B41FA5}">
                      <a16:colId xmlns:a16="http://schemas.microsoft.com/office/drawing/2014/main" val="1872894348"/>
                    </a:ext>
                  </a:extLst>
                </a:gridCol>
              </a:tblGrid>
              <a:tr h="733294">
                <a:tc>
                  <a:txBody>
                    <a:bodyPr/>
                    <a:lstStyle/>
                    <a:p>
                      <a:r>
                        <a:rPr lang="tr-TR" sz="3600" dirty="0"/>
                        <a:t>Sıfır üç yüz on iki  üç yüz otuz beş on dokuz altmış bir</a:t>
                      </a:r>
                      <a:endParaRPr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365596"/>
                  </a:ext>
                </a:extLst>
              </a:tr>
            </a:tbl>
          </a:graphicData>
        </a:graphic>
      </p:graphicFrame>
      <p:graphicFrame>
        <p:nvGraphicFramePr>
          <p:cNvPr id="4" name="Tablo 5">
            <a:extLst>
              <a:ext uri="{FF2B5EF4-FFF2-40B4-BE49-F238E27FC236}">
                <a16:creationId xmlns:a16="http://schemas.microsoft.com/office/drawing/2014/main" id="{DE8A0CE3-3376-5148-A498-2A4B3FECAB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89171"/>
              </p:ext>
            </p:extLst>
          </p:nvPr>
        </p:nvGraphicFramePr>
        <p:xfrm>
          <a:off x="4165599" y="3145817"/>
          <a:ext cx="7890936" cy="1188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90936">
                  <a:extLst>
                    <a:ext uri="{9D8B030D-6E8A-4147-A177-3AD203B41FA5}">
                      <a16:colId xmlns:a16="http://schemas.microsoft.com/office/drawing/2014/main" val="2911575518"/>
                    </a:ext>
                  </a:extLst>
                </a:gridCol>
              </a:tblGrid>
              <a:tr h="1188719">
                <a:tc>
                  <a:txBody>
                    <a:bodyPr/>
                    <a:lstStyle/>
                    <a:p>
                      <a:r>
                        <a:rPr lang="tr-TR" sz="3600" dirty="0"/>
                        <a:t>Artı doksan beş yüz otuz iki  yüz yirmi dokuz seksen dokuz kırk iki </a:t>
                      </a:r>
                      <a:endParaRPr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259343"/>
                  </a:ext>
                </a:extLst>
              </a:tr>
            </a:tbl>
          </a:graphicData>
        </a:graphic>
      </p:graphicFrame>
      <p:graphicFrame>
        <p:nvGraphicFramePr>
          <p:cNvPr id="5" name="Tablo 8">
            <a:extLst>
              <a:ext uri="{FF2B5EF4-FFF2-40B4-BE49-F238E27FC236}">
                <a16:creationId xmlns:a16="http://schemas.microsoft.com/office/drawing/2014/main" id="{25AFE666-0CA1-4D49-BB0D-90B0A60A80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433228"/>
              </p:ext>
            </p:extLst>
          </p:nvPr>
        </p:nvGraphicFramePr>
        <p:xfrm>
          <a:off x="4165598" y="4839546"/>
          <a:ext cx="7890936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90936">
                  <a:extLst>
                    <a:ext uri="{9D8B030D-6E8A-4147-A177-3AD203B41FA5}">
                      <a16:colId xmlns:a16="http://schemas.microsoft.com/office/drawing/2014/main" val="337969226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r>
                        <a:rPr lang="tr-TR" sz="3600" dirty="0"/>
                        <a:t>Dört yüz kırk dört sıfır dört yüz kırk dört</a:t>
                      </a:r>
                      <a:endParaRPr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705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73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103</Words>
  <Application>Microsoft Office PowerPoint</Application>
  <PresentationFormat>Geniş ekran</PresentationFormat>
  <Paragraphs>74</Paragraphs>
  <Slides>10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rifat nergiz</dc:creator>
  <cp:lastModifiedBy>GÖKSEL</cp:lastModifiedBy>
  <cp:revision>9</cp:revision>
  <dcterms:created xsi:type="dcterms:W3CDTF">2021-09-14T04:28:13Z</dcterms:created>
  <dcterms:modified xsi:type="dcterms:W3CDTF">2023-10-16T21:27:32Z</dcterms:modified>
</cp:coreProperties>
</file>