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6" d="100"/>
          <a:sy n="106" d="100"/>
        </p:scale>
        <p:origin x="7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7/24/2026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876425" y="1383952"/>
            <a:ext cx="8439150" cy="3343275"/>
          </a:xfrm>
          <a:prstGeom prst="rect">
            <a:avLst/>
          </a:prstGeom>
          <a:noFill/>
        </p:spPr>
        <p:txBody>
          <a:bodyPr wrap="square" lIns="0" tIns="0" rIns="0" bIns="0" anchor="t">
            <a:spAutoFit/>
          </a:bodyPr>
          <a:lstStyle/>
          <a:p>
            <a:pPr algn="ctr">
              <a:lnSpc>
                <a:spcPts val="2925"/>
              </a:lnSpc>
            </a:pPr>
            <a:r>
              <a:rPr sz="1950" b="0" i="0" u="none">
                <a:solidFill>
                  <a:srgbClr val="F8FAFC"/>
                </a:solidFill>
                <a:latin typeface="Merriweather Light"/>
              </a:rPr>
              <a:t>İnsanın öz diline önem vermesi, ona özen göstermesi; eski-yeni dil kavgasının çok berisinde bir sorundur. Düşünmenin tek olanağı dildir… Dil, bilincimizin gerçeklik kazanmasının, bütün bilinç olgularının biçimine kavuşarak, dışımızdaki başka bir özneye aktarılmasının tek güvencesidir. Dil olmadan bilinç yoktur. Olsa bile, bilinç denen şey, dilsel anlatıma dönüşmediği sürece tek bir öznenin içinde tutsak kalan, soyut bir ruhsal olgudan öteye gidemeyen dağınıklıktır. Dil, bütün bir insanlık kültürünün içinde biriktirdiği bir araç değil; kültürün kendisidir. Çünkü hiçbir düşünce, hiçbir duygu dile dönüşmeden var olamaz.</a:t>
            </a:r>
          </a:p>
        </p:txBody>
      </p:sp>
      <p:sp>
        <p:nvSpPr>
          <p:cNvPr id="4" name="TextBox 3"/>
          <p:cNvSpPr txBox="1"/>
          <p:nvPr/>
        </p:nvSpPr>
        <p:spPr>
          <a:xfrm>
            <a:off x="4929187" y="5136802"/>
            <a:ext cx="2333625" cy="295275"/>
          </a:xfrm>
          <a:prstGeom prst="rect">
            <a:avLst/>
          </a:prstGeom>
          <a:noFill/>
        </p:spPr>
        <p:txBody>
          <a:bodyPr wrap="square" lIns="0" tIns="0" rIns="0" bIns="0" anchor="t">
            <a:spAutoFit/>
          </a:bodyPr>
          <a:lstStyle/>
          <a:p>
            <a:pPr algn="ctr">
              <a:lnSpc>
                <a:spcPts val="2879"/>
              </a:lnSpc>
            </a:pPr>
            <a:r>
              <a:rPr sz="1800" b="1" i="0" u="none">
                <a:solidFill>
                  <a:srgbClr val="F59E0B"/>
                </a:solidFill>
                <a:latin typeface="DM Sans"/>
              </a:rPr>
              <a:t>— Bedrettin CÖMERT</a:t>
            </a:r>
          </a:p>
        </p:txBody>
      </p:sp>
      <p:sp>
        <p:nvSpPr>
          <p:cNvPr id="5" name="TextBox 4"/>
          <p:cNvSpPr txBox="1"/>
          <p:nvPr/>
        </p:nvSpPr>
        <p:spPr>
          <a:xfrm>
            <a:off x="1209675" y="1764952"/>
            <a:ext cx="542925" cy="1438275"/>
          </a:xfrm>
          <a:prstGeom prst="rect">
            <a:avLst/>
          </a:prstGeom>
          <a:noFill/>
        </p:spPr>
        <p:txBody>
          <a:bodyPr wrap="square" lIns="0" tIns="0" rIns="0" bIns="0" anchor="t">
            <a:spAutoFit/>
          </a:bodyPr>
          <a:lstStyle/>
          <a:p>
            <a:pPr algn="l">
              <a:lnSpc>
                <a:spcPts val="0"/>
              </a:lnSpc>
            </a:pPr>
            <a:r>
              <a:rPr sz="9000" b="0" i="0" u="none">
                <a:solidFill>
                  <a:srgbClr val="334155"/>
                </a:solidFill>
                <a:latin typeface="Merriweather Light"/>
              </a:rPr>
              <a:t>"</a:t>
            </a:r>
          </a:p>
        </p:txBody>
      </p:sp>
      <p:sp>
        <p:nvSpPr>
          <p:cNvPr id="6" name="TextBox 5"/>
          <p:cNvSpPr txBox="1"/>
          <p:nvPr/>
        </p:nvSpPr>
        <p:spPr>
          <a:xfrm>
            <a:off x="10439400" y="4917727"/>
            <a:ext cx="542925" cy="1438275"/>
          </a:xfrm>
          <a:prstGeom prst="rect">
            <a:avLst/>
          </a:prstGeom>
          <a:noFill/>
        </p:spPr>
        <p:txBody>
          <a:bodyPr wrap="square" lIns="0" tIns="0" rIns="0" bIns="0" anchor="t">
            <a:spAutoFit/>
          </a:bodyPr>
          <a:lstStyle/>
          <a:p>
            <a:pPr algn="l">
              <a:lnSpc>
                <a:spcPts val="0"/>
              </a:lnSpc>
            </a:pPr>
            <a:r>
              <a:rPr sz="9000" b="0" i="0" u="none">
                <a:solidFill>
                  <a:srgbClr val="334155"/>
                </a:solidFill>
                <a:latin typeface="Merriweather Light"/>
              </a:rPr>
              <a: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81750" y="2009775"/>
            <a:ext cx="5238750" cy="3810000"/>
          </a:xfrm>
          <a:prstGeom prst="rect">
            <a:avLst/>
          </a:prstGeom>
        </p:spPr>
      </p:pic>
      <p:sp>
        <p:nvSpPr>
          <p:cNvPr id="4" name="TextBox 3"/>
          <p:cNvSpPr txBox="1"/>
          <p:nvPr/>
        </p:nvSpPr>
        <p:spPr>
          <a:xfrm>
            <a:off x="752475" y="2008822"/>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5" name="TextBox 4"/>
          <p:cNvSpPr txBox="1"/>
          <p:nvPr/>
        </p:nvSpPr>
        <p:spPr>
          <a:xfrm>
            <a:off x="809625" y="2009775"/>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Yeryüzünde </a:t>
            </a:r>
            <a:r>
              <a:rPr sz="1350" b="1" i="0" u="none">
                <a:solidFill>
                  <a:srgbClr val="E2E8F0"/>
                </a:solidFill>
                <a:latin typeface="DM Sans"/>
              </a:rPr>
              <a:t>3000 civarı dil</a:t>
            </a:r>
            <a:r>
              <a:rPr sz="1350" b="0" i="0" u="none">
                <a:solidFill>
                  <a:srgbClr val="E2E8F0"/>
                </a:solidFill>
                <a:latin typeface="DM Sans"/>
              </a:rPr>
              <a:t> vardır ve bunlardan 118’i devlet dilidir. </a:t>
            </a:r>
            <a:r>
              <a:rPr sz="1350" b="0" i="0" u="none">
                <a:solidFill>
                  <a:srgbClr val="94A3B8"/>
                </a:solidFill>
                <a:latin typeface="DM Sans"/>
              </a:rPr>
              <a:t>(Ateş, 2011: 21)</a:t>
            </a:r>
          </a:p>
        </p:txBody>
      </p:sp>
      <p:sp>
        <p:nvSpPr>
          <p:cNvPr id="6" name="TextBox 5"/>
          <p:cNvSpPr txBox="1"/>
          <p:nvPr/>
        </p:nvSpPr>
        <p:spPr>
          <a:xfrm>
            <a:off x="752475" y="2700277"/>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7" name="TextBox 6"/>
          <p:cNvSpPr txBox="1"/>
          <p:nvPr/>
        </p:nvSpPr>
        <p:spPr>
          <a:xfrm>
            <a:off x="809625" y="2701230"/>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Dünya üzerinde en çok konuşana sahip diller sırasıyla: Çince, Hintçe, İspanyolca, İngilizce ve </a:t>
            </a:r>
            <a:r>
              <a:rPr sz="1350" b="1" i="0" u="none">
                <a:solidFill>
                  <a:srgbClr val="E2E8F0"/>
                </a:solidFill>
                <a:latin typeface="DM Sans"/>
              </a:rPr>
              <a:t>beşinci olarak Türkçedir</a:t>
            </a:r>
            <a:r>
              <a:rPr sz="1350" b="0" i="0" u="none">
                <a:solidFill>
                  <a:srgbClr val="E2E8F0"/>
                </a:solidFill>
                <a:latin typeface="DM Sans"/>
              </a:rPr>
              <a:t>.</a:t>
            </a:r>
          </a:p>
        </p:txBody>
      </p:sp>
      <p:sp>
        <p:nvSpPr>
          <p:cNvPr id="8" name="TextBox 7"/>
          <p:cNvSpPr txBox="1"/>
          <p:nvPr/>
        </p:nvSpPr>
        <p:spPr>
          <a:xfrm>
            <a:off x="752475" y="3391733"/>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9" name="TextBox 8"/>
          <p:cNvSpPr txBox="1"/>
          <p:nvPr/>
        </p:nvSpPr>
        <p:spPr>
          <a:xfrm>
            <a:off x="809625" y="3392685"/>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Türkçe ile tarih içerisinde çağdaş olduğu bilinen dillerden dünya üzerinde sadece Çince yaşamaktadır.</a:t>
            </a:r>
          </a:p>
        </p:txBody>
      </p:sp>
      <p:sp>
        <p:nvSpPr>
          <p:cNvPr id="10" name="TextBox 9"/>
          <p:cNvSpPr txBox="1"/>
          <p:nvPr/>
        </p:nvSpPr>
        <p:spPr>
          <a:xfrm>
            <a:off x="752475" y="4083188"/>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1" name="TextBox 10"/>
          <p:cNvSpPr txBox="1"/>
          <p:nvPr/>
        </p:nvSpPr>
        <p:spPr>
          <a:xfrm>
            <a:off x="809625" y="4084141"/>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Bugün Asya’nın büyük bir kısmında, Avrupa’da, Afrika’da konuşulmaktadır.</a:t>
            </a:r>
          </a:p>
        </p:txBody>
      </p:sp>
      <p:sp>
        <p:nvSpPr>
          <p:cNvPr id="12" name="TextBox 11"/>
          <p:cNvSpPr txBox="1"/>
          <p:nvPr/>
        </p:nvSpPr>
        <p:spPr>
          <a:xfrm>
            <a:off x="752475" y="4774644"/>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3" name="TextBox 12"/>
          <p:cNvSpPr txBox="1"/>
          <p:nvPr/>
        </p:nvSpPr>
        <p:spPr>
          <a:xfrm>
            <a:off x="809625" y="4775596"/>
            <a:ext cx="5000625" cy="82287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Doğuda Pasifik Okyanusu’ndan Batıda Baltık Denizi kıyılarına, Kuzeyde Kuzey Buz Denizinden Güneyde Basra Körfezi kıyılarına kadar uzanan geniş bir coğrafyaya yayılmıştır.</a:t>
            </a:r>
          </a:p>
        </p:txBody>
      </p:sp>
      <p:pic>
        <p:nvPicPr>
          <p:cNvPr id="14" name="Picture 13" descr="image.png"/>
          <p:cNvPicPr>
            <a:picLocks noChangeAspect="1"/>
          </p:cNvPicPr>
          <p:nvPr/>
        </p:nvPicPr>
        <p:blipFill>
          <a:blip r:embed="rId4"/>
          <a:stretch>
            <a:fillRect/>
          </a:stretch>
        </p:blipFill>
        <p:spPr>
          <a:xfrm>
            <a:off x="6391275" y="2019300"/>
            <a:ext cx="5219700" cy="3790950"/>
          </a:xfrm>
          <a:prstGeom prst="rect">
            <a:avLst/>
          </a:prstGeom>
        </p:spPr>
      </p:pic>
      <p:sp>
        <p:nvSpPr>
          <p:cNvPr id="15" name="TextBox 14"/>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Dünyada Dil Dağılımı ve Türkçe</a:t>
            </a:r>
          </a:p>
        </p:txBody>
      </p:sp>
      <p:sp>
        <p:nvSpPr>
          <p:cNvPr id="16" name="Rectangle 15"/>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338387"/>
            <a:ext cx="5238750" cy="3152626"/>
          </a:xfrm>
          <a:prstGeom prst="rect">
            <a:avLst/>
          </a:prstGeom>
        </p:spPr>
      </p:pic>
      <p:pic>
        <p:nvPicPr>
          <p:cNvPr id="4" name="Picture 3" descr="image.png"/>
          <p:cNvPicPr>
            <a:picLocks noChangeAspect="1"/>
          </p:cNvPicPr>
          <p:nvPr/>
        </p:nvPicPr>
        <p:blipFill>
          <a:blip r:embed="rId4"/>
          <a:stretch>
            <a:fillRect/>
          </a:stretch>
        </p:blipFill>
        <p:spPr>
          <a:xfrm>
            <a:off x="6381750" y="2338387"/>
            <a:ext cx="5238750" cy="3152626"/>
          </a:xfrm>
          <a:prstGeom prst="rect">
            <a:avLst/>
          </a:prstGeom>
        </p:spPr>
      </p:pic>
      <p:sp>
        <p:nvSpPr>
          <p:cNvPr id="5" name="TextBox 4"/>
          <p:cNvSpPr txBox="1"/>
          <p:nvPr/>
        </p:nvSpPr>
        <p:spPr>
          <a:xfrm>
            <a:off x="962025" y="2728912"/>
            <a:ext cx="4680585" cy="381000"/>
          </a:xfrm>
          <a:prstGeom prst="rect">
            <a:avLst/>
          </a:prstGeom>
          <a:noFill/>
        </p:spPr>
        <p:txBody>
          <a:bodyPr wrap="square" lIns="400050" tIns="0" rIns="0" bIns="0" anchor="t">
            <a:spAutoFit/>
          </a:bodyPr>
          <a:lstStyle/>
          <a:p>
            <a:pPr algn="l"/>
            <a:r>
              <a:rPr sz="2400" b="0" i="0" u="none">
                <a:solidFill>
                  <a:srgbClr val="F59E0B"/>
                </a:solidFill>
                <a:latin typeface="Merriweather"/>
              </a:rPr>
              <a:t>Lehçe (Diyalekt)</a:t>
            </a:r>
          </a:p>
        </p:txBody>
      </p:sp>
      <p:sp>
        <p:nvSpPr>
          <p:cNvPr id="6" name="TextBox 5"/>
          <p:cNvSpPr txBox="1"/>
          <p:nvPr/>
        </p:nvSpPr>
        <p:spPr>
          <a:xfrm>
            <a:off x="962025" y="3252787"/>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Bir dilin değişik ülkelerde ve bölgelerde, aynı dil birliğinden olan kimselerce konuşulan değişik biçimidir.</a:t>
            </a:r>
          </a:p>
        </p:txBody>
      </p:sp>
      <p:sp>
        <p:nvSpPr>
          <p:cNvPr id="7" name="TextBox 6"/>
          <p:cNvSpPr txBox="1"/>
          <p:nvPr/>
        </p:nvSpPr>
        <p:spPr>
          <a:xfrm>
            <a:off x="962025" y="3991867"/>
            <a:ext cx="4457700" cy="274290"/>
          </a:xfrm>
          <a:prstGeom prst="rect">
            <a:avLst/>
          </a:prstGeom>
          <a:noFill/>
        </p:spPr>
        <p:txBody>
          <a:bodyPr wrap="square" lIns="0" tIns="0" rIns="0" bIns="0" anchor="t">
            <a:spAutoFit/>
          </a:bodyPr>
          <a:lstStyle/>
          <a:p>
            <a:pPr algn="l">
              <a:lnSpc>
                <a:spcPts val="2160"/>
              </a:lnSpc>
            </a:pPr>
            <a:r>
              <a:rPr sz="1350" b="1" i="0" u="none">
                <a:solidFill>
                  <a:srgbClr val="94A3B8"/>
                </a:solidFill>
                <a:latin typeface="DM Sans"/>
              </a:rPr>
              <a:t>Türkçe Konuşulan Cumhuriyetler:</a:t>
            </a:r>
          </a:p>
        </p:txBody>
      </p:sp>
      <p:sp>
        <p:nvSpPr>
          <p:cNvPr id="8" name="TextBox 7"/>
          <p:cNvSpPr txBox="1"/>
          <p:nvPr/>
        </p:nvSpPr>
        <p:spPr>
          <a:xfrm>
            <a:off x="962025" y="4409033"/>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Türkiye, KKTC, Azerbaycan, Türkmenistan, Özbekistan, Kazakistan, Kırgızistan, Nahcivan.</a:t>
            </a:r>
          </a:p>
        </p:txBody>
      </p:sp>
      <p:sp>
        <p:nvSpPr>
          <p:cNvPr id="9" name="TextBox 8"/>
          <p:cNvSpPr txBox="1"/>
          <p:nvPr/>
        </p:nvSpPr>
        <p:spPr>
          <a:xfrm>
            <a:off x="6772275" y="2728912"/>
            <a:ext cx="4680585" cy="381000"/>
          </a:xfrm>
          <a:prstGeom prst="rect">
            <a:avLst/>
          </a:prstGeom>
          <a:noFill/>
        </p:spPr>
        <p:txBody>
          <a:bodyPr wrap="square" lIns="438150" tIns="0" rIns="0" bIns="0" anchor="t">
            <a:spAutoFit/>
          </a:bodyPr>
          <a:lstStyle/>
          <a:p>
            <a:pPr algn="l"/>
            <a:r>
              <a:rPr sz="2400" b="0" i="0" u="none">
                <a:solidFill>
                  <a:srgbClr val="F59E0B"/>
                </a:solidFill>
                <a:latin typeface="Merriweather"/>
              </a:rPr>
              <a:t>Şive &amp; Ağız</a:t>
            </a:r>
          </a:p>
        </p:txBody>
      </p:sp>
      <p:sp>
        <p:nvSpPr>
          <p:cNvPr id="10" name="TextBox 9"/>
          <p:cNvSpPr txBox="1"/>
          <p:nvPr/>
        </p:nvSpPr>
        <p:spPr>
          <a:xfrm>
            <a:off x="6772275" y="3252787"/>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Bir dilin sınırları içinde, bölgelere ve sınıflara göre değişen söyleyiş, üslup, ifade özelliğidir.</a:t>
            </a:r>
          </a:p>
        </p:txBody>
      </p:sp>
      <p:sp>
        <p:nvSpPr>
          <p:cNvPr id="11" name="TextBox 10"/>
          <p:cNvSpPr txBox="1"/>
          <p:nvPr/>
        </p:nvSpPr>
        <p:spPr>
          <a:xfrm>
            <a:off x="6772275" y="3991867"/>
            <a:ext cx="4457700" cy="548580"/>
          </a:xfrm>
          <a:prstGeom prst="rect">
            <a:avLst/>
          </a:prstGeom>
          <a:noFill/>
        </p:spPr>
        <p:txBody>
          <a:bodyPr wrap="square" lIns="0" tIns="0" rIns="0" bIns="0" anchor="t">
            <a:spAutoFit/>
          </a:bodyPr>
          <a:lstStyle/>
          <a:p>
            <a:pPr algn="l">
              <a:lnSpc>
                <a:spcPts val="2160"/>
              </a:lnSpc>
            </a:pPr>
            <a:r>
              <a:rPr sz="1350" b="0" i="1" u="none">
                <a:solidFill>
                  <a:srgbClr val="94A3B8"/>
                </a:solidFill>
                <a:latin typeface="DM Sans"/>
              </a:rPr>
              <a:t>Not: Türkiye Türkçesi ağızları (Ege ağzı, Karadeniz ağzı vb.) bu kapsama girer.</a:t>
            </a:r>
          </a:p>
        </p:txBody>
      </p:sp>
      <p:pic>
        <p:nvPicPr>
          <p:cNvPr id="12" name="Picture 11" descr="image.png"/>
          <p:cNvPicPr>
            <a:picLocks noChangeAspect="1"/>
          </p:cNvPicPr>
          <p:nvPr/>
        </p:nvPicPr>
        <p:blipFill>
          <a:blip r:embed="rId5"/>
          <a:stretch>
            <a:fillRect/>
          </a:stretch>
        </p:blipFill>
        <p:spPr>
          <a:xfrm>
            <a:off x="962025" y="2757487"/>
            <a:ext cx="304800" cy="304800"/>
          </a:xfrm>
          <a:prstGeom prst="rect">
            <a:avLst/>
          </a:prstGeom>
        </p:spPr>
      </p:pic>
      <p:pic>
        <p:nvPicPr>
          <p:cNvPr id="13" name="Picture 12" descr="image.png"/>
          <p:cNvPicPr>
            <a:picLocks noChangeAspect="1"/>
          </p:cNvPicPr>
          <p:nvPr/>
        </p:nvPicPr>
        <p:blipFill>
          <a:blip r:embed="rId6"/>
          <a:stretch>
            <a:fillRect/>
          </a:stretch>
        </p:blipFill>
        <p:spPr>
          <a:xfrm>
            <a:off x="6772275" y="2757487"/>
            <a:ext cx="342900" cy="304800"/>
          </a:xfrm>
          <a:prstGeom prst="rect">
            <a:avLst/>
          </a:prstGeom>
        </p:spPr>
      </p:pic>
      <p:sp>
        <p:nvSpPr>
          <p:cNvPr id="14" name="TextBox 13"/>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Lehçe (Diyalekt) ve Şive</a:t>
            </a:r>
          </a:p>
        </p:txBody>
      </p:sp>
      <p:sp>
        <p:nvSpPr>
          <p:cNvPr id="15" name="Rectangle 14"/>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0125" y="2185094"/>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Oğuz Grubu Türk Lehçeleri:</a:t>
            </a:r>
            <a:r>
              <a:rPr sz="1350" b="0" i="0" u="none">
                <a:solidFill>
                  <a:srgbClr val="E2E8F0"/>
                </a:solidFill>
                <a:latin typeface="DM Sans"/>
              </a:rPr>
              <a:t> Gagavuz, Türkmen, Azerbaycan, Türkiye Türkçesi.</a:t>
            </a:r>
          </a:p>
        </p:txBody>
      </p:sp>
      <p:sp>
        <p:nvSpPr>
          <p:cNvPr id="4" name="TextBox 3"/>
          <p:cNvSpPr txBox="1"/>
          <p:nvPr/>
        </p:nvSpPr>
        <p:spPr>
          <a:xfrm>
            <a:off x="1000125" y="3049934"/>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Kıpçak Grubu Türk Lehçeleri:</a:t>
            </a:r>
            <a:r>
              <a:rPr sz="1350" b="0" i="0" u="none">
                <a:solidFill>
                  <a:srgbClr val="E2E8F0"/>
                </a:solidFill>
                <a:latin typeface="DM Sans"/>
              </a:rPr>
              <a:t> Kazak, Tatar (Kazan), Başkırt, Nogay, Karaçay-Balkar, Kumuk, Karay, Kırgız, Çuvaş, Halaç Türkçesi.</a:t>
            </a:r>
          </a:p>
        </p:txBody>
      </p:sp>
      <p:sp>
        <p:nvSpPr>
          <p:cNvPr id="5" name="TextBox 4"/>
          <p:cNvSpPr txBox="1"/>
          <p:nvPr/>
        </p:nvSpPr>
        <p:spPr>
          <a:xfrm>
            <a:off x="1000125" y="3914775"/>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Uygur Grubu Türk Lehçeleri:</a:t>
            </a:r>
            <a:r>
              <a:rPr sz="1350" b="0" i="0" u="none">
                <a:solidFill>
                  <a:srgbClr val="E2E8F0"/>
                </a:solidFill>
                <a:latin typeface="DM Sans"/>
              </a:rPr>
              <a:t> Özbek, Yeni Uygur Türkçesi.</a:t>
            </a:r>
          </a:p>
        </p:txBody>
      </p:sp>
      <p:sp>
        <p:nvSpPr>
          <p:cNvPr id="6" name="TextBox 5"/>
          <p:cNvSpPr txBox="1"/>
          <p:nvPr/>
        </p:nvSpPr>
        <p:spPr>
          <a:xfrm>
            <a:off x="1000125" y="4779615"/>
            <a:ext cx="9096375" cy="62671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Sibirya Grubu Türk Lehçeleri:</a:t>
            </a:r>
            <a:r>
              <a:rPr sz="1350" b="0" i="0" u="none">
                <a:solidFill>
                  <a:srgbClr val="E2E8F0"/>
                </a:solidFill>
                <a:latin typeface="DM Sans"/>
              </a:rPr>
              <a:t> Tuva-Karagas, Hakas, Saha (Yakut) Türkçesi.</a:t>
            </a:r>
          </a:p>
        </p:txBody>
      </p:sp>
      <p:pic>
        <p:nvPicPr>
          <p:cNvPr id="7" name="Picture 6" descr="image.png"/>
          <p:cNvPicPr>
            <a:picLocks noChangeAspect="1"/>
          </p:cNvPicPr>
          <p:nvPr/>
        </p:nvPicPr>
        <p:blipFill>
          <a:blip r:embed="rId3"/>
          <a:stretch>
            <a:fillRect/>
          </a:stretch>
        </p:blipFill>
        <p:spPr>
          <a:xfrm>
            <a:off x="571500" y="2204144"/>
            <a:ext cx="200025" cy="247650"/>
          </a:xfrm>
          <a:prstGeom prst="rect">
            <a:avLst/>
          </a:prstGeom>
        </p:spPr>
      </p:pic>
      <p:pic>
        <p:nvPicPr>
          <p:cNvPr id="8" name="Picture 7" descr="image.png"/>
          <p:cNvPicPr>
            <a:picLocks noChangeAspect="1"/>
          </p:cNvPicPr>
          <p:nvPr/>
        </p:nvPicPr>
        <p:blipFill>
          <a:blip r:embed="rId3"/>
          <a:stretch>
            <a:fillRect/>
          </a:stretch>
        </p:blipFill>
        <p:spPr>
          <a:xfrm>
            <a:off x="571500" y="3068984"/>
            <a:ext cx="200025" cy="247650"/>
          </a:xfrm>
          <a:prstGeom prst="rect">
            <a:avLst/>
          </a:prstGeom>
        </p:spPr>
      </p:pic>
      <p:pic>
        <p:nvPicPr>
          <p:cNvPr id="9" name="Picture 8" descr="image.png"/>
          <p:cNvPicPr>
            <a:picLocks noChangeAspect="1"/>
          </p:cNvPicPr>
          <p:nvPr/>
        </p:nvPicPr>
        <p:blipFill>
          <a:blip r:embed="rId3"/>
          <a:stretch>
            <a:fillRect/>
          </a:stretch>
        </p:blipFill>
        <p:spPr>
          <a:xfrm>
            <a:off x="571500" y="3933825"/>
            <a:ext cx="200025" cy="247650"/>
          </a:xfrm>
          <a:prstGeom prst="rect">
            <a:avLst/>
          </a:prstGeom>
        </p:spPr>
      </p:pic>
      <p:pic>
        <p:nvPicPr>
          <p:cNvPr id="10" name="Picture 9" descr="image.png"/>
          <p:cNvPicPr>
            <a:picLocks noChangeAspect="1"/>
          </p:cNvPicPr>
          <p:nvPr/>
        </p:nvPicPr>
        <p:blipFill>
          <a:blip r:embed="rId3"/>
          <a:stretch>
            <a:fillRect/>
          </a:stretch>
        </p:blipFill>
        <p:spPr>
          <a:xfrm>
            <a:off x="571500" y="4798665"/>
            <a:ext cx="200025" cy="247650"/>
          </a:xfrm>
          <a:prstGeom prst="rect">
            <a:avLst/>
          </a:prstGeom>
        </p:spPr>
      </p:pic>
      <p:sp>
        <p:nvSpPr>
          <p:cNvPr id="11" name="TextBox 10"/>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Türkçenin Lehçeleri Sınıflandırması</a:t>
            </a:r>
          </a:p>
        </p:txBody>
      </p:sp>
      <p:sp>
        <p:nvSpPr>
          <p:cNvPr id="12" name="Rectangle 11"/>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5524500" y="2774602"/>
            <a:ext cx="1143000" cy="381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565683" y="3098452"/>
            <a:ext cx="5060632" cy="714375"/>
          </a:xfrm>
          <a:prstGeom prst="rect">
            <a:avLst/>
          </a:prstGeom>
          <a:noFill/>
        </p:spPr>
        <p:txBody>
          <a:bodyPr wrap="square" lIns="0" tIns="0" rIns="0" bIns="0" anchor="t">
            <a:spAutoFit/>
          </a:bodyPr>
          <a:lstStyle/>
          <a:p>
            <a:pPr algn="ctr"/>
            <a:r>
              <a:rPr sz="4500" b="1" i="0" u="none">
                <a:solidFill>
                  <a:srgbClr val="F59E0B"/>
                </a:solidFill>
                <a:latin typeface="Merriweather"/>
              </a:rPr>
              <a:t>Türk Dil Devrimi</a:t>
            </a:r>
          </a:p>
        </p:txBody>
      </p:sp>
      <p:sp>
        <p:nvSpPr>
          <p:cNvPr id="5" name="TextBox 4"/>
          <p:cNvSpPr txBox="1"/>
          <p:nvPr/>
        </p:nvSpPr>
        <p:spPr>
          <a:xfrm>
            <a:off x="2362200" y="4003327"/>
            <a:ext cx="7467600" cy="365670"/>
          </a:xfrm>
          <a:prstGeom prst="rect">
            <a:avLst/>
          </a:prstGeom>
          <a:noFill/>
        </p:spPr>
        <p:txBody>
          <a:bodyPr wrap="square" lIns="0" tIns="0" rIns="0" bIns="0" anchor="t">
            <a:spAutoFit/>
          </a:bodyPr>
          <a:lstStyle/>
          <a:p>
            <a:pPr algn="ctr">
              <a:lnSpc>
                <a:spcPts val="2879"/>
              </a:lnSpc>
            </a:pPr>
            <a:r>
              <a:rPr sz="1800" b="0" i="0" u="none">
                <a:solidFill>
                  <a:srgbClr val="CBD5E1"/>
                </a:solidFill>
                <a:latin typeface="DM Sans"/>
              </a:rPr>
              <a:t>Arap Alfabesinden Latin Alfabesine Geçişin Tarihsel Süreci ve Nedenleri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1806029"/>
            <a:ext cx="9525000" cy="609600"/>
          </a:xfrm>
          <a:prstGeom prst="rect">
            <a:avLst/>
          </a:prstGeom>
          <a:noFill/>
        </p:spPr>
        <p:txBody>
          <a:bodyPr wrap="square" lIns="0" tIns="0" rIns="0" bIns="0" anchor="t">
            <a:spAutoFit/>
          </a:bodyPr>
          <a:lstStyle/>
          <a:p>
            <a:pPr algn="l">
              <a:lnSpc>
                <a:spcPts val="2400"/>
              </a:lnSpc>
            </a:pPr>
            <a:r>
              <a:rPr sz="1500" b="0" i="0" u="none">
                <a:solidFill>
                  <a:srgbClr val="E2E8F0"/>
                </a:solidFill>
                <a:latin typeface="DM Sans"/>
              </a:rPr>
              <a:t>Dil ile düşünce arasında çok sıkı bir bağlantı vardır. 19.yüzyıla kadar devam eden Osmanlıca, yüzyıllarca Arap harfleriyle yazılmıştı ve şu sorunları barındırıyordu:</a:t>
            </a:r>
          </a:p>
        </p:txBody>
      </p:sp>
      <p:sp>
        <p:nvSpPr>
          <p:cNvPr id="4" name="TextBox 3"/>
          <p:cNvSpPr txBox="1"/>
          <p:nvPr/>
        </p:nvSpPr>
        <p:spPr>
          <a:xfrm>
            <a:off x="1000125" y="2606129"/>
            <a:ext cx="9096375" cy="90100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Okuma ve Yazma Zorluğu:</a:t>
            </a:r>
            <a:r>
              <a:rPr sz="1350" b="0" i="0" u="none">
                <a:solidFill>
                  <a:srgbClr val="E2E8F0"/>
                </a:solidFill>
                <a:latin typeface="DM Sans"/>
              </a:rPr>
              <a:t> Türkçe kelimelerin yazılışında ve okunuşunda büyük zorluklar oluyordu. Türkçe 'kut' sözcüğü ile Arapça 'kuvvet' aynı harflerle yazılıyordu.</a:t>
            </a:r>
          </a:p>
        </p:txBody>
      </p:sp>
      <p:sp>
        <p:nvSpPr>
          <p:cNvPr id="5" name="TextBox 4"/>
          <p:cNvSpPr txBox="1"/>
          <p:nvPr/>
        </p:nvSpPr>
        <p:spPr>
          <a:xfrm>
            <a:off x="1000125" y="3745259"/>
            <a:ext cx="9096375" cy="90100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Anlam Karmaşası:</a:t>
            </a:r>
            <a:r>
              <a:rPr sz="1350" b="0" i="0" u="none">
                <a:solidFill>
                  <a:srgbClr val="E2E8F0"/>
                </a:solidFill>
                <a:latin typeface="DM Sans"/>
              </a:rPr>
              <a:t> Bir yazı; </a:t>
            </a:r>
            <a:r>
              <a:rPr sz="1350" b="0" i="1" u="none">
                <a:solidFill>
                  <a:srgbClr val="E2E8F0"/>
                </a:solidFill>
                <a:latin typeface="DM Sans"/>
              </a:rPr>
              <a:t>oldu mu öldü mü; kol mu kul mu; göl mü gül mü; göz mü güz mü köz mü</a:t>
            </a:r>
            <a:r>
              <a:rPr sz="1350" b="0" i="0" u="none">
                <a:solidFill>
                  <a:srgbClr val="E2E8F0"/>
                </a:solidFill>
                <a:latin typeface="DM Sans"/>
              </a:rPr>
              <a:t> gibi sorularla okunmaya çalışılıyordu.</a:t>
            </a:r>
          </a:p>
        </p:txBody>
      </p:sp>
      <p:sp>
        <p:nvSpPr>
          <p:cNvPr id="6" name="TextBox 5"/>
          <p:cNvSpPr txBox="1"/>
          <p:nvPr/>
        </p:nvSpPr>
        <p:spPr>
          <a:xfrm>
            <a:off x="1000125" y="4884390"/>
            <a:ext cx="9096375" cy="901005"/>
          </a:xfrm>
          <a:prstGeom prst="rect">
            <a:avLst/>
          </a:prstGeom>
          <a:noFill/>
        </p:spPr>
        <p:txBody>
          <a:bodyPr wrap="square" lIns="0" tIns="0" rIns="0" bIns="0" anchor="t">
            <a:spAutoFit/>
          </a:bodyPr>
          <a:lstStyle/>
          <a:p>
            <a:pPr algn="l">
              <a:lnSpc>
                <a:spcPts val="2160"/>
              </a:lnSpc>
            </a:pPr>
            <a:r>
              <a:rPr sz="1350" b="1" i="0" u="none">
                <a:solidFill>
                  <a:srgbClr val="F8FAFC"/>
                </a:solidFill>
                <a:latin typeface="DM Sans"/>
              </a:rPr>
              <a:t>Sessiz Harf Uyumu:</a:t>
            </a:r>
            <a:r>
              <a:rPr sz="1350" b="0" i="0" u="none">
                <a:solidFill>
                  <a:srgbClr val="E2E8F0"/>
                </a:solidFill>
                <a:latin typeface="DM Sans"/>
              </a:rPr>
              <a:t> 'k' ve 'g' ünsüzlerinin aynı harfle gösterilmesi okumalarda sorun oluyor, cümlenin gelişinden kelimenin doğrusu çıkarılmaya çalışılıyordu.</a:t>
            </a:r>
          </a:p>
        </p:txBody>
      </p:sp>
      <p:pic>
        <p:nvPicPr>
          <p:cNvPr id="7" name="Picture 6" descr="image.png"/>
          <p:cNvPicPr>
            <a:picLocks noChangeAspect="1"/>
          </p:cNvPicPr>
          <p:nvPr/>
        </p:nvPicPr>
        <p:blipFill>
          <a:blip r:embed="rId3"/>
          <a:stretch>
            <a:fillRect/>
          </a:stretch>
        </p:blipFill>
        <p:spPr>
          <a:xfrm>
            <a:off x="571500" y="2625179"/>
            <a:ext cx="228600" cy="247650"/>
          </a:xfrm>
          <a:prstGeom prst="rect">
            <a:avLst/>
          </a:prstGeom>
        </p:spPr>
      </p:pic>
      <p:pic>
        <p:nvPicPr>
          <p:cNvPr id="8" name="Picture 7" descr="image.png"/>
          <p:cNvPicPr>
            <a:picLocks noChangeAspect="1"/>
          </p:cNvPicPr>
          <p:nvPr/>
        </p:nvPicPr>
        <p:blipFill>
          <a:blip r:embed="rId3"/>
          <a:stretch>
            <a:fillRect/>
          </a:stretch>
        </p:blipFill>
        <p:spPr>
          <a:xfrm>
            <a:off x="571500" y="3764309"/>
            <a:ext cx="228600" cy="247650"/>
          </a:xfrm>
          <a:prstGeom prst="rect">
            <a:avLst/>
          </a:prstGeom>
        </p:spPr>
      </p:pic>
      <p:pic>
        <p:nvPicPr>
          <p:cNvPr id="9" name="Picture 8" descr="image.png"/>
          <p:cNvPicPr>
            <a:picLocks noChangeAspect="1"/>
          </p:cNvPicPr>
          <p:nvPr/>
        </p:nvPicPr>
        <p:blipFill>
          <a:blip r:embed="rId3"/>
          <a:stretch>
            <a:fillRect/>
          </a:stretch>
        </p:blipFill>
        <p:spPr>
          <a:xfrm>
            <a:off x="571500" y="4903440"/>
            <a:ext cx="228600" cy="247650"/>
          </a:xfrm>
          <a:prstGeom prst="rect">
            <a:avLst/>
          </a:prstGeom>
        </p:spPr>
      </p:pic>
      <p:sp>
        <p:nvSpPr>
          <p:cNvPr id="10" name="TextBox 9"/>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Neden Alfabe Değişikliğine İhtiyaç Duyuldu?</a:t>
            </a:r>
          </a:p>
        </p:txBody>
      </p:sp>
      <p:sp>
        <p:nvSpPr>
          <p:cNvPr id="11" name="Rectangle 10"/>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571500" y="1470868"/>
            <a:ext cx="11049000" cy="4887962"/>
          </a:xfrm>
          <a:prstGeom prst="roundRect">
            <a:avLst>
              <a:gd name="adj" fmla="val 0"/>
            </a:avLst>
          </a:prstGeom>
          <a:solidFill>
            <a:srgbClr val="1E293B"/>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4" name="Table 3"/>
          <p:cNvGraphicFramePr>
            <a:graphicFrameLocks noGrp="1"/>
          </p:cNvGraphicFramePr>
          <p:nvPr/>
        </p:nvGraphicFramePr>
        <p:xfrm>
          <a:off x="571500" y="1470868"/>
          <a:ext cx="11048999" cy="4887962"/>
        </p:xfrm>
        <a:graphic>
          <a:graphicData uri="http://schemas.openxmlformats.org/drawingml/2006/table">
            <a:tbl>
              <a:tblPr firstRow="1" bandRow="1">
                <a:tableStyleId>{5C22544A-7EE6-4342-B048-85BDC9FD1C3A}</a:tableStyleId>
              </a:tblPr>
              <a:tblGrid>
                <a:gridCol w="3089671">
                  <a:extLst>
                    <a:ext uri="{9D8B030D-6E8A-4147-A177-3AD203B41FA5}">
                      <a16:colId xmlns:a16="http://schemas.microsoft.com/office/drawing/2014/main" val="20000"/>
                    </a:ext>
                  </a:extLst>
                </a:gridCol>
                <a:gridCol w="7959328">
                  <a:extLst>
                    <a:ext uri="{9D8B030D-6E8A-4147-A177-3AD203B41FA5}">
                      <a16:colId xmlns:a16="http://schemas.microsoft.com/office/drawing/2014/main" val="20001"/>
                    </a:ext>
                  </a:extLst>
                </a:gridCol>
              </a:tblGrid>
              <a:tr h="814660">
                <a:tc>
                  <a:txBody>
                    <a:bodyPr/>
                    <a:lstStyle/>
                    <a:p>
                      <a:pPr algn="l"/>
                      <a:r>
                        <a:rPr sz="1500" b="1" i="0" u="none">
                          <a:solidFill>
                            <a:srgbClr val="F59E0B"/>
                          </a:solidFill>
                          <a:latin typeface="Merriweather"/>
                        </a:rPr>
                        <a:t>Dönem / Kişi</a:t>
                      </a:r>
                    </a:p>
                  </a:txBody>
                  <a:tcPr marL="63500" marR="63500" marT="25400" marB="25400" anchor="ctr">
                    <a:lnL>
                      <a:noFill/>
                    </a:lnL>
                    <a:lnR>
                      <a:noFill/>
                    </a:lnR>
                    <a:lnT>
                      <a:noFill/>
                    </a:lnT>
                    <a:lnB>
                      <a:noFill/>
                    </a:lnB>
                    <a:solidFill>
                      <a:srgbClr val="0F172A"/>
                    </a:solidFill>
                  </a:tcPr>
                </a:tc>
                <a:tc>
                  <a:txBody>
                    <a:bodyPr/>
                    <a:lstStyle/>
                    <a:p>
                      <a:pPr algn="l"/>
                      <a:r>
                        <a:rPr sz="1500" b="1" i="0" u="none">
                          <a:solidFill>
                            <a:srgbClr val="F59E0B"/>
                          </a:solidFill>
                          <a:latin typeface="Merriweather"/>
                        </a:rPr>
                        <a:t>Yaklaşım ve Görüşler</a:t>
                      </a:r>
                    </a:p>
                  </a:txBody>
                  <a:tcPr marL="63500" marR="63500" marT="25400" marB="25400" anchor="ctr">
                    <a:lnL>
                      <a:noFill/>
                    </a:lnL>
                    <a:lnR>
                      <a:noFill/>
                    </a:lnR>
                    <a:lnT>
                      <a:noFill/>
                    </a:lnT>
                    <a:lnB>
                      <a:noFill/>
                    </a:lnB>
                    <a:solidFill>
                      <a:srgbClr val="0F172A"/>
                    </a:solidFill>
                  </a:tcPr>
                </a:tc>
                <a:extLst>
                  <a:ext uri="{0D108BD9-81ED-4DB2-BD59-A6C34878D82A}">
                    <a16:rowId xmlns:a16="http://schemas.microsoft.com/office/drawing/2014/main" val="10000"/>
                  </a:ext>
                </a:extLst>
              </a:tr>
              <a:tr h="814660">
                <a:tc>
                  <a:txBody>
                    <a:bodyPr/>
                    <a:lstStyle/>
                    <a:p>
                      <a:pPr algn="l"/>
                      <a:r>
                        <a:rPr sz="1350" b="0" i="0" u="none">
                          <a:solidFill>
                            <a:srgbClr val="E2E8F0"/>
                          </a:solidFill>
                          <a:latin typeface="DM Sans"/>
                        </a:rPr>
                        <a:t>XVII. Yüzyıl (Katip Çelebi)</a:t>
                      </a:r>
                    </a:p>
                  </a:txBody>
                  <a:tcPr marL="63500" marR="63500" marT="25400" marB="25400" anchor="ctr">
                    <a:lnL>
                      <a:noFill/>
                    </a:lnL>
                    <a:lnR>
                      <a:noFill/>
                    </a:lnR>
                    <a:lnT>
                      <a:noFill/>
                    </a:lnT>
                    <a:lnB>
                      <a:noFill/>
                    </a:lnB>
                    <a:noFill/>
                  </a:tcPr>
                </a:tc>
                <a:tc>
                  <a:txBody>
                    <a:bodyPr/>
                    <a:lstStyle/>
                    <a:p>
                      <a:pPr algn="l"/>
                      <a:r>
                        <a:rPr sz="1350" b="0" i="0" u="none">
                          <a:solidFill>
                            <a:srgbClr val="E2E8F0"/>
                          </a:solidFill>
                          <a:latin typeface="DM Sans"/>
                        </a:rPr>
                        <a:t>Arap harflerinin Türk dilini yazmadaki yetersizliğini vurgulayan ilk isimdir.</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1"/>
                  </a:ext>
                </a:extLst>
              </a:tr>
              <a:tr h="814660">
                <a:tc>
                  <a:txBody>
                    <a:bodyPr/>
                    <a:lstStyle/>
                    <a:p>
                      <a:pPr algn="l"/>
                      <a:r>
                        <a:rPr sz="1350" b="0" i="0" u="none">
                          <a:solidFill>
                            <a:srgbClr val="E2E8F0"/>
                          </a:solidFill>
                          <a:latin typeface="DM Sans"/>
                        </a:rPr>
                        <a:t>1862 (Mehmet Tahir Münif Paşa)</a:t>
                      </a:r>
                    </a:p>
                  </a:txBody>
                  <a:tcPr marL="63500" marR="63500" marT="25400" marB="25400" anchor="ctr">
                    <a:lnL>
                      <a:noFill/>
                    </a:lnL>
                    <a:lnR>
                      <a:noFill/>
                    </a:lnR>
                    <a:lnT>
                      <a:noFill/>
                    </a:lnT>
                    <a:lnB>
                      <a:noFill/>
                    </a:lnB>
                    <a:noFill/>
                  </a:tcPr>
                </a:tc>
                <a:tc>
                  <a:txBody>
                    <a:bodyPr/>
                    <a:lstStyle/>
                    <a:p>
                      <a:pPr algn="l"/>
                      <a:r>
                        <a:rPr sz="1350" b="0" i="0" u="none">
                          <a:solidFill>
                            <a:srgbClr val="E2E8F0"/>
                          </a:solidFill>
                          <a:latin typeface="DM Sans"/>
                        </a:rPr>
                        <a:t>Cemiyet-i İlmiye-i Osmaniye'de Arap kökenli alfabenin basımda ve eğitimde yarattığı güçlükleri anlattı.</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2"/>
                  </a:ext>
                </a:extLst>
              </a:tr>
              <a:tr h="814660">
                <a:tc>
                  <a:txBody>
                    <a:bodyPr/>
                    <a:lstStyle/>
                    <a:p>
                      <a:pPr algn="l"/>
                      <a:r>
                        <a:rPr sz="1350" b="0" i="0" u="none">
                          <a:solidFill>
                            <a:srgbClr val="E2E8F0"/>
                          </a:solidFill>
                          <a:latin typeface="DM Sans"/>
                        </a:rPr>
                        <a:t>Tanzimat Dönemi Aydınları</a:t>
                      </a:r>
                    </a:p>
                  </a:txBody>
                  <a:tcPr marL="63500" marR="63500" marT="25400" marB="25400" anchor="ctr">
                    <a:lnL>
                      <a:noFill/>
                    </a:lnL>
                    <a:lnR>
                      <a:noFill/>
                    </a:lnR>
                    <a:lnT>
                      <a:noFill/>
                    </a:lnT>
                    <a:lnB>
                      <a:noFill/>
                    </a:lnB>
                    <a:noFill/>
                  </a:tcPr>
                </a:tc>
                <a:tc>
                  <a:txBody>
                    <a:bodyPr/>
                    <a:lstStyle/>
                    <a:p>
                      <a:pPr algn="l"/>
                      <a:r>
                        <a:rPr sz="1350" b="0" i="0" u="none">
                          <a:solidFill>
                            <a:srgbClr val="E2E8F0"/>
                          </a:solidFill>
                          <a:latin typeface="DM Sans"/>
                        </a:rPr>
                        <a:t>Ali Süavi, Şemsettin Sami, Şinasi, Nâmık Kemal Arap harflerinin </a:t>
                      </a:r>
                      <a:r>
                        <a:rPr sz="1350" b="1" i="0" u="none">
                          <a:solidFill>
                            <a:srgbClr val="E2E8F0"/>
                          </a:solidFill>
                          <a:latin typeface="DM Sans"/>
                        </a:rPr>
                        <a:t>ıslah</a:t>
                      </a:r>
                      <a:r>
                        <a:rPr sz="1350" b="0" i="0" u="none">
                          <a:solidFill>
                            <a:srgbClr val="E2E8F0"/>
                          </a:solidFill>
                          <a:latin typeface="DM Sans"/>
                        </a:rPr>
                        <a:t> edilmesi gerektiğini savundu.</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3"/>
                  </a:ext>
                </a:extLst>
              </a:tr>
              <a:tr h="814660">
                <a:tc>
                  <a:txBody>
                    <a:bodyPr/>
                    <a:lstStyle/>
                    <a:p>
                      <a:pPr algn="l"/>
                      <a:r>
                        <a:rPr sz="1350" b="0" i="0" u="none">
                          <a:solidFill>
                            <a:srgbClr val="E2E8F0"/>
                          </a:solidFill>
                          <a:latin typeface="DM Sans"/>
                        </a:rPr>
                        <a:t>Batıcı Aydınlar (Abdullah Cevdet vb.)</a:t>
                      </a:r>
                    </a:p>
                  </a:txBody>
                  <a:tcPr marL="63500" marR="63500" marT="25400" marB="25400" anchor="ctr">
                    <a:lnL>
                      <a:noFill/>
                    </a:lnL>
                    <a:lnR>
                      <a:noFill/>
                    </a:lnR>
                    <a:lnT>
                      <a:noFill/>
                    </a:lnT>
                    <a:lnB>
                      <a:noFill/>
                    </a:lnB>
                    <a:noFill/>
                  </a:tcPr>
                </a:tc>
                <a:tc>
                  <a:txBody>
                    <a:bodyPr/>
                    <a:lstStyle/>
                    <a:p>
                      <a:pPr algn="l"/>
                      <a:r>
                        <a:rPr sz="1350" b="0" i="0" u="none">
                          <a:solidFill>
                            <a:srgbClr val="E2E8F0"/>
                          </a:solidFill>
                          <a:latin typeface="DM Sans"/>
                        </a:rPr>
                        <a:t>Arap alfabesini ıslahın işe yaramayacağını, açıkça </a:t>
                      </a:r>
                      <a:r>
                        <a:rPr sz="1350" b="1" i="0" u="none">
                          <a:solidFill>
                            <a:srgbClr val="E2E8F0"/>
                          </a:solidFill>
                          <a:latin typeface="DM Sans"/>
                        </a:rPr>
                        <a:t>Latin kökenli yeni alfabeye geçilmesini</a:t>
                      </a:r>
                      <a:r>
                        <a:rPr sz="1350" b="0" i="0" u="none">
                          <a:solidFill>
                            <a:srgbClr val="E2E8F0"/>
                          </a:solidFill>
                          <a:latin typeface="DM Sans"/>
                        </a:rPr>
                        <a:t> savundular.</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4"/>
                  </a:ext>
                </a:extLst>
              </a:tr>
              <a:tr h="814662">
                <a:tc>
                  <a:txBody>
                    <a:bodyPr/>
                    <a:lstStyle/>
                    <a:p>
                      <a:pPr algn="l"/>
                      <a:r>
                        <a:rPr sz="1350" b="0" i="0" u="none">
                          <a:solidFill>
                            <a:srgbClr val="E2E8F0"/>
                          </a:solidFill>
                          <a:latin typeface="DM Sans"/>
                        </a:rPr>
                        <a:t>1923 İzmir İktisat Kongresi</a:t>
                      </a:r>
                    </a:p>
                  </a:txBody>
                  <a:tcPr marL="63500" marR="63500" marT="25400" marB="25400" anchor="ctr">
                    <a:lnL>
                      <a:noFill/>
                    </a:lnL>
                    <a:lnR>
                      <a:noFill/>
                    </a:lnR>
                    <a:lnT>
                      <a:noFill/>
                    </a:lnT>
                    <a:lnB>
                      <a:noFill/>
                    </a:lnB>
                    <a:noFill/>
                  </a:tcPr>
                </a:tc>
                <a:tc>
                  <a:txBody>
                    <a:bodyPr/>
                    <a:lstStyle/>
                    <a:p>
                      <a:pPr algn="l"/>
                      <a:r>
                        <a:rPr sz="1350" b="0" i="0" u="none">
                          <a:solidFill>
                            <a:srgbClr val="E2E8F0"/>
                          </a:solidFill>
                          <a:latin typeface="DM Sans"/>
                        </a:rPr>
                        <a:t>Latin harflerinin kabulü önergesi sunuldu, ancak "Türkler Hıristiyan oldu diyecekler" gerekçesiyle reddedildi.</a:t>
                      </a:r>
                    </a:p>
                  </a:txBody>
                  <a:tcPr marL="63500" marR="63500" marT="25400" marB="25400" anchor="ctr">
                    <a:lnL>
                      <a:noFill/>
                    </a:lnL>
                    <a:lnR>
                      <a:noFill/>
                    </a:lnR>
                    <a:lnT>
                      <a:noFill/>
                    </a:lnT>
                    <a:lnB>
                      <a:noFill/>
                    </a:lnB>
                    <a:noFill/>
                  </a:tcPr>
                </a:tc>
                <a:extLst>
                  <a:ext uri="{0D108BD9-81ED-4DB2-BD59-A6C34878D82A}">
                    <a16:rowId xmlns:a16="http://schemas.microsoft.com/office/drawing/2014/main" val="10005"/>
                  </a:ext>
                </a:extLst>
              </a:tr>
            </a:tbl>
          </a:graphicData>
        </a:graphic>
      </p:graphicFrame>
      <p:sp>
        <p:nvSpPr>
          <p:cNvPr id="5" name="Rectangle 4"/>
          <p:cNvSpPr/>
          <p:nvPr/>
        </p:nvSpPr>
        <p:spPr>
          <a:xfrm>
            <a:off x="571500" y="2109043"/>
            <a:ext cx="3089671"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ectangle 5"/>
          <p:cNvSpPr/>
          <p:nvPr/>
        </p:nvSpPr>
        <p:spPr>
          <a:xfrm>
            <a:off x="3661171" y="2109043"/>
            <a:ext cx="7959328"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571500" y="2750046"/>
            <a:ext cx="3089671"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3661171" y="2750046"/>
            <a:ext cx="7959328"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571500" y="3651051"/>
            <a:ext cx="3089671"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Rectangle 9"/>
          <p:cNvSpPr/>
          <p:nvPr/>
        </p:nvSpPr>
        <p:spPr>
          <a:xfrm>
            <a:off x="3661171" y="3651051"/>
            <a:ext cx="7959328"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571500" y="4552057"/>
            <a:ext cx="3089671"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3661171" y="4552057"/>
            <a:ext cx="7959328"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571500" y="5453062"/>
            <a:ext cx="3089671"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ectangle 13"/>
          <p:cNvSpPr/>
          <p:nvPr/>
        </p:nvSpPr>
        <p:spPr>
          <a:xfrm>
            <a:off x="3661171" y="5453062"/>
            <a:ext cx="7959328" cy="9525"/>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571500" y="499318"/>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Alfabe Tartışmalarının Tarihsel Gelişimi</a:t>
            </a:r>
          </a:p>
        </p:txBody>
      </p:sp>
      <p:sp>
        <p:nvSpPr>
          <p:cNvPr id="16" name="Rectangle 15"/>
          <p:cNvSpPr/>
          <p:nvPr/>
        </p:nvSpPr>
        <p:spPr>
          <a:xfrm>
            <a:off x="571500" y="1070818"/>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71500" y="571500"/>
            <a:ext cx="5550693" cy="971550"/>
          </a:xfrm>
          <a:prstGeom prst="rect">
            <a:avLst/>
          </a:prstGeom>
          <a:noFill/>
        </p:spPr>
        <p:txBody>
          <a:bodyPr wrap="square" lIns="0" tIns="0" rIns="0" bIns="0" anchor="t">
            <a:spAutoFit/>
          </a:bodyPr>
          <a:lstStyle/>
          <a:p>
            <a:pPr algn="l"/>
            <a:r>
              <a:rPr sz="3000" b="0" i="0" u="none">
                <a:solidFill>
                  <a:srgbClr val="F59E0B"/>
                </a:solidFill>
                <a:latin typeface="Merriweather"/>
              </a:rPr>
              <a:t>9 Ağustos 1928 - Sarayburnu Konuşması</a:t>
            </a:r>
          </a:p>
        </p:txBody>
      </p:sp>
      <p:sp>
        <p:nvSpPr>
          <p:cNvPr id="4" name="Rectangle 3"/>
          <p:cNvSpPr/>
          <p:nvPr/>
        </p:nvSpPr>
        <p:spPr>
          <a:xfrm>
            <a:off x="571500" y="1619250"/>
            <a:ext cx="5286375"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Picture 4" descr="image.png"/>
          <p:cNvPicPr>
            <a:picLocks noChangeAspect="1"/>
          </p:cNvPicPr>
          <p:nvPr/>
        </p:nvPicPr>
        <p:blipFill>
          <a:blip r:embed="rId3"/>
          <a:stretch>
            <a:fillRect/>
          </a:stretch>
        </p:blipFill>
        <p:spPr>
          <a:xfrm>
            <a:off x="6334125" y="0"/>
            <a:ext cx="5857875" cy="6858000"/>
          </a:xfrm>
          <a:prstGeom prst="rect">
            <a:avLst/>
          </a:prstGeom>
        </p:spPr>
      </p:pic>
      <p:sp>
        <p:nvSpPr>
          <p:cNvPr id="6" name="TextBox 5"/>
          <p:cNvSpPr txBox="1"/>
          <p:nvPr/>
        </p:nvSpPr>
        <p:spPr>
          <a:xfrm>
            <a:off x="762000" y="2438400"/>
            <a:ext cx="5095875" cy="1524000"/>
          </a:xfrm>
          <a:prstGeom prst="rect">
            <a:avLst/>
          </a:prstGeom>
          <a:noFill/>
        </p:spPr>
        <p:txBody>
          <a:bodyPr wrap="square" lIns="0" tIns="0" rIns="0" bIns="0" anchor="t">
            <a:spAutoFit/>
          </a:bodyPr>
          <a:lstStyle/>
          <a:p>
            <a:pPr algn="l">
              <a:lnSpc>
                <a:spcPts val="2400"/>
              </a:lnSpc>
            </a:pPr>
            <a:r>
              <a:rPr sz="1500" b="0" i="1" u="none">
                <a:solidFill>
                  <a:srgbClr val="E2E8F0"/>
                </a:solidFill>
                <a:latin typeface="DM Sans"/>
              </a:rPr>
              <a:t>«Arkadaşlar, bizim uyumlu, zengin dilimiz yeni Türk harfleriyle kendini gösterecektir. Yüzyıllardan beri kafalarımızı demir çerçeve içinde bulunduran, anlaşılmayan ve anlamadığımız işaretlerden kendimizi kurtarmak ve bu gereği anlamak zorundayız...»</a:t>
            </a:r>
          </a:p>
        </p:txBody>
      </p:sp>
      <p:sp>
        <p:nvSpPr>
          <p:cNvPr id="7" name="Rectangle 6"/>
          <p:cNvSpPr/>
          <p:nvPr/>
        </p:nvSpPr>
        <p:spPr>
          <a:xfrm>
            <a:off x="571500" y="2438400"/>
            <a:ext cx="38100" cy="15240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62000" y="4191000"/>
            <a:ext cx="5095875" cy="914400"/>
          </a:xfrm>
          <a:prstGeom prst="rect">
            <a:avLst/>
          </a:prstGeom>
          <a:noFill/>
        </p:spPr>
        <p:txBody>
          <a:bodyPr wrap="square" lIns="0" tIns="0" rIns="0" bIns="0" anchor="t">
            <a:spAutoFit/>
          </a:bodyPr>
          <a:lstStyle/>
          <a:p>
            <a:pPr algn="l">
              <a:lnSpc>
                <a:spcPts val="2400"/>
              </a:lnSpc>
            </a:pPr>
            <a:r>
              <a:rPr sz="1500" b="0" i="1" u="none">
                <a:solidFill>
                  <a:srgbClr val="E2E8F0"/>
                </a:solidFill>
                <a:latin typeface="DM Sans"/>
              </a:rPr>
              <a:t>«...Yeni Türk harfleri çabuk öğrenilmelidir. Türk harflerini her yurttaşa, kadına, erkeğe, hamala, sandalcıya öğretiniz. Bunu yurtseverlik ve ulusseverlik ödevi biliniz.»</a:t>
            </a:r>
          </a:p>
        </p:txBody>
      </p:sp>
      <p:sp>
        <p:nvSpPr>
          <p:cNvPr id="9" name="Rectangle 8"/>
          <p:cNvSpPr/>
          <p:nvPr/>
        </p:nvSpPr>
        <p:spPr>
          <a:xfrm>
            <a:off x="571500" y="4191000"/>
            <a:ext cx="38100" cy="91440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71500" y="5334000"/>
            <a:ext cx="5286375" cy="304800"/>
          </a:xfrm>
          <a:prstGeom prst="rect">
            <a:avLst/>
          </a:prstGeom>
          <a:noFill/>
        </p:spPr>
        <p:txBody>
          <a:bodyPr wrap="square" lIns="0" tIns="0" rIns="0" bIns="0" anchor="t">
            <a:spAutoFit/>
          </a:bodyPr>
          <a:lstStyle/>
          <a:p>
            <a:pPr algn="r">
              <a:lnSpc>
                <a:spcPts val="2400"/>
              </a:lnSpc>
            </a:pPr>
            <a:r>
              <a:rPr sz="1500" b="1" i="0" u="none">
                <a:solidFill>
                  <a:srgbClr val="F59E0B"/>
                </a:solidFill>
                <a:latin typeface="DM Sans"/>
              </a:rPr>
              <a:t>- Mustafa Kemal ATATÜRK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2242244"/>
            <a:ext cx="3492549" cy="2381250"/>
          </a:xfrm>
          <a:prstGeom prst="rect">
            <a:avLst/>
          </a:prstGeom>
        </p:spPr>
      </p:pic>
      <p:pic>
        <p:nvPicPr>
          <p:cNvPr id="4" name="Picture 3" descr="image.png"/>
          <p:cNvPicPr>
            <a:picLocks noChangeAspect="1"/>
          </p:cNvPicPr>
          <p:nvPr/>
        </p:nvPicPr>
        <p:blipFill>
          <a:blip r:embed="rId4"/>
          <a:stretch>
            <a:fillRect/>
          </a:stretch>
        </p:blipFill>
        <p:spPr>
          <a:xfrm>
            <a:off x="4349799" y="2242244"/>
            <a:ext cx="3492549" cy="2381250"/>
          </a:xfrm>
          <a:prstGeom prst="rect">
            <a:avLst/>
          </a:prstGeom>
        </p:spPr>
      </p:pic>
      <p:pic>
        <p:nvPicPr>
          <p:cNvPr id="5" name="Picture 4" descr="image.png"/>
          <p:cNvPicPr>
            <a:picLocks noChangeAspect="1"/>
          </p:cNvPicPr>
          <p:nvPr/>
        </p:nvPicPr>
        <p:blipFill>
          <a:blip r:embed="rId5"/>
          <a:stretch>
            <a:fillRect/>
          </a:stretch>
        </p:blipFill>
        <p:spPr>
          <a:xfrm>
            <a:off x="8128099" y="2242244"/>
            <a:ext cx="3492549" cy="2381250"/>
          </a:xfrm>
          <a:prstGeom prst="rect">
            <a:avLst/>
          </a:prstGeom>
        </p:spPr>
      </p:pic>
      <p:sp>
        <p:nvSpPr>
          <p:cNvPr id="6" name="TextBox 5"/>
          <p:cNvSpPr txBox="1"/>
          <p:nvPr/>
        </p:nvSpPr>
        <p:spPr>
          <a:xfrm>
            <a:off x="571500" y="4813994"/>
            <a:ext cx="3492549" cy="274290"/>
          </a:xfrm>
          <a:prstGeom prst="rect">
            <a:avLst/>
          </a:prstGeom>
          <a:noFill/>
        </p:spPr>
        <p:txBody>
          <a:bodyPr wrap="square" lIns="0" tIns="0" rIns="0" bIns="0" anchor="t">
            <a:spAutoFit/>
          </a:bodyPr>
          <a:lstStyle/>
          <a:p>
            <a:pPr algn="ctr">
              <a:lnSpc>
                <a:spcPts val="2160"/>
              </a:lnSpc>
            </a:pPr>
            <a:r>
              <a:rPr sz="1350" b="1" i="0" u="none">
                <a:solidFill>
                  <a:srgbClr val="F59E0B"/>
                </a:solidFill>
                <a:latin typeface="DM Sans"/>
              </a:rPr>
              <a:t>Geçiş Dönemi Gazeteleri</a:t>
            </a:r>
          </a:p>
        </p:txBody>
      </p:sp>
      <p:sp>
        <p:nvSpPr>
          <p:cNvPr id="7" name="TextBox 6"/>
          <p:cNvSpPr txBox="1"/>
          <p:nvPr/>
        </p:nvSpPr>
        <p:spPr>
          <a:xfrm>
            <a:off x="571500" y="5231159"/>
            <a:ext cx="3492549" cy="213270"/>
          </a:xfrm>
          <a:prstGeom prst="rect">
            <a:avLst/>
          </a:prstGeom>
          <a:noFill/>
        </p:spPr>
        <p:txBody>
          <a:bodyPr wrap="square" lIns="0" tIns="0" rIns="0" bIns="0" anchor="t">
            <a:spAutoFit/>
          </a:bodyPr>
          <a:lstStyle/>
          <a:p>
            <a:pPr algn="ctr">
              <a:lnSpc>
                <a:spcPts val="1679"/>
              </a:lnSpc>
            </a:pPr>
            <a:r>
              <a:rPr sz="1050" b="0" i="0" u="none">
                <a:solidFill>
                  <a:srgbClr val="CBD5E1"/>
                </a:solidFill>
                <a:latin typeface="DM Sans"/>
              </a:rPr>
              <a:t>Hem eski hem yeni harflerin bir arada kullanımı.</a:t>
            </a:r>
          </a:p>
        </p:txBody>
      </p:sp>
      <p:sp>
        <p:nvSpPr>
          <p:cNvPr id="8" name="TextBox 7"/>
          <p:cNvSpPr txBox="1"/>
          <p:nvPr/>
        </p:nvSpPr>
        <p:spPr>
          <a:xfrm>
            <a:off x="4349799" y="4813994"/>
            <a:ext cx="3492549" cy="274290"/>
          </a:xfrm>
          <a:prstGeom prst="rect">
            <a:avLst/>
          </a:prstGeom>
          <a:noFill/>
        </p:spPr>
        <p:txBody>
          <a:bodyPr wrap="square" lIns="0" tIns="0" rIns="0" bIns="0" anchor="t">
            <a:spAutoFit/>
          </a:bodyPr>
          <a:lstStyle/>
          <a:p>
            <a:pPr algn="ctr">
              <a:lnSpc>
                <a:spcPts val="2160"/>
              </a:lnSpc>
            </a:pPr>
            <a:r>
              <a:rPr sz="1350" b="1" i="0" u="none">
                <a:solidFill>
                  <a:srgbClr val="F59E0B"/>
                </a:solidFill>
                <a:latin typeface="DM Sans"/>
              </a:rPr>
              <a:t>Sokakta Eğitim</a:t>
            </a:r>
          </a:p>
        </p:txBody>
      </p:sp>
      <p:sp>
        <p:nvSpPr>
          <p:cNvPr id="9" name="TextBox 8"/>
          <p:cNvSpPr txBox="1"/>
          <p:nvPr/>
        </p:nvSpPr>
        <p:spPr>
          <a:xfrm>
            <a:off x="4349799" y="5231159"/>
            <a:ext cx="3492549" cy="213270"/>
          </a:xfrm>
          <a:prstGeom prst="rect">
            <a:avLst/>
          </a:prstGeom>
          <a:noFill/>
        </p:spPr>
        <p:txBody>
          <a:bodyPr wrap="square" lIns="0" tIns="0" rIns="0" bIns="0" anchor="t">
            <a:spAutoFit/>
          </a:bodyPr>
          <a:lstStyle/>
          <a:p>
            <a:pPr algn="ctr">
              <a:lnSpc>
                <a:spcPts val="1679"/>
              </a:lnSpc>
            </a:pPr>
            <a:r>
              <a:rPr sz="1050" b="0" i="0" u="none">
                <a:solidFill>
                  <a:srgbClr val="CBD5E1"/>
                </a:solidFill>
                <a:latin typeface="DM Sans"/>
              </a:rPr>
              <a:t>Halkın yeni harfleri öğrenme seferberliği.</a:t>
            </a:r>
          </a:p>
        </p:txBody>
      </p:sp>
      <p:sp>
        <p:nvSpPr>
          <p:cNvPr id="10" name="TextBox 9"/>
          <p:cNvSpPr txBox="1"/>
          <p:nvPr/>
        </p:nvSpPr>
        <p:spPr>
          <a:xfrm>
            <a:off x="8128099" y="4813994"/>
            <a:ext cx="3492549" cy="274290"/>
          </a:xfrm>
          <a:prstGeom prst="rect">
            <a:avLst/>
          </a:prstGeom>
          <a:noFill/>
        </p:spPr>
        <p:txBody>
          <a:bodyPr wrap="square" lIns="0" tIns="0" rIns="0" bIns="0" anchor="t">
            <a:spAutoFit/>
          </a:bodyPr>
          <a:lstStyle/>
          <a:p>
            <a:pPr algn="ctr">
              <a:lnSpc>
                <a:spcPts val="2160"/>
              </a:lnSpc>
            </a:pPr>
            <a:r>
              <a:rPr sz="1350" b="1" i="0" u="none">
                <a:solidFill>
                  <a:srgbClr val="F59E0B"/>
                </a:solidFill>
                <a:latin typeface="DM Sans"/>
              </a:rPr>
              <a:t>Yeni Alfabe Kitapları</a:t>
            </a:r>
          </a:p>
        </p:txBody>
      </p:sp>
      <p:sp>
        <p:nvSpPr>
          <p:cNvPr id="11" name="TextBox 10"/>
          <p:cNvSpPr txBox="1"/>
          <p:nvPr/>
        </p:nvSpPr>
        <p:spPr>
          <a:xfrm>
            <a:off x="8128099" y="5231159"/>
            <a:ext cx="3492549" cy="213270"/>
          </a:xfrm>
          <a:prstGeom prst="rect">
            <a:avLst/>
          </a:prstGeom>
          <a:noFill/>
        </p:spPr>
        <p:txBody>
          <a:bodyPr wrap="square" lIns="0" tIns="0" rIns="0" bIns="0" anchor="t">
            <a:spAutoFit/>
          </a:bodyPr>
          <a:lstStyle/>
          <a:p>
            <a:pPr algn="ctr">
              <a:lnSpc>
                <a:spcPts val="1679"/>
              </a:lnSpc>
            </a:pPr>
            <a:r>
              <a:rPr sz="1050" b="0" i="0" u="none">
                <a:solidFill>
                  <a:srgbClr val="CBD5E1"/>
                </a:solidFill>
                <a:latin typeface="DM Sans"/>
              </a:rPr>
              <a:t>Millet Mekteplerinde kullanılan eğitim materyalleri.</a:t>
            </a:r>
          </a:p>
        </p:txBody>
      </p:sp>
      <p:pic>
        <p:nvPicPr>
          <p:cNvPr id="12" name="Picture 11" descr="image.png"/>
          <p:cNvPicPr>
            <a:picLocks noChangeAspect="1"/>
          </p:cNvPicPr>
          <p:nvPr/>
        </p:nvPicPr>
        <p:blipFill>
          <a:blip r:embed="rId6"/>
          <a:stretch>
            <a:fillRect/>
          </a:stretch>
        </p:blipFill>
        <p:spPr>
          <a:xfrm>
            <a:off x="581025" y="2251769"/>
            <a:ext cx="3473499" cy="2362200"/>
          </a:xfrm>
          <a:prstGeom prst="rect">
            <a:avLst/>
          </a:prstGeom>
        </p:spPr>
      </p:pic>
      <p:pic>
        <p:nvPicPr>
          <p:cNvPr id="13" name="Picture 12" descr="image.png"/>
          <p:cNvPicPr>
            <a:picLocks noChangeAspect="1"/>
          </p:cNvPicPr>
          <p:nvPr/>
        </p:nvPicPr>
        <p:blipFill>
          <a:blip r:embed="rId7"/>
          <a:stretch>
            <a:fillRect/>
          </a:stretch>
        </p:blipFill>
        <p:spPr>
          <a:xfrm>
            <a:off x="4359324" y="2251769"/>
            <a:ext cx="3473499" cy="400050"/>
          </a:xfrm>
          <a:prstGeom prst="rect">
            <a:avLst/>
          </a:prstGeom>
        </p:spPr>
      </p:pic>
      <p:pic>
        <p:nvPicPr>
          <p:cNvPr id="14" name="Picture 13" descr="image.png"/>
          <p:cNvPicPr>
            <a:picLocks noChangeAspect="1"/>
          </p:cNvPicPr>
          <p:nvPr/>
        </p:nvPicPr>
        <p:blipFill>
          <a:blip r:embed="rId8"/>
          <a:stretch>
            <a:fillRect/>
          </a:stretch>
        </p:blipFill>
        <p:spPr>
          <a:xfrm>
            <a:off x="8042526" y="2217003"/>
            <a:ext cx="3473499" cy="2362200"/>
          </a:xfrm>
          <a:prstGeom prst="rect">
            <a:avLst/>
          </a:prstGeom>
        </p:spPr>
      </p:pic>
      <p:sp>
        <p:nvSpPr>
          <p:cNvPr id="15" name="TextBox 14"/>
          <p:cNvSpPr txBox="1"/>
          <p:nvPr/>
        </p:nvSpPr>
        <p:spPr>
          <a:xfrm>
            <a:off x="571500" y="571500"/>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Harf İnkılabının Basına ve Eğitime Yansıması</a:t>
            </a:r>
          </a:p>
        </p:txBody>
      </p:sp>
      <p:sp>
        <p:nvSpPr>
          <p:cNvPr id="16" name="Rectangle 15"/>
          <p:cNvSpPr/>
          <p:nvPr/>
        </p:nvSpPr>
        <p:spPr>
          <a:xfrm>
            <a:off x="571500" y="1143000"/>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8" name="Resim 17">
            <a:extLst>
              <a:ext uri="{FF2B5EF4-FFF2-40B4-BE49-F238E27FC236}">
                <a16:creationId xmlns:a16="http://schemas.microsoft.com/office/drawing/2014/main" id="{52ABE86A-6DC5-93B9-5739-C1B8A13769D9}"/>
              </a:ext>
            </a:extLst>
          </p:cNvPr>
          <p:cNvPicPr>
            <a:picLocks noChangeAspect="1"/>
          </p:cNvPicPr>
          <p:nvPr/>
        </p:nvPicPr>
        <p:blipFill>
          <a:blip r:embed="rId9"/>
          <a:stretch>
            <a:fillRect/>
          </a:stretch>
        </p:blipFill>
        <p:spPr>
          <a:xfrm>
            <a:off x="4359323" y="2172712"/>
            <a:ext cx="3387929" cy="245078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571500" y="1431726"/>
            <a:ext cx="5238750" cy="4966096"/>
          </a:xfrm>
          <a:prstGeom prst="rect">
            <a:avLst/>
          </a:prstGeom>
        </p:spPr>
      </p:pic>
      <p:pic>
        <p:nvPicPr>
          <p:cNvPr id="4" name="Picture 3" descr="image.png"/>
          <p:cNvPicPr>
            <a:picLocks noChangeAspect="1"/>
          </p:cNvPicPr>
          <p:nvPr/>
        </p:nvPicPr>
        <p:blipFill>
          <a:blip r:embed="rId4"/>
          <a:stretch>
            <a:fillRect/>
          </a:stretch>
        </p:blipFill>
        <p:spPr>
          <a:xfrm>
            <a:off x="6381750" y="1431726"/>
            <a:ext cx="5238750" cy="4966096"/>
          </a:xfrm>
          <a:prstGeom prst="rect">
            <a:avLst/>
          </a:prstGeom>
        </p:spPr>
      </p:pic>
      <p:sp>
        <p:nvSpPr>
          <p:cNvPr id="5" name="TextBox 4"/>
          <p:cNvSpPr txBox="1"/>
          <p:nvPr/>
        </p:nvSpPr>
        <p:spPr>
          <a:xfrm>
            <a:off x="962025" y="1822251"/>
            <a:ext cx="4680585" cy="762000"/>
          </a:xfrm>
          <a:prstGeom prst="rect">
            <a:avLst/>
          </a:prstGeom>
          <a:noFill/>
        </p:spPr>
        <p:txBody>
          <a:bodyPr wrap="square" lIns="476250" tIns="0" rIns="0" bIns="0" anchor="t">
            <a:spAutoFit/>
          </a:bodyPr>
          <a:lstStyle/>
          <a:p>
            <a:pPr algn="l"/>
            <a:r>
              <a:rPr sz="2400" b="0" i="0" u="none">
                <a:solidFill>
                  <a:srgbClr val="F59E0B"/>
                </a:solidFill>
                <a:latin typeface="Merriweather"/>
              </a:rPr>
              <a:t>Millet Mektepleri Seferberliği</a:t>
            </a:r>
          </a:p>
        </p:txBody>
      </p:sp>
      <p:sp>
        <p:nvSpPr>
          <p:cNvPr id="6" name="TextBox 5"/>
          <p:cNvSpPr txBox="1"/>
          <p:nvPr/>
        </p:nvSpPr>
        <p:spPr>
          <a:xfrm>
            <a:off x="962025" y="2727126"/>
            <a:ext cx="4457700" cy="82287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1 Ocak 1929'da açılan Millet Mekteplerine 16–40 yaş arası okuma yazma bilmeyen her Türk vatandaşının devam etmesi zorunlu kılındı.</a:t>
            </a:r>
          </a:p>
        </p:txBody>
      </p:sp>
      <p:sp>
        <p:nvSpPr>
          <p:cNvPr id="7" name="TextBox 6"/>
          <p:cNvSpPr txBox="1"/>
          <p:nvPr/>
        </p:nvSpPr>
        <p:spPr>
          <a:xfrm>
            <a:off x="962025" y="3692872"/>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İlk basamakta açılan 20.489 Millet Mektebine </a:t>
            </a:r>
            <a:r>
              <a:rPr sz="1350" b="1" i="0" u="none">
                <a:solidFill>
                  <a:srgbClr val="E2E8F0"/>
                </a:solidFill>
                <a:latin typeface="DM Sans"/>
              </a:rPr>
              <a:t>bir ay içinde 856.000 kişi</a:t>
            </a:r>
            <a:r>
              <a:rPr sz="1350" b="0" i="0" u="none">
                <a:solidFill>
                  <a:srgbClr val="E2E8F0"/>
                </a:solidFill>
                <a:latin typeface="DM Sans"/>
              </a:rPr>
              <a:t> kaydoldu.</a:t>
            </a:r>
          </a:p>
        </p:txBody>
      </p:sp>
      <p:sp>
        <p:nvSpPr>
          <p:cNvPr id="8" name="TextBox 7"/>
          <p:cNvSpPr txBox="1"/>
          <p:nvPr/>
        </p:nvSpPr>
        <p:spPr>
          <a:xfrm>
            <a:off x="962025" y="4384327"/>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Beş yılın sonunda </a:t>
            </a:r>
            <a:r>
              <a:rPr sz="1350" b="1" i="0" u="none">
                <a:solidFill>
                  <a:srgbClr val="E2E8F0"/>
                </a:solidFill>
                <a:latin typeface="DM Sans"/>
              </a:rPr>
              <a:t>2.305.924 kişi</a:t>
            </a:r>
            <a:r>
              <a:rPr sz="1350" b="0" i="0" u="none">
                <a:solidFill>
                  <a:srgbClr val="E2E8F0"/>
                </a:solidFill>
                <a:latin typeface="DM Sans"/>
              </a:rPr>
              <a:t> Millet Mekteplerinden mezun oldu.</a:t>
            </a:r>
          </a:p>
        </p:txBody>
      </p:sp>
      <p:sp>
        <p:nvSpPr>
          <p:cNvPr id="9" name="TextBox 8"/>
          <p:cNvSpPr txBox="1"/>
          <p:nvPr/>
        </p:nvSpPr>
        <p:spPr>
          <a:xfrm>
            <a:off x="6772275" y="1822251"/>
            <a:ext cx="4680585" cy="762000"/>
          </a:xfrm>
          <a:prstGeom prst="rect">
            <a:avLst/>
          </a:prstGeom>
          <a:noFill/>
        </p:spPr>
        <p:txBody>
          <a:bodyPr wrap="square" lIns="400050" tIns="0" rIns="0" bIns="0" anchor="t">
            <a:spAutoFit/>
          </a:bodyPr>
          <a:lstStyle/>
          <a:p>
            <a:pPr algn="l"/>
            <a:r>
              <a:rPr sz="2400" b="0" i="0" u="none">
                <a:solidFill>
                  <a:srgbClr val="F59E0B"/>
                </a:solidFill>
                <a:latin typeface="Merriweather"/>
              </a:rPr>
              <a:t>Okuryazarlık Oranında Sıçrama</a:t>
            </a:r>
          </a:p>
        </p:txBody>
      </p:sp>
      <p:sp>
        <p:nvSpPr>
          <p:cNvPr id="10" name="TextBox 9"/>
          <p:cNvSpPr txBox="1"/>
          <p:nvPr/>
        </p:nvSpPr>
        <p:spPr>
          <a:xfrm>
            <a:off x="6772275" y="2727126"/>
            <a:ext cx="4457700" cy="548580"/>
          </a:xfrm>
          <a:prstGeom prst="rect">
            <a:avLst/>
          </a:prstGeom>
          <a:noFill/>
        </p:spPr>
        <p:txBody>
          <a:bodyPr wrap="square" lIns="0" tIns="0" rIns="0" bIns="0" anchor="t">
            <a:spAutoFit/>
          </a:bodyPr>
          <a:lstStyle/>
          <a:p>
            <a:pPr algn="l">
              <a:lnSpc>
                <a:spcPts val="2160"/>
              </a:lnSpc>
            </a:pPr>
            <a:r>
              <a:rPr sz="1350" b="0" i="0" u="none">
                <a:solidFill>
                  <a:srgbClr val="E2E8F0"/>
                </a:solidFill>
                <a:latin typeface="DM Sans"/>
              </a:rPr>
              <a:t>Yazı devriminden sonra toplumda okuryazar oranı hızla artmıştır.</a:t>
            </a:r>
          </a:p>
        </p:txBody>
      </p:sp>
      <p:pic>
        <p:nvPicPr>
          <p:cNvPr id="11" name="Picture 10" descr="image.png"/>
          <p:cNvPicPr>
            <a:picLocks noChangeAspect="1"/>
          </p:cNvPicPr>
          <p:nvPr/>
        </p:nvPicPr>
        <p:blipFill>
          <a:blip r:embed="rId5"/>
          <a:stretch>
            <a:fillRect/>
          </a:stretch>
        </p:blipFill>
        <p:spPr>
          <a:xfrm>
            <a:off x="962025" y="1850826"/>
            <a:ext cx="381000" cy="304800"/>
          </a:xfrm>
          <a:prstGeom prst="rect">
            <a:avLst/>
          </a:prstGeom>
        </p:spPr>
      </p:pic>
      <p:pic>
        <p:nvPicPr>
          <p:cNvPr id="12" name="Picture 11" descr="image.png"/>
          <p:cNvPicPr>
            <a:picLocks noChangeAspect="1"/>
          </p:cNvPicPr>
          <p:nvPr/>
        </p:nvPicPr>
        <p:blipFill>
          <a:blip r:embed="rId6"/>
          <a:stretch>
            <a:fillRect/>
          </a:stretch>
        </p:blipFill>
        <p:spPr>
          <a:xfrm>
            <a:off x="6772275" y="1850826"/>
            <a:ext cx="304800" cy="304800"/>
          </a:xfrm>
          <a:prstGeom prst="rect">
            <a:avLst/>
          </a:prstGeom>
        </p:spPr>
      </p:pic>
      <p:sp>
        <p:nvSpPr>
          <p:cNvPr id="13" name="TextBox 12"/>
          <p:cNvSpPr txBox="1"/>
          <p:nvPr/>
        </p:nvSpPr>
        <p:spPr>
          <a:xfrm>
            <a:off x="6772275" y="3656707"/>
            <a:ext cx="4457700" cy="365670"/>
          </a:xfrm>
          <a:prstGeom prst="rect">
            <a:avLst/>
          </a:prstGeom>
          <a:noFill/>
        </p:spPr>
        <p:txBody>
          <a:bodyPr wrap="square" lIns="0" tIns="0" rIns="0" bIns="0" anchor="t">
            <a:spAutoFit/>
          </a:bodyPr>
          <a:lstStyle/>
          <a:p>
            <a:pPr algn="ctr">
              <a:lnSpc>
                <a:spcPts val="2879"/>
              </a:lnSpc>
            </a:pPr>
            <a:r>
              <a:rPr sz="1800" b="0" i="0" u="none">
                <a:solidFill>
                  <a:srgbClr val="94A3B8"/>
                </a:solidFill>
                <a:latin typeface="DM Sans"/>
              </a:rPr>
              <a:t>1923 Okuryazarlık Oranı</a:t>
            </a:r>
          </a:p>
        </p:txBody>
      </p:sp>
      <p:sp>
        <p:nvSpPr>
          <p:cNvPr id="14" name="TextBox 13"/>
          <p:cNvSpPr txBox="1"/>
          <p:nvPr/>
        </p:nvSpPr>
        <p:spPr>
          <a:xfrm>
            <a:off x="6772275" y="4070002"/>
            <a:ext cx="4457700" cy="476250"/>
          </a:xfrm>
          <a:prstGeom prst="rect">
            <a:avLst/>
          </a:prstGeom>
          <a:noFill/>
        </p:spPr>
        <p:txBody>
          <a:bodyPr wrap="square" lIns="0" tIns="0" rIns="0" bIns="0" anchor="t">
            <a:spAutoFit/>
          </a:bodyPr>
          <a:lstStyle/>
          <a:p>
            <a:pPr algn="ctr">
              <a:lnSpc>
                <a:spcPts val="3750"/>
              </a:lnSpc>
            </a:pPr>
            <a:r>
              <a:rPr sz="3750" b="1" i="0" u="none">
                <a:solidFill>
                  <a:srgbClr val="EF4444"/>
                </a:solidFill>
                <a:latin typeface="DM Sans"/>
              </a:rPr>
              <a:t>%5</a:t>
            </a:r>
          </a:p>
        </p:txBody>
      </p:sp>
      <p:pic>
        <p:nvPicPr>
          <p:cNvPr id="15" name="Picture 14" descr="image.png"/>
          <p:cNvPicPr>
            <a:picLocks noChangeAspect="1"/>
          </p:cNvPicPr>
          <p:nvPr/>
        </p:nvPicPr>
        <p:blipFill>
          <a:blip r:embed="rId7"/>
          <a:stretch>
            <a:fillRect/>
          </a:stretch>
        </p:blipFill>
        <p:spPr>
          <a:xfrm>
            <a:off x="8891587" y="4689127"/>
            <a:ext cx="219075" cy="285750"/>
          </a:xfrm>
          <a:prstGeom prst="rect">
            <a:avLst/>
          </a:prstGeom>
        </p:spPr>
      </p:pic>
      <p:sp>
        <p:nvSpPr>
          <p:cNvPr id="16" name="TextBox 15"/>
          <p:cNvSpPr txBox="1"/>
          <p:nvPr/>
        </p:nvSpPr>
        <p:spPr>
          <a:xfrm>
            <a:off x="6772275" y="5117752"/>
            <a:ext cx="4457700" cy="365670"/>
          </a:xfrm>
          <a:prstGeom prst="rect">
            <a:avLst/>
          </a:prstGeom>
          <a:noFill/>
        </p:spPr>
        <p:txBody>
          <a:bodyPr wrap="square" lIns="0" tIns="0" rIns="0" bIns="0" anchor="t">
            <a:spAutoFit/>
          </a:bodyPr>
          <a:lstStyle/>
          <a:p>
            <a:pPr algn="ctr">
              <a:lnSpc>
                <a:spcPts val="2879"/>
              </a:lnSpc>
            </a:pPr>
            <a:r>
              <a:rPr sz="1800" b="0" i="0" u="none">
                <a:solidFill>
                  <a:srgbClr val="94A3B8"/>
                </a:solidFill>
                <a:latin typeface="DM Sans"/>
              </a:rPr>
              <a:t>15 Yıl Sonra Okuryazarlık Oranı</a:t>
            </a:r>
          </a:p>
        </p:txBody>
      </p:sp>
      <p:sp>
        <p:nvSpPr>
          <p:cNvPr id="17" name="TextBox 16"/>
          <p:cNvSpPr txBox="1"/>
          <p:nvPr/>
        </p:nvSpPr>
        <p:spPr>
          <a:xfrm>
            <a:off x="6772275" y="5531048"/>
            <a:ext cx="4457700" cy="476250"/>
          </a:xfrm>
          <a:prstGeom prst="rect">
            <a:avLst/>
          </a:prstGeom>
          <a:noFill/>
        </p:spPr>
        <p:txBody>
          <a:bodyPr wrap="square" lIns="0" tIns="0" rIns="0" bIns="0" anchor="t">
            <a:spAutoFit/>
          </a:bodyPr>
          <a:lstStyle/>
          <a:p>
            <a:pPr algn="ctr">
              <a:lnSpc>
                <a:spcPts val="3750"/>
              </a:lnSpc>
            </a:pPr>
            <a:r>
              <a:rPr sz="3750" b="1" i="0" u="none">
                <a:solidFill>
                  <a:srgbClr val="22C55E"/>
                </a:solidFill>
                <a:latin typeface="DM Sans"/>
              </a:rPr>
              <a:t>%80</a:t>
            </a:r>
          </a:p>
        </p:txBody>
      </p:sp>
      <p:sp>
        <p:nvSpPr>
          <p:cNvPr id="18" name="TextBox 17"/>
          <p:cNvSpPr txBox="1"/>
          <p:nvPr/>
        </p:nvSpPr>
        <p:spPr>
          <a:xfrm>
            <a:off x="571500" y="460176"/>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Devrim İşe Yaradı Mı?</a:t>
            </a:r>
          </a:p>
        </p:txBody>
      </p:sp>
      <p:sp>
        <p:nvSpPr>
          <p:cNvPr id="19" name="Rectangle 18"/>
          <p:cNvSpPr/>
          <p:nvPr/>
        </p:nvSpPr>
        <p:spPr>
          <a:xfrm>
            <a:off x="571500" y="1031676"/>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F172A"/>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pic>
        <p:nvPicPr>
          <p:cNvPr id="3" name="Picture 2" descr="image.png"/>
          <p:cNvPicPr>
            <a:picLocks noChangeAspect="1"/>
          </p:cNvPicPr>
          <p:nvPr/>
        </p:nvPicPr>
        <p:blipFill>
          <a:blip r:embed="rId3"/>
          <a:stretch>
            <a:fillRect/>
          </a:stretch>
        </p:blipFill>
        <p:spPr>
          <a:xfrm>
            <a:off x="6381750" y="1533525"/>
            <a:ext cx="5238750" cy="4762500"/>
          </a:xfrm>
          <a:prstGeom prst="rect">
            <a:avLst/>
          </a:prstGeom>
        </p:spPr>
      </p:pic>
      <p:sp>
        <p:nvSpPr>
          <p:cNvPr id="4" name="TextBox 3"/>
          <p:cNvSpPr txBox="1"/>
          <p:nvPr/>
        </p:nvSpPr>
        <p:spPr>
          <a:xfrm>
            <a:off x="571500" y="1533525"/>
            <a:ext cx="5238750" cy="304800"/>
          </a:xfrm>
          <a:prstGeom prst="rect">
            <a:avLst/>
          </a:prstGeom>
          <a:noFill/>
        </p:spPr>
        <p:txBody>
          <a:bodyPr wrap="square" lIns="0" tIns="0" rIns="0" bIns="0" anchor="t">
            <a:spAutoFit/>
          </a:bodyPr>
          <a:lstStyle/>
          <a:p>
            <a:pPr algn="l">
              <a:lnSpc>
                <a:spcPts val="2400"/>
              </a:lnSpc>
            </a:pPr>
            <a:r>
              <a:rPr sz="1500" b="0" i="0" u="none">
                <a:solidFill>
                  <a:srgbClr val="E2E8F0"/>
                </a:solidFill>
                <a:latin typeface="DM Sans"/>
              </a:rPr>
              <a:t>Atatürk terimlerin Türkçeleştirilmesine çok önem veriyordu.</a:t>
            </a:r>
          </a:p>
        </p:txBody>
      </p:sp>
      <p:sp>
        <p:nvSpPr>
          <p:cNvPr id="5" name="TextBox 4"/>
          <p:cNvSpPr txBox="1"/>
          <p:nvPr/>
        </p:nvSpPr>
        <p:spPr>
          <a:xfrm>
            <a:off x="571500" y="4520356"/>
            <a:ext cx="5238750" cy="914400"/>
          </a:xfrm>
          <a:prstGeom prst="rect">
            <a:avLst/>
          </a:prstGeom>
          <a:noFill/>
        </p:spPr>
        <p:txBody>
          <a:bodyPr wrap="square" lIns="0" tIns="0" rIns="0" bIns="0" anchor="t">
            <a:spAutoFit/>
          </a:bodyPr>
          <a:lstStyle/>
          <a:p>
            <a:pPr algn="l">
              <a:lnSpc>
                <a:spcPts val="2400"/>
              </a:lnSpc>
            </a:pPr>
            <a:r>
              <a:rPr sz="1500" b="0" i="1" u="none">
                <a:solidFill>
                  <a:srgbClr val="94A3B8"/>
                </a:solidFill>
                <a:latin typeface="DM Sans"/>
              </a:rPr>
              <a:t>"Atatürk, 1928-1938 arası on yıl dil işleriyle uğraşmıştır. Ölüm döşeğinde bile ’Arkadaşlara selam söyleyin, dil çalışmalarını sakın gevşetmeyin.’ der."</a:t>
            </a:r>
          </a:p>
        </p:txBody>
      </p:sp>
      <p:sp>
        <p:nvSpPr>
          <p:cNvPr id="6" name="TextBox 5"/>
          <p:cNvSpPr txBox="1"/>
          <p:nvPr/>
        </p:nvSpPr>
        <p:spPr>
          <a:xfrm>
            <a:off x="752475" y="2027872"/>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7" name="TextBox 6"/>
          <p:cNvSpPr txBox="1"/>
          <p:nvPr/>
        </p:nvSpPr>
        <p:spPr>
          <a:xfrm>
            <a:off x="809625" y="2028825"/>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1936–1937 yıllarında, sekiz bilim dalına ait </a:t>
            </a:r>
            <a:r>
              <a:rPr sz="1350" b="1" i="0" u="none">
                <a:solidFill>
                  <a:srgbClr val="E2E8F0"/>
                </a:solidFill>
                <a:latin typeface="DM Sans"/>
              </a:rPr>
              <a:t>4062 terim</a:t>
            </a:r>
            <a:r>
              <a:rPr sz="1350" b="0" i="0" u="none">
                <a:solidFill>
                  <a:srgbClr val="E2E8F0"/>
                </a:solidFill>
                <a:latin typeface="DM Sans"/>
              </a:rPr>
              <a:t> bulunmuştur.</a:t>
            </a:r>
          </a:p>
        </p:txBody>
      </p:sp>
      <p:sp>
        <p:nvSpPr>
          <p:cNvPr id="8" name="TextBox 7"/>
          <p:cNvSpPr txBox="1"/>
          <p:nvPr/>
        </p:nvSpPr>
        <p:spPr>
          <a:xfrm>
            <a:off x="752475" y="2719327"/>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9" name="TextBox 8"/>
          <p:cNvSpPr txBox="1"/>
          <p:nvPr/>
        </p:nvSpPr>
        <p:spPr>
          <a:xfrm>
            <a:off x="809625" y="2720280"/>
            <a:ext cx="5000625" cy="54858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Bu bilim dalları: Matematik, fizik, mekanik, kimya, biyoloji, zooloji, botanik, jeoloji ve sonradan eklenen astronomidir.</a:t>
            </a:r>
          </a:p>
        </p:txBody>
      </p:sp>
      <p:sp>
        <p:nvSpPr>
          <p:cNvPr id="10" name="TextBox 9"/>
          <p:cNvSpPr txBox="1"/>
          <p:nvPr/>
        </p:nvSpPr>
        <p:spPr>
          <a:xfrm>
            <a:off x="752475" y="3410783"/>
            <a:ext cx="57150" cy="276225"/>
          </a:xfrm>
          <a:prstGeom prst="rect">
            <a:avLst/>
          </a:prstGeom>
          <a:noFill/>
        </p:spPr>
        <p:txBody>
          <a:bodyPr wrap="square" lIns="0" tIns="0" rIns="0" bIns="0" anchor="t">
            <a:spAutoFit/>
          </a:bodyPr>
          <a:lstStyle/>
          <a:p>
            <a:pPr algn="l"/>
            <a:r>
              <a:rPr sz="1350" b="0" i="0" u="none">
                <a:solidFill>
                  <a:srgbClr val="E2E8F0"/>
                </a:solidFill>
                <a:latin typeface="DM Sans"/>
              </a:rPr>
              <a:t>•</a:t>
            </a:r>
          </a:p>
        </p:txBody>
      </p:sp>
      <p:sp>
        <p:nvSpPr>
          <p:cNvPr id="11" name="TextBox 10"/>
          <p:cNvSpPr txBox="1"/>
          <p:nvPr/>
        </p:nvSpPr>
        <p:spPr>
          <a:xfrm>
            <a:off x="809625" y="3411735"/>
            <a:ext cx="5000625" cy="822870"/>
          </a:xfrm>
          <a:prstGeom prst="rect">
            <a:avLst/>
          </a:prstGeom>
          <a:noFill/>
        </p:spPr>
        <p:txBody>
          <a:bodyPr wrap="square" lIns="57150" tIns="0" rIns="0" bIns="0" anchor="t">
            <a:spAutoFit/>
          </a:bodyPr>
          <a:lstStyle/>
          <a:p>
            <a:pPr algn="l">
              <a:lnSpc>
                <a:spcPts val="2160"/>
              </a:lnSpc>
            </a:pPr>
            <a:r>
              <a:rPr sz="1350" b="0" i="0" u="none">
                <a:solidFill>
                  <a:srgbClr val="E2E8F0"/>
                </a:solidFill>
                <a:latin typeface="DM Sans"/>
              </a:rPr>
              <a:t>Atatürk, bizzat </a:t>
            </a:r>
            <a:r>
              <a:rPr sz="1350" b="1" i="0" u="none">
                <a:solidFill>
                  <a:srgbClr val="E2E8F0"/>
                </a:solidFill>
                <a:latin typeface="DM Sans"/>
              </a:rPr>
              <a:t>Geometri</a:t>
            </a:r>
            <a:r>
              <a:rPr sz="1350" b="0" i="0" u="none">
                <a:solidFill>
                  <a:srgbClr val="E2E8F0"/>
                </a:solidFill>
                <a:latin typeface="DM Sans"/>
              </a:rPr>
              <a:t> kitabı yazarak eski Arapça-Farsça terimlerin yerine bugün kullandığımız (üçgen, açı, uzay, yüzey vb.) Türkçe terimleri türetmiştir.</a:t>
            </a:r>
          </a:p>
        </p:txBody>
      </p:sp>
      <p:pic>
        <p:nvPicPr>
          <p:cNvPr id="12" name="Picture 11" descr="image.png"/>
          <p:cNvPicPr>
            <a:picLocks noChangeAspect="1"/>
          </p:cNvPicPr>
          <p:nvPr/>
        </p:nvPicPr>
        <p:blipFill>
          <a:blip r:embed="rId4"/>
          <a:stretch>
            <a:fillRect/>
          </a:stretch>
        </p:blipFill>
        <p:spPr>
          <a:xfrm>
            <a:off x="6391275" y="1543050"/>
            <a:ext cx="5219700" cy="4743450"/>
          </a:xfrm>
          <a:prstGeom prst="rect">
            <a:avLst/>
          </a:prstGeom>
        </p:spPr>
      </p:pic>
      <p:sp>
        <p:nvSpPr>
          <p:cNvPr id="13" name="TextBox 12"/>
          <p:cNvSpPr txBox="1"/>
          <p:nvPr/>
        </p:nvSpPr>
        <p:spPr>
          <a:xfrm>
            <a:off x="571500" y="561975"/>
            <a:ext cx="11601450" cy="495300"/>
          </a:xfrm>
          <a:prstGeom prst="rect">
            <a:avLst/>
          </a:prstGeom>
          <a:noFill/>
        </p:spPr>
        <p:txBody>
          <a:bodyPr wrap="square" lIns="0" tIns="0" rIns="0" bIns="0" anchor="t">
            <a:spAutoFit/>
          </a:bodyPr>
          <a:lstStyle/>
          <a:p>
            <a:pPr algn="l"/>
            <a:r>
              <a:rPr sz="3000" b="0" i="0" u="none">
                <a:solidFill>
                  <a:srgbClr val="F59E0B"/>
                </a:solidFill>
                <a:latin typeface="Merriweather"/>
              </a:rPr>
              <a:t>Terimlerin Türkçeleştirilmesi ve Geometri Kitabı</a:t>
            </a:r>
          </a:p>
        </p:txBody>
      </p:sp>
      <p:sp>
        <p:nvSpPr>
          <p:cNvPr id="14" name="Rectangle 13"/>
          <p:cNvSpPr/>
          <p:nvPr/>
        </p:nvSpPr>
        <p:spPr>
          <a:xfrm>
            <a:off x="571500" y="1133475"/>
            <a:ext cx="11049000" cy="19050"/>
          </a:xfrm>
          <a:prstGeom prst="rect">
            <a:avLst/>
          </a:prstGeom>
          <a:solidFill>
            <a:srgbClr val="F59E0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TotalTime>
  <Words>874</Words>
  <Application>Microsoft Office PowerPoint</Application>
  <PresentationFormat>Geniş ekran</PresentationFormat>
  <Paragraphs>79</Paragraphs>
  <Slides>11</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11</vt:i4>
      </vt:variant>
    </vt:vector>
  </HeadingPairs>
  <TitlesOfParts>
    <vt:vector size="17" baseType="lpstr">
      <vt:lpstr>Arial</vt:lpstr>
      <vt:lpstr>Calibri</vt:lpstr>
      <vt:lpstr>DM Sans</vt:lpstr>
      <vt:lpstr>Merriweather</vt:lpstr>
      <vt:lpstr>Merriweather Light</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Gökçe ULUS</cp:lastModifiedBy>
  <cp:revision>2</cp:revision>
  <dcterms:created xsi:type="dcterms:W3CDTF">2013-01-27T09:14:16Z</dcterms:created>
  <dcterms:modified xsi:type="dcterms:W3CDTF">2026-07-24T06:47:33Z</dcterms:modified>
  <cp:category/>
</cp:coreProperties>
</file>