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9" r:id="rId6"/>
    <p:sldId id="264" r:id="rId7"/>
    <p:sldId id="262" r:id="rId8"/>
    <p:sldId id="268" r:id="rId9"/>
    <p:sldId id="265" r:id="rId10"/>
    <p:sldId id="266" r:id="rId11"/>
  </p:sldIdLst>
  <p:sldSz cx="18288000" cy="10287000"/>
  <p:notesSz cx="6858000" cy="9144000"/>
  <p:embeddedFontLst>
    <p:embeddedFont>
      <p:font typeface="Libre Franklin" pitchFamily="2" charset="-94"/>
      <p:regular r:id="rId12"/>
      <p:bold r:id="rId13"/>
      <p:italic r:id="rId14"/>
      <p:boldItalic r:id="rId15"/>
    </p:embeddedFont>
    <p:embeddedFont>
      <p:font typeface="Libre Franklin Light" pitchFamily="2" charset="-94"/>
      <p:regular r:id="rId16"/>
    </p:embeddedFont>
    <p:embeddedFont>
      <p:font typeface="Libre Franklin Medium" pitchFamily="2" charset="-94"/>
      <p:regular r:id="rId17"/>
      <p:italic r:id="rId18"/>
    </p:embeddedFont>
    <p:embeddedFont>
      <p:font typeface="Libre Franklin SemiBold" pitchFamily="2" charset="-94"/>
      <p:bold r:id="rId19"/>
      <p:boldItalic r:id="rId20"/>
    </p:embeddedFont>
    <p:embeddedFont>
      <p:font typeface="Libre Franklin Semi-Bold" panose="020B0604020202020204" charset="-94"/>
      <p:regular r:id="rId21"/>
    </p:embeddedFont>
    <p:embeddedFont>
      <p:font typeface="Libre Franklin Thin" pitchFamily="2" charset="-94"/>
      <p:regular r:id="rId22"/>
      <p: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4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82C81-2F2B-45D2-9EF7-AA911EDB81B0}" v="1" dt="2026-09-22T09:30:06.8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ylin AKCA OKAN" userId="514e65fd38b8cfa5" providerId="LiveId" clId="{E11759A0-22DA-4B6C-BDAD-6F7E12FE9473}"/>
    <pc:docChg chg="custSel delSld modSld">
      <pc:chgData name="Aylin AKCA OKAN" userId="514e65fd38b8cfa5" providerId="LiveId" clId="{E11759A0-22DA-4B6C-BDAD-6F7E12FE9473}" dt="2026-09-22T09:35:51.394" v="123" actId="20577"/>
      <pc:docMkLst>
        <pc:docMk/>
      </pc:docMkLst>
      <pc:sldChg chg="del">
        <pc:chgData name="Aylin AKCA OKAN" userId="514e65fd38b8cfa5" providerId="LiveId" clId="{E11759A0-22DA-4B6C-BDAD-6F7E12FE9473}" dt="2026-09-22T09:26:05.511" v="0" actId="47"/>
        <pc:sldMkLst>
          <pc:docMk/>
          <pc:sldMk cId="0" sldId="259"/>
        </pc:sldMkLst>
      </pc:sldChg>
      <pc:sldChg chg="delSp modSp mod">
        <pc:chgData name="Aylin AKCA OKAN" userId="514e65fd38b8cfa5" providerId="LiveId" clId="{E11759A0-22DA-4B6C-BDAD-6F7E12FE9473}" dt="2026-09-22T09:35:51.394" v="123" actId="20577"/>
        <pc:sldMkLst>
          <pc:docMk/>
          <pc:sldMk cId="0" sldId="262"/>
        </pc:sldMkLst>
        <pc:spChg chg="mod">
          <ac:chgData name="Aylin AKCA OKAN" userId="514e65fd38b8cfa5" providerId="LiveId" clId="{E11759A0-22DA-4B6C-BDAD-6F7E12FE9473}" dt="2026-09-22T09:35:39.215" v="120" actId="20577"/>
          <ac:spMkLst>
            <pc:docMk/>
            <pc:sldMk cId="0" sldId="262"/>
            <ac:spMk id="9" creationId="{00000000-0000-0000-0000-000000000000}"/>
          </ac:spMkLst>
        </pc:spChg>
        <pc:spChg chg="mod">
          <ac:chgData name="Aylin AKCA OKAN" userId="514e65fd38b8cfa5" providerId="LiveId" clId="{E11759A0-22DA-4B6C-BDAD-6F7E12FE9473}" dt="2026-09-22T09:34:53.697" v="117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Aylin AKCA OKAN" userId="514e65fd38b8cfa5" providerId="LiveId" clId="{E11759A0-22DA-4B6C-BDAD-6F7E12FE9473}" dt="2026-09-22T09:35:51.394" v="123" actId="20577"/>
          <ac:spMkLst>
            <pc:docMk/>
            <pc:sldMk cId="0" sldId="262"/>
            <ac:spMk id="15" creationId="{00000000-0000-0000-0000-000000000000}"/>
          </ac:spMkLst>
        </pc:spChg>
        <pc:grpChg chg="del">
          <ac:chgData name="Aylin AKCA OKAN" userId="514e65fd38b8cfa5" providerId="LiveId" clId="{E11759A0-22DA-4B6C-BDAD-6F7E12FE9473}" dt="2026-09-22T09:35:46.263" v="121" actId="478"/>
          <ac:grpSpMkLst>
            <pc:docMk/>
            <pc:sldMk cId="0" sldId="262"/>
            <ac:grpSpMk id="11" creationId="{00000000-0000-0000-0000-000000000000}"/>
          </ac:grpSpMkLst>
        </pc:grpChg>
      </pc:sldChg>
      <pc:sldChg chg="addSp delSp modSp mod">
        <pc:chgData name="Aylin AKCA OKAN" userId="514e65fd38b8cfa5" providerId="LiveId" clId="{E11759A0-22DA-4B6C-BDAD-6F7E12FE9473}" dt="2026-09-22T09:34:19.818" v="106" actId="948"/>
        <pc:sldMkLst>
          <pc:docMk/>
          <pc:sldMk cId="0" sldId="264"/>
        </pc:sldMkLst>
        <pc:spChg chg="del">
          <ac:chgData name="Aylin AKCA OKAN" userId="514e65fd38b8cfa5" providerId="LiveId" clId="{E11759A0-22DA-4B6C-BDAD-6F7E12FE9473}" dt="2026-09-22T09:32:19.955" v="26" actId="478"/>
          <ac:spMkLst>
            <pc:docMk/>
            <pc:sldMk cId="0" sldId="264"/>
            <ac:spMk id="6" creationId="{00000000-0000-0000-0000-000000000000}"/>
          </ac:spMkLst>
        </pc:spChg>
        <pc:spChg chg="del">
          <ac:chgData name="Aylin AKCA OKAN" userId="514e65fd38b8cfa5" providerId="LiveId" clId="{E11759A0-22DA-4B6C-BDAD-6F7E12FE9473}" dt="2026-09-22T09:32:22.600" v="27" actId="478"/>
          <ac:spMkLst>
            <pc:docMk/>
            <pc:sldMk cId="0" sldId="264"/>
            <ac:spMk id="7" creationId="{00000000-0000-0000-0000-000000000000}"/>
          </ac:spMkLst>
        </pc:spChg>
        <pc:spChg chg="del">
          <ac:chgData name="Aylin AKCA OKAN" userId="514e65fd38b8cfa5" providerId="LiveId" clId="{E11759A0-22DA-4B6C-BDAD-6F7E12FE9473}" dt="2026-09-22T09:32:24.632" v="28" actId="478"/>
          <ac:spMkLst>
            <pc:docMk/>
            <pc:sldMk cId="0" sldId="264"/>
            <ac:spMk id="8" creationId="{00000000-0000-0000-0000-000000000000}"/>
          </ac:spMkLst>
        </pc:spChg>
        <pc:spChg chg="del">
          <ac:chgData name="Aylin AKCA OKAN" userId="514e65fd38b8cfa5" providerId="LiveId" clId="{E11759A0-22DA-4B6C-BDAD-6F7E12FE9473}" dt="2026-09-22T09:32:27.433" v="29" actId="478"/>
          <ac:spMkLst>
            <pc:docMk/>
            <pc:sldMk cId="0" sldId="264"/>
            <ac:spMk id="9" creationId="{00000000-0000-0000-0000-000000000000}"/>
          </ac:spMkLst>
        </pc:spChg>
        <pc:spChg chg="mod">
          <ac:chgData name="Aylin AKCA OKAN" userId="514e65fd38b8cfa5" providerId="LiveId" clId="{E11759A0-22DA-4B6C-BDAD-6F7E12FE9473}" dt="2026-09-22T09:30:11.502" v="2" actId="6549"/>
          <ac:spMkLst>
            <pc:docMk/>
            <pc:sldMk cId="0" sldId="264"/>
            <ac:spMk id="15" creationId="{00000000-0000-0000-0000-000000000000}"/>
          </ac:spMkLst>
        </pc:spChg>
        <pc:spChg chg="del topLvl">
          <ac:chgData name="Aylin AKCA OKAN" userId="514e65fd38b8cfa5" providerId="LiveId" clId="{E11759A0-22DA-4B6C-BDAD-6F7E12FE9473}" dt="2026-09-22T09:31:22.711" v="20" actId="478"/>
          <ac:spMkLst>
            <pc:docMk/>
            <pc:sldMk cId="0" sldId="264"/>
            <ac:spMk id="17" creationId="{00000000-0000-0000-0000-000000000000}"/>
          </ac:spMkLst>
        </pc:spChg>
        <pc:spChg chg="del mod topLvl">
          <ac:chgData name="Aylin AKCA OKAN" userId="514e65fd38b8cfa5" providerId="LiveId" clId="{E11759A0-22DA-4B6C-BDAD-6F7E12FE9473}" dt="2026-09-22T09:30:27.116" v="5" actId="478"/>
          <ac:spMkLst>
            <pc:docMk/>
            <pc:sldMk cId="0" sldId="264"/>
            <ac:spMk id="18" creationId="{00000000-0000-0000-0000-000000000000}"/>
          </ac:spMkLst>
        </pc:spChg>
        <pc:spChg chg="del topLvl">
          <ac:chgData name="Aylin AKCA OKAN" userId="514e65fd38b8cfa5" providerId="LiveId" clId="{E11759A0-22DA-4B6C-BDAD-6F7E12FE9473}" dt="2026-09-22T09:31:22.711" v="20" actId="478"/>
          <ac:spMkLst>
            <pc:docMk/>
            <pc:sldMk cId="0" sldId="264"/>
            <ac:spMk id="20" creationId="{00000000-0000-0000-0000-000000000000}"/>
          </ac:spMkLst>
        </pc:spChg>
        <pc:spChg chg="del mod topLvl">
          <ac:chgData name="Aylin AKCA OKAN" userId="514e65fd38b8cfa5" providerId="LiveId" clId="{E11759A0-22DA-4B6C-BDAD-6F7E12FE9473}" dt="2026-09-22T09:30:34.318" v="8" actId="478"/>
          <ac:spMkLst>
            <pc:docMk/>
            <pc:sldMk cId="0" sldId="264"/>
            <ac:spMk id="21" creationId="{00000000-0000-0000-0000-000000000000}"/>
          </ac:spMkLst>
        </pc:spChg>
        <pc:spChg chg="del">
          <ac:chgData name="Aylin AKCA OKAN" userId="514e65fd38b8cfa5" providerId="LiveId" clId="{E11759A0-22DA-4B6C-BDAD-6F7E12FE9473}" dt="2026-09-22T09:30:37.930" v="9" actId="478"/>
          <ac:spMkLst>
            <pc:docMk/>
            <pc:sldMk cId="0" sldId="264"/>
            <ac:spMk id="24" creationId="{00000000-0000-0000-0000-000000000000}"/>
          </ac:spMkLst>
        </pc:spChg>
        <pc:spChg chg="del">
          <ac:chgData name="Aylin AKCA OKAN" userId="514e65fd38b8cfa5" providerId="LiveId" clId="{E11759A0-22DA-4B6C-BDAD-6F7E12FE9473}" dt="2026-09-22T09:30:41.100" v="10" actId="478"/>
          <ac:spMkLst>
            <pc:docMk/>
            <pc:sldMk cId="0" sldId="264"/>
            <ac:spMk id="27" creationId="{00000000-0000-0000-0000-000000000000}"/>
          </ac:spMkLst>
        </pc:spChg>
        <pc:spChg chg="del">
          <ac:chgData name="Aylin AKCA OKAN" userId="514e65fd38b8cfa5" providerId="LiveId" clId="{E11759A0-22DA-4B6C-BDAD-6F7E12FE9473}" dt="2026-09-22T09:31:22.711" v="20" actId="478"/>
          <ac:spMkLst>
            <pc:docMk/>
            <pc:sldMk cId="0" sldId="264"/>
            <ac:spMk id="31" creationId="{FC41B1AD-7F8C-823A-3371-95C8D6B44C51}"/>
          </ac:spMkLst>
        </pc:spChg>
        <pc:spChg chg="del">
          <ac:chgData name="Aylin AKCA OKAN" userId="514e65fd38b8cfa5" providerId="LiveId" clId="{E11759A0-22DA-4B6C-BDAD-6F7E12FE9473}" dt="2026-09-22T09:31:22.711" v="20" actId="478"/>
          <ac:spMkLst>
            <pc:docMk/>
            <pc:sldMk cId="0" sldId="264"/>
            <ac:spMk id="32" creationId="{AA72F691-565E-7976-1104-E6911F784A7B}"/>
          </ac:spMkLst>
        </pc:spChg>
        <pc:grpChg chg="del">
          <ac:chgData name="Aylin AKCA OKAN" userId="514e65fd38b8cfa5" providerId="LiveId" clId="{E11759A0-22DA-4B6C-BDAD-6F7E12FE9473}" dt="2026-09-22T09:30:15.422" v="3" actId="478"/>
          <ac:grpSpMkLst>
            <pc:docMk/>
            <pc:sldMk cId="0" sldId="264"/>
            <ac:grpSpMk id="13" creationId="{00000000-0000-0000-0000-000000000000}"/>
          </ac:grpSpMkLst>
        </pc:grpChg>
        <pc:grpChg chg="del">
          <ac:chgData name="Aylin AKCA OKAN" userId="514e65fd38b8cfa5" providerId="LiveId" clId="{E11759A0-22DA-4B6C-BDAD-6F7E12FE9473}" dt="2026-09-22T09:30:27.116" v="5" actId="478"/>
          <ac:grpSpMkLst>
            <pc:docMk/>
            <pc:sldMk cId="0" sldId="264"/>
            <ac:grpSpMk id="16" creationId="{00000000-0000-0000-0000-000000000000}"/>
          </ac:grpSpMkLst>
        </pc:grpChg>
        <pc:grpChg chg="del">
          <ac:chgData name="Aylin AKCA OKAN" userId="514e65fd38b8cfa5" providerId="LiveId" clId="{E11759A0-22DA-4B6C-BDAD-6F7E12FE9473}" dt="2026-09-22T09:30:34.318" v="8" actId="478"/>
          <ac:grpSpMkLst>
            <pc:docMk/>
            <pc:sldMk cId="0" sldId="264"/>
            <ac:grpSpMk id="19" creationId="{00000000-0000-0000-0000-000000000000}"/>
          </ac:grpSpMkLst>
        </pc:grpChg>
        <pc:graphicFrameChg chg="add mod modGraphic">
          <ac:chgData name="Aylin AKCA OKAN" userId="514e65fd38b8cfa5" providerId="LiveId" clId="{E11759A0-22DA-4B6C-BDAD-6F7E12FE9473}" dt="2026-09-22T09:34:19.818" v="106" actId="948"/>
          <ac:graphicFrameMkLst>
            <pc:docMk/>
            <pc:sldMk cId="0" sldId="264"/>
            <ac:graphicFrameMk id="2" creationId="{B3CCC388-8948-CEE6-3C4C-27E407907483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2">
            <a:extLst>
              <a:ext uri="{FF2B5EF4-FFF2-40B4-BE49-F238E27FC236}">
                <a16:creationId xmlns:a16="http://schemas.microsoft.com/office/drawing/2014/main" id="{7ED555AA-DA4D-18B5-82E2-C7690B794B0F}"/>
              </a:ext>
            </a:extLst>
          </p:cNvPr>
          <p:cNvSpPr/>
          <p:nvPr userDrawn="1"/>
        </p:nvSpPr>
        <p:spPr>
          <a:xfrm>
            <a:off x="1028700" y="1028700"/>
            <a:ext cx="16230600" cy="0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6" name="AutoShape 13">
            <a:extLst>
              <a:ext uri="{FF2B5EF4-FFF2-40B4-BE49-F238E27FC236}">
                <a16:creationId xmlns:a16="http://schemas.microsoft.com/office/drawing/2014/main" id="{D0C7B89C-D5EE-2032-2E19-8BA78F7ACD8F}"/>
              </a:ext>
            </a:extLst>
          </p:cNvPr>
          <p:cNvSpPr/>
          <p:nvPr userDrawn="1"/>
        </p:nvSpPr>
        <p:spPr>
          <a:xfrm>
            <a:off x="1028700" y="2013492"/>
            <a:ext cx="16230600" cy="0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0ABA4B43-2B7E-EF69-659E-6CE5957FE1ED}"/>
              </a:ext>
            </a:extLst>
          </p:cNvPr>
          <p:cNvSpPr txBox="1"/>
          <p:nvPr userDrawn="1"/>
        </p:nvSpPr>
        <p:spPr>
          <a:xfrm>
            <a:off x="13475377" y="1331761"/>
            <a:ext cx="3783923" cy="33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SE345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7A56DD6F-2E1B-A569-CEF7-33E6CC781A57}"/>
              </a:ext>
            </a:extLst>
          </p:cNvPr>
          <p:cNvSpPr txBox="1"/>
          <p:nvPr userDrawn="1"/>
        </p:nvSpPr>
        <p:spPr>
          <a:xfrm>
            <a:off x="1028701" y="1331762"/>
            <a:ext cx="3795383" cy="33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 err="1">
                <a:solidFill>
                  <a:srgbClr val="000000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Atılım</a:t>
            </a:r>
            <a:r>
              <a:rPr lang="en-US" sz="2000" dirty="0">
                <a:solidFill>
                  <a:srgbClr val="000000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University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C0DFB4A-67C9-A749-119B-9F88E1A0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15749"/>
            <a:ext cx="8229600" cy="1143000"/>
          </a:xfrm>
        </p:spPr>
        <p:txBody>
          <a:bodyPr/>
          <a:lstStyle>
            <a:lvl1pPr algn="l">
              <a:defRPr>
                <a:latin typeface="Libre Franklin Thin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05D910E-CDFA-474B-9EF9-D9AA819BC5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434" y="4696927"/>
            <a:ext cx="8115300" cy="2036763"/>
          </a:xfr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  <a:latin typeface="Libre Franklin SemiBold" panose="020F0502020204030204" pitchFamily="2" charset="0"/>
              </a:defRPr>
            </a:lvl1pPr>
            <a:lvl2pPr>
              <a:defRPr>
                <a:latin typeface="Libre Franklin" pitchFamily="2" charset="0"/>
              </a:defRPr>
            </a:lvl2pPr>
            <a:lvl3pPr>
              <a:defRPr>
                <a:latin typeface="Libre Franklin" pitchFamily="2" charset="0"/>
              </a:defRPr>
            </a:lvl3pPr>
            <a:lvl4pPr>
              <a:defRPr>
                <a:latin typeface="Libre Franklin" pitchFamily="2" charset="0"/>
              </a:defRPr>
            </a:lvl4pPr>
            <a:lvl5pPr>
              <a:defRPr>
                <a:latin typeface="Libre Franklin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D6F006ED-5951-C293-DD05-264F723F5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17727" y="4696927"/>
            <a:ext cx="8115300" cy="2036763"/>
          </a:xfr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  <a:latin typeface="Libre Franklin SemiBold" panose="020F0502020204030204" pitchFamily="2" charset="0"/>
              </a:defRPr>
            </a:lvl1pPr>
            <a:lvl2pPr>
              <a:defRPr>
                <a:latin typeface="Libre Franklin" pitchFamily="2" charset="0"/>
              </a:defRPr>
            </a:lvl2pPr>
            <a:lvl3pPr>
              <a:defRPr>
                <a:latin typeface="Libre Franklin" pitchFamily="2" charset="0"/>
              </a:defRPr>
            </a:lvl3pPr>
            <a:lvl4pPr>
              <a:defRPr>
                <a:latin typeface="Libre Franklin" pitchFamily="2" charset="0"/>
              </a:defRPr>
            </a:lvl4pPr>
            <a:lvl5pPr>
              <a:defRPr>
                <a:latin typeface="Libre Franklin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4" name="Date Placeholder 1">
            <a:extLst>
              <a:ext uri="{FF2B5EF4-FFF2-40B4-BE49-F238E27FC236}">
                <a16:creationId xmlns:a16="http://schemas.microsoft.com/office/drawing/2014/main" id="{5176978F-D367-4B6C-E5AE-294D55A81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982979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25" name="Footer Placeholder 2">
            <a:extLst>
              <a:ext uri="{FF2B5EF4-FFF2-40B4-BE49-F238E27FC236}">
                <a16:creationId xmlns:a16="http://schemas.microsoft.com/office/drawing/2014/main" id="{984FC2F4-B7DA-C6E0-CEA0-D4C7266E2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982979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A. </a:t>
            </a:r>
            <a:r>
              <a:rPr lang="en-US" dirty="0" err="1"/>
              <a:t>Akca-Okan</a:t>
            </a:r>
            <a:endParaRPr lang="en-US" dirty="0"/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9A8B3FFC-6056-E1DC-CA28-0DAAA7CB1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82979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reen">
    <p:bg>
      <p:bgPr>
        <a:solidFill>
          <a:srgbClr val="204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2">
            <a:extLst>
              <a:ext uri="{FF2B5EF4-FFF2-40B4-BE49-F238E27FC236}">
                <a16:creationId xmlns:a16="http://schemas.microsoft.com/office/drawing/2014/main" id="{7ED555AA-DA4D-18B5-82E2-C7690B794B0F}"/>
              </a:ext>
            </a:extLst>
          </p:cNvPr>
          <p:cNvSpPr/>
          <p:nvPr userDrawn="1"/>
        </p:nvSpPr>
        <p:spPr>
          <a:xfrm>
            <a:off x="1028700" y="1028700"/>
            <a:ext cx="16230600" cy="0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6" name="AutoShape 13">
            <a:extLst>
              <a:ext uri="{FF2B5EF4-FFF2-40B4-BE49-F238E27FC236}">
                <a16:creationId xmlns:a16="http://schemas.microsoft.com/office/drawing/2014/main" id="{D0C7B89C-D5EE-2032-2E19-8BA78F7ACD8F}"/>
              </a:ext>
            </a:extLst>
          </p:cNvPr>
          <p:cNvSpPr/>
          <p:nvPr userDrawn="1"/>
        </p:nvSpPr>
        <p:spPr>
          <a:xfrm>
            <a:off x="1028700" y="2013492"/>
            <a:ext cx="16230600" cy="0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0ABA4B43-2B7E-EF69-659E-6CE5957FE1ED}"/>
              </a:ext>
            </a:extLst>
          </p:cNvPr>
          <p:cNvSpPr txBox="1"/>
          <p:nvPr userDrawn="1"/>
        </p:nvSpPr>
        <p:spPr>
          <a:xfrm>
            <a:off x="13475377" y="1331761"/>
            <a:ext cx="3783923" cy="33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dirty="0">
                <a:solidFill>
                  <a:schemeClr val="bg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SE345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7A56DD6F-2E1B-A569-CEF7-33E6CC781A57}"/>
              </a:ext>
            </a:extLst>
          </p:cNvPr>
          <p:cNvSpPr txBox="1"/>
          <p:nvPr userDrawn="1"/>
        </p:nvSpPr>
        <p:spPr>
          <a:xfrm>
            <a:off x="1028701" y="1331762"/>
            <a:ext cx="3795383" cy="33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dirty="0" err="1">
                <a:solidFill>
                  <a:schemeClr val="bg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Atılım</a:t>
            </a:r>
            <a:r>
              <a:rPr lang="en-US" sz="2000" dirty="0">
                <a:solidFill>
                  <a:schemeClr val="bg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University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C0DFB4A-67C9-A749-119B-9F88E1A0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15749"/>
            <a:ext cx="8229600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Libre Franklin Thin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05D910E-CDFA-474B-9EF9-D9AA819BC5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6434" y="4696927"/>
            <a:ext cx="8115300" cy="20367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ibre Franklin SemiBold" panose="020F0502020204030204" pitchFamily="2" charset="0"/>
              </a:defRPr>
            </a:lvl1pPr>
            <a:lvl2pPr>
              <a:defRPr>
                <a:solidFill>
                  <a:schemeClr val="bg1"/>
                </a:solidFill>
                <a:latin typeface="Libre Franklin" pitchFamily="2" charset="0"/>
              </a:defRPr>
            </a:lvl2pPr>
            <a:lvl3pPr>
              <a:defRPr>
                <a:solidFill>
                  <a:schemeClr val="bg1"/>
                </a:solidFill>
                <a:latin typeface="Libre Franklin" pitchFamily="2" charset="0"/>
              </a:defRPr>
            </a:lvl3pPr>
            <a:lvl4pPr>
              <a:defRPr>
                <a:solidFill>
                  <a:schemeClr val="bg1"/>
                </a:solidFill>
                <a:latin typeface="Libre Franklin" pitchFamily="2" charset="0"/>
              </a:defRPr>
            </a:lvl4pPr>
            <a:lvl5pPr>
              <a:defRPr>
                <a:solidFill>
                  <a:schemeClr val="bg1"/>
                </a:solidFill>
                <a:latin typeface="Libre Franklin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D6F006ED-5951-C293-DD05-264F723F5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17727" y="4696927"/>
            <a:ext cx="8115300" cy="20367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Libre Franklin SemiBold" panose="020F0502020204030204" pitchFamily="2" charset="0"/>
              </a:defRPr>
            </a:lvl1pPr>
            <a:lvl2pPr>
              <a:defRPr>
                <a:solidFill>
                  <a:schemeClr val="bg1"/>
                </a:solidFill>
                <a:latin typeface="Libre Franklin" pitchFamily="2" charset="0"/>
              </a:defRPr>
            </a:lvl2pPr>
            <a:lvl3pPr>
              <a:defRPr>
                <a:solidFill>
                  <a:schemeClr val="bg1"/>
                </a:solidFill>
                <a:latin typeface="Libre Franklin" pitchFamily="2" charset="0"/>
              </a:defRPr>
            </a:lvl3pPr>
            <a:lvl4pPr>
              <a:defRPr>
                <a:solidFill>
                  <a:schemeClr val="bg1"/>
                </a:solidFill>
                <a:latin typeface="Libre Franklin" pitchFamily="2" charset="0"/>
              </a:defRPr>
            </a:lvl4pPr>
            <a:lvl5pPr>
              <a:defRPr>
                <a:solidFill>
                  <a:schemeClr val="bg1"/>
                </a:solidFill>
                <a:latin typeface="Libre Franklin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15AE7-8EC4-3691-308E-33E45241F41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9A66-9362-8D81-9DE6-71875844F9D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A. Akca-Okan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9D4CA-12A6-C0B8-CCFC-644365870B9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7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green">
    <p:bg>
      <p:bgPr>
        <a:solidFill>
          <a:srgbClr val="204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FC0DFB4A-67C9-A749-119B-9F88E1A0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315749"/>
            <a:ext cx="8229600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Libre Franklin Thin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159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17526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39090D82-5233-4EF7-37CC-2E326427C7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9829799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8B669B44-D344-13E0-D484-EF5C70C52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982979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A. </a:t>
            </a:r>
            <a:r>
              <a:rPr lang="en-US" dirty="0" err="1"/>
              <a:t>Akca-Okan</a:t>
            </a:r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17682F1-4E45-01E4-5EB1-7E5CDFF75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849600" y="9829799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svg"/><Relationship Id="rId18" Type="http://schemas.openxmlformats.org/officeDocument/2006/relationships/image" Target="../media/image27.svg"/><Relationship Id="rId26" Type="http://schemas.openxmlformats.org/officeDocument/2006/relationships/image" Target="../media/image35.svg"/><Relationship Id="rId3" Type="http://schemas.openxmlformats.org/officeDocument/2006/relationships/image" Target="../media/image12.svg"/><Relationship Id="rId21" Type="http://schemas.openxmlformats.org/officeDocument/2006/relationships/image" Target="../media/image30.svg"/><Relationship Id="rId7" Type="http://schemas.openxmlformats.org/officeDocument/2006/relationships/image" Target="../media/image16.svg"/><Relationship Id="rId12" Type="http://schemas.openxmlformats.org/officeDocument/2006/relationships/image" Target="../media/image21.svg"/><Relationship Id="rId17" Type="http://schemas.openxmlformats.org/officeDocument/2006/relationships/image" Target="../media/image26.svg"/><Relationship Id="rId25" Type="http://schemas.openxmlformats.org/officeDocument/2006/relationships/image" Target="../media/image34.svg"/><Relationship Id="rId2" Type="http://schemas.openxmlformats.org/officeDocument/2006/relationships/image" Target="../media/image11.svg"/><Relationship Id="rId16" Type="http://schemas.openxmlformats.org/officeDocument/2006/relationships/image" Target="../media/image25.svg"/><Relationship Id="rId20" Type="http://schemas.openxmlformats.org/officeDocument/2006/relationships/image" Target="../media/image2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20.svg"/><Relationship Id="rId24" Type="http://schemas.openxmlformats.org/officeDocument/2006/relationships/image" Target="../media/image33.svg"/><Relationship Id="rId5" Type="http://schemas.openxmlformats.org/officeDocument/2006/relationships/image" Target="../media/image14.svg"/><Relationship Id="rId15" Type="http://schemas.openxmlformats.org/officeDocument/2006/relationships/image" Target="../media/image24.svg"/><Relationship Id="rId23" Type="http://schemas.openxmlformats.org/officeDocument/2006/relationships/image" Target="../media/image32.svg"/><Relationship Id="rId10" Type="http://schemas.openxmlformats.org/officeDocument/2006/relationships/image" Target="../media/image19.svg"/><Relationship Id="rId19" Type="http://schemas.openxmlformats.org/officeDocument/2006/relationships/image" Target="../media/image28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23.svg"/><Relationship Id="rId22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246310" y="1028700"/>
            <a:ext cx="10012991" cy="4763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7246310" y="2018255"/>
            <a:ext cx="10012991" cy="0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" y="0"/>
            <a:ext cx="7032129" cy="10287000"/>
          </a:xfrm>
          <a:custGeom>
            <a:avLst/>
            <a:gdLst/>
            <a:ahLst/>
            <a:cxnLst/>
            <a:rect l="l" t="t" r="r" b="b"/>
            <a:pathLst>
              <a:path w="7032129" h="10287000">
                <a:moveTo>
                  <a:pt x="0" y="0"/>
                </a:moveTo>
                <a:lnTo>
                  <a:pt x="7032129" y="0"/>
                </a:lnTo>
                <a:lnTo>
                  <a:pt x="703212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7696072" y="4620894"/>
            <a:ext cx="10304096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40"/>
              </a:lnSpc>
            </a:pPr>
            <a:r>
              <a:rPr lang="en-US" sz="6200" dirty="0">
                <a:solidFill>
                  <a:srgbClr val="000000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Welcome to</a:t>
            </a:r>
          </a:p>
          <a:p>
            <a:pPr>
              <a:lnSpc>
                <a:spcPts val="7440"/>
              </a:lnSpc>
            </a:pPr>
            <a:r>
              <a:rPr lang="en-US" sz="6200" dirty="0">
                <a:solidFill>
                  <a:srgbClr val="000000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Software Quality Assurance!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46310" y="1327422"/>
            <a:ext cx="3795383" cy="33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Atılım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4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City lights focused in magnifying glass"/>
          <p:cNvSpPr/>
          <p:nvPr/>
        </p:nvSpPr>
        <p:spPr>
          <a:xfrm>
            <a:off x="11506200" y="-1"/>
            <a:ext cx="6781800" cy="10287000"/>
          </a:xfrm>
          <a:custGeom>
            <a:avLst/>
            <a:gdLst/>
            <a:ahLst/>
            <a:cxnLst/>
            <a:rect l="l" t="t" r="r" b="b"/>
            <a:pathLst>
              <a:path w="4898022" h="10287000">
                <a:moveTo>
                  <a:pt x="0" y="0"/>
                </a:moveTo>
                <a:lnTo>
                  <a:pt x="4898022" y="0"/>
                </a:lnTo>
                <a:lnTo>
                  <a:pt x="489802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50560" r="-550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514297" y="8412953"/>
            <a:ext cx="5402793" cy="414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b="1" dirty="0">
                <a:solidFill>
                  <a:srgbClr val="F6F6F6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Asst. Prof. Dr. Aylin AKCA-OKAN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4297" y="6460550"/>
            <a:ext cx="5402793" cy="86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dirty="0" err="1">
                <a:solidFill>
                  <a:srgbClr val="F6F6F6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Atılım</a:t>
            </a:r>
            <a:r>
              <a:rPr lang="en-US" sz="2500" dirty="0">
                <a:solidFill>
                  <a:srgbClr val="F6F6F6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 University</a:t>
            </a:r>
          </a:p>
          <a:p>
            <a:pPr>
              <a:lnSpc>
                <a:spcPts val="3500"/>
              </a:lnSpc>
            </a:pPr>
            <a:r>
              <a:rPr lang="en-US" sz="2500" dirty="0">
                <a:solidFill>
                  <a:srgbClr val="F6F6F6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rPr>
              <a:t>Dept of Software Engineering</a:t>
            </a:r>
          </a:p>
        </p:txBody>
      </p:sp>
      <p:sp>
        <p:nvSpPr>
          <p:cNvPr id="6" name="AutoShape 6"/>
          <p:cNvSpPr/>
          <p:nvPr/>
        </p:nvSpPr>
        <p:spPr>
          <a:xfrm>
            <a:off x="1514297" y="7614299"/>
            <a:ext cx="4446467" cy="0"/>
          </a:xfrm>
          <a:prstGeom prst="line">
            <a:avLst/>
          </a:prstGeom>
          <a:ln w="952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66E7C20-0647-17BF-0D7A-3C19F659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7200" dirty="0"/>
              <a:t>SE345 Syllabus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020042" y="4605048"/>
            <a:ext cx="8123959" cy="2210549"/>
          </a:xfrm>
          <a:custGeom>
            <a:avLst/>
            <a:gdLst/>
            <a:ahLst/>
            <a:cxnLst/>
            <a:rect l="l" t="t" r="r" b="b"/>
            <a:pathLst>
              <a:path w="8123958" h="2210549">
                <a:moveTo>
                  <a:pt x="0" y="0"/>
                </a:moveTo>
                <a:lnTo>
                  <a:pt x="8123958" y="0"/>
                </a:lnTo>
                <a:lnTo>
                  <a:pt x="8123958" y="2210549"/>
                </a:lnTo>
                <a:lnTo>
                  <a:pt x="0" y="2210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854" b="-11115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20042" y="4605048"/>
            <a:ext cx="8123959" cy="2210549"/>
          </a:xfrm>
          <a:custGeom>
            <a:avLst/>
            <a:gdLst/>
            <a:ahLst/>
            <a:cxnLst/>
            <a:rect l="l" t="t" r="r" b="b"/>
            <a:pathLst>
              <a:path w="8123958" h="2210549">
                <a:moveTo>
                  <a:pt x="0" y="0"/>
                </a:moveTo>
                <a:lnTo>
                  <a:pt x="8123958" y="0"/>
                </a:lnTo>
                <a:lnTo>
                  <a:pt x="8123958" y="2210549"/>
                </a:lnTo>
                <a:lnTo>
                  <a:pt x="0" y="2210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8833" b="-3617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144001" y="4605048"/>
            <a:ext cx="8123959" cy="2210549"/>
          </a:xfrm>
          <a:custGeom>
            <a:avLst/>
            <a:gdLst/>
            <a:ahLst/>
            <a:cxnLst/>
            <a:rect l="l" t="t" r="r" b="b"/>
            <a:pathLst>
              <a:path w="8123958" h="2210549">
                <a:moveTo>
                  <a:pt x="0" y="0"/>
                </a:moveTo>
                <a:lnTo>
                  <a:pt x="8123958" y="0"/>
                </a:lnTo>
                <a:lnTo>
                  <a:pt x="8123958" y="2210549"/>
                </a:lnTo>
                <a:lnTo>
                  <a:pt x="0" y="2210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5505" b="-29575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2512139" y="2482953"/>
            <a:ext cx="13263723" cy="131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7200" dirty="0">
                <a:solidFill>
                  <a:srgbClr val="000000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Course Overview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66452" y="7074843"/>
            <a:ext cx="6315261" cy="2226726"/>
            <a:chOff x="0" y="-28575"/>
            <a:chExt cx="8420349" cy="296896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920951"/>
              <a:ext cx="8420349" cy="2019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to provide knowledge and practical applications of concepts of software quality, quality models, standards and methodologies used in software industry.</a:t>
              </a:r>
              <a:endParaRPr lang="en-US" sz="2300" dirty="0">
                <a:solidFill>
                  <a:srgbClr val="000000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42034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Objective</a:t>
              </a:r>
              <a:endParaRPr lang="en-US" sz="2799" b="1" dirty="0">
                <a:solidFill>
                  <a:srgbClr val="4F8420"/>
                </a:solidFill>
                <a:latin typeface="Libre Franklin Semi-Bold"/>
                <a:ea typeface="Libre Franklin Semi-Bold"/>
                <a:cs typeface="Libre Franklin Semi-Bold"/>
                <a:sym typeface="Libre Franklin Semi-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50283" y="7074845"/>
            <a:ext cx="6315261" cy="1457284"/>
            <a:chOff x="0" y="-28575"/>
            <a:chExt cx="8420349" cy="1943045"/>
          </a:xfrm>
        </p:grpSpPr>
        <p:sp>
          <p:nvSpPr>
            <p:cNvPr id="14" name="TextBox 14"/>
            <p:cNvSpPr txBox="1"/>
            <p:nvPr/>
          </p:nvSpPr>
          <p:spPr>
            <a:xfrm>
              <a:off x="0" y="920950"/>
              <a:ext cx="8420349" cy="993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1"/>
                </a:lnSpc>
              </a:pP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SE112</a:t>
              </a:r>
            </a:p>
            <a:p>
              <a:pPr algn="ctr">
                <a:lnSpc>
                  <a:spcPts val="2991"/>
                </a:lnSpc>
              </a:pP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Good command of English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842034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Prerequisites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4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12139" y="2482953"/>
            <a:ext cx="13263723" cy="131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7200" dirty="0">
                <a:solidFill>
                  <a:srgbClr val="F6F6F6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Course Outcomes</a:t>
            </a:r>
          </a:p>
        </p:txBody>
      </p:sp>
      <p:sp>
        <p:nvSpPr>
          <p:cNvPr id="7" name="Freeform 7"/>
          <p:cNvSpPr/>
          <p:nvPr/>
        </p:nvSpPr>
        <p:spPr>
          <a:xfrm>
            <a:off x="3325174" y="5461963"/>
            <a:ext cx="800541" cy="807887"/>
          </a:xfrm>
          <a:custGeom>
            <a:avLst/>
            <a:gdLst/>
            <a:ahLst/>
            <a:cxnLst/>
            <a:rect l="l" t="t" r="r" b="b"/>
            <a:pathLst>
              <a:path w="800541" h="807886">
                <a:moveTo>
                  <a:pt x="0" y="0"/>
                </a:moveTo>
                <a:lnTo>
                  <a:pt x="800541" y="0"/>
                </a:lnTo>
                <a:lnTo>
                  <a:pt x="800541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8826722" y="5569503"/>
            <a:ext cx="634557" cy="807887"/>
          </a:xfrm>
          <a:custGeom>
            <a:avLst/>
            <a:gdLst/>
            <a:ahLst/>
            <a:cxnLst/>
            <a:rect l="l" t="t" r="r" b="b"/>
            <a:pathLst>
              <a:path w="634557" h="807886">
                <a:moveTo>
                  <a:pt x="0" y="0"/>
                </a:moveTo>
                <a:lnTo>
                  <a:pt x="634558" y="0"/>
                </a:lnTo>
                <a:lnTo>
                  <a:pt x="634558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273559" y="5461963"/>
            <a:ext cx="762351" cy="807887"/>
          </a:xfrm>
          <a:custGeom>
            <a:avLst/>
            <a:gdLst/>
            <a:ahLst/>
            <a:cxnLst/>
            <a:rect l="l" t="t" r="r" b="b"/>
            <a:pathLst>
              <a:path w="762350" h="807886">
                <a:moveTo>
                  <a:pt x="0" y="0"/>
                </a:moveTo>
                <a:lnTo>
                  <a:pt x="762350" y="0"/>
                </a:lnTo>
                <a:lnTo>
                  <a:pt x="762350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1028701" y="6758031"/>
            <a:ext cx="5209132" cy="2996167"/>
            <a:chOff x="0" y="-28575"/>
            <a:chExt cx="6945509" cy="399488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920950"/>
              <a:ext cx="6945509" cy="3045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1"/>
                </a:lnSpc>
              </a:pPr>
              <a:r>
                <a:rPr lang="en-GB" sz="2300" dirty="0">
                  <a:solidFill>
                    <a:srgbClr val="F6F6F6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Gaining knowledge in various Software Quality Assurance (SQA) fundamental concepts, definitions, objectives and activities performed during the development and maintenance of software systems </a:t>
              </a:r>
              <a:endParaRPr lang="en-US" sz="2300" dirty="0">
                <a:solidFill>
                  <a:srgbClr val="F6F6F6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694550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dirty="0">
                  <a:solidFill>
                    <a:srgbClr val="99B83C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Outcome 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39435" y="6758031"/>
            <a:ext cx="5209132" cy="2996167"/>
            <a:chOff x="0" y="-28575"/>
            <a:chExt cx="6945509" cy="3994888"/>
          </a:xfrm>
        </p:grpSpPr>
        <p:sp>
          <p:nvSpPr>
            <p:cNvPr id="14" name="TextBox 14"/>
            <p:cNvSpPr txBox="1"/>
            <p:nvPr/>
          </p:nvSpPr>
          <p:spPr>
            <a:xfrm>
              <a:off x="0" y="920950"/>
              <a:ext cx="6945509" cy="3045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1"/>
                </a:lnSpc>
              </a:pPr>
              <a:r>
                <a:rPr lang="en-GB" sz="2300" dirty="0">
                  <a:solidFill>
                    <a:srgbClr val="F6F6F6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Discuss software quality assurance system components such as reviewing, configuration process, work instructions and their practical aspects during software development life cycle</a:t>
              </a:r>
              <a:endParaRPr lang="en-US" sz="2300" dirty="0">
                <a:solidFill>
                  <a:srgbClr val="F6F6F6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694550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dirty="0">
                  <a:solidFill>
                    <a:srgbClr val="99B83C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Outcome 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50169" y="6758031"/>
            <a:ext cx="5209132" cy="2226726"/>
            <a:chOff x="0" y="-28575"/>
            <a:chExt cx="6945509" cy="2968967"/>
          </a:xfrm>
        </p:grpSpPr>
        <p:sp>
          <p:nvSpPr>
            <p:cNvPr id="17" name="TextBox 17"/>
            <p:cNvSpPr txBox="1"/>
            <p:nvPr/>
          </p:nvSpPr>
          <p:spPr>
            <a:xfrm>
              <a:off x="0" y="920950"/>
              <a:ext cx="6945509" cy="2019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91"/>
                </a:lnSpc>
              </a:pPr>
              <a:r>
                <a:rPr lang="en-GB" sz="2300" dirty="0">
                  <a:solidFill>
                    <a:srgbClr val="F6F6F6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Gaining knowledge in software quality management components such as quality metrics and software quality costs</a:t>
              </a:r>
              <a:endParaRPr lang="en-US" sz="2300" dirty="0">
                <a:solidFill>
                  <a:srgbClr val="F6F6F6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694550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799" b="1" dirty="0">
                  <a:solidFill>
                    <a:srgbClr val="99B83C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Outcome 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E625C7-183F-F35E-C23B-E52AE54A0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CCED27BB-7F34-53E6-5FC2-B941FC4DAAC9}"/>
              </a:ext>
            </a:extLst>
          </p:cNvPr>
          <p:cNvSpPr/>
          <p:nvPr/>
        </p:nvSpPr>
        <p:spPr>
          <a:xfrm>
            <a:off x="0" y="0"/>
            <a:ext cx="4872813" cy="10287000"/>
          </a:xfrm>
          <a:custGeom>
            <a:avLst/>
            <a:gdLst/>
            <a:ahLst/>
            <a:cxnLst/>
            <a:rect l="l" t="t" r="r" b="b"/>
            <a:pathLst>
              <a:path w="4872813" h="10287000">
                <a:moveTo>
                  <a:pt x="0" y="0"/>
                </a:moveTo>
                <a:lnTo>
                  <a:pt x="4872813" y="0"/>
                </a:lnTo>
                <a:lnTo>
                  <a:pt x="48728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828" r="-738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088F7BA-0FE5-C2AE-D51B-DDD8B0B22DA2}"/>
              </a:ext>
            </a:extLst>
          </p:cNvPr>
          <p:cNvSpPr txBox="1"/>
          <p:nvPr/>
        </p:nvSpPr>
        <p:spPr>
          <a:xfrm>
            <a:off x="5447094" y="2482953"/>
            <a:ext cx="11812207" cy="1313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7200" dirty="0">
                <a:solidFill>
                  <a:srgbClr val="000000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Tentative Course Schedule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21F53B17-F06A-3130-D1CE-A4DF3021F190}"/>
              </a:ext>
            </a:extLst>
          </p:cNvPr>
          <p:cNvGrpSpPr/>
          <p:nvPr/>
        </p:nvGrpSpPr>
        <p:grpSpPr>
          <a:xfrm>
            <a:off x="5638800" y="4229100"/>
            <a:ext cx="12844201" cy="5931527"/>
            <a:chOff x="-35764" y="-28575"/>
            <a:chExt cx="13061599" cy="7908705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3F851153-6AA1-60D9-1FCA-0E9AC3675453}"/>
                </a:ext>
              </a:extLst>
            </p:cNvPr>
            <p:cNvSpPr txBox="1"/>
            <p:nvPr/>
          </p:nvSpPr>
          <p:spPr>
            <a:xfrm>
              <a:off x="-35764" y="731076"/>
              <a:ext cx="13061599" cy="71490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1	Introduction to Software Quality and Assurance 	Chapter 1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2 	Introduction to Software Quality and Assurance 	Chapter 1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3 	Software Quality Factors 					Chapter 3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4 	Overview of Components of the SQA System 		Chapter 4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5 	Overview of Components of the SQA System 		Chapter 4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6 	Presentation 							Chapter 9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7 	Midterm 	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8 	Integrating Quality Activities in Project Life Cycle 	Chapter 7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9 	Software Quality Metrics 					Chapter 21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10 	Reviews, Inspection and Audits 				Chapter 8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11 	Procedures and Work Instructions 			Chapter 14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12 	In-class Project 	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13 	Software Change Process 					Chapter 18</a:t>
              </a:r>
            </a:p>
            <a:p>
              <a:pPr>
                <a:lnSpc>
                  <a:spcPts val="2991"/>
                </a:lnSpc>
              </a:pPr>
              <a:r>
                <a:rPr lang="en-GB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14 	SQA Process Standards 					Chapter 23</a:t>
              </a:r>
              <a:endParaRPr lang="en-US" sz="2300" dirty="0">
                <a:solidFill>
                  <a:srgbClr val="000000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F114CA0-EC3C-1AC8-E4DB-2F82C88673A5}"/>
                </a:ext>
              </a:extLst>
            </p:cNvPr>
            <p:cNvSpPr txBox="1"/>
            <p:nvPr/>
          </p:nvSpPr>
          <p:spPr>
            <a:xfrm>
              <a:off x="-35764" y="-28575"/>
              <a:ext cx="11545972" cy="5781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 dirty="0" err="1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Wk</a:t>
              </a:r>
              <a:r>
                <a:rPr lang="en-US" sz="2799" b="1" dirty="0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 	Subjects							Chapter	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34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42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1011490" y="2401391"/>
            <a:ext cx="8132511" cy="2673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8000" dirty="0">
                <a:solidFill>
                  <a:srgbClr val="F6F6F6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Required Books and References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3CCC388-8948-CEE6-3C4C-27E4079074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756277"/>
              </p:ext>
            </p:extLst>
          </p:nvPr>
        </p:nvGraphicFramePr>
        <p:xfrm>
          <a:off x="8839201" y="2552700"/>
          <a:ext cx="9220200" cy="6797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20200">
                  <a:extLst>
                    <a:ext uri="{9D8B030D-6E8A-4147-A177-3AD203B41FA5}">
                      <a16:colId xmlns:a16="http://schemas.microsoft.com/office/drawing/2014/main" val="2628022100"/>
                    </a:ext>
                  </a:extLst>
                </a:gridCol>
              </a:tblGrid>
              <a:tr h="1148744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1200"/>
                        </a:spcAft>
                        <a:buFont typeface="+mj-lt"/>
                        <a:buAutoNum type="arabicPeriod"/>
                      </a:pPr>
                      <a:r>
                        <a:rPr lang="tr-TR" sz="2800" b="0" dirty="0">
                          <a:effectLst/>
                        </a:rPr>
                        <a:t>Software Quality: Concepts and Practice: Concepts and Practice, Daniel Galin, 2018, Print ISBN:9781119134497 |Online ISBN:9781119134527 DOI:10.1002/9781119134527</a:t>
                      </a:r>
                      <a:endParaRPr lang="tr-TR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754064"/>
                  </a:ext>
                </a:extLst>
              </a:tr>
              <a:tr h="4977893">
                <a:tc>
                  <a:txBody>
                    <a:bodyPr/>
                    <a:lstStyle/>
                    <a:p>
                      <a:pPr marL="457200" lvl="0" indent="-457200" algn="l">
                        <a:spcAft>
                          <a:spcPts val="1200"/>
                        </a:spcAft>
                        <a:buFont typeface="+mj-lt"/>
                        <a:buAutoNum type="arabicPeriod" startAt="2"/>
                      </a:pPr>
                      <a:r>
                        <a:rPr lang="en-US" sz="2400" b="0" dirty="0">
                          <a:effectLst/>
                        </a:rPr>
                        <a:t>Software Quality: Producing Practical, Consistent Software, by Ben-Menachem M, and Marliss G.S., Thompson Computer Press, ISBN: 1-85032-326-7, 1997. </a:t>
                      </a:r>
                      <a:endParaRPr lang="tr-TR" sz="2400" b="0" dirty="0">
                        <a:effectLst/>
                      </a:endParaRPr>
                    </a:p>
                    <a:p>
                      <a:pPr marL="457200" lvl="0" indent="-457200" algn="l">
                        <a:spcAft>
                          <a:spcPts val="1200"/>
                        </a:spcAft>
                        <a:buFont typeface="+mj-lt"/>
                        <a:buAutoNum type="arabicPeriod" startAt="2"/>
                      </a:pPr>
                      <a:r>
                        <a:rPr lang="en-US" sz="2400" b="0" dirty="0">
                          <a:effectLst/>
                        </a:rPr>
                        <a:t>Metrics and Models in Software Quality Engineering, Kan S.H., , ISBN: 0201729156, Addison-Wesley, 2002. </a:t>
                      </a:r>
                      <a:endParaRPr lang="tr-TR" sz="2400" b="0" dirty="0">
                        <a:effectLst/>
                      </a:endParaRPr>
                    </a:p>
                    <a:p>
                      <a:pPr marL="457200" lvl="0" indent="-457200" algn="l">
                        <a:spcAft>
                          <a:spcPts val="1200"/>
                        </a:spcAft>
                        <a:buFont typeface="+mj-lt"/>
                        <a:buAutoNum type="arabicPeriod" startAt="2"/>
                      </a:pPr>
                      <a:r>
                        <a:rPr lang="en-US" sz="2400" b="0" dirty="0">
                          <a:effectLst/>
                        </a:rPr>
                        <a:t>Software Quality Management and ISO 9001, Jenner M., ISBN: 0471118885, John-Wiley &amp; Sons, 1995. </a:t>
                      </a:r>
                      <a:endParaRPr lang="tr-TR" sz="2400" b="0" dirty="0">
                        <a:effectLst/>
                      </a:endParaRPr>
                    </a:p>
                    <a:p>
                      <a:pPr marL="457200" lvl="0" indent="-457200" algn="l">
                        <a:spcAft>
                          <a:spcPts val="1200"/>
                        </a:spcAft>
                        <a:buFont typeface="+mj-lt"/>
                        <a:buAutoNum type="arabicPeriod" startAt="2"/>
                      </a:pPr>
                      <a:r>
                        <a:rPr lang="en-US" sz="2400" b="0" dirty="0">
                          <a:effectLst/>
                        </a:rPr>
                        <a:t>Software Metrics: A Rigorous and Practical Approach, </a:t>
                      </a:r>
                      <a:r>
                        <a:rPr lang="en-US" sz="2400" b="0" dirty="0" err="1">
                          <a:effectLst/>
                        </a:rPr>
                        <a:t>N.Fenton</a:t>
                      </a:r>
                      <a:r>
                        <a:rPr lang="en-US" sz="2400" b="0" dirty="0">
                          <a:effectLst/>
                        </a:rPr>
                        <a:t> and Shari Pfleeger, ISBN: 0-534-95425-1, Thomson Computer Press, 1996,. </a:t>
                      </a:r>
                      <a:endParaRPr lang="tr-TR" sz="2400" b="0" dirty="0">
                        <a:effectLst/>
                      </a:endParaRPr>
                    </a:p>
                    <a:p>
                      <a:pPr marL="457200" lvl="0" indent="-457200" algn="l">
                        <a:spcAft>
                          <a:spcPts val="1200"/>
                        </a:spcAft>
                        <a:buFont typeface="+mj-lt"/>
                        <a:buAutoNum type="arabicPeriod" startAt="2"/>
                      </a:pPr>
                      <a:r>
                        <a:rPr lang="en-US" sz="2400" b="0" dirty="0">
                          <a:effectLst/>
                        </a:rPr>
                        <a:t>Software Engineering by Ian Sommerville (7th and 8th Edition) ISBN: 0-321-21026-3, Pearson (Addison Wesley), 2004 and 2006. </a:t>
                      </a:r>
                      <a:endParaRPr lang="tr-TR" sz="2400" b="0" dirty="0">
                        <a:effectLst/>
                      </a:endParaRPr>
                    </a:p>
                    <a:p>
                      <a:pPr marL="457200" lvl="0" indent="-457200" algn="l">
                        <a:spcAft>
                          <a:spcPts val="1200"/>
                        </a:spcAft>
                        <a:buFont typeface="+mj-lt"/>
                        <a:buAutoNum type="arabicPeriod" startAt="2"/>
                      </a:pPr>
                      <a:r>
                        <a:rPr lang="en-US" sz="2400" b="0" dirty="0">
                          <a:effectLst/>
                        </a:rPr>
                        <a:t>The Capability Maturity Model Report, M.C. Paulk et al., available at http://www.sei.cmu.edu/pub/documents/93.reports/ </a:t>
                      </a:r>
                      <a:endParaRPr lang="tr-TR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1508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0"/>
            <a:ext cx="4872813" cy="10287000"/>
          </a:xfrm>
          <a:custGeom>
            <a:avLst/>
            <a:gdLst/>
            <a:ahLst/>
            <a:cxnLst/>
            <a:rect l="l" t="t" r="r" b="b"/>
            <a:pathLst>
              <a:path w="4872813" h="10287000">
                <a:moveTo>
                  <a:pt x="0" y="0"/>
                </a:moveTo>
                <a:lnTo>
                  <a:pt x="4872813" y="0"/>
                </a:lnTo>
                <a:lnTo>
                  <a:pt x="487281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828" r="-738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5447094" y="2482953"/>
            <a:ext cx="11812207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dirty="0">
                <a:solidFill>
                  <a:srgbClr val="000000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Course Evaluation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551658" y="6084219"/>
            <a:ext cx="3534575" cy="1982731"/>
            <a:chOff x="0" y="-28575"/>
            <a:chExt cx="4712766" cy="2643642"/>
          </a:xfrm>
        </p:grpSpPr>
        <p:sp>
          <p:nvSpPr>
            <p:cNvPr id="9" name="TextBox 9"/>
            <p:cNvSpPr txBox="1"/>
            <p:nvPr/>
          </p:nvSpPr>
          <p:spPr>
            <a:xfrm>
              <a:off x="0" y="2134507"/>
              <a:ext cx="4712766" cy="480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tr-TR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30</a:t>
              </a: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712766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tr-TR" sz="2799" b="1" dirty="0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Homeworks</a:t>
              </a:r>
              <a:endParaRPr lang="en-US" sz="2799" b="1" dirty="0">
                <a:solidFill>
                  <a:srgbClr val="4F8420"/>
                </a:solidFill>
                <a:latin typeface="Libre Franklin Semi-Bold"/>
                <a:ea typeface="Libre Franklin Semi-Bold"/>
                <a:cs typeface="Libre Franklin Semi-Bold"/>
                <a:sym typeface="Libre Franklin Semi-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24726" y="6084219"/>
            <a:ext cx="3334857" cy="2367449"/>
            <a:chOff x="0" y="-28575"/>
            <a:chExt cx="4446476" cy="3156599"/>
          </a:xfrm>
        </p:grpSpPr>
        <p:sp>
          <p:nvSpPr>
            <p:cNvPr id="15" name="TextBox 15"/>
            <p:cNvSpPr txBox="1"/>
            <p:nvPr/>
          </p:nvSpPr>
          <p:spPr>
            <a:xfrm>
              <a:off x="0" y="2134504"/>
              <a:ext cx="4446476" cy="993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30%</a:t>
              </a:r>
            </a:p>
            <a:p>
              <a:pPr>
                <a:lnSpc>
                  <a:spcPts val="2991"/>
                </a:lnSpc>
              </a:pPr>
              <a:r>
                <a:rPr lang="tr-TR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40</a:t>
              </a: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446476" cy="11937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 dirty="0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Midterm and Final Exams 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CD5FBF45-4C4C-5A3B-D6C7-C2E5AB58DCE1}"/>
              </a:ext>
            </a:extLst>
          </p:cNvPr>
          <p:cNvSpPr txBox="1"/>
          <p:nvPr/>
        </p:nvSpPr>
        <p:spPr>
          <a:xfrm>
            <a:off x="1133264" y="2492477"/>
            <a:ext cx="7559277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640"/>
              </a:lnSpc>
            </a:pPr>
            <a:r>
              <a:rPr lang="en-US" sz="7200" dirty="0">
                <a:solidFill>
                  <a:schemeClr val="bg1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Course Policies</a:t>
            </a: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25CF56F2-C72B-2595-3D35-61F621C9B391}"/>
              </a:ext>
            </a:extLst>
          </p:cNvPr>
          <p:cNvGrpSpPr/>
          <p:nvPr/>
        </p:nvGrpSpPr>
        <p:grpSpPr>
          <a:xfrm>
            <a:off x="1133264" y="4638682"/>
            <a:ext cx="6315261" cy="2095999"/>
            <a:chOff x="0" y="-28575"/>
            <a:chExt cx="8420349" cy="2794667"/>
          </a:xfrm>
        </p:grpSpPr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C1DB23B4-AF5E-4C6F-FD0C-77D73B865EAB}"/>
                </a:ext>
              </a:extLst>
            </p:cNvPr>
            <p:cNvSpPr txBox="1"/>
            <p:nvPr/>
          </p:nvSpPr>
          <p:spPr>
            <a:xfrm>
              <a:off x="0" y="746648"/>
              <a:ext cx="8420349" cy="2019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Attend the classes as much as you can. Most of the details, hints and tips will be told there.</a:t>
              </a:r>
            </a:p>
            <a:p>
              <a:pPr>
                <a:lnSpc>
                  <a:spcPts val="2991"/>
                </a:lnSpc>
              </a:pPr>
              <a:endParaRPr lang="en-US" sz="2300" dirty="0">
                <a:solidFill>
                  <a:schemeClr val="bg1"/>
                </a:solidFill>
                <a:latin typeface="Libre Franklin Light"/>
                <a:ea typeface="Libre Franklin Light"/>
                <a:cs typeface="Libre Franklin Light"/>
                <a:sym typeface="Libre Franklin Light"/>
              </a:endParaRPr>
            </a:p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Should be &gt;70%!</a:t>
              </a: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171FE0C5-DB8D-7D02-B5D0-30750D2860D3}"/>
                </a:ext>
              </a:extLst>
            </p:cNvPr>
            <p:cNvSpPr txBox="1"/>
            <p:nvPr/>
          </p:nvSpPr>
          <p:spPr>
            <a:xfrm>
              <a:off x="0" y="-28575"/>
              <a:ext cx="842034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>
                  <a:solidFill>
                    <a:schemeClr val="bg1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Attendance</a:t>
              </a:r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73B82FE5-7AC7-B883-E9A9-933FA155D725}"/>
              </a:ext>
            </a:extLst>
          </p:cNvPr>
          <p:cNvGrpSpPr/>
          <p:nvPr/>
        </p:nvGrpSpPr>
        <p:grpSpPr>
          <a:xfrm>
            <a:off x="10317748" y="4638683"/>
            <a:ext cx="6315261" cy="1326556"/>
            <a:chOff x="0" y="-28575"/>
            <a:chExt cx="8420349" cy="1768741"/>
          </a:xfrm>
        </p:grpSpPr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C78A78F4-A40F-55F2-72ED-7E1AA0443854}"/>
                </a:ext>
              </a:extLst>
            </p:cNvPr>
            <p:cNvSpPr txBox="1"/>
            <p:nvPr/>
          </p:nvSpPr>
          <p:spPr>
            <a:xfrm>
              <a:off x="0" y="746646"/>
              <a:ext cx="8420349" cy="993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No talking with each other in the class</a:t>
              </a:r>
            </a:p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Respect all!</a:t>
              </a:r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3DA7FD72-8FB3-C609-E80F-3F2D7E5D4D01}"/>
                </a:ext>
              </a:extLst>
            </p:cNvPr>
            <p:cNvSpPr txBox="1"/>
            <p:nvPr/>
          </p:nvSpPr>
          <p:spPr>
            <a:xfrm>
              <a:off x="0" y="-28575"/>
              <a:ext cx="842034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>
                  <a:solidFill>
                    <a:schemeClr val="bg1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Communication Mandatories</a:t>
              </a:r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6359FBAF-C1BD-E510-301A-B42B212FF23E}"/>
              </a:ext>
            </a:extLst>
          </p:cNvPr>
          <p:cNvGrpSpPr/>
          <p:nvPr/>
        </p:nvGrpSpPr>
        <p:grpSpPr>
          <a:xfrm>
            <a:off x="10317748" y="7278441"/>
            <a:ext cx="6315261" cy="1326556"/>
            <a:chOff x="0" y="-28575"/>
            <a:chExt cx="8420349" cy="1768741"/>
          </a:xfrm>
        </p:grpSpPr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5BE5CB9B-FD36-C708-48AB-A106368E186B}"/>
                </a:ext>
              </a:extLst>
            </p:cNvPr>
            <p:cNvSpPr txBox="1"/>
            <p:nvPr/>
          </p:nvSpPr>
          <p:spPr>
            <a:xfrm>
              <a:off x="0" y="746646"/>
              <a:ext cx="8420349" cy="993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chemeClr val="bg1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No mobile or electronic device in the class or in the exam!</a:t>
              </a:r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AFEF0AA9-BC0D-2055-E888-65F38C28BBA5}"/>
                </a:ext>
              </a:extLst>
            </p:cNvPr>
            <p:cNvSpPr txBox="1"/>
            <p:nvPr/>
          </p:nvSpPr>
          <p:spPr>
            <a:xfrm>
              <a:off x="0" y="-28575"/>
              <a:ext cx="8420349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>
                  <a:solidFill>
                    <a:schemeClr val="bg1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Use of Electronic Devices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506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28702" y="2639648"/>
            <a:ext cx="7556127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20"/>
              </a:lnSpc>
            </a:pPr>
            <a:r>
              <a:rPr lang="en-US" sz="7200" dirty="0">
                <a:solidFill>
                  <a:srgbClr val="000000"/>
                </a:solidFill>
                <a:latin typeface="Libre Franklin Thin"/>
                <a:ea typeface="Libre Franklin Thin"/>
                <a:cs typeface="Libre Franklin Thin"/>
                <a:sym typeface="Libre Franklin Thin"/>
              </a:rPr>
              <a:t>Contact Me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457285" y="6838323"/>
            <a:ext cx="5003311" cy="989140"/>
            <a:chOff x="0" y="-28575"/>
            <a:chExt cx="6671081" cy="1318853"/>
          </a:xfrm>
        </p:grpSpPr>
        <p:sp>
          <p:nvSpPr>
            <p:cNvPr id="9" name="TextBox 9"/>
            <p:cNvSpPr txBox="1"/>
            <p:nvPr/>
          </p:nvSpPr>
          <p:spPr>
            <a:xfrm>
              <a:off x="0" y="809718"/>
              <a:ext cx="6671081" cy="480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aylin.okan@atilim.edu.tr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6671081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Email Address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473601" y="5256792"/>
            <a:ext cx="5003311" cy="989140"/>
            <a:chOff x="0" y="-28575"/>
            <a:chExt cx="6671081" cy="1318853"/>
          </a:xfrm>
        </p:grpSpPr>
        <p:sp>
          <p:nvSpPr>
            <p:cNvPr id="12" name="TextBox 12"/>
            <p:cNvSpPr txBox="1"/>
            <p:nvPr/>
          </p:nvSpPr>
          <p:spPr>
            <a:xfrm>
              <a:off x="0" y="809718"/>
              <a:ext cx="6671081" cy="480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(312) 586 83 77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6671081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Phone Number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473601" y="8274088"/>
            <a:ext cx="5003311" cy="989141"/>
            <a:chOff x="0" y="-28575"/>
            <a:chExt cx="6671081" cy="1318853"/>
          </a:xfrm>
        </p:grpSpPr>
        <p:sp>
          <p:nvSpPr>
            <p:cNvPr id="16" name="TextBox 16"/>
            <p:cNvSpPr txBox="1"/>
            <p:nvPr/>
          </p:nvSpPr>
          <p:spPr>
            <a:xfrm>
              <a:off x="0" y="809718"/>
              <a:ext cx="6671081" cy="480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1"/>
                </a:lnSpc>
              </a:pPr>
              <a:r>
                <a:rPr lang="en-US" sz="2300" dirty="0">
                  <a:solidFill>
                    <a:srgbClr val="000000"/>
                  </a:solidFill>
                  <a:latin typeface="Libre Franklin Light"/>
                  <a:ea typeface="Libre Franklin Light"/>
                  <a:cs typeface="Libre Franklin Light"/>
                  <a:sym typeface="Libre Franklin Light"/>
                </a:rPr>
                <a:t>Engineering Faculty – A12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6671081" cy="578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 b="1" dirty="0">
                  <a:solidFill>
                    <a:srgbClr val="4F8420"/>
                  </a:solidFill>
                  <a:latin typeface="Libre Franklin Semi-Bold"/>
                  <a:ea typeface="Libre Franklin Semi-Bold"/>
                  <a:cs typeface="Libre Franklin Semi-Bold"/>
                  <a:sym typeface="Libre Franklin Semi-Bold"/>
                </a:rPr>
                <a:t>Office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3374321" y="0"/>
            <a:ext cx="4913681" cy="10287000"/>
          </a:xfrm>
          <a:custGeom>
            <a:avLst/>
            <a:gdLst/>
            <a:ahLst/>
            <a:cxnLst/>
            <a:rect l="l" t="t" r="r" b="b"/>
            <a:pathLst>
              <a:path w="4913681" h="10287000">
                <a:moveTo>
                  <a:pt x="0" y="0"/>
                </a:moveTo>
                <a:lnTo>
                  <a:pt x="4913681" y="0"/>
                </a:lnTo>
                <a:lnTo>
                  <a:pt x="49136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784" r="-19784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2" y="2389810"/>
            <a:ext cx="5991767" cy="5571183"/>
            <a:chOff x="0" y="85725"/>
            <a:chExt cx="7989022" cy="7428242"/>
          </a:xfrm>
        </p:grpSpPr>
        <p:sp>
          <p:nvSpPr>
            <p:cNvPr id="3" name="TextBox 3"/>
            <p:cNvSpPr txBox="1"/>
            <p:nvPr/>
          </p:nvSpPr>
          <p:spPr>
            <a:xfrm>
              <a:off x="0" y="85725"/>
              <a:ext cx="7989022" cy="50783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898"/>
                </a:lnSpc>
              </a:pPr>
              <a:r>
                <a:rPr lang="en-US" sz="8998">
                  <a:solidFill>
                    <a:srgbClr val="000000"/>
                  </a:solidFill>
                  <a:latin typeface="Libre Franklin Thin"/>
                  <a:ea typeface="Libre Franklin Thin"/>
                  <a:cs typeface="Libre Franklin Thin"/>
                  <a:sym typeface="Libre Franklin Thin"/>
                </a:rPr>
                <a:t>Teacher Resources Page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04667"/>
              <a:ext cx="7989022" cy="1809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39"/>
                </a:lnSpc>
              </a:pPr>
              <a:r>
                <a:rPr lang="en-US" sz="2799">
                  <a:solidFill>
                    <a:srgbClr val="4F842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Use these icons and illustrations </a:t>
              </a:r>
            </a:p>
            <a:p>
              <a:pPr>
                <a:lnSpc>
                  <a:spcPts val="3639"/>
                </a:lnSpc>
              </a:pPr>
              <a:r>
                <a:rPr lang="en-US" sz="2799">
                  <a:solidFill>
                    <a:srgbClr val="4F842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in your Canva Presentation.</a:t>
              </a:r>
            </a:p>
            <a:p>
              <a:pPr>
                <a:lnSpc>
                  <a:spcPts val="3639"/>
                </a:lnSpc>
              </a:pPr>
              <a:r>
                <a:rPr lang="en-US" sz="2799">
                  <a:solidFill>
                    <a:srgbClr val="4F842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Happy designing!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6165067" y="3138750"/>
            <a:ext cx="756475" cy="807887"/>
          </a:xfrm>
          <a:custGeom>
            <a:avLst/>
            <a:gdLst/>
            <a:ahLst/>
            <a:cxnLst/>
            <a:rect l="l" t="t" r="r" b="b"/>
            <a:pathLst>
              <a:path w="756475" h="807886">
                <a:moveTo>
                  <a:pt x="0" y="0"/>
                </a:moveTo>
                <a:lnTo>
                  <a:pt x="756475" y="0"/>
                </a:lnTo>
                <a:lnTo>
                  <a:pt x="756475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6301673" y="1551441"/>
            <a:ext cx="483263" cy="807887"/>
          </a:xfrm>
          <a:custGeom>
            <a:avLst/>
            <a:gdLst/>
            <a:ahLst/>
            <a:cxnLst/>
            <a:rect l="l" t="t" r="r" b="b"/>
            <a:pathLst>
              <a:path w="483262" h="807886">
                <a:moveTo>
                  <a:pt x="0" y="0"/>
                </a:moveTo>
                <a:lnTo>
                  <a:pt x="483263" y="0"/>
                </a:lnTo>
                <a:lnTo>
                  <a:pt x="483263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6139361" y="4879207"/>
            <a:ext cx="807887" cy="611055"/>
          </a:xfrm>
          <a:custGeom>
            <a:avLst/>
            <a:gdLst/>
            <a:ahLst/>
            <a:cxnLst/>
            <a:rect l="l" t="t" r="r" b="b"/>
            <a:pathLst>
              <a:path w="807886" h="611055">
                <a:moveTo>
                  <a:pt x="0" y="0"/>
                </a:moveTo>
                <a:lnTo>
                  <a:pt x="807886" y="0"/>
                </a:lnTo>
                <a:lnTo>
                  <a:pt x="807886" y="611056"/>
                </a:lnTo>
                <a:lnTo>
                  <a:pt x="0" y="611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6287719" y="6429826"/>
            <a:ext cx="511171" cy="807887"/>
          </a:xfrm>
          <a:custGeom>
            <a:avLst/>
            <a:gdLst/>
            <a:ahLst/>
            <a:cxnLst/>
            <a:rect l="l" t="t" r="r" b="b"/>
            <a:pathLst>
              <a:path w="511171" h="807886">
                <a:moveTo>
                  <a:pt x="0" y="0"/>
                </a:moveTo>
                <a:lnTo>
                  <a:pt x="511171" y="0"/>
                </a:lnTo>
                <a:lnTo>
                  <a:pt x="511171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6157722" y="7925825"/>
            <a:ext cx="771164" cy="807887"/>
          </a:xfrm>
          <a:custGeom>
            <a:avLst/>
            <a:gdLst/>
            <a:ahLst/>
            <a:cxnLst/>
            <a:rect l="l" t="t" r="r" b="b"/>
            <a:pathLst>
              <a:path w="771164" h="807886">
                <a:moveTo>
                  <a:pt x="0" y="0"/>
                </a:moveTo>
                <a:lnTo>
                  <a:pt x="771164" y="0"/>
                </a:lnTo>
                <a:lnTo>
                  <a:pt x="771164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144001" y="3237166"/>
            <a:ext cx="807887" cy="611055"/>
          </a:xfrm>
          <a:custGeom>
            <a:avLst/>
            <a:gdLst/>
            <a:ahLst/>
            <a:cxnLst/>
            <a:rect l="l" t="t" r="r" b="b"/>
            <a:pathLst>
              <a:path w="807886" h="611055">
                <a:moveTo>
                  <a:pt x="0" y="0"/>
                </a:moveTo>
                <a:lnTo>
                  <a:pt x="807886" y="0"/>
                </a:lnTo>
                <a:lnTo>
                  <a:pt x="807886" y="611056"/>
                </a:lnTo>
                <a:lnTo>
                  <a:pt x="0" y="611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144001" y="1627090"/>
            <a:ext cx="807887" cy="656591"/>
          </a:xfrm>
          <a:custGeom>
            <a:avLst/>
            <a:gdLst/>
            <a:ahLst/>
            <a:cxnLst/>
            <a:rect l="l" t="t" r="r" b="b"/>
            <a:pathLst>
              <a:path w="807886" h="656591">
                <a:moveTo>
                  <a:pt x="0" y="0"/>
                </a:moveTo>
                <a:lnTo>
                  <a:pt x="807886" y="0"/>
                </a:lnTo>
                <a:lnTo>
                  <a:pt x="807886" y="656591"/>
                </a:lnTo>
                <a:lnTo>
                  <a:pt x="0" y="65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144001" y="4780791"/>
            <a:ext cx="807887" cy="807887"/>
          </a:xfrm>
          <a:custGeom>
            <a:avLst/>
            <a:gdLst/>
            <a:ahLst/>
            <a:cxnLst/>
            <a:rect l="l" t="t" r="r" b="b"/>
            <a:pathLst>
              <a:path w="807886" h="807886">
                <a:moveTo>
                  <a:pt x="0" y="0"/>
                </a:moveTo>
                <a:lnTo>
                  <a:pt x="807886" y="0"/>
                </a:lnTo>
                <a:lnTo>
                  <a:pt x="807886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9144001" y="6528242"/>
            <a:ext cx="774379" cy="611055"/>
          </a:xfrm>
          <a:custGeom>
            <a:avLst/>
            <a:gdLst/>
            <a:ahLst/>
            <a:cxnLst/>
            <a:rect l="l" t="t" r="r" b="b"/>
            <a:pathLst>
              <a:path w="774379" h="611055">
                <a:moveTo>
                  <a:pt x="0" y="0"/>
                </a:moveTo>
                <a:lnTo>
                  <a:pt x="774379" y="0"/>
                </a:lnTo>
                <a:lnTo>
                  <a:pt x="774379" y="611056"/>
                </a:lnTo>
                <a:lnTo>
                  <a:pt x="0" y="611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9144000" y="7925825"/>
            <a:ext cx="810835" cy="807887"/>
          </a:xfrm>
          <a:custGeom>
            <a:avLst/>
            <a:gdLst/>
            <a:ahLst/>
            <a:cxnLst/>
            <a:rect l="l" t="t" r="r" b="b"/>
            <a:pathLst>
              <a:path w="810834" h="807886">
                <a:moveTo>
                  <a:pt x="0" y="0"/>
                </a:moveTo>
                <a:lnTo>
                  <a:pt x="810834" y="0"/>
                </a:lnTo>
                <a:lnTo>
                  <a:pt x="810834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0895051" y="3237166"/>
            <a:ext cx="807887" cy="611055"/>
          </a:xfrm>
          <a:custGeom>
            <a:avLst/>
            <a:gdLst/>
            <a:ahLst/>
            <a:cxnLst/>
            <a:rect l="l" t="t" r="r" b="b"/>
            <a:pathLst>
              <a:path w="807886" h="611055">
                <a:moveTo>
                  <a:pt x="0" y="0"/>
                </a:moveTo>
                <a:lnTo>
                  <a:pt x="807886" y="0"/>
                </a:lnTo>
                <a:lnTo>
                  <a:pt x="807886" y="611056"/>
                </a:lnTo>
                <a:lnTo>
                  <a:pt x="0" y="611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0895051" y="1551441"/>
            <a:ext cx="807887" cy="807887"/>
          </a:xfrm>
          <a:custGeom>
            <a:avLst/>
            <a:gdLst/>
            <a:ahLst/>
            <a:cxnLst/>
            <a:rect l="l" t="t" r="r" b="b"/>
            <a:pathLst>
              <a:path w="807886" h="807886">
                <a:moveTo>
                  <a:pt x="0" y="0"/>
                </a:moveTo>
                <a:lnTo>
                  <a:pt x="807886" y="0"/>
                </a:lnTo>
                <a:lnTo>
                  <a:pt x="807886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10895051" y="4780791"/>
            <a:ext cx="807887" cy="807887"/>
          </a:xfrm>
          <a:custGeom>
            <a:avLst/>
            <a:gdLst/>
            <a:ahLst/>
            <a:cxnLst/>
            <a:rect l="l" t="t" r="r" b="b"/>
            <a:pathLst>
              <a:path w="807886" h="807886">
                <a:moveTo>
                  <a:pt x="0" y="0"/>
                </a:moveTo>
                <a:lnTo>
                  <a:pt x="807886" y="0"/>
                </a:lnTo>
                <a:lnTo>
                  <a:pt x="807886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0898724" y="6429826"/>
            <a:ext cx="800541" cy="807887"/>
          </a:xfrm>
          <a:custGeom>
            <a:avLst/>
            <a:gdLst/>
            <a:ahLst/>
            <a:cxnLst/>
            <a:rect l="l" t="t" r="r" b="b"/>
            <a:pathLst>
              <a:path w="800541" h="807886">
                <a:moveTo>
                  <a:pt x="0" y="0"/>
                </a:moveTo>
                <a:lnTo>
                  <a:pt x="800541" y="0"/>
                </a:lnTo>
                <a:lnTo>
                  <a:pt x="800541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0764935" y="7925825"/>
            <a:ext cx="1068119" cy="807887"/>
          </a:xfrm>
          <a:custGeom>
            <a:avLst/>
            <a:gdLst/>
            <a:ahLst/>
            <a:cxnLst/>
            <a:rect l="l" t="t" r="r" b="b"/>
            <a:pathLst>
              <a:path w="1068118" h="807886">
                <a:moveTo>
                  <a:pt x="0" y="0"/>
                </a:moveTo>
                <a:lnTo>
                  <a:pt x="1068118" y="0"/>
                </a:lnTo>
                <a:lnTo>
                  <a:pt x="1068118" y="807885"/>
                </a:lnTo>
                <a:lnTo>
                  <a:pt x="0" y="807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2643154" y="3182082"/>
            <a:ext cx="807887" cy="721223"/>
          </a:xfrm>
          <a:custGeom>
            <a:avLst/>
            <a:gdLst/>
            <a:ahLst/>
            <a:cxnLst/>
            <a:rect l="l" t="t" r="r" b="b"/>
            <a:pathLst>
              <a:path w="807886" h="721222">
                <a:moveTo>
                  <a:pt x="0" y="0"/>
                </a:moveTo>
                <a:lnTo>
                  <a:pt x="807886" y="0"/>
                </a:lnTo>
                <a:lnTo>
                  <a:pt x="807886" y="721222"/>
                </a:lnTo>
                <a:lnTo>
                  <a:pt x="0" y="7212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2729820" y="1551441"/>
            <a:ext cx="634557" cy="807887"/>
          </a:xfrm>
          <a:custGeom>
            <a:avLst/>
            <a:gdLst/>
            <a:ahLst/>
            <a:cxnLst/>
            <a:rect l="l" t="t" r="r" b="b"/>
            <a:pathLst>
              <a:path w="634557" h="807886">
                <a:moveTo>
                  <a:pt x="0" y="0"/>
                </a:moveTo>
                <a:lnTo>
                  <a:pt x="634557" y="0"/>
                </a:lnTo>
                <a:lnTo>
                  <a:pt x="634557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2783434" y="4780791"/>
            <a:ext cx="527329" cy="807887"/>
          </a:xfrm>
          <a:custGeom>
            <a:avLst/>
            <a:gdLst/>
            <a:ahLst/>
            <a:cxnLst/>
            <a:rect l="l" t="t" r="r" b="b"/>
            <a:pathLst>
              <a:path w="527329" h="807886">
                <a:moveTo>
                  <a:pt x="0" y="0"/>
                </a:moveTo>
                <a:lnTo>
                  <a:pt x="527329" y="0"/>
                </a:lnTo>
                <a:lnTo>
                  <a:pt x="527329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2665922" y="6429826"/>
            <a:ext cx="762351" cy="807887"/>
          </a:xfrm>
          <a:custGeom>
            <a:avLst/>
            <a:gdLst/>
            <a:ahLst/>
            <a:cxnLst/>
            <a:rect l="l" t="t" r="r" b="b"/>
            <a:pathLst>
              <a:path w="762350" h="807886">
                <a:moveTo>
                  <a:pt x="0" y="0"/>
                </a:moveTo>
                <a:lnTo>
                  <a:pt x="762350" y="0"/>
                </a:lnTo>
                <a:lnTo>
                  <a:pt x="762350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2740170" y="7923973"/>
            <a:ext cx="613855" cy="811587"/>
          </a:xfrm>
          <a:custGeom>
            <a:avLst/>
            <a:gdLst/>
            <a:ahLst/>
            <a:cxnLst/>
            <a:rect l="l" t="t" r="r" b="b"/>
            <a:pathLst>
              <a:path w="613854" h="811586">
                <a:moveTo>
                  <a:pt x="0" y="0"/>
                </a:moveTo>
                <a:lnTo>
                  <a:pt x="613854" y="0"/>
                </a:lnTo>
                <a:lnTo>
                  <a:pt x="613854" y="811587"/>
                </a:lnTo>
                <a:lnTo>
                  <a:pt x="0" y="811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4506566" y="3138750"/>
            <a:ext cx="577271" cy="807887"/>
          </a:xfrm>
          <a:custGeom>
            <a:avLst/>
            <a:gdLst/>
            <a:ahLst/>
            <a:cxnLst/>
            <a:rect l="l" t="t" r="r" b="b"/>
            <a:pathLst>
              <a:path w="577271" h="807886">
                <a:moveTo>
                  <a:pt x="0" y="0"/>
                </a:moveTo>
                <a:lnTo>
                  <a:pt x="577271" y="0"/>
                </a:lnTo>
                <a:lnTo>
                  <a:pt x="577271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14391258" y="1582289"/>
            <a:ext cx="807887" cy="746193"/>
          </a:xfrm>
          <a:custGeom>
            <a:avLst/>
            <a:gdLst/>
            <a:ahLst/>
            <a:cxnLst/>
            <a:rect l="l" t="t" r="r" b="b"/>
            <a:pathLst>
              <a:path w="807886" h="746193">
                <a:moveTo>
                  <a:pt x="0" y="0"/>
                </a:moveTo>
                <a:lnTo>
                  <a:pt x="807886" y="0"/>
                </a:lnTo>
                <a:lnTo>
                  <a:pt x="807886" y="746192"/>
                </a:lnTo>
                <a:lnTo>
                  <a:pt x="0" y="746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4488205" y="4780791"/>
            <a:ext cx="613993" cy="807887"/>
          </a:xfrm>
          <a:custGeom>
            <a:avLst/>
            <a:gdLst/>
            <a:ahLst/>
            <a:cxnLst/>
            <a:rect l="l" t="t" r="r" b="b"/>
            <a:pathLst>
              <a:path w="613993" h="807886">
                <a:moveTo>
                  <a:pt x="0" y="0"/>
                </a:moveTo>
                <a:lnTo>
                  <a:pt x="613993" y="0"/>
                </a:lnTo>
                <a:lnTo>
                  <a:pt x="613993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>
            <a:off x="14391258" y="6429826"/>
            <a:ext cx="807887" cy="807887"/>
          </a:xfrm>
          <a:custGeom>
            <a:avLst/>
            <a:gdLst/>
            <a:ahLst/>
            <a:cxnLst/>
            <a:rect l="l" t="t" r="r" b="b"/>
            <a:pathLst>
              <a:path w="807886" h="807886">
                <a:moveTo>
                  <a:pt x="0" y="0"/>
                </a:moveTo>
                <a:lnTo>
                  <a:pt x="807886" y="0"/>
                </a:lnTo>
                <a:lnTo>
                  <a:pt x="807886" y="807886"/>
                </a:lnTo>
                <a:lnTo>
                  <a:pt x="0" y="807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>
            <a:off x="14391258" y="7950061"/>
            <a:ext cx="807887" cy="759412"/>
          </a:xfrm>
          <a:custGeom>
            <a:avLst/>
            <a:gdLst/>
            <a:ahLst/>
            <a:cxnLst/>
            <a:rect l="l" t="t" r="r" b="b"/>
            <a:pathLst>
              <a:path w="807886" h="759412">
                <a:moveTo>
                  <a:pt x="0" y="0"/>
                </a:moveTo>
                <a:lnTo>
                  <a:pt x="807886" y="0"/>
                </a:lnTo>
                <a:lnTo>
                  <a:pt x="807886" y="759413"/>
                </a:lnTo>
                <a:lnTo>
                  <a:pt x="0" y="759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5985</TotalTime>
  <Words>600</Words>
  <Application>Microsoft Office PowerPoint</Application>
  <PresentationFormat>Custom</PresentationFormat>
  <Paragraphs>71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Libre Franklin Light</vt:lpstr>
      <vt:lpstr>Libre Franklin Thin</vt:lpstr>
      <vt:lpstr>Libre Franklin Semi-Bold</vt:lpstr>
      <vt:lpstr>Calibri</vt:lpstr>
      <vt:lpstr>Arial</vt:lpstr>
      <vt:lpstr>Libre Franklin Medium</vt:lpstr>
      <vt:lpstr>Libre Franklin</vt:lpstr>
      <vt:lpstr>Libre Franklin SemiBold</vt:lpstr>
      <vt:lpstr>Office Theme</vt:lpstr>
      <vt:lpstr>PowerPoint Presentation</vt:lpstr>
      <vt:lpstr>SE345 Syllabus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White Simple and Basic Science Course Syllabus Education Presentation</dc:title>
  <dc:creator>Aylin AKCA OKAN</dc:creator>
  <cp:lastModifiedBy>Aylin AKCA OKAN</cp:lastModifiedBy>
  <cp:revision>1</cp:revision>
  <dcterms:created xsi:type="dcterms:W3CDTF">2006-08-16T00:00:00Z</dcterms:created>
  <dcterms:modified xsi:type="dcterms:W3CDTF">2026-09-22T09:35:57Z</dcterms:modified>
  <dc:identifier>DAGzo-vMSNA</dc:identifier>
</cp:coreProperties>
</file>