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020740" y="2306984"/>
            <a:ext cx="4150518" cy="733425"/>
          </a:xfrm>
          <a:prstGeom prst="rect">
            <a:avLst/>
          </a:prstGeom>
          <a:noFill/>
        </p:spPr>
        <p:txBody>
          <a:bodyPr wrap="square" lIns="0" tIns="0" rIns="0" bIns="0" anchor="t">
            <a:spAutoFit/>
          </a:bodyPr>
          <a:lstStyle/>
          <a:p>
            <a:pPr algn="ctr">
              <a:lnSpc>
                <a:spcPts val="5775"/>
              </a:lnSpc>
            </a:pPr>
            <a:r>
              <a:rPr sz="5250" b="1" i="0" u="none">
                <a:solidFill>
                  <a:srgbClr val="F59E0B"/>
                </a:solidFill>
                <a:latin typeface="Merriweather"/>
              </a:rPr>
              <a:t>TÜRK DİLİ</a:t>
            </a:r>
          </a:p>
        </p:txBody>
      </p:sp>
      <p:sp>
        <p:nvSpPr>
          <p:cNvPr id="4" name="TextBox 3"/>
          <p:cNvSpPr txBox="1"/>
          <p:nvPr/>
        </p:nvSpPr>
        <p:spPr>
          <a:xfrm>
            <a:off x="4119562" y="3230909"/>
            <a:ext cx="3952875" cy="365670"/>
          </a:xfrm>
          <a:prstGeom prst="rect">
            <a:avLst/>
          </a:prstGeom>
          <a:noFill/>
        </p:spPr>
        <p:txBody>
          <a:bodyPr wrap="square" lIns="0" tIns="0" rIns="0" bIns="0" anchor="t">
            <a:spAutoFit/>
          </a:bodyPr>
          <a:lstStyle/>
          <a:p>
            <a:pPr algn="ctr">
              <a:lnSpc>
                <a:spcPts val="2879"/>
              </a:lnSpc>
            </a:pPr>
            <a:r>
              <a:rPr sz="1800" b="0" i="0" u="none">
                <a:solidFill>
                  <a:srgbClr val="94A3B8"/>
                </a:solidFill>
                <a:latin typeface="DM Sans"/>
              </a:rPr>
              <a:t>Dilin Kökeni, Gelişimi ve Tarihsel Süreci</a:t>
            </a:r>
          </a:p>
        </p:txBody>
      </p:sp>
      <p:sp>
        <p:nvSpPr>
          <p:cNvPr id="5" name="TextBox 4"/>
          <p:cNvSpPr txBox="1"/>
          <p:nvPr/>
        </p:nvSpPr>
        <p:spPr>
          <a:xfrm>
            <a:off x="4119562" y="4072830"/>
            <a:ext cx="3952875" cy="335160"/>
          </a:xfrm>
          <a:prstGeom prst="rect">
            <a:avLst/>
          </a:prstGeom>
          <a:noFill/>
        </p:spPr>
        <p:txBody>
          <a:bodyPr wrap="square" lIns="0" tIns="0" rIns="0" bIns="0" anchor="t">
            <a:spAutoFit/>
          </a:bodyPr>
          <a:lstStyle/>
          <a:p>
            <a:pPr algn="ctr">
              <a:lnSpc>
                <a:spcPts val="2640"/>
              </a:lnSpc>
            </a:pPr>
            <a:r>
              <a:rPr sz="1650" b="1" i="0" u="none">
                <a:solidFill>
                  <a:srgbClr val="F59E0B"/>
                </a:solidFill>
                <a:latin typeface="DM Sans"/>
              </a:rPr>
              <a:t>GÖKÇE ULUS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34125" y="0"/>
            <a:ext cx="5857875" cy="6858000"/>
          </a:xfrm>
          <a:prstGeom prst="rect">
            <a:avLst/>
          </a:prstGeom>
        </p:spPr>
      </p:pic>
      <p:sp>
        <p:nvSpPr>
          <p:cNvPr id="4" name="TextBox 3"/>
          <p:cNvSpPr txBox="1"/>
          <p:nvPr/>
        </p:nvSpPr>
        <p:spPr>
          <a:xfrm>
            <a:off x="952500" y="1431577"/>
            <a:ext cx="4905375" cy="3343275"/>
          </a:xfrm>
          <a:prstGeom prst="rect">
            <a:avLst/>
          </a:prstGeom>
          <a:noFill/>
        </p:spPr>
        <p:txBody>
          <a:bodyPr wrap="square" lIns="0" tIns="0" rIns="0" bIns="0" anchor="t">
            <a:spAutoFit/>
          </a:bodyPr>
          <a:lstStyle/>
          <a:p>
            <a:pPr algn="l">
              <a:lnSpc>
                <a:spcPts val="2925"/>
              </a:lnSpc>
            </a:pPr>
            <a:r>
              <a:rPr sz="1950" b="0" i="0" u="none">
                <a:solidFill>
                  <a:srgbClr val="F8FAFC"/>
                </a:solidFill>
                <a:latin typeface="Merriweather Light"/>
              </a:rPr>
              <a:t>Millî duygu ile dil arasındaki bağ çok kuvvetlidir. Dilin millî ve zengin olması, millî duygunun gelişmesinde başlıca etkendir. Türk dili, dillerin en zenginlerindendir, yeter ki bu dil bilinçle işlensin. Ülkesini, yüksek istiklalini korumasını bilen Türk milleti, dilini de yabancı diller boyunduruğundan kurtarmalıdır.</a:t>
            </a:r>
          </a:p>
        </p:txBody>
      </p:sp>
      <p:sp>
        <p:nvSpPr>
          <p:cNvPr id="5" name="TextBox 4"/>
          <p:cNvSpPr txBox="1"/>
          <p:nvPr/>
        </p:nvSpPr>
        <p:spPr>
          <a:xfrm>
            <a:off x="952500" y="5089177"/>
            <a:ext cx="3505200" cy="295275"/>
          </a:xfrm>
          <a:prstGeom prst="rect">
            <a:avLst/>
          </a:prstGeom>
          <a:noFill/>
        </p:spPr>
        <p:txBody>
          <a:bodyPr wrap="square" lIns="0" tIns="0" rIns="0" bIns="0" anchor="t">
            <a:spAutoFit/>
          </a:bodyPr>
          <a:lstStyle/>
          <a:p>
            <a:pPr algn="l">
              <a:lnSpc>
                <a:spcPts val="2879"/>
              </a:lnSpc>
            </a:pPr>
            <a:r>
              <a:rPr sz="1800" b="1" i="0" u="none">
                <a:solidFill>
                  <a:srgbClr val="F59E0B"/>
                </a:solidFill>
                <a:latin typeface="DM Sans"/>
              </a:rPr>
              <a:t>— Gazi Mustafa Kemal ATATÜRK</a:t>
            </a:r>
          </a:p>
        </p:txBody>
      </p:sp>
      <p:sp>
        <p:nvSpPr>
          <p:cNvPr id="6" name="TextBox 5"/>
          <p:cNvSpPr txBox="1"/>
          <p:nvPr/>
        </p:nvSpPr>
        <p:spPr>
          <a:xfrm>
            <a:off x="381000" y="1812577"/>
            <a:ext cx="542925" cy="1438275"/>
          </a:xfrm>
          <a:prstGeom prst="rect">
            <a:avLst/>
          </a:prstGeom>
          <a:noFill/>
        </p:spPr>
        <p:txBody>
          <a:bodyPr wrap="square" lIns="0" tIns="0" rIns="0" bIns="0" anchor="t">
            <a:spAutoFit/>
          </a:bodyPr>
          <a:lstStyle/>
          <a:p>
            <a:pPr algn="l">
              <a:lnSpc>
                <a:spcPts val="0"/>
              </a:lnSpc>
            </a:pPr>
            <a:r>
              <a:rPr sz="9000" b="0" i="0" u="none">
                <a:solidFill>
                  <a:srgbClr val="334155"/>
                </a:solidFill>
                <a:latin typeface="Merriweather Light"/>
              </a:rPr>
              <a:t>"</a:t>
            </a:r>
          </a:p>
        </p:txBody>
      </p:sp>
      <p:sp>
        <p:nvSpPr>
          <p:cNvPr id="7" name="TextBox 6"/>
          <p:cNvSpPr txBox="1"/>
          <p:nvPr/>
        </p:nvSpPr>
        <p:spPr>
          <a:xfrm>
            <a:off x="5505450" y="4965352"/>
            <a:ext cx="542925" cy="1438275"/>
          </a:xfrm>
          <a:prstGeom prst="rect">
            <a:avLst/>
          </a:prstGeom>
          <a:noFill/>
        </p:spPr>
        <p:txBody>
          <a:bodyPr wrap="square" lIns="0" tIns="0" rIns="0" bIns="0" anchor="t">
            <a:spAutoFit/>
          </a:bodyPr>
          <a:lstStyle/>
          <a:p>
            <a:pPr algn="l">
              <a:lnSpc>
                <a:spcPts val="0"/>
              </a:lnSpc>
            </a:pPr>
            <a:r>
              <a:rPr sz="9000" b="0" i="0" u="none">
                <a:solidFill>
                  <a:srgbClr val="334155"/>
                </a:solidFill>
                <a:latin typeface="Merriweather Ligh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524500" y="2591841"/>
            <a:ext cx="1143000" cy="381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250769" y="2915691"/>
            <a:ext cx="3690461" cy="714375"/>
          </a:xfrm>
          <a:prstGeom prst="rect">
            <a:avLst/>
          </a:prstGeom>
          <a:noFill/>
        </p:spPr>
        <p:txBody>
          <a:bodyPr wrap="square" lIns="0" tIns="0" rIns="0" bIns="0" anchor="t">
            <a:spAutoFit/>
          </a:bodyPr>
          <a:lstStyle/>
          <a:p>
            <a:pPr algn="ctr"/>
            <a:r>
              <a:rPr sz="4500" b="1" i="0" u="none">
                <a:solidFill>
                  <a:srgbClr val="F59E0B"/>
                </a:solidFill>
                <a:latin typeface="Merriweather"/>
              </a:rPr>
              <a:t>Dilin Doğası</a:t>
            </a:r>
          </a:p>
        </p:txBody>
      </p:sp>
      <p:sp>
        <p:nvSpPr>
          <p:cNvPr id="5" name="TextBox 4"/>
          <p:cNvSpPr txBox="1"/>
          <p:nvPr/>
        </p:nvSpPr>
        <p:spPr>
          <a:xfrm>
            <a:off x="2286000" y="3820566"/>
            <a:ext cx="7620000" cy="731341"/>
          </a:xfrm>
          <a:prstGeom prst="rect">
            <a:avLst/>
          </a:prstGeom>
          <a:noFill/>
        </p:spPr>
        <p:txBody>
          <a:bodyPr wrap="square" lIns="0" tIns="0" rIns="0" bIns="0" anchor="t">
            <a:spAutoFit/>
          </a:bodyPr>
          <a:lstStyle/>
          <a:p>
            <a:pPr algn="ctr">
              <a:lnSpc>
                <a:spcPts val="2879"/>
              </a:lnSpc>
            </a:pPr>
            <a:r>
              <a:rPr sz="1800" b="0" i="0" u="none">
                <a:solidFill>
                  <a:srgbClr val="CBD5E1"/>
                </a:solidFill>
                <a:latin typeface="DM Sans"/>
              </a:rPr>
              <a:t>Dil nedir? Temel kavramlar, özellikler ve düşünürlerin perspektifinden dilin tanımı.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315616"/>
            <a:ext cx="5238750" cy="3198316"/>
          </a:xfrm>
          <a:prstGeom prst="rect">
            <a:avLst/>
          </a:prstGeom>
        </p:spPr>
      </p:pic>
      <p:pic>
        <p:nvPicPr>
          <p:cNvPr id="4" name="Picture 3" descr="image.png"/>
          <p:cNvPicPr>
            <a:picLocks noChangeAspect="1"/>
          </p:cNvPicPr>
          <p:nvPr/>
        </p:nvPicPr>
        <p:blipFill>
          <a:blip r:embed="rId4"/>
          <a:stretch>
            <a:fillRect/>
          </a:stretch>
        </p:blipFill>
        <p:spPr>
          <a:xfrm>
            <a:off x="6381750" y="2315616"/>
            <a:ext cx="5238750" cy="3198316"/>
          </a:xfrm>
          <a:prstGeom prst="rect">
            <a:avLst/>
          </a:prstGeom>
        </p:spPr>
      </p:pic>
      <p:sp>
        <p:nvSpPr>
          <p:cNvPr id="5" name="TextBox 4"/>
          <p:cNvSpPr txBox="1"/>
          <p:nvPr/>
        </p:nvSpPr>
        <p:spPr>
          <a:xfrm>
            <a:off x="962025" y="2706141"/>
            <a:ext cx="4680585" cy="342900"/>
          </a:xfrm>
          <a:prstGeom prst="rect">
            <a:avLst/>
          </a:prstGeom>
          <a:noFill/>
        </p:spPr>
        <p:txBody>
          <a:bodyPr wrap="square" lIns="0" tIns="0" rIns="0" bIns="0" anchor="t">
            <a:spAutoFit/>
          </a:bodyPr>
          <a:lstStyle/>
          <a:p>
            <a:pPr algn="l"/>
            <a:r>
              <a:rPr sz="2100" b="0" i="0" u="none">
                <a:solidFill>
                  <a:srgbClr val="F59E0B"/>
                </a:solidFill>
                <a:latin typeface="Merriweather"/>
              </a:rPr>
              <a:t>Kurumsal Yaklaşım</a:t>
            </a:r>
          </a:p>
        </p:txBody>
      </p:sp>
      <p:sp>
        <p:nvSpPr>
          <p:cNvPr id="6" name="TextBox 5"/>
          <p:cNvSpPr txBox="1"/>
          <p:nvPr/>
        </p:nvSpPr>
        <p:spPr>
          <a:xfrm>
            <a:off x="962025" y="3191916"/>
            <a:ext cx="4457700" cy="822870"/>
          </a:xfrm>
          <a:prstGeom prst="rect">
            <a:avLst/>
          </a:prstGeom>
          <a:noFill/>
        </p:spPr>
        <p:txBody>
          <a:bodyPr wrap="square" lIns="0" tIns="0" rIns="0" bIns="0" anchor="t">
            <a:spAutoFit/>
          </a:bodyPr>
          <a:lstStyle/>
          <a:p>
            <a:pPr algn="l">
              <a:lnSpc>
                <a:spcPts val="2160"/>
              </a:lnSpc>
            </a:pPr>
            <a:r>
              <a:rPr sz="1350" b="1" i="0" u="none">
                <a:solidFill>
                  <a:srgbClr val="E2E8F0"/>
                </a:solidFill>
                <a:latin typeface="DM Sans"/>
              </a:rPr>
              <a:t>TDK (2016):</a:t>
            </a:r>
            <a:r>
              <a:rPr sz="1350" b="0" i="0" u="none">
                <a:solidFill>
                  <a:srgbClr val="E2E8F0"/>
                </a:solidFill>
                <a:latin typeface="DM Sans"/>
              </a:rPr>
              <a:t> İnsanların düşündüklerini ve duyduklarını bildirmek için kelimelerle veya işaretlerle yaptıkları anlaşma, lisan, zeban.</a:t>
            </a:r>
          </a:p>
        </p:txBody>
      </p:sp>
      <p:sp>
        <p:nvSpPr>
          <p:cNvPr id="7" name="TextBox 6"/>
          <p:cNvSpPr txBox="1"/>
          <p:nvPr/>
        </p:nvSpPr>
        <p:spPr>
          <a:xfrm>
            <a:off x="962025" y="4157662"/>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Düşünce ve duyguları bildirmeye yarayan herhangi bir anlatım aracıdır (örneğin; müzik dili, yazı dili).</a:t>
            </a:r>
          </a:p>
        </p:txBody>
      </p:sp>
      <p:sp>
        <p:nvSpPr>
          <p:cNvPr id="8" name="TextBox 7"/>
          <p:cNvSpPr txBox="1"/>
          <p:nvPr/>
        </p:nvSpPr>
        <p:spPr>
          <a:xfrm>
            <a:off x="6772275" y="2706141"/>
            <a:ext cx="4680585" cy="342900"/>
          </a:xfrm>
          <a:prstGeom prst="rect">
            <a:avLst/>
          </a:prstGeom>
          <a:noFill/>
        </p:spPr>
        <p:txBody>
          <a:bodyPr wrap="square" lIns="0" tIns="0" rIns="0" bIns="0" anchor="t">
            <a:spAutoFit/>
          </a:bodyPr>
          <a:lstStyle/>
          <a:p>
            <a:pPr algn="l"/>
            <a:r>
              <a:rPr sz="2100" b="0" i="0" u="none">
                <a:solidFill>
                  <a:srgbClr val="F59E0B"/>
                </a:solidFill>
                <a:latin typeface="Merriweather"/>
              </a:rPr>
              <a:t>Akademik Yaklaşım</a:t>
            </a:r>
          </a:p>
        </p:txBody>
      </p:sp>
      <p:sp>
        <p:nvSpPr>
          <p:cNvPr id="9" name="TextBox 8"/>
          <p:cNvSpPr txBox="1"/>
          <p:nvPr/>
        </p:nvSpPr>
        <p:spPr>
          <a:xfrm>
            <a:off x="6772275" y="3191916"/>
            <a:ext cx="4457700" cy="822870"/>
          </a:xfrm>
          <a:prstGeom prst="rect">
            <a:avLst/>
          </a:prstGeom>
          <a:noFill/>
        </p:spPr>
        <p:txBody>
          <a:bodyPr wrap="square" lIns="0" tIns="0" rIns="0" bIns="0" anchor="t">
            <a:spAutoFit/>
          </a:bodyPr>
          <a:lstStyle/>
          <a:p>
            <a:pPr algn="l">
              <a:lnSpc>
                <a:spcPts val="2160"/>
              </a:lnSpc>
            </a:pPr>
            <a:r>
              <a:rPr sz="1350" b="1" i="0" u="none">
                <a:solidFill>
                  <a:srgbClr val="E2E8F0"/>
                </a:solidFill>
                <a:latin typeface="DM Sans"/>
              </a:rPr>
              <a:t>Muharrem Ergin:</a:t>
            </a:r>
            <a:r>
              <a:rPr sz="1350" b="0" i="0" u="none">
                <a:solidFill>
                  <a:srgbClr val="E2E8F0"/>
                </a:solidFill>
                <a:latin typeface="DM Sans"/>
              </a:rPr>
              <a:t> İnsanlar arasında anlaşmayı sağlayan tabiî bir vasıta, seslerden örülmüş içtimaî bir müessesedir.</a:t>
            </a:r>
          </a:p>
        </p:txBody>
      </p:sp>
      <p:sp>
        <p:nvSpPr>
          <p:cNvPr id="10" name="TextBox 9"/>
          <p:cNvSpPr txBox="1"/>
          <p:nvPr/>
        </p:nvSpPr>
        <p:spPr>
          <a:xfrm>
            <a:off x="6772275" y="4157662"/>
            <a:ext cx="4457700" cy="822870"/>
          </a:xfrm>
          <a:prstGeom prst="rect">
            <a:avLst/>
          </a:prstGeom>
          <a:noFill/>
        </p:spPr>
        <p:txBody>
          <a:bodyPr wrap="square" lIns="0" tIns="0" rIns="0" bIns="0" anchor="t">
            <a:spAutoFit/>
          </a:bodyPr>
          <a:lstStyle/>
          <a:p>
            <a:pPr algn="l">
              <a:lnSpc>
                <a:spcPts val="2160"/>
              </a:lnSpc>
            </a:pPr>
            <a:r>
              <a:rPr sz="1350" b="1" i="0" u="none">
                <a:solidFill>
                  <a:srgbClr val="E2E8F0"/>
                </a:solidFill>
                <a:latin typeface="DM Sans"/>
              </a:rPr>
              <a:t>Zeynep Korkmaz:</a:t>
            </a:r>
            <a:r>
              <a:rPr sz="1350" b="0" i="0" u="none">
                <a:solidFill>
                  <a:srgbClr val="E2E8F0"/>
                </a:solidFill>
                <a:latin typeface="DM Sans"/>
              </a:rPr>
              <a:t> Toplumun kendi değer yargılarına göre şekillenmiş, kurallar yardımı ile aktarımı sağlayan gelişmiş bir sistemdir.</a:t>
            </a:r>
          </a:p>
        </p:txBody>
      </p:sp>
      <p:sp>
        <p:nvSpPr>
          <p:cNvPr id="11" name="TextBox 10"/>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Dil Nedir? Literatürde Tanımlar</a:t>
            </a:r>
          </a:p>
        </p:txBody>
      </p:sp>
      <p:sp>
        <p:nvSpPr>
          <p:cNvPr id="12" name="Rectangle 11"/>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394644"/>
            <a:ext cx="3492549" cy="3040260"/>
          </a:xfrm>
          <a:prstGeom prst="rect">
            <a:avLst/>
          </a:prstGeom>
        </p:spPr>
      </p:pic>
      <p:pic>
        <p:nvPicPr>
          <p:cNvPr id="4" name="Picture 3" descr="image.png"/>
          <p:cNvPicPr>
            <a:picLocks noChangeAspect="1"/>
          </p:cNvPicPr>
          <p:nvPr/>
        </p:nvPicPr>
        <p:blipFill>
          <a:blip r:embed="rId4"/>
          <a:stretch>
            <a:fillRect/>
          </a:stretch>
        </p:blipFill>
        <p:spPr>
          <a:xfrm>
            <a:off x="4349799" y="2394644"/>
            <a:ext cx="3492549" cy="3040260"/>
          </a:xfrm>
          <a:prstGeom prst="rect">
            <a:avLst/>
          </a:prstGeom>
        </p:spPr>
      </p:pic>
      <p:pic>
        <p:nvPicPr>
          <p:cNvPr id="5" name="Picture 4" descr="image.png"/>
          <p:cNvPicPr>
            <a:picLocks noChangeAspect="1"/>
          </p:cNvPicPr>
          <p:nvPr/>
        </p:nvPicPr>
        <p:blipFill>
          <a:blip r:embed="rId5"/>
          <a:stretch>
            <a:fillRect/>
          </a:stretch>
        </p:blipFill>
        <p:spPr>
          <a:xfrm>
            <a:off x="8128099" y="2394644"/>
            <a:ext cx="3492549" cy="3040260"/>
          </a:xfrm>
          <a:prstGeom prst="rect">
            <a:avLst/>
          </a:prstGeom>
        </p:spPr>
      </p:pic>
      <p:sp>
        <p:nvSpPr>
          <p:cNvPr id="6" name="TextBox 5"/>
          <p:cNvSpPr txBox="1"/>
          <p:nvPr/>
        </p:nvSpPr>
        <p:spPr>
          <a:xfrm>
            <a:off x="1852642" y="3375719"/>
            <a:ext cx="930116" cy="381000"/>
          </a:xfrm>
          <a:prstGeom prst="rect">
            <a:avLst/>
          </a:prstGeom>
          <a:noFill/>
        </p:spPr>
        <p:txBody>
          <a:bodyPr wrap="square" lIns="0" tIns="0" rIns="0" bIns="0" anchor="t">
            <a:spAutoFit/>
          </a:bodyPr>
          <a:lstStyle/>
          <a:p>
            <a:pPr algn="ctr"/>
            <a:r>
              <a:rPr sz="2400" b="0" i="0" u="none">
                <a:solidFill>
                  <a:srgbClr val="F59E0B"/>
                </a:solidFill>
                <a:latin typeface="Merriweather"/>
              </a:rPr>
              <a:t>Aristo</a:t>
            </a:r>
          </a:p>
        </p:txBody>
      </p:sp>
      <p:sp>
        <p:nvSpPr>
          <p:cNvPr id="7" name="TextBox 6"/>
          <p:cNvSpPr txBox="1"/>
          <p:nvPr/>
        </p:nvSpPr>
        <p:spPr>
          <a:xfrm>
            <a:off x="866775" y="3899594"/>
            <a:ext cx="2901999" cy="822870"/>
          </a:xfrm>
          <a:prstGeom prst="rect">
            <a:avLst/>
          </a:prstGeom>
          <a:noFill/>
        </p:spPr>
        <p:txBody>
          <a:bodyPr wrap="square" lIns="0" tIns="0" rIns="0" bIns="0" anchor="t">
            <a:spAutoFit/>
          </a:bodyPr>
          <a:lstStyle/>
          <a:p>
            <a:pPr algn="ctr">
              <a:lnSpc>
                <a:spcPts val="2160"/>
              </a:lnSpc>
            </a:pPr>
            <a:r>
              <a:rPr sz="1350" b="0" i="0" u="none">
                <a:solidFill>
                  <a:srgbClr val="E2E8F0"/>
                </a:solidFill>
                <a:latin typeface="DM Sans"/>
              </a:rPr>
              <a:t>"Dil, zihnin birikimlerinin temsilidir. İnsandaki konuşma yetisinden doğmuştur."</a:t>
            </a:r>
          </a:p>
        </p:txBody>
      </p:sp>
      <p:sp>
        <p:nvSpPr>
          <p:cNvPr id="8" name="TextBox 7"/>
          <p:cNvSpPr txBox="1"/>
          <p:nvPr/>
        </p:nvSpPr>
        <p:spPr>
          <a:xfrm>
            <a:off x="4890849" y="3375719"/>
            <a:ext cx="2410301" cy="381000"/>
          </a:xfrm>
          <a:prstGeom prst="rect">
            <a:avLst/>
          </a:prstGeom>
          <a:noFill/>
        </p:spPr>
        <p:txBody>
          <a:bodyPr wrap="square" lIns="0" tIns="0" rIns="0" bIns="0" anchor="t">
            <a:spAutoFit/>
          </a:bodyPr>
          <a:lstStyle/>
          <a:p>
            <a:pPr algn="ctr"/>
            <a:r>
              <a:rPr sz="2400" b="0" i="0" u="none">
                <a:solidFill>
                  <a:srgbClr val="F59E0B"/>
                </a:solidFill>
                <a:latin typeface="Merriweather"/>
              </a:rPr>
              <a:t>Eflatun / Platon</a:t>
            </a:r>
          </a:p>
        </p:txBody>
      </p:sp>
      <p:sp>
        <p:nvSpPr>
          <p:cNvPr id="9" name="TextBox 8"/>
          <p:cNvSpPr txBox="1"/>
          <p:nvPr/>
        </p:nvSpPr>
        <p:spPr>
          <a:xfrm>
            <a:off x="4645074" y="3899594"/>
            <a:ext cx="2901999" cy="1097160"/>
          </a:xfrm>
          <a:prstGeom prst="rect">
            <a:avLst/>
          </a:prstGeom>
          <a:noFill/>
        </p:spPr>
        <p:txBody>
          <a:bodyPr wrap="square" lIns="0" tIns="0" rIns="0" bIns="0" anchor="t">
            <a:spAutoFit/>
          </a:bodyPr>
          <a:lstStyle/>
          <a:p>
            <a:pPr algn="ctr">
              <a:lnSpc>
                <a:spcPts val="2160"/>
              </a:lnSpc>
            </a:pPr>
            <a:r>
              <a:rPr sz="1350" b="0" i="0" u="none">
                <a:solidFill>
                  <a:srgbClr val="E2E8F0"/>
                </a:solidFill>
                <a:latin typeface="DM Sans"/>
              </a:rPr>
              <a:t>"Dil, kendi düşüncelerini sesin yardımıyla, özne ve yüklem aracılığıyla anlaşılır duruma getirmektir."</a:t>
            </a:r>
          </a:p>
        </p:txBody>
      </p:sp>
      <p:sp>
        <p:nvSpPr>
          <p:cNvPr id="10" name="TextBox 9"/>
          <p:cNvSpPr txBox="1"/>
          <p:nvPr/>
        </p:nvSpPr>
        <p:spPr>
          <a:xfrm>
            <a:off x="8934182" y="3375719"/>
            <a:ext cx="1880235" cy="381000"/>
          </a:xfrm>
          <a:prstGeom prst="rect">
            <a:avLst/>
          </a:prstGeom>
          <a:noFill/>
        </p:spPr>
        <p:txBody>
          <a:bodyPr wrap="square" lIns="0" tIns="0" rIns="0" bIns="0" anchor="t">
            <a:spAutoFit/>
          </a:bodyPr>
          <a:lstStyle/>
          <a:p>
            <a:pPr algn="ctr"/>
            <a:r>
              <a:rPr sz="2400" b="0" i="0" u="none">
                <a:solidFill>
                  <a:srgbClr val="F59E0B"/>
                </a:solidFill>
                <a:latin typeface="Merriweather"/>
              </a:rPr>
              <a:t>N. Chomsky</a:t>
            </a:r>
          </a:p>
        </p:txBody>
      </p:sp>
      <p:sp>
        <p:nvSpPr>
          <p:cNvPr id="11" name="TextBox 10"/>
          <p:cNvSpPr txBox="1"/>
          <p:nvPr/>
        </p:nvSpPr>
        <p:spPr>
          <a:xfrm>
            <a:off x="8423374" y="3899594"/>
            <a:ext cx="2901999" cy="1097160"/>
          </a:xfrm>
          <a:prstGeom prst="rect">
            <a:avLst/>
          </a:prstGeom>
          <a:noFill/>
        </p:spPr>
        <p:txBody>
          <a:bodyPr wrap="square" lIns="0" tIns="0" rIns="0" bIns="0" anchor="t">
            <a:spAutoFit/>
          </a:bodyPr>
          <a:lstStyle/>
          <a:p>
            <a:pPr algn="ctr">
              <a:lnSpc>
                <a:spcPts val="2160"/>
              </a:lnSpc>
            </a:pPr>
            <a:r>
              <a:rPr sz="1350" b="0" i="0" u="none">
                <a:solidFill>
                  <a:srgbClr val="E2E8F0"/>
                </a:solidFill>
                <a:latin typeface="DM Sans"/>
              </a:rPr>
              <a:t>"Dil, zihnî bir organdır." </a:t>
            </a:r>
            <a:r>
              <a:t>
</a:t>
            </a:r>
            <a:r>
              <a:rPr sz="1350" b="0" i="0" u="none">
                <a:solidFill>
                  <a:srgbClr val="E2E8F0"/>
                </a:solidFill>
                <a:latin typeface="DM Sans"/>
              </a:rPr>
              <a:t> (Modern dilin temellerini zihinsel yapılara bağlayan yaklaşım)</a:t>
            </a:r>
          </a:p>
        </p:txBody>
      </p:sp>
      <p:pic>
        <p:nvPicPr>
          <p:cNvPr id="12" name="Picture 11" descr="image.png"/>
          <p:cNvPicPr>
            <a:picLocks noChangeAspect="1"/>
          </p:cNvPicPr>
          <p:nvPr/>
        </p:nvPicPr>
        <p:blipFill>
          <a:blip r:embed="rId6"/>
          <a:stretch>
            <a:fillRect/>
          </a:stretch>
        </p:blipFill>
        <p:spPr>
          <a:xfrm>
            <a:off x="2127200" y="2737544"/>
            <a:ext cx="381000" cy="381000"/>
          </a:xfrm>
          <a:prstGeom prst="rect">
            <a:avLst/>
          </a:prstGeom>
        </p:spPr>
      </p:pic>
      <p:pic>
        <p:nvPicPr>
          <p:cNvPr id="13" name="Picture 12" descr="image.png"/>
          <p:cNvPicPr>
            <a:picLocks noChangeAspect="1"/>
          </p:cNvPicPr>
          <p:nvPr/>
        </p:nvPicPr>
        <p:blipFill>
          <a:blip r:embed="rId7"/>
          <a:stretch>
            <a:fillRect/>
          </a:stretch>
        </p:blipFill>
        <p:spPr>
          <a:xfrm>
            <a:off x="5857875" y="2737544"/>
            <a:ext cx="476250" cy="381000"/>
          </a:xfrm>
          <a:prstGeom prst="rect">
            <a:avLst/>
          </a:prstGeom>
        </p:spPr>
      </p:pic>
      <p:pic>
        <p:nvPicPr>
          <p:cNvPr id="14" name="Picture 13" descr="image.png"/>
          <p:cNvPicPr>
            <a:picLocks noChangeAspect="1"/>
          </p:cNvPicPr>
          <p:nvPr/>
        </p:nvPicPr>
        <p:blipFill>
          <a:blip r:embed="rId8"/>
          <a:stretch>
            <a:fillRect/>
          </a:stretch>
        </p:blipFill>
        <p:spPr>
          <a:xfrm>
            <a:off x="9659987" y="2737544"/>
            <a:ext cx="428625" cy="381000"/>
          </a:xfrm>
          <a:prstGeom prst="rect">
            <a:avLst/>
          </a:prstGeom>
        </p:spPr>
      </p:pic>
      <p:sp>
        <p:nvSpPr>
          <p:cNvPr id="15" name="TextBox 14"/>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Düşünürlere Göre Dil</a:t>
            </a:r>
          </a:p>
        </p:txBody>
      </p:sp>
      <p:sp>
        <p:nvSpPr>
          <p:cNvPr id="16" name="Rectangle 15"/>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81750" y="1840408"/>
            <a:ext cx="5238750" cy="3810000"/>
          </a:xfrm>
          <a:prstGeom prst="rect">
            <a:avLst/>
          </a:prstGeom>
        </p:spPr>
      </p:pic>
      <p:sp>
        <p:nvSpPr>
          <p:cNvPr id="4" name="TextBox 3"/>
          <p:cNvSpPr txBox="1"/>
          <p:nvPr/>
        </p:nvSpPr>
        <p:spPr>
          <a:xfrm>
            <a:off x="752475" y="1839456"/>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5" name="TextBox 4"/>
          <p:cNvSpPr txBox="1"/>
          <p:nvPr/>
        </p:nvSpPr>
        <p:spPr>
          <a:xfrm>
            <a:off x="809625" y="1840408"/>
            <a:ext cx="5000625" cy="54858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Toplumsal Bir Olgudur:</a:t>
            </a:r>
            <a:r>
              <a:rPr sz="1350" b="0" i="0" u="none">
                <a:solidFill>
                  <a:srgbClr val="E2E8F0"/>
                </a:solidFill>
                <a:latin typeface="DM Sans"/>
              </a:rPr>
              <a:t> "Bir ulusun gerçek yurdu onun dilidir." (W. v. Humboldt)</a:t>
            </a:r>
          </a:p>
        </p:txBody>
      </p:sp>
      <p:sp>
        <p:nvSpPr>
          <p:cNvPr id="6" name="TextBox 5"/>
          <p:cNvSpPr txBox="1"/>
          <p:nvPr/>
        </p:nvSpPr>
        <p:spPr>
          <a:xfrm>
            <a:off x="752475" y="2530911"/>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7" name="TextBox 6"/>
          <p:cNvSpPr txBox="1"/>
          <p:nvPr/>
        </p:nvSpPr>
        <p:spPr>
          <a:xfrm>
            <a:off x="809625" y="2531864"/>
            <a:ext cx="5000625" cy="27429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Sistemlidir:</a:t>
            </a:r>
            <a:r>
              <a:rPr sz="1350" b="0" i="0" u="none">
                <a:solidFill>
                  <a:srgbClr val="E2E8F0"/>
                </a:solidFill>
                <a:latin typeface="DM Sans"/>
              </a:rPr>
              <a:t> Kendine özgü yasaları olan karmaşık bir yapıdır.</a:t>
            </a:r>
          </a:p>
        </p:txBody>
      </p:sp>
      <p:sp>
        <p:nvSpPr>
          <p:cNvPr id="8" name="TextBox 7"/>
          <p:cNvSpPr txBox="1"/>
          <p:nvPr/>
        </p:nvSpPr>
        <p:spPr>
          <a:xfrm>
            <a:off x="752475" y="2948076"/>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9" name="TextBox 8"/>
          <p:cNvSpPr txBox="1"/>
          <p:nvPr/>
        </p:nvSpPr>
        <p:spPr>
          <a:xfrm>
            <a:off x="809625" y="2949029"/>
            <a:ext cx="5000625" cy="54858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Canlı Bir Varlıktır:</a:t>
            </a:r>
            <a:r>
              <a:rPr sz="1350" b="0" i="0" u="none">
                <a:solidFill>
                  <a:srgbClr val="E2E8F0"/>
                </a:solidFill>
                <a:latin typeface="DM Sans"/>
              </a:rPr>
              <a:t> Zamana, topluma ve coğrafyaya bağlı olarak sürekli değişir ve gelişir.</a:t>
            </a:r>
          </a:p>
        </p:txBody>
      </p:sp>
      <p:sp>
        <p:nvSpPr>
          <p:cNvPr id="10" name="TextBox 9"/>
          <p:cNvSpPr txBox="1"/>
          <p:nvPr/>
        </p:nvSpPr>
        <p:spPr>
          <a:xfrm>
            <a:off x="752475" y="3639532"/>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1" name="TextBox 10"/>
          <p:cNvSpPr txBox="1"/>
          <p:nvPr/>
        </p:nvSpPr>
        <p:spPr>
          <a:xfrm>
            <a:off x="809625" y="3640484"/>
            <a:ext cx="5000625" cy="54858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Sözlüdür:</a:t>
            </a:r>
            <a:r>
              <a:rPr sz="1350" b="0" i="0" u="none">
                <a:solidFill>
                  <a:srgbClr val="E2E8F0"/>
                </a:solidFill>
                <a:latin typeface="DM Sans"/>
              </a:rPr>
              <a:t> Dilin temeli sestir, doğal olarak öncelikle sözlü anlatım aracıdır.</a:t>
            </a:r>
          </a:p>
        </p:txBody>
      </p:sp>
      <p:sp>
        <p:nvSpPr>
          <p:cNvPr id="12" name="TextBox 11"/>
          <p:cNvSpPr txBox="1"/>
          <p:nvPr/>
        </p:nvSpPr>
        <p:spPr>
          <a:xfrm>
            <a:off x="752475" y="4330987"/>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3" name="TextBox 12"/>
          <p:cNvSpPr txBox="1"/>
          <p:nvPr/>
        </p:nvSpPr>
        <p:spPr>
          <a:xfrm>
            <a:off x="809625" y="4331940"/>
            <a:ext cx="5000625" cy="82287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Nedensizlik İlkesi:</a:t>
            </a:r>
            <a:r>
              <a:rPr sz="1350" b="0" i="0" u="none">
                <a:solidFill>
                  <a:srgbClr val="E2E8F0"/>
                </a:solidFill>
                <a:latin typeface="DM Sans"/>
              </a:rPr>
              <a:t> Bütün dillerde gösterge nedensizlik ilkesine dayalıdır. "Ağaç" sözcüğü ile nesnenin kendisi arasında mantıksal bir neden yoktur.</a:t>
            </a:r>
          </a:p>
        </p:txBody>
      </p:sp>
      <p:sp>
        <p:nvSpPr>
          <p:cNvPr id="14" name="TextBox 13"/>
          <p:cNvSpPr txBox="1"/>
          <p:nvPr/>
        </p:nvSpPr>
        <p:spPr>
          <a:xfrm>
            <a:off x="752475" y="5296733"/>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5" name="TextBox 14"/>
          <p:cNvSpPr txBox="1"/>
          <p:nvPr/>
        </p:nvSpPr>
        <p:spPr>
          <a:xfrm>
            <a:off x="809625" y="5297685"/>
            <a:ext cx="5000625" cy="54858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Üretim Yetisi Sınırsızdır:</a:t>
            </a:r>
            <a:r>
              <a:rPr sz="1350" b="0" i="0" u="none">
                <a:solidFill>
                  <a:srgbClr val="E2E8F0"/>
                </a:solidFill>
                <a:latin typeface="DM Sans"/>
              </a:rPr>
              <a:t> İlkel dil, gelişmiş dil ayrımı yoktur; her dil toplumunun gereksinimine cevap verir.</a:t>
            </a:r>
          </a:p>
        </p:txBody>
      </p:sp>
      <p:pic>
        <p:nvPicPr>
          <p:cNvPr id="16" name="Picture 15" descr="image.png"/>
          <p:cNvPicPr>
            <a:picLocks noChangeAspect="1"/>
          </p:cNvPicPr>
          <p:nvPr/>
        </p:nvPicPr>
        <p:blipFill>
          <a:blip r:embed="rId4"/>
          <a:stretch>
            <a:fillRect/>
          </a:stretch>
        </p:blipFill>
        <p:spPr>
          <a:xfrm>
            <a:off x="6391275" y="1849933"/>
            <a:ext cx="5219700" cy="3790950"/>
          </a:xfrm>
          <a:prstGeom prst="rect">
            <a:avLst/>
          </a:prstGeom>
        </p:spPr>
      </p:pic>
      <p:sp>
        <p:nvSpPr>
          <p:cNvPr id="17" name="TextBox 16"/>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Dilin Temel Özellikleri</a:t>
            </a:r>
          </a:p>
        </p:txBody>
      </p:sp>
      <p:sp>
        <p:nvSpPr>
          <p:cNvPr id="18" name="Rectangle 17"/>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71500" y="571500"/>
            <a:ext cx="5550693" cy="495300"/>
          </a:xfrm>
          <a:prstGeom prst="rect">
            <a:avLst/>
          </a:prstGeom>
          <a:noFill/>
        </p:spPr>
        <p:txBody>
          <a:bodyPr wrap="square" lIns="0" tIns="0" rIns="0" bIns="0" anchor="t">
            <a:spAutoFit/>
          </a:bodyPr>
          <a:lstStyle/>
          <a:p>
            <a:pPr algn="l"/>
            <a:r>
              <a:rPr sz="3000" b="0" i="0" u="none">
                <a:solidFill>
                  <a:srgbClr val="F59E0B"/>
                </a:solidFill>
                <a:latin typeface="Merriweather"/>
              </a:rPr>
              <a:t>Dil Nasıl Doğmuştur?</a:t>
            </a:r>
          </a:p>
        </p:txBody>
      </p:sp>
      <p:sp>
        <p:nvSpPr>
          <p:cNvPr id="4" name="Rectangle 3"/>
          <p:cNvSpPr/>
          <p:nvPr/>
        </p:nvSpPr>
        <p:spPr>
          <a:xfrm>
            <a:off x="571500" y="1143000"/>
            <a:ext cx="5286375"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3"/>
          <a:stretch>
            <a:fillRect/>
          </a:stretch>
        </p:blipFill>
        <p:spPr>
          <a:xfrm>
            <a:off x="6334125" y="0"/>
            <a:ext cx="5857875" cy="6858000"/>
          </a:xfrm>
          <a:prstGeom prst="rect">
            <a:avLst/>
          </a:prstGeom>
        </p:spPr>
      </p:pic>
      <p:sp>
        <p:nvSpPr>
          <p:cNvPr id="6" name="TextBox 5"/>
          <p:cNvSpPr txBox="1"/>
          <p:nvPr/>
        </p:nvSpPr>
        <p:spPr>
          <a:xfrm>
            <a:off x="571500" y="2200275"/>
            <a:ext cx="5286375" cy="609600"/>
          </a:xfrm>
          <a:prstGeom prst="rect">
            <a:avLst/>
          </a:prstGeom>
          <a:noFill/>
        </p:spPr>
        <p:txBody>
          <a:bodyPr wrap="square" lIns="0" tIns="0" rIns="0" bIns="0" anchor="t">
            <a:spAutoFit/>
          </a:bodyPr>
          <a:lstStyle/>
          <a:p>
            <a:pPr algn="l">
              <a:lnSpc>
                <a:spcPts val="2400"/>
              </a:lnSpc>
            </a:pPr>
            <a:r>
              <a:rPr sz="1500" b="0" i="0" u="none">
                <a:solidFill>
                  <a:srgbClr val="E2E8F0"/>
                </a:solidFill>
                <a:latin typeface="DM Sans"/>
              </a:rPr>
              <a:t>Dilin doğuşu, insanlık tarihinin en büyük gizemlerinden biridir. İki temel soru üzerinden bu süreç sorgulanabilir:</a:t>
            </a:r>
          </a:p>
        </p:txBody>
      </p:sp>
      <p:sp>
        <p:nvSpPr>
          <p:cNvPr id="7" name="TextBox 6"/>
          <p:cNvSpPr txBox="1"/>
          <p:nvPr/>
        </p:nvSpPr>
        <p:spPr>
          <a:xfrm>
            <a:off x="571500" y="3038475"/>
            <a:ext cx="5286375" cy="1219200"/>
          </a:xfrm>
          <a:prstGeom prst="rect">
            <a:avLst/>
          </a:prstGeom>
          <a:noFill/>
        </p:spPr>
        <p:txBody>
          <a:bodyPr wrap="square" lIns="0" tIns="0" rIns="0" bIns="0" anchor="t">
            <a:spAutoFit/>
          </a:bodyPr>
          <a:lstStyle/>
          <a:p>
            <a:pPr algn="l">
              <a:lnSpc>
                <a:spcPts val="2400"/>
              </a:lnSpc>
            </a:pPr>
            <a:r>
              <a:rPr sz="1500" b="1" i="0" u="none">
                <a:solidFill>
                  <a:srgbClr val="E2E8F0"/>
                </a:solidFill>
                <a:latin typeface="DM Sans"/>
              </a:rPr>
              <a:t>1. Kucağınıza bir bebek aldığınızda ona bakıp ne yaparsınız, yaptığınız şeyin nedeni nedir?</a:t>
            </a:r>
            <a:r>
              <a:rPr sz="1500" b="0" i="0" u="none">
                <a:solidFill>
                  <a:srgbClr val="E2E8F0"/>
                </a:solidFill>
                <a:latin typeface="DM Sans"/>
              </a:rPr>
              <a:t> Bir bebek doğduğu andan itibaren anlaşılır olmasa da sesler çıkarır. Bu süreç konuşmaya nasıl evrilir?</a:t>
            </a:r>
          </a:p>
        </p:txBody>
      </p:sp>
      <p:sp>
        <p:nvSpPr>
          <p:cNvPr id="8" name="TextBox 7"/>
          <p:cNvSpPr txBox="1"/>
          <p:nvPr/>
        </p:nvSpPr>
        <p:spPr>
          <a:xfrm>
            <a:off x="571500" y="4486275"/>
            <a:ext cx="5286375" cy="914400"/>
          </a:xfrm>
          <a:prstGeom prst="rect">
            <a:avLst/>
          </a:prstGeom>
          <a:noFill/>
        </p:spPr>
        <p:txBody>
          <a:bodyPr wrap="square" lIns="0" tIns="0" rIns="0" bIns="0" anchor="t">
            <a:spAutoFit/>
          </a:bodyPr>
          <a:lstStyle/>
          <a:p>
            <a:pPr algn="l">
              <a:lnSpc>
                <a:spcPts val="2400"/>
              </a:lnSpc>
            </a:pPr>
            <a:r>
              <a:rPr sz="1500" b="1" i="0" u="none">
                <a:solidFill>
                  <a:srgbClr val="E2E8F0"/>
                </a:solidFill>
                <a:latin typeface="DM Sans"/>
              </a:rPr>
              <a:t>2. Bir hayvanla nasıl etkileşime geçersiniz?</a:t>
            </a:r>
            <a:r>
              <a:rPr sz="1500" b="0" i="0" u="none">
                <a:solidFill>
                  <a:srgbClr val="E2E8F0"/>
                </a:solidFill>
                <a:latin typeface="DM Sans"/>
              </a:rPr>
              <a:t> Sessiz dil, işaretler ve yapay anlaşmalar nasıl ortak bir mukaveleye (Adam Smith) dönüşmüştür?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71500" y="1493639"/>
            <a:ext cx="9525000" cy="548580"/>
          </a:xfrm>
          <a:prstGeom prst="rect">
            <a:avLst/>
          </a:prstGeom>
          <a:noFill/>
        </p:spPr>
        <p:txBody>
          <a:bodyPr wrap="square" lIns="0" tIns="0" rIns="0" bIns="0" anchor="t">
            <a:spAutoFit/>
          </a:bodyPr>
          <a:lstStyle/>
          <a:p>
            <a:pPr algn="l">
              <a:lnSpc>
                <a:spcPts val="2160"/>
              </a:lnSpc>
            </a:pPr>
            <a:r>
              <a:rPr sz="1350" b="0" i="1" u="none">
                <a:solidFill>
                  <a:srgbClr val="E2E8F0"/>
                </a:solidFill>
                <a:latin typeface="DM Sans"/>
              </a:rPr>
              <a:t>Temelde iki ana görüş bulunur: Monojenist (Tek köktenci) ve Polijenist (Çok köktenci). Öne çıkan 17 varsayımdan bazıları şunlardır:</a:t>
            </a:r>
          </a:p>
        </p:txBody>
      </p:sp>
      <p:sp>
        <p:nvSpPr>
          <p:cNvPr id="4" name="TextBox 3"/>
          <p:cNvSpPr txBox="1"/>
          <p:nvPr/>
        </p:nvSpPr>
        <p:spPr>
          <a:xfrm>
            <a:off x="1000125" y="2327969"/>
            <a:ext cx="9096375" cy="62671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Doğalcılık / Yansıma Kuramı (Dingdong / Bow-wow):</a:t>
            </a:r>
            <a:r>
              <a:rPr sz="1350" b="0" i="0" u="none">
                <a:solidFill>
                  <a:srgbClr val="E2E8F0"/>
                </a:solidFill>
                <a:latin typeface="DM Sans"/>
              </a:rPr>
              <a:t> İnsanın doğadaki sesleri taklit etmesiyle (su sesi, havlama vb.) kelimelerin doğduğunu savunan görüştür.</a:t>
            </a:r>
          </a:p>
        </p:txBody>
      </p:sp>
      <p:sp>
        <p:nvSpPr>
          <p:cNvPr id="5" name="TextBox 4"/>
          <p:cNvSpPr txBox="1"/>
          <p:nvPr/>
        </p:nvSpPr>
        <p:spPr>
          <a:xfrm>
            <a:off x="1000125" y="3192809"/>
            <a:ext cx="9096375" cy="62671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İşaret Dili Kuramı (Gestural Theory):</a:t>
            </a:r>
            <a:r>
              <a:rPr sz="1350" b="0" i="0" u="none">
                <a:solidFill>
                  <a:srgbClr val="E2E8F0"/>
                </a:solidFill>
                <a:latin typeface="DM Sans"/>
              </a:rPr>
              <a:t> İnsanların ilk önce sessiz dil, vücut ve yüz işaretleri ile anlaştığını, zamanla bunun sesli dile evrildiğini öne sürer.</a:t>
            </a:r>
          </a:p>
        </p:txBody>
      </p:sp>
      <p:sp>
        <p:nvSpPr>
          <p:cNvPr id="6" name="TextBox 5"/>
          <p:cNvSpPr txBox="1"/>
          <p:nvPr/>
        </p:nvSpPr>
        <p:spPr>
          <a:xfrm>
            <a:off x="1000125" y="4057650"/>
            <a:ext cx="9096375" cy="90100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İşbirlikçilik Kuramı (Yo-he-ho Theory):</a:t>
            </a:r>
            <a:r>
              <a:rPr sz="1350" b="0" i="0" u="none">
                <a:solidFill>
                  <a:srgbClr val="E2E8F0"/>
                </a:solidFill>
                <a:latin typeface="DM Sans"/>
              </a:rPr>
              <a:t> İnsanların bir arada ağır işler yaparken, ortak ritim tutmak ve güç almak için çıkardıkları seslerden dilin doğduğunu iddia eder.</a:t>
            </a:r>
          </a:p>
        </p:txBody>
      </p:sp>
      <p:sp>
        <p:nvSpPr>
          <p:cNvPr id="7" name="TextBox 6"/>
          <p:cNvSpPr txBox="1"/>
          <p:nvPr/>
        </p:nvSpPr>
        <p:spPr>
          <a:xfrm>
            <a:off x="1000125" y="5196780"/>
            <a:ext cx="9096375" cy="90100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Güneş-Dil Kuramı (The Solar Theory):</a:t>
            </a:r>
            <a:r>
              <a:rPr sz="1350" b="0" i="0" u="none">
                <a:solidFill>
                  <a:srgbClr val="E2E8F0"/>
                </a:solidFill>
                <a:latin typeface="DM Sans"/>
              </a:rPr>
              <a:t> Dilin doğuşunu insanın güneş karşısındaki duygularını (şaşkınlık, hayranlık) dile getirdiği a/ağ seslerine bağlayan sistemdir.</a:t>
            </a:r>
          </a:p>
        </p:txBody>
      </p:sp>
      <p:pic>
        <p:nvPicPr>
          <p:cNvPr id="8" name="Picture 7" descr="image.png"/>
          <p:cNvPicPr>
            <a:picLocks noChangeAspect="1"/>
          </p:cNvPicPr>
          <p:nvPr/>
        </p:nvPicPr>
        <p:blipFill>
          <a:blip r:embed="rId3"/>
          <a:stretch>
            <a:fillRect/>
          </a:stretch>
        </p:blipFill>
        <p:spPr>
          <a:xfrm>
            <a:off x="571500" y="2347019"/>
            <a:ext cx="228600" cy="247650"/>
          </a:xfrm>
          <a:prstGeom prst="rect">
            <a:avLst/>
          </a:prstGeom>
        </p:spPr>
      </p:pic>
      <p:pic>
        <p:nvPicPr>
          <p:cNvPr id="9" name="Picture 8" descr="image.png"/>
          <p:cNvPicPr>
            <a:picLocks noChangeAspect="1"/>
          </p:cNvPicPr>
          <p:nvPr/>
        </p:nvPicPr>
        <p:blipFill>
          <a:blip r:embed="rId4"/>
          <a:stretch>
            <a:fillRect/>
          </a:stretch>
        </p:blipFill>
        <p:spPr>
          <a:xfrm>
            <a:off x="571500" y="3211859"/>
            <a:ext cx="228600" cy="247650"/>
          </a:xfrm>
          <a:prstGeom prst="rect">
            <a:avLst/>
          </a:prstGeom>
        </p:spPr>
      </p:pic>
      <p:pic>
        <p:nvPicPr>
          <p:cNvPr id="10" name="Picture 9" descr="image.png"/>
          <p:cNvPicPr>
            <a:picLocks noChangeAspect="1"/>
          </p:cNvPicPr>
          <p:nvPr/>
        </p:nvPicPr>
        <p:blipFill>
          <a:blip r:embed="rId5"/>
          <a:stretch>
            <a:fillRect/>
          </a:stretch>
        </p:blipFill>
        <p:spPr>
          <a:xfrm>
            <a:off x="571500" y="4076700"/>
            <a:ext cx="285750" cy="247650"/>
          </a:xfrm>
          <a:prstGeom prst="rect">
            <a:avLst/>
          </a:prstGeom>
        </p:spPr>
      </p:pic>
      <p:pic>
        <p:nvPicPr>
          <p:cNvPr id="11" name="Picture 10" descr="image.png"/>
          <p:cNvPicPr>
            <a:picLocks noChangeAspect="1"/>
          </p:cNvPicPr>
          <p:nvPr/>
        </p:nvPicPr>
        <p:blipFill>
          <a:blip r:embed="rId6"/>
          <a:stretch>
            <a:fillRect/>
          </a:stretch>
        </p:blipFill>
        <p:spPr>
          <a:xfrm>
            <a:off x="571500" y="5215830"/>
            <a:ext cx="228600" cy="247650"/>
          </a:xfrm>
          <a:prstGeom prst="rect">
            <a:avLst/>
          </a:prstGeom>
        </p:spPr>
      </p:pic>
      <p:sp>
        <p:nvSpPr>
          <p:cNvPr id="12" name="TextBox 11"/>
          <p:cNvSpPr txBox="1"/>
          <p:nvPr/>
        </p:nvSpPr>
        <p:spPr>
          <a:xfrm>
            <a:off x="571500" y="522089"/>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Dilin Ortaya Çıkışıyla İlgili Kuramlar</a:t>
            </a:r>
          </a:p>
        </p:txBody>
      </p:sp>
      <p:sp>
        <p:nvSpPr>
          <p:cNvPr id="13" name="Rectangle 12"/>
          <p:cNvSpPr/>
          <p:nvPr/>
        </p:nvSpPr>
        <p:spPr>
          <a:xfrm>
            <a:off x="571500" y="1093589"/>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201316"/>
            <a:ext cx="5238750" cy="3426916"/>
          </a:xfrm>
          <a:prstGeom prst="rect">
            <a:avLst/>
          </a:prstGeom>
        </p:spPr>
      </p:pic>
      <p:pic>
        <p:nvPicPr>
          <p:cNvPr id="4" name="Picture 3" descr="image.png"/>
          <p:cNvPicPr>
            <a:picLocks noChangeAspect="1"/>
          </p:cNvPicPr>
          <p:nvPr/>
        </p:nvPicPr>
        <p:blipFill>
          <a:blip r:embed="rId4"/>
          <a:stretch>
            <a:fillRect/>
          </a:stretch>
        </p:blipFill>
        <p:spPr>
          <a:xfrm>
            <a:off x="6381750" y="2201316"/>
            <a:ext cx="5238750" cy="3426916"/>
          </a:xfrm>
          <a:prstGeom prst="rect">
            <a:avLst/>
          </a:prstGeom>
        </p:spPr>
      </p:pic>
      <p:sp>
        <p:nvSpPr>
          <p:cNvPr id="5" name="TextBox 4"/>
          <p:cNvSpPr txBox="1"/>
          <p:nvPr/>
        </p:nvSpPr>
        <p:spPr>
          <a:xfrm>
            <a:off x="962025" y="2591841"/>
            <a:ext cx="4680585" cy="381000"/>
          </a:xfrm>
          <a:prstGeom prst="rect">
            <a:avLst/>
          </a:prstGeom>
          <a:noFill/>
        </p:spPr>
        <p:txBody>
          <a:bodyPr wrap="square" lIns="438150" tIns="0" rIns="0" bIns="0" anchor="t">
            <a:spAutoFit/>
          </a:bodyPr>
          <a:lstStyle/>
          <a:p>
            <a:pPr algn="l"/>
            <a:r>
              <a:rPr sz="2400" b="0" i="0" u="none">
                <a:solidFill>
                  <a:srgbClr val="F59E0B"/>
                </a:solidFill>
                <a:latin typeface="Merriweather"/>
              </a:rPr>
              <a:t>Ana Dil (Mother Language)</a:t>
            </a:r>
          </a:p>
        </p:txBody>
      </p:sp>
      <p:sp>
        <p:nvSpPr>
          <p:cNvPr id="6" name="TextBox 5"/>
          <p:cNvSpPr txBox="1"/>
          <p:nvPr/>
        </p:nvSpPr>
        <p:spPr>
          <a:xfrm>
            <a:off x="962025" y="3115716"/>
            <a:ext cx="4457700" cy="27429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Başka diller veya lehçeler türetmiş olan ata dildir.</a:t>
            </a:r>
          </a:p>
        </p:txBody>
      </p:sp>
      <p:sp>
        <p:nvSpPr>
          <p:cNvPr id="7" name="TextBox 6"/>
          <p:cNvSpPr txBox="1"/>
          <p:nvPr/>
        </p:nvSpPr>
        <p:spPr>
          <a:xfrm>
            <a:off x="962025" y="3532882"/>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Bir dilin veya dil ailesinin tarihi gelişim sürecinde kuramsal olarak var olduğu düşünülen en eski şeklidir.</a:t>
            </a:r>
          </a:p>
        </p:txBody>
      </p:sp>
      <p:sp>
        <p:nvSpPr>
          <p:cNvPr id="8" name="TextBox 7"/>
          <p:cNvSpPr txBox="1"/>
          <p:nvPr/>
        </p:nvSpPr>
        <p:spPr>
          <a:xfrm>
            <a:off x="962025" y="4271962"/>
            <a:ext cx="4457700" cy="274290"/>
          </a:xfrm>
          <a:prstGeom prst="rect">
            <a:avLst/>
          </a:prstGeom>
          <a:noFill/>
        </p:spPr>
        <p:txBody>
          <a:bodyPr wrap="square" lIns="0" tIns="0" rIns="0" bIns="0" anchor="t">
            <a:spAutoFit/>
          </a:bodyPr>
          <a:lstStyle/>
          <a:p>
            <a:pPr algn="l">
              <a:lnSpc>
                <a:spcPts val="2160"/>
              </a:lnSpc>
            </a:pPr>
            <a:r>
              <a:rPr sz="1350" b="0" i="1" u="none">
                <a:solidFill>
                  <a:srgbClr val="94A3B8"/>
                </a:solidFill>
                <a:latin typeface="DM Sans"/>
              </a:rPr>
              <a:t>Örn: İlk Türkçe, bütün Türk dillerinin 'ana'sıdır.</a:t>
            </a:r>
          </a:p>
        </p:txBody>
      </p:sp>
      <p:sp>
        <p:nvSpPr>
          <p:cNvPr id="9" name="TextBox 8"/>
          <p:cNvSpPr txBox="1"/>
          <p:nvPr/>
        </p:nvSpPr>
        <p:spPr>
          <a:xfrm>
            <a:off x="6772275" y="2591841"/>
            <a:ext cx="4680585" cy="381000"/>
          </a:xfrm>
          <a:prstGeom prst="rect">
            <a:avLst/>
          </a:prstGeom>
          <a:noFill/>
        </p:spPr>
        <p:txBody>
          <a:bodyPr wrap="square" lIns="323850" tIns="0" rIns="0" bIns="0" anchor="t">
            <a:spAutoFit/>
          </a:bodyPr>
          <a:lstStyle/>
          <a:p>
            <a:pPr algn="l"/>
            <a:r>
              <a:rPr sz="2400" b="0" i="0" u="none">
                <a:solidFill>
                  <a:srgbClr val="F59E0B"/>
                </a:solidFill>
                <a:latin typeface="Merriweather"/>
              </a:rPr>
              <a:t>Ana Dili (Mother Tongue)</a:t>
            </a:r>
          </a:p>
        </p:txBody>
      </p:sp>
      <p:sp>
        <p:nvSpPr>
          <p:cNvPr id="10" name="TextBox 9"/>
          <p:cNvSpPr txBox="1"/>
          <p:nvPr/>
        </p:nvSpPr>
        <p:spPr>
          <a:xfrm>
            <a:off x="6772275" y="3115716"/>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İnsanın çocukken ailesinden ve soyca bağlı olduğu topluluktan öğrendiği dildir.</a:t>
            </a:r>
          </a:p>
        </p:txBody>
      </p:sp>
      <p:sp>
        <p:nvSpPr>
          <p:cNvPr id="11" name="TextBox 10"/>
          <p:cNvSpPr txBox="1"/>
          <p:nvPr/>
        </p:nvSpPr>
        <p:spPr>
          <a:xfrm>
            <a:off x="6772275" y="3807172"/>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Duygu ve düşüncelerin paylaşılmasında temel araç olarak görev yapar.</a:t>
            </a:r>
          </a:p>
        </p:txBody>
      </p:sp>
      <p:sp>
        <p:nvSpPr>
          <p:cNvPr id="12" name="TextBox 11"/>
          <p:cNvSpPr txBox="1"/>
          <p:nvPr/>
        </p:nvSpPr>
        <p:spPr>
          <a:xfrm>
            <a:off x="6772275" y="4546252"/>
            <a:ext cx="4457700" cy="548580"/>
          </a:xfrm>
          <a:prstGeom prst="rect">
            <a:avLst/>
          </a:prstGeom>
          <a:noFill/>
        </p:spPr>
        <p:txBody>
          <a:bodyPr wrap="square" lIns="0" tIns="0" rIns="0" bIns="0" anchor="t">
            <a:spAutoFit/>
          </a:bodyPr>
          <a:lstStyle/>
          <a:p>
            <a:pPr algn="l">
              <a:lnSpc>
                <a:spcPts val="2160"/>
              </a:lnSpc>
            </a:pPr>
            <a:r>
              <a:rPr sz="1350" b="0" i="1" u="none">
                <a:solidFill>
                  <a:srgbClr val="94A3B8"/>
                </a:solidFill>
                <a:latin typeface="DM Sans"/>
              </a:rPr>
              <a:t>Örn: Türkiye Cumhuriyeti vatandaşlarının ortak ana dili Türkiye Türkçesi (İstanbul ağzı) kabul edilir.</a:t>
            </a:r>
          </a:p>
        </p:txBody>
      </p:sp>
      <p:pic>
        <p:nvPicPr>
          <p:cNvPr id="13" name="Picture 12" descr="image.png"/>
          <p:cNvPicPr>
            <a:picLocks noChangeAspect="1"/>
          </p:cNvPicPr>
          <p:nvPr/>
        </p:nvPicPr>
        <p:blipFill>
          <a:blip r:embed="rId5"/>
          <a:stretch>
            <a:fillRect/>
          </a:stretch>
        </p:blipFill>
        <p:spPr>
          <a:xfrm>
            <a:off x="962025" y="2620416"/>
            <a:ext cx="342900" cy="304800"/>
          </a:xfrm>
          <a:prstGeom prst="rect">
            <a:avLst/>
          </a:prstGeom>
        </p:spPr>
      </p:pic>
      <p:pic>
        <p:nvPicPr>
          <p:cNvPr id="14" name="Picture 13" descr="image.png"/>
          <p:cNvPicPr>
            <a:picLocks noChangeAspect="1"/>
          </p:cNvPicPr>
          <p:nvPr/>
        </p:nvPicPr>
        <p:blipFill>
          <a:blip r:embed="rId6"/>
          <a:stretch>
            <a:fillRect/>
          </a:stretch>
        </p:blipFill>
        <p:spPr>
          <a:xfrm>
            <a:off x="6772275" y="2620416"/>
            <a:ext cx="228600" cy="304800"/>
          </a:xfrm>
          <a:prstGeom prst="rect">
            <a:avLst/>
          </a:prstGeom>
        </p:spPr>
      </p:pic>
      <p:sp>
        <p:nvSpPr>
          <p:cNvPr id="15" name="TextBox 14"/>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Ana Dil ve Ana Dili Ayrımı</a:t>
            </a:r>
          </a:p>
        </p:txBody>
      </p:sp>
      <p:sp>
        <p:nvSpPr>
          <p:cNvPr id="16" name="Rectangle 15"/>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524500" y="2774602"/>
            <a:ext cx="1143000" cy="381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595562" y="3098452"/>
            <a:ext cx="7000875" cy="714375"/>
          </a:xfrm>
          <a:prstGeom prst="rect">
            <a:avLst/>
          </a:prstGeom>
          <a:noFill/>
        </p:spPr>
        <p:txBody>
          <a:bodyPr wrap="square" lIns="0" tIns="0" rIns="0" bIns="0" anchor="t">
            <a:spAutoFit/>
          </a:bodyPr>
          <a:lstStyle/>
          <a:p>
            <a:pPr algn="ctr"/>
            <a:r>
              <a:rPr sz="4500" b="1" i="0" u="none">
                <a:solidFill>
                  <a:srgbClr val="F59E0B"/>
                </a:solidFill>
                <a:latin typeface="Merriweather"/>
              </a:rPr>
              <a:t>Dünya Dilleri ve Türkçe</a:t>
            </a:r>
          </a:p>
        </p:txBody>
      </p:sp>
      <p:sp>
        <p:nvSpPr>
          <p:cNvPr id="5" name="TextBox 4"/>
          <p:cNvSpPr txBox="1"/>
          <p:nvPr/>
        </p:nvSpPr>
        <p:spPr>
          <a:xfrm>
            <a:off x="2614612" y="4003327"/>
            <a:ext cx="6962775" cy="365670"/>
          </a:xfrm>
          <a:prstGeom prst="rect">
            <a:avLst/>
          </a:prstGeom>
          <a:noFill/>
        </p:spPr>
        <p:txBody>
          <a:bodyPr wrap="square" lIns="0" tIns="0" rIns="0" bIns="0" anchor="t">
            <a:spAutoFit/>
          </a:bodyPr>
          <a:lstStyle/>
          <a:p>
            <a:pPr algn="ctr">
              <a:lnSpc>
                <a:spcPts val="2879"/>
              </a:lnSpc>
            </a:pPr>
            <a:r>
              <a:rPr sz="1800" b="0" i="0" u="none">
                <a:solidFill>
                  <a:srgbClr val="CBD5E1"/>
                </a:solidFill>
                <a:latin typeface="DM Sans"/>
              </a:rPr>
              <a:t>Dil aileleri, Türkçenin dünya dilleri arasındaki yeri ve tarihsel gelişimi.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81750" y="2009775"/>
            <a:ext cx="5238750" cy="3810000"/>
          </a:xfrm>
          <a:prstGeom prst="rect">
            <a:avLst/>
          </a:prstGeom>
        </p:spPr>
      </p:pic>
      <p:sp>
        <p:nvSpPr>
          <p:cNvPr id="4" name="TextBox 3"/>
          <p:cNvSpPr txBox="1"/>
          <p:nvPr/>
        </p:nvSpPr>
        <p:spPr>
          <a:xfrm>
            <a:off x="571500" y="2009775"/>
            <a:ext cx="5238750" cy="27429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Ortak bir ata dilden türeme esasına dayanır. Başlıca aileler:</a:t>
            </a:r>
          </a:p>
        </p:txBody>
      </p:sp>
      <p:sp>
        <p:nvSpPr>
          <p:cNvPr id="5" name="TextBox 4"/>
          <p:cNvSpPr txBox="1"/>
          <p:nvPr/>
        </p:nvSpPr>
        <p:spPr>
          <a:xfrm>
            <a:off x="752475" y="2473612"/>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6" name="TextBox 5"/>
          <p:cNvSpPr txBox="1"/>
          <p:nvPr/>
        </p:nvSpPr>
        <p:spPr>
          <a:xfrm>
            <a:off x="809625" y="2474565"/>
            <a:ext cx="5000625" cy="54858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Hint-Avrupa Dilleri:</a:t>
            </a:r>
            <a:r>
              <a:rPr sz="1350" b="0" i="0" u="none">
                <a:solidFill>
                  <a:srgbClr val="E2E8F0"/>
                </a:solidFill>
                <a:latin typeface="DM Sans"/>
              </a:rPr>
              <a:t> Dünyanın en yaygın ailesidir (İngilizce, Fransızca, Rusça, Farsça, Hintçe vb.).</a:t>
            </a:r>
          </a:p>
        </p:txBody>
      </p:sp>
      <p:sp>
        <p:nvSpPr>
          <p:cNvPr id="7" name="TextBox 6"/>
          <p:cNvSpPr txBox="1"/>
          <p:nvPr/>
        </p:nvSpPr>
        <p:spPr>
          <a:xfrm>
            <a:off x="752475" y="3165068"/>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8" name="TextBox 7"/>
          <p:cNvSpPr txBox="1"/>
          <p:nvPr/>
        </p:nvSpPr>
        <p:spPr>
          <a:xfrm>
            <a:off x="809625" y="3166020"/>
            <a:ext cx="5000625" cy="27429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Hami-Sami Dilleri (Afroasya):</a:t>
            </a:r>
            <a:r>
              <a:rPr sz="1350" b="0" i="0" u="none">
                <a:solidFill>
                  <a:srgbClr val="E2E8F0"/>
                </a:solidFill>
                <a:latin typeface="DM Sans"/>
              </a:rPr>
              <a:t> Arapça, İbranice.</a:t>
            </a:r>
          </a:p>
        </p:txBody>
      </p:sp>
      <p:sp>
        <p:nvSpPr>
          <p:cNvPr id="9" name="TextBox 8"/>
          <p:cNvSpPr txBox="1"/>
          <p:nvPr/>
        </p:nvSpPr>
        <p:spPr>
          <a:xfrm>
            <a:off x="752475" y="3582233"/>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0" name="TextBox 9"/>
          <p:cNvSpPr txBox="1"/>
          <p:nvPr/>
        </p:nvSpPr>
        <p:spPr>
          <a:xfrm>
            <a:off x="809625" y="3583185"/>
            <a:ext cx="5000625" cy="54858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Altay Dilleri:</a:t>
            </a:r>
            <a:r>
              <a:rPr sz="1350" b="0" i="0" u="none">
                <a:solidFill>
                  <a:srgbClr val="E2E8F0"/>
                </a:solidFill>
                <a:latin typeface="DM Sans"/>
              </a:rPr>
              <a:t> Türkçe, Moğolca, Mançu-Tunguz dilleri (Genetik akrabalık kuramsaldır).</a:t>
            </a:r>
          </a:p>
        </p:txBody>
      </p:sp>
      <p:sp>
        <p:nvSpPr>
          <p:cNvPr id="11" name="TextBox 10"/>
          <p:cNvSpPr txBox="1"/>
          <p:nvPr/>
        </p:nvSpPr>
        <p:spPr>
          <a:xfrm>
            <a:off x="752475" y="4273688"/>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2" name="TextBox 11"/>
          <p:cNvSpPr txBox="1"/>
          <p:nvPr/>
        </p:nvSpPr>
        <p:spPr>
          <a:xfrm>
            <a:off x="809625" y="4274641"/>
            <a:ext cx="5000625" cy="27429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Çin-Tibet Dilleri:</a:t>
            </a:r>
            <a:r>
              <a:rPr sz="1350" b="0" i="0" u="none">
                <a:solidFill>
                  <a:srgbClr val="E2E8F0"/>
                </a:solidFill>
                <a:latin typeface="DM Sans"/>
              </a:rPr>
              <a:t> Çince, Tibetçe, Burmaca.</a:t>
            </a:r>
          </a:p>
        </p:txBody>
      </p:sp>
      <p:sp>
        <p:nvSpPr>
          <p:cNvPr id="13" name="TextBox 12"/>
          <p:cNvSpPr txBox="1"/>
          <p:nvPr/>
        </p:nvSpPr>
        <p:spPr>
          <a:xfrm>
            <a:off x="752475" y="4690854"/>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4" name="TextBox 13"/>
          <p:cNvSpPr txBox="1"/>
          <p:nvPr/>
        </p:nvSpPr>
        <p:spPr>
          <a:xfrm>
            <a:off x="809625" y="4691806"/>
            <a:ext cx="5000625" cy="27429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Ural Dilleri:</a:t>
            </a:r>
            <a:r>
              <a:rPr sz="1350" b="0" i="0" u="none">
                <a:solidFill>
                  <a:srgbClr val="E2E8F0"/>
                </a:solidFill>
                <a:latin typeface="DM Sans"/>
              </a:rPr>
              <a:t> Fince, Macarca.</a:t>
            </a:r>
          </a:p>
        </p:txBody>
      </p:sp>
      <p:sp>
        <p:nvSpPr>
          <p:cNvPr id="15" name="TextBox 14"/>
          <p:cNvSpPr txBox="1"/>
          <p:nvPr/>
        </p:nvSpPr>
        <p:spPr>
          <a:xfrm>
            <a:off x="752475" y="5108019"/>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6" name="TextBox 15"/>
          <p:cNvSpPr txBox="1"/>
          <p:nvPr/>
        </p:nvSpPr>
        <p:spPr>
          <a:xfrm>
            <a:off x="809625" y="5108971"/>
            <a:ext cx="5000625" cy="274290"/>
          </a:xfrm>
          <a:prstGeom prst="rect">
            <a:avLst/>
          </a:prstGeom>
          <a:noFill/>
        </p:spPr>
        <p:txBody>
          <a:bodyPr wrap="square" lIns="57150" tIns="0" rIns="0" bIns="0" anchor="t">
            <a:spAutoFit/>
          </a:bodyPr>
          <a:lstStyle/>
          <a:p>
            <a:pPr algn="l">
              <a:lnSpc>
                <a:spcPts val="2160"/>
              </a:lnSpc>
            </a:pPr>
            <a:r>
              <a:rPr sz="1350" b="1" i="0" u="none">
                <a:solidFill>
                  <a:srgbClr val="E2E8F0"/>
                </a:solidFill>
                <a:latin typeface="DM Sans"/>
              </a:rPr>
              <a:t>Kafkas Dilleri:</a:t>
            </a:r>
            <a:r>
              <a:rPr sz="1350" b="0" i="0" u="none">
                <a:solidFill>
                  <a:srgbClr val="E2E8F0"/>
                </a:solidFill>
                <a:latin typeface="DM Sans"/>
              </a:rPr>
              <a:t> Gürcüce, Çeçence, Avarca.</a:t>
            </a:r>
          </a:p>
        </p:txBody>
      </p:sp>
      <p:pic>
        <p:nvPicPr>
          <p:cNvPr id="17" name="Picture 16" descr="image.png"/>
          <p:cNvPicPr>
            <a:picLocks noChangeAspect="1"/>
          </p:cNvPicPr>
          <p:nvPr/>
        </p:nvPicPr>
        <p:blipFill>
          <a:blip r:embed="rId4"/>
          <a:stretch>
            <a:fillRect/>
          </a:stretch>
        </p:blipFill>
        <p:spPr>
          <a:xfrm>
            <a:off x="6391275" y="2019300"/>
            <a:ext cx="5219700" cy="3790950"/>
          </a:xfrm>
          <a:prstGeom prst="rect">
            <a:avLst/>
          </a:prstGeom>
        </p:spPr>
      </p:pic>
      <p:sp>
        <p:nvSpPr>
          <p:cNvPr id="18" name="TextBox 17"/>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Dünya Dil Aileleri (Köken Bakımından Sınıflandırma)</a:t>
            </a:r>
          </a:p>
        </p:txBody>
      </p:sp>
      <p:sp>
        <p:nvSpPr>
          <p:cNvPr id="19" name="Rectangle 18"/>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1786086"/>
            <a:ext cx="3492549" cy="2381250"/>
          </a:xfrm>
          <a:prstGeom prst="rect">
            <a:avLst/>
          </a:prstGeom>
        </p:spPr>
      </p:pic>
      <p:pic>
        <p:nvPicPr>
          <p:cNvPr id="4" name="Picture 3" descr="image.png"/>
          <p:cNvPicPr>
            <a:picLocks noChangeAspect="1"/>
          </p:cNvPicPr>
          <p:nvPr/>
        </p:nvPicPr>
        <p:blipFill>
          <a:blip r:embed="rId4"/>
          <a:stretch>
            <a:fillRect/>
          </a:stretch>
        </p:blipFill>
        <p:spPr>
          <a:xfrm>
            <a:off x="4349799" y="1786086"/>
            <a:ext cx="3492549" cy="2381250"/>
          </a:xfrm>
          <a:prstGeom prst="rect">
            <a:avLst/>
          </a:prstGeom>
        </p:spPr>
      </p:pic>
      <p:pic>
        <p:nvPicPr>
          <p:cNvPr id="5" name="Picture 4" descr="image.png"/>
          <p:cNvPicPr>
            <a:picLocks noChangeAspect="1"/>
          </p:cNvPicPr>
          <p:nvPr/>
        </p:nvPicPr>
        <p:blipFill>
          <a:blip r:embed="rId5"/>
          <a:stretch>
            <a:fillRect/>
          </a:stretch>
        </p:blipFill>
        <p:spPr>
          <a:xfrm>
            <a:off x="8128099" y="1786086"/>
            <a:ext cx="3492549" cy="2381250"/>
          </a:xfrm>
          <a:prstGeom prst="rect">
            <a:avLst/>
          </a:prstGeom>
        </p:spPr>
      </p:pic>
      <p:sp>
        <p:nvSpPr>
          <p:cNvPr id="6" name="TextBox 5"/>
          <p:cNvSpPr txBox="1"/>
          <p:nvPr/>
        </p:nvSpPr>
        <p:spPr>
          <a:xfrm>
            <a:off x="571500" y="5656808"/>
            <a:ext cx="5267325" cy="243780"/>
          </a:xfrm>
          <a:prstGeom prst="rect">
            <a:avLst/>
          </a:prstGeom>
          <a:noFill/>
        </p:spPr>
        <p:txBody>
          <a:bodyPr wrap="square" lIns="0" tIns="0" rIns="0" bIns="0" anchor="t">
            <a:spAutoFit/>
          </a:bodyPr>
          <a:lstStyle/>
          <a:p>
            <a:pPr algn="ctr">
              <a:lnSpc>
                <a:spcPts val="1920"/>
              </a:lnSpc>
            </a:pPr>
            <a:r>
              <a:rPr sz="1200" b="0" i="1" u="none">
                <a:solidFill>
                  <a:srgbClr val="E2E8F0"/>
                </a:solidFill>
                <a:latin typeface="DM Sans"/>
              </a:rPr>
              <a:t>*Tarihsel süreçte İbrani, Kiril ve son olarak Latin alfabeleri de kullanılmıştır.</a:t>
            </a:r>
          </a:p>
        </p:txBody>
      </p:sp>
      <p:sp>
        <p:nvSpPr>
          <p:cNvPr id="7" name="TextBox 6"/>
          <p:cNvSpPr txBox="1"/>
          <p:nvPr/>
        </p:nvSpPr>
        <p:spPr>
          <a:xfrm>
            <a:off x="571500" y="4357836"/>
            <a:ext cx="3492549" cy="335160"/>
          </a:xfrm>
          <a:prstGeom prst="rect">
            <a:avLst/>
          </a:prstGeom>
          <a:noFill/>
        </p:spPr>
        <p:txBody>
          <a:bodyPr wrap="square" lIns="0" tIns="0" rIns="0" bIns="0" anchor="t">
            <a:spAutoFit/>
          </a:bodyPr>
          <a:lstStyle/>
          <a:p>
            <a:pPr algn="ctr">
              <a:lnSpc>
                <a:spcPts val="2640"/>
              </a:lnSpc>
            </a:pPr>
            <a:r>
              <a:rPr sz="1650" b="1" i="0" u="none">
                <a:solidFill>
                  <a:srgbClr val="F59E0B"/>
                </a:solidFill>
                <a:latin typeface="DM Sans"/>
              </a:rPr>
              <a:t>Göktürk (Orhun) Alfabesi</a:t>
            </a:r>
          </a:p>
        </p:txBody>
      </p:sp>
      <p:sp>
        <p:nvSpPr>
          <p:cNvPr id="8" name="TextBox 7"/>
          <p:cNvSpPr txBox="1"/>
          <p:nvPr/>
        </p:nvSpPr>
        <p:spPr>
          <a:xfrm>
            <a:off x="571500" y="4835872"/>
            <a:ext cx="3492549" cy="487560"/>
          </a:xfrm>
          <a:prstGeom prst="rect">
            <a:avLst/>
          </a:prstGeom>
          <a:noFill/>
        </p:spPr>
        <p:txBody>
          <a:bodyPr wrap="square" lIns="0" tIns="0" rIns="0" bIns="0" anchor="t">
            <a:spAutoFit/>
          </a:bodyPr>
          <a:lstStyle/>
          <a:p>
            <a:pPr algn="ctr">
              <a:lnSpc>
                <a:spcPts val="1920"/>
              </a:lnSpc>
            </a:pPr>
            <a:r>
              <a:rPr sz="1200" b="0" i="0" u="none">
                <a:solidFill>
                  <a:srgbClr val="CBD5E1"/>
                </a:solidFill>
                <a:latin typeface="DM Sans"/>
              </a:rPr>
              <a:t>Milli alfabemizdir. Orhun Abidelerinde kullanılmıştır.</a:t>
            </a:r>
          </a:p>
        </p:txBody>
      </p:sp>
      <p:sp>
        <p:nvSpPr>
          <p:cNvPr id="9" name="TextBox 8"/>
          <p:cNvSpPr txBox="1"/>
          <p:nvPr/>
        </p:nvSpPr>
        <p:spPr>
          <a:xfrm>
            <a:off x="4349799" y="4357836"/>
            <a:ext cx="3492549" cy="335160"/>
          </a:xfrm>
          <a:prstGeom prst="rect">
            <a:avLst/>
          </a:prstGeom>
          <a:noFill/>
        </p:spPr>
        <p:txBody>
          <a:bodyPr wrap="square" lIns="0" tIns="0" rIns="0" bIns="0" anchor="t">
            <a:spAutoFit/>
          </a:bodyPr>
          <a:lstStyle/>
          <a:p>
            <a:pPr algn="ctr">
              <a:lnSpc>
                <a:spcPts val="2640"/>
              </a:lnSpc>
            </a:pPr>
            <a:r>
              <a:rPr sz="1650" b="1" i="0" u="none">
                <a:solidFill>
                  <a:srgbClr val="F59E0B"/>
                </a:solidFill>
                <a:latin typeface="DM Sans"/>
              </a:rPr>
              <a:t>Uygur Alfabesi</a:t>
            </a:r>
          </a:p>
        </p:txBody>
      </p:sp>
      <p:sp>
        <p:nvSpPr>
          <p:cNvPr id="10" name="TextBox 9"/>
          <p:cNvSpPr txBox="1"/>
          <p:nvPr/>
        </p:nvSpPr>
        <p:spPr>
          <a:xfrm>
            <a:off x="4349799" y="4835872"/>
            <a:ext cx="3492549" cy="487560"/>
          </a:xfrm>
          <a:prstGeom prst="rect">
            <a:avLst/>
          </a:prstGeom>
          <a:noFill/>
        </p:spPr>
        <p:txBody>
          <a:bodyPr wrap="square" lIns="0" tIns="0" rIns="0" bIns="0" anchor="t">
            <a:spAutoFit/>
          </a:bodyPr>
          <a:lstStyle/>
          <a:p>
            <a:pPr algn="ctr">
              <a:lnSpc>
                <a:spcPts val="1920"/>
              </a:lnSpc>
            </a:pPr>
            <a:r>
              <a:rPr sz="1200" b="0" i="0" u="none">
                <a:solidFill>
                  <a:srgbClr val="CBD5E1"/>
                </a:solidFill>
                <a:latin typeface="DM Sans"/>
              </a:rPr>
              <a:t>Soğd kökenlidir. Uygur devleti döneminde resmiyet kazanmıştır.</a:t>
            </a:r>
          </a:p>
        </p:txBody>
      </p:sp>
      <p:sp>
        <p:nvSpPr>
          <p:cNvPr id="11" name="TextBox 10"/>
          <p:cNvSpPr txBox="1"/>
          <p:nvPr/>
        </p:nvSpPr>
        <p:spPr>
          <a:xfrm>
            <a:off x="8128099" y="4357836"/>
            <a:ext cx="3492549" cy="335160"/>
          </a:xfrm>
          <a:prstGeom prst="rect">
            <a:avLst/>
          </a:prstGeom>
          <a:noFill/>
        </p:spPr>
        <p:txBody>
          <a:bodyPr wrap="square" lIns="0" tIns="0" rIns="0" bIns="0" anchor="t">
            <a:spAutoFit/>
          </a:bodyPr>
          <a:lstStyle/>
          <a:p>
            <a:pPr algn="ctr">
              <a:lnSpc>
                <a:spcPts val="2640"/>
              </a:lnSpc>
            </a:pPr>
            <a:r>
              <a:rPr sz="1650" b="1" i="0" u="none">
                <a:solidFill>
                  <a:srgbClr val="F59E0B"/>
                </a:solidFill>
                <a:latin typeface="DM Sans"/>
              </a:rPr>
              <a:t>Arap Alfabesi</a:t>
            </a:r>
          </a:p>
        </p:txBody>
      </p:sp>
      <p:sp>
        <p:nvSpPr>
          <p:cNvPr id="12" name="TextBox 11"/>
          <p:cNvSpPr txBox="1"/>
          <p:nvPr/>
        </p:nvSpPr>
        <p:spPr>
          <a:xfrm>
            <a:off x="8128099" y="4835872"/>
            <a:ext cx="3492549" cy="487560"/>
          </a:xfrm>
          <a:prstGeom prst="rect">
            <a:avLst/>
          </a:prstGeom>
          <a:noFill/>
        </p:spPr>
        <p:txBody>
          <a:bodyPr wrap="square" lIns="0" tIns="0" rIns="0" bIns="0" anchor="t">
            <a:spAutoFit/>
          </a:bodyPr>
          <a:lstStyle/>
          <a:p>
            <a:pPr algn="ctr">
              <a:lnSpc>
                <a:spcPts val="1920"/>
              </a:lnSpc>
            </a:pPr>
            <a:r>
              <a:rPr sz="1200" b="0" i="0" u="none">
                <a:solidFill>
                  <a:srgbClr val="CBD5E1"/>
                </a:solidFill>
                <a:latin typeface="DM Sans"/>
              </a:rPr>
              <a:t>İslamiyet'in kabulüyle 1000 yıla yakın süre kullanılmıştır.</a:t>
            </a:r>
          </a:p>
        </p:txBody>
      </p:sp>
      <p:pic>
        <p:nvPicPr>
          <p:cNvPr id="13" name="Picture 12" descr="image.png"/>
          <p:cNvPicPr>
            <a:picLocks noChangeAspect="1"/>
          </p:cNvPicPr>
          <p:nvPr/>
        </p:nvPicPr>
        <p:blipFill>
          <a:blip r:embed="rId6"/>
          <a:stretch>
            <a:fillRect/>
          </a:stretch>
        </p:blipFill>
        <p:spPr>
          <a:xfrm>
            <a:off x="581025" y="1795611"/>
            <a:ext cx="3473499" cy="2362200"/>
          </a:xfrm>
          <a:prstGeom prst="rect">
            <a:avLst/>
          </a:prstGeom>
        </p:spPr>
      </p:pic>
      <p:pic>
        <p:nvPicPr>
          <p:cNvPr id="14" name="Picture 13" descr="image.png"/>
          <p:cNvPicPr>
            <a:picLocks noChangeAspect="1"/>
          </p:cNvPicPr>
          <p:nvPr/>
        </p:nvPicPr>
        <p:blipFill>
          <a:blip r:embed="rId7"/>
          <a:stretch>
            <a:fillRect/>
          </a:stretch>
        </p:blipFill>
        <p:spPr>
          <a:xfrm>
            <a:off x="4359324" y="1795611"/>
            <a:ext cx="3473499" cy="2362200"/>
          </a:xfrm>
          <a:prstGeom prst="rect">
            <a:avLst/>
          </a:prstGeom>
        </p:spPr>
      </p:pic>
      <p:pic>
        <p:nvPicPr>
          <p:cNvPr id="15" name="Picture 14" descr="image.png"/>
          <p:cNvPicPr>
            <a:picLocks noChangeAspect="1"/>
          </p:cNvPicPr>
          <p:nvPr/>
        </p:nvPicPr>
        <p:blipFill>
          <a:blip r:embed="rId8"/>
          <a:stretch>
            <a:fillRect/>
          </a:stretch>
        </p:blipFill>
        <p:spPr>
          <a:xfrm>
            <a:off x="8137624" y="1795611"/>
            <a:ext cx="3473499" cy="2362200"/>
          </a:xfrm>
          <a:prstGeom prst="rect">
            <a:avLst/>
          </a:prstGeom>
        </p:spPr>
      </p:pic>
      <p:sp>
        <p:nvSpPr>
          <p:cNvPr id="16" name="TextBox 15"/>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Türklerin Tarih Boyunca Kullandığı Temel Alfabeler</a:t>
            </a:r>
          </a:p>
        </p:txBody>
      </p:sp>
      <p:sp>
        <p:nvSpPr>
          <p:cNvPr id="17" name="Rectangle 16"/>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487066"/>
            <a:ext cx="5238750" cy="2855416"/>
          </a:xfrm>
          <a:prstGeom prst="rect">
            <a:avLst/>
          </a:prstGeom>
        </p:spPr>
      </p:pic>
      <p:pic>
        <p:nvPicPr>
          <p:cNvPr id="4" name="Picture 3" descr="image.png"/>
          <p:cNvPicPr>
            <a:picLocks noChangeAspect="1"/>
          </p:cNvPicPr>
          <p:nvPr/>
        </p:nvPicPr>
        <p:blipFill>
          <a:blip r:embed="rId4"/>
          <a:stretch>
            <a:fillRect/>
          </a:stretch>
        </p:blipFill>
        <p:spPr>
          <a:xfrm>
            <a:off x="6381750" y="2487066"/>
            <a:ext cx="5238750" cy="2855416"/>
          </a:xfrm>
          <a:prstGeom prst="rect">
            <a:avLst/>
          </a:prstGeom>
        </p:spPr>
      </p:pic>
      <p:sp>
        <p:nvSpPr>
          <p:cNvPr id="5" name="TextBox 4"/>
          <p:cNvSpPr txBox="1"/>
          <p:nvPr/>
        </p:nvSpPr>
        <p:spPr>
          <a:xfrm>
            <a:off x="962025" y="2877591"/>
            <a:ext cx="4457700" cy="548580"/>
          </a:xfrm>
          <a:prstGeom prst="rect">
            <a:avLst/>
          </a:prstGeom>
          <a:noFill/>
        </p:spPr>
        <p:txBody>
          <a:bodyPr wrap="square" lIns="0" tIns="0" rIns="0" bIns="0" anchor="t">
            <a:spAutoFit/>
          </a:bodyPr>
          <a:lstStyle/>
          <a:p>
            <a:pPr algn="l">
              <a:lnSpc>
                <a:spcPts val="2160"/>
              </a:lnSpc>
            </a:pPr>
            <a:r>
              <a:rPr sz="1350" b="1" i="0" u="none">
                <a:solidFill>
                  <a:srgbClr val="F59E0B"/>
                </a:solidFill>
                <a:latin typeface="DM Sans"/>
              </a:rPr>
              <a:t>1. Güneybatı (Oğuz):</a:t>
            </a:r>
            <a:r>
              <a:rPr sz="1350" b="0" i="0" u="none">
                <a:solidFill>
                  <a:srgbClr val="E2E8F0"/>
                </a:solidFill>
                <a:latin typeface="DM Sans"/>
              </a:rPr>
              <a:t> Türkiye Türkçesi, Azerbaycan T., Türkmence, Gagauzca.</a:t>
            </a:r>
          </a:p>
        </p:txBody>
      </p:sp>
      <p:sp>
        <p:nvSpPr>
          <p:cNvPr id="6" name="TextBox 5"/>
          <p:cNvSpPr txBox="1"/>
          <p:nvPr/>
        </p:nvSpPr>
        <p:spPr>
          <a:xfrm>
            <a:off x="962025" y="3569047"/>
            <a:ext cx="4457700" cy="548580"/>
          </a:xfrm>
          <a:prstGeom prst="rect">
            <a:avLst/>
          </a:prstGeom>
          <a:noFill/>
        </p:spPr>
        <p:txBody>
          <a:bodyPr wrap="square" lIns="0" tIns="0" rIns="0" bIns="0" anchor="t">
            <a:spAutoFit/>
          </a:bodyPr>
          <a:lstStyle/>
          <a:p>
            <a:pPr algn="l">
              <a:lnSpc>
                <a:spcPts val="2160"/>
              </a:lnSpc>
            </a:pPr>
            <a:r>
              <a:rPr sz="1350" b="1" i="0" u="none">
                <a:solidFill>
                  <a:srgbClr val="F59E0B"/>
                </a:solidFill>
                <a:latin typeface="DM Sans"/>
              </a:rPr>
              <a:t>2. Kuzeybatı (Kıpçak):</a:t>
            </a:r>
            <a:r>
              <a:rPr sz="1350" b="0" i="0" u="none">
                <a:solidFill>
                  <a:srgbClr val="E2E8F0"/>
                </a:solidFill>
                <a:latin typeface="DM Sans"/>
              </a:rPr>
              <a:t> Kazakça, Kırgızca, Tatarca, Başkurtça, Karayca, Kumukça.</a:t>
            </a:r>
          </a:p>
        </p:txBody>
      </p:sp>
      <p:sp>
        <p:nvSpPr>
          <p:cNvPr id="7" name="TextBox 6"/>
          <p:cNvSpPr txBox="1"/>
          <p:nvPr/>
        </p:nvSpPr>
        <p:spPr>
          <a:xfrm>
            <a:off x="962025" y="4260502"/>
            <a:ext cx="4457700" cy="548580"/>
          </a:xfrm>
          <a:prstGeom prst="rect">
            <a:avLst/>
          </a:prstGeom>
          <a:noFill/>
        </p:spPr>
        <p:txBody>
          <a:bodyPr wrap="square" lIns="0" tIns="0" rIns="0" bIns="0" anchor="t">
            <a:spAutoFit/>
          </a:bodyPr>
          <a:lstStyle/>
          <a:p>
            <a:pPr algn="l">
              <a:lnSpc>
                <a:spcPts val="2160"/>
              </a:lnSpc>
            </a:pPr>
            <a:r>
              <a:rPr sz="1350" b="1" i="0" u="none">
                <a:solidFill>
                  <a:srgbClr val="F59E0B"/>
                </a:solidFill>
                <a:latin typeface="DM Sans"/>
              </a:rPr>
              <a:t>3. Güneydoğu (Uygur):</a:t>
            </a:r>
            <a:r>
              <a:rPr sz="1350" b="0" i="0" u="none">
                <a:solidFill>
                  <a:srgbClr val="E2E8F0"/>
                </a:solidFill>
                <a:latin typeface="DM Sans"/>
              </a:rPr>
              <a:t> Modern Uygurca, Özbekçe, Salırca.</a:t>
            </a:r>
          </a:p>
        </p:txBody>
      </p:sp>
      <p:sp>
        <p:nvSpPr>
          <p:cNvPr id="8" name="TextBox 7"/>
          <p:cNvSpPr txBox="1"/>
          <p:nvPr/>
        </p:nvSpPr>
        <p:spPr>
          <a:xfrm>
            <a:off x="6772275" y="2877591"/>
            <a:ext cx="4457700" cy="548580"/>
          </a:xfrm>
          <a:prstGeom prst="rect">
            <a:avLst/>
          </a:prstGeom>
          <a:noFill/>
        </p:spPr>
        <p:txBody>
          <a:bodyPr wrap="square" lIns="0" tIns="0" rIns="0" bIns="0" anchor="t">
            <a:spAutoFit/>
          </a:bodyPr>
          <a:lstStyle/>
          <a:p>
            <a:pPr algn="l">
              <a:lnSpc>
                <a:spcPts val="2160"/>
              </a:lnSpc>
            </a:pPr>
            <a:r>
              <a:rPr sz="1350" b="1" i="0" u="none">
                <a:solidFill>
                  <a:srgbClr val="F59E0B"/>
                </a:solidFill>
                <a:latin typeface="DM Sans"/>
              </a:rPr>
              <a:t>4. Kuzeydoğu (Sibirya):</a:t>
            </a:r>
            <a:r>
              <a:rPr sz="1350" b="0" i="0" u="none">
                <a:solidFill>
                  <a:srgbClr val="E2E8F0"/>
                </a:solidFill>
                <a:latin typeface="DM Sans"/>
              </a:rPr>
              <a:t> Sahaca (Yakutça), Tuvaca, Altayca, Hakasça, Şorca.</a:t>
            </a:r>
          </a:p>
        </p:txBody>
      </p:sp>
      <p:sp>
        <p:nvSpPr>
          <p:cNvPr id="9" name="TextBox 8"/>
          <p:cNvSpPr txBox="1"/>
          <p:nvPr/>
        </p:nvSpPr>
        <p:spPr>
          <a:xfrm>
            <a:off x="6772275" y="3569047"/>
            <a:ext cx="4457700" cy="548580"/>
          </a:xfrm>
          <a:prstGeom prst="rect">
            <a:avLst/>
          </a:prstGeom>
          <a:noFill/>
        </p:spPr>
        <p:txBody>
          <a:bodyPr wrap="square" lIns="0" tIns="0" rIns="0" bIns="0" anchor="t">
            <a:spAutoFit/>
          </a:bodyPr>
          <a:lstStyle/>
          <a:p>
            <a:pPr algn="l">
              <a:lnSpc>
                <a:spcPts val="2160"/>
              </a:lnSpc>
            </a:pPr>
            <a:r>
              <a:rPr sz="1350" b="1" i="0" u="none">
                <a:solidFill>
                  <a:srgbClr val="F59E0B"/>
                </a:solidFill>
                <a:latin typeface="DM Sans"/>
              </a:rPr>
              <a:t>5. Çuvaşça (Ogur Grubu):</a:t>
            </a:r>
            <a:r>
              <a:rPr sz="1350" b="0" i="0" u="none">
                <a:solidFill>
                  <a:srgbClr val="E2E8F0"/>
                </a:solidFill>
                <a:latin typeface="DM Sans"/>
              </a:rPr>
              <a:t> İlk Türkçe döneminde ayrılan, grubun tek temsilcisi.</a:t>
            </a:r>
          </a:p>
        </p:txBody>
      </p:sp>
      <p:sp>
        <p:nvSpPr>
          <p:cNvPr id="10" name="TextBox 9"/>
          <p:cNvSpPr txBox="1"/>
          <p:nvPr/>
        </p:nvSpPr>
        <p:spPr>
          <a:xfrm>
            <a:off x="6772275" y="4260502"/>
            <a:ext cx="4457700" cy="274290"/>
          </a:xfrm>
          <a:prstGeom prst="rect">
            <a:avLst/>
          </a:prstGeom>
          <a:noFill/>
        </p:spPr>
        <p:txBody>
          <a:bodyPr wrap="square" lIns="0" tIns="0" rIns="0" bIns="0" anchor="t">
            <a:spAutoFit/>
          </a:bodyPr>
          <a:lstStyle/>
          <a:p>
            <a:pPr algn="l">
              <a:lnSpc>
                <a:spcPts val="2160"/>
              </a:lnSpc>
            </a:pPr>
            <a:r>
              <a:rPr sz="1350" b="1" i="0" u="none">
                <a:solidFill>
                  <a:srgbClr val="F59E0B"/>
                </a:solidFill>
                <a:latin typeface="DM Sans"/>
              </a:rPr>
              <a:t>6. Halaçça (Argu Grubu):</a:t>
            </a:r>
            <a:r>
              <a:rPr sz="1350" b="0" i="0" u="none">
                <a:solidFill>
                  <a:srgbClr val="E2E8F0"/>
                </a:solidFill>
                <a:latin typeface="DM Sans"/>
              </a:rPr>
              <a:t> İran'da konuşulan arkaik dil.</a:t>
            </a:r>
          </a:p>
        </p:txBody>
      </p:sp>
      <p:sp>
        <p:nvSpPr>
          <p:cNvPr id="11" name="TextBox 10"/>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Türk Lehçeleri (L. Johanson Sınıflandırması)</a:t>
            </a:r>
          </a:p>
        </p:txBody>
      </p:sp>
      <p:sp>
        <p:nvSpPr>
          <p:cNvPr id="12" name="Rectangle 11"/>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71500" y="4133850"/>
            <a:ext cx="11049000" cy="3810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7968" y="4486275"/>
            <a:ext cx="2668302" cy="295275"/>
          </a:xfrm>
          <a:prstGeom prst="rect">
            <a:avLst/>
          </a:prstGeom>
          <a:noFill/>
        </p:spPr>
        <p:txBody>
          <a:bodyPr wrap="square" lIns="0" tIns="0" rIns="0" bIns="0" anchor="t">
            <a:spAutoFit/>
          </a:bodyPr>
          <a:lstStyle/>
          <a:p>
            <a:pPr algn="ctr"/>
            <a:r>
              <a:rPr sz="1800" b="0" i="0" u="none">
                <a:solidFill>
                  <a:srgbClr val="F59E0B"/>
                </a:solidFill>
                <a:latin typeface="Merriweather"/>
              </a:rPr>
              <a:t>Eski Türkçe</a:t>
            </a:r>
          </a:p>
        </p:txBody>
      </p:sp>
      <p:sp>
        <p:nvSpPr>
          <p:cNvPr id="5" name="TextBox 4"/>
          <p:cNvSpPr txBox="1"/>
          <p:nvPr/>
        </p:nvSpPr>
        <p:spPr>
          <a:xfrm>
            <a:off x="571500" y="4876800"/>
            <a:ext cx="2541240" cy="243780"/>
          </a:xfrm>
          <a:prstGeom prst="rect">
            <a:avLst/>
          </a:prstGeom>
          <a:noFill/>
        </p:spPr>
        <p:txBody>
          <a:bodyPr wrap="square" lIns="0" tIns="0" rIns="0" bIns="0" anchor="t">
            <a:spAutoFit/>
          </a:bodyPr>
          <a:lstStyle/>
          <a:p>
            <a:pPr algn="ctr">
              <a:lnSpc>
                <a:spcPts val="1920"/>
              </a:lnSpc>
            </a:pPr>
            <a:r>
              <a:rPr sz="1200" b="1" i="0" u="none">
                <a:solidFill>
                  <a:srgbClr val="E2E8F0"/>
                </a:solidFill>
                <a:latin typeface="DM Sans"/>
              </a:rPr>
              <a:t>(8. - 13. Yüzyıl)</a:t>
            </a:r>
          </a:p>
        </p:txBody>
      </p:sp>
      <p:sp>
        <p:nvSpPr>
          <p:cNvPr id="6" name="TextBox 5"/>
          <p:cNvSpPr txBox="1"/>
          <p:nvPr/>
        </p:nvSpPr>
        <p:spPr>
          <a:xfrm>
            <a:off x="571500" y="5168205"/>
            <a:ext cx="2541240" cy="731341"/>
          </a:xfrm>
          <a:prstGeom prst="rect">
            <a:avLst/>
          </a:prstGeom>
          <a:noFill/>
        </p:spPr>
        <p:txBody>
          <a:bodyPr wrap="square" lIns="0" tIns="0" rIns="0" bIns="0" anchor="t">
            <a:spAutoFit/>
          </a:bodyPr>
          <a:lstStyle/>
          <a:p>
            <a:pPr algn="ctr">
              <a:lnSpc>
                <a:spcPts val="1920"/>
              </a:lnSpc>
            </a:pPr>
            <a:r>
              <a:rPr sz="1200" b="0" i="0" u="none">
                <a:solidFill>
                  <a:srgbClr val="E2E8F0"/>
                </a:solidFill>
                <a:latin typeface="DM Sans"/>
              </a:rPr>
              <a:t>Orhun ve Uygur Türkçesi dönemleri. Yazılı ilk belgelerin verildiği dönemdir.</a:t>
            </a:r>
          </a:p>
        </p:txBody>
      </p:sp>
      <p:sp>
        <p:nvSpPr>
          <p:cNvPr id="7" name="TextBox 6"/>
          <p:cNvSpPr txBox="1"/>
          <p:nvPr/>
        </p:nvSpPr>
        <p:spPr>
          <a:xfrm>
            <a:off x="3343888" y="2263378"/>
            <a:ext cx="2668302" cy="295275"/>
          </a:xfrm>
          <a:prstGeom prst="rect">
            <a:avLst/>
          </a:prstGeom>
          <a:noFill/>
        </p:spPr>
        <p:txBody>
          <a:bodyPr wrap="square" lIns="0" tIns="0" rIns="0" bIns="0" anchor="t">
            <a:spAutoFit/>
          </a:bodyPr>
          <a:lstStyle/>
          <a:p>
            <a:pPr algn="ctr"/>
            <a:r>
              <a:rPr sz="1800" b="0" i="0" u="none">
                <a:solidFill>
                  <a:srgbClr val="F59E0B"/>
                </a:solidFill>
                <a:latin typeface="Merriweather"/>
              </a:rPr>
              <a:t>Orta Türkçe</a:t>
            </a:r>
          </a:p>
        </p:txBody>
      </p:sp>
      <p:sp>
        <p:nvSpPr>
          <p:cNvPr id="8" name="TextBox 7"/>
          <p:cNvSpPr txBox="1"/>
          <p:nvPr/>
        </p:nvSpPr>
        <p:spPr>
          <a:xfrm>
            <a:off x="3407419" y="2653903"/>
            <a:ext cx="2541240" cy="243780"/>
          </a:xfrm>
          <a:prstGeom prst="rect">
            <a:avLst/>
          </a:prstGeom>
          <a:noFill/>
        </p:spPr>
        <p:txBody>
          <a:bodyPr wrap="square" lIns="0" tIns="0" rIns="0" bIns="0" anchor="t">
            <a:spAutoFit/>
          </a:bodyPr>
          <a:lstStyle/>
          <a:p>
            <a:pPr algn="ctr">
              <a:lnSpc>
                <a:spcPts val="1920"/>
              </a:lnSpc>
            </a:pPr>
            <a:r>
              <a:rPr sz="1200" b="1" i="0" u="none">
                <a:solidFill>
                  <a:srgbClr val="E2E8F0"/>
                </a:solidFill>
                <a:latin typeface="DM Sans"/>
              </a:rPr>
              <a:t>(11. - 15. Yüzyıl)</a:t>
            </a:r>
          </a:p>
        </p:txBody>
      </p:sp>
      <p:sp>
        <p:nvSpPr>
          <p:cNvPr id="9" name="TextBox 8"/>
          <p:cNvSpPr txBox="1"/>
          <p:nvPr/>
        </p:nvSpPr>
        <p:spPr>
          <a:xfrm>
            <a:off x="3407419" y="2945308"/>
            <a:ext cx="2541240" cy="731341"/>
          </a:xfrm>
          <a:prstGeom prst="rect">
            <a:avLst/>
          </a:prstGeom>
          <a:noFill/>
        </p:spPr>
        <p:txBody>
          <a:bodyPr wrap="square" lIns="0" tIns="0" rIns="0" bIns="0" anchor="t">
            <a:spAutoFit/>
          </a:bodyPr>
          <a:lstStyle/>
          <a:p>
            <a:pPr algn="ctr">
              <a:lnSpc>
                <a:spcPts val="1920"/>
              </a:lnSpc>
            </a:pPr>
            <a:r>
              <a:rPr sz="1200" b="0" i="0" u="none">
                <a:solidFill>
                  <a:srgbClr val="E2E8F0"/>
                </a:solidFill>
                <a:latin typeface="DM Sans"/>
              </a:rPr>
              <a:t>Karahanlı (Kutadgu Bilig, Dîvânü Lûgati’t Türk), Harezm ve Çağatay Türkçesi dönemleri.</a:t>
            </a:r>
          </a:p>
        </p:txBody>
      </p:sp>
      <p:sp>
        <p:nvSpPr>
          <p:cNvPr id="10" name="TextBox 9"/>
          <p:cNvSpPr txBox="1"/>
          <p:nvPr/>
        </p:nvSpPr>
        <p:spPr>
          <a:xfrm>
            <a:off x="6179808" y="4486275"/>
            <a:ext cx="2668302" cy="295275"/>
          </a:xfrm>
          <a:prstGeom prst="rect">
            <a:avLst/>
          </a:prstGeom>
          <a:noFill/>
        </p:spPr>
        <p:txBody>
          <a:bodyPr wrap="square" lIns="0" tIns="0" rIns="0" bIns="0" anchor="t">
            <a:spAutoFit/>
          </a:bodyPr>
          <a:lstStyle/>
          <a:p>
            <a:pPr algn="ctr"/>
            <a:r>
              <a:rPr sz="1800" b="0" i="0" u="none">
                <a:solidFill>
                  <a:srgbClr val="F59E0B"/>
                </a:solidFill>
                <a:latin typeface="Merriweather"/>
              </a:rPr>
              <a:t>Batı (Oğuz) Türkçesi</a:t>
            </a:r>
          </a:p>
        </p:txBody>
      </p:sp>
      <p:sp>
        <p:nvSpPr>
          <p:cNvPr id="11" name="TextBox 10"/>
          <p:cNvSpPr txBox="1"/>
          <p:nvPr/>
        </p:nvSpPr>
        <p:spPr>
          <a:xfrm>
            <a:off x="6243339" y="4876800"/>
            <a:ext cx="2541240" cy="243780"/>
          </a:xfrm>
          <a:prstGeom prst="rect">
            <a:avLst/>
          </a:prstGeom>
          <a:noFill/>
        </p:spPr>
        <p:txBody>
          <a:bodyPr wrap="square" lIns="0" tIns="0" rIns="0" bIns="0" anchor="t">
            <a:spAutoFit/>
          </a:bodyPr>
          <a:lstStyle/>
          <a:p>
            <a:pPr algn="ctr">
              <a:lnSpc>
                <a:spcPts val="1920"/>
              </a:lnSpc>
            </a:pPr>
            <a:r>
              <a:rPr sz="1200" b="1" i="0" u="none">
                <a:solidFill>
                  <a:srgbClr val="E2E8F0"/>
                </a:solidFill>
                <a:latin typeface="DM Sans"/>
              </a:rPr>
              <a:t>(13. - 20. Yüzyıl)</a:t>
            </a:r>
          </a:p>
        </p:txBody>
      </p:sp>
      <p:sp>
        <p:nvSpPr>
          <p:cNvPr id="12" name="TextBox 11"/>
          <p:cNvSpPr txBox="1"/>
          <p:nvPr/>
        </p:nvSpPr>
        <p:spPr>
          <a:xfrm>
            <a:off x="6243339" y="5168205"/>
            <a:ext cx="2541240" cy="731341"/>
          </a:xfrm>
          <a:prstGeom prst="rect">
            <a:avLst/>
          </a:prstGeom>
          <a:noFill/>
        </p:spPr>
        <p:txBody>
          <a:bodyPr wrap="square" lIns="0" tIns="0" rIns="0" bIns="0" anchor="t">
            <a:spAutoFit/>
          </a:bodyPr>
          <a:lstStyle/>
          <a:p>
            <a:pPr algn="ctr">
              <a:lnSpc>
                <a:spcPts val="1920"/>
              </a:lnSpc>
            </a:pPr>
            <a:r>
              <a:rPr sz="1200" b="0" i="0" u="none">
                <a:solidFill>
                  <a:srgbClr val="E2E8F0"/>
                </a:solidFill>
                <a:latin typeface="DM Sans"/>
              </a:rPr>
              <a:t>Eski Anadolu (Eski Oğuz) Türkçesi ve geniş bir edebiyata sahip Osmanlı Türkçesi dönemi.</a:t>
            </a:r>
          </a:p>
        </p:txBody>
      </p:sp>
      <p:sp>
        <p:nvSpPr>
          <p:cNvPr id="13" name="TextBox 12"/>
          <p:cNvSpPr txBox="1"/>
          <p:nvPr/>
        </p:nvSpPr>
        <p:spPr>
          <a:xfrm>
            <a:off x="9015728" y="2263378"/>
            <a:ext cx="2668302" cy="295275"/>
          </a:xfrm>
          <a:prstGeom prst="rect">
            <a:avLst/>
          </a:prstGeom>
          <a:noFill/>
        </p:spPr>
        <p:txBody>
          <a:bodyPr wrap="square" lIns="0" tIns="0" rIns="0" bIns="0" anchor="t">
            <a:spAutoFit/>
          </a:bodyPr>
          <a:lstStyle/>
          <a:p>
            <a:pPr algn="ctr"/>
            <a:r>
              <a:rPr sz="1800" b="0" i="0" u="none">
                <a:solidFill>
                  <a:srgbClr val="F59E0B"/>
                </a:solidFill>
                <a:latin typeface="Merriweather"/>
              </a:rPr>
              <a:t>Türkiye Türkçesi</a:t>
            </a:r>
          </a:p>
        </p:txBody>
      </p:sp>
      <p:sp>
        <p:nvSpPr>
          <p:cNvPr id="14" name="TextBox 13"/>
          <p:cNvSpPr txBox="1"/>
          <p:nvPr/>
        </p:nvSpPr>
        <p:spPr>
          <a:xfrm>
            <a:off x="9079259" y="2653903"/>
            <a:ext cx="2541240" cy="243780"/>
          </a:xfrm>
          <a:prstGeom prst="rect">
            <a:avLst/>
          </a:prstGeom>
          <a:noFill/>
        </p:spPr>
        <p:txBody>
          <a:bodyPr wrap="square" lIns="0" tIns="0" rIns="0" bIns="0" anchor="t">
            <a:spAutoFit/>
          </a:bodyPr>
          <a:lstStyle/>
          <a:p>
            <a:pPr algn="ctr">
              <a:lnSpc>
                <a:spcPts val="1920"/>
              </a:lnSpc>
            </a:pPr>
            <a:r>
              <a:rPr sz="1200" b="1" i="0" u="none">
                <a:solidFill>
                  <a:srgbClr val="E2E8F0"/>
                </a:solidFill>
                <a:latin typeface="DM Sans"/>
              </a:rPr>
              <a:t>(20. Yüzyıl - Günümüz)</a:t>
            </a:r>
          </a:p>
        </p:txBody>
      </p:sp>
      <p:sp>
        <p:nvSpPr>
          <p:cNvPr id="15" name="TextBox 14"/>
          <p:cNvSpPr txBox="1"/>
          <p:nvPr/>
        </p:nvSpPr>
        <p:spPr>
          <a:xfrm>
            <a:off x="9079259" y="2945308"/>
            <a:ext cx="2541240" cy="731341"/>
          </a:xfrm>
          <a:prstGeom prst="rect">
            <a:avLst/>
          </a:prstGeom>
          <a:noFill/>
        </p:spPr>
        <p:txBody>
          <a:bodyPr wrap="square" lIns="0" tIns="0" rIns="0" bIns="0" anchor="t">
            <a:spAutoFit/>
          </a:bodyPr>
          <a:lstStyle/>
          <a:p>
            <a:pPr algn="ctr">
              <a:lnSpc>
                <a:spcPts val="1920"/>
              </a:lnSpc>
            </a:pPr>
            <a:r>
              <a:rPr sz="1200" b="0" i="0" u="none">
                <a:solidFill>
                  <a:srgbClr val="E2E8F0"/>
                </a:solidFill>
                <a:latin typeface="DM Sans"/>
              </a:rPr>
              <a:t>Harf devrimi, dilde sadeleşme hareketleri ve Latin alfabesinin kabulü ile günümüze uzanan dönem.</a:t>
            </a:r>
          </a:p>
        </p:txBody>
      </p:sp>
      <p:sp>
        <p:nvSpPr>
          <p:cNvPr id="16" name="Rounded Rectangle 15"/>
          <p:cNvSpPr/>
          <p:nvPr/>
        </p:nvSpPr>
        <p:spPr>
          <a:xfrm>
            <a:off x="1727820" y="4038600"/>
            <a:ext cx="228600" cy="228600"/>
          </a:xfrm>
          <a:prstGeom prst="roundRect">
            <a:avLst>
              <a:gd name="adj" fmla="val 50000"/>
            </a:avLst>
          </a:prstGeom>
          <a:solidFill>
            <a:srgbClr val="0F172A"/>
          </a:solidFill>
          <a:ln w="381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4563740" y="4038600"/>
            <a:ext cx="228600" cy="228600"/>
          </a:xfrm>
          <a:prstGeom prst="roundRect">
            <a:avLst>
              <a:gd name="adj" fmla="val 50000"/>
            </a:avLst>
          </a:prstGeom>
          <a:solidFill>
            <a:srgbClr val="0F172A"/>
          </a:solidFill>
          <a:ln w="381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7399659" y="4038600"/>
            <a:ext cx="228600" cy="228600"/>
          </a:xfrm>
          <a:prstGeom prst="roundRect">
            <a:avLst>
              <a:gd name="adj" fmla="val 50000"/>
            </a:avLst>
          </a:prstGeom>
          <a:solidFill>
            <a:srgbClr val="0F172A"/>
          </a:solidFill>
          <a:ln w="381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10235579" y="4038600"/>
            <a:ext cx="228600" cy="228600"/>
          </a:xfrm>
          <a:prstGeom prst="roundRect">
            <a:avLst>
              <a:gd name="adj" fmla="val 50000"/>
            </a:avLst>
          </a:prstGeom>
          <a:solidFill>
            <a:srgbClr val="0F172A"/>
          </a:solidFill>
          <a:ln w="381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Türk Dilinin Tarihî Gelişimi</a:t>
            </a:r>
          </a:p>
        </p:txBody>
      </p:sp>
      <p:sp>
        <p:nvSpPr>
          <p:cNvPr id="21" name="Rectangle 20"/>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295275" y="2598390"/>
            <a:ext cx="11601450" cy="962025"/>
          </a:xfrm>
          <a:prstGeom prst="rect">
            <a:avLst/>
          </a:prstGeom>
          <a:noFill/>
        </p:spPr>
        <p:txBody>
          <a:bodyPr wrap="square" lIns="0" tIns="0" rIns="0" bIns="0" anchor="t">
            <a:spAutoFit/>
          </a:bodyPr>
          <a:lstStyle/>
          <a:p>
            <a:pPr algn="ctr"/>
            <a:r>
              <a:rPr sz="6000" b="1" i="0" u="none">
                <a:solidFill>
                  <a:srgbClr val="F59E0B"/>
                </a:solidFill>
                <a:latin typeface="Merriweather"/>
              </a:rPr>
              <a:t>Teşekkürler</a:t>
            </a:r>
          </a:p>
        </p:txBody>
      </p:sp>
      <p:sp>
        <p:nvSpPr>
          <p:cNvPr id="4" name="TextBox 3"/>
          <p:cNvSpPr txBox="1"/>
          <p:nvPr/>
        </p:nvSpPr>
        <p:spPr>
          <a:xfrm>
            <a:off x="571500" y="3750915"/>
            <a:ext cx="11049000" cy="365670"/>
          </a:xfrm>
          <a:prstGeom prst="rect">
            <a:avLst/>
          </a:prstGeom>
          <a:noFill/>
        </p:spPr>
        <p:txBody>
          <a:bodyPr wrap="square" lIns="0" tIns="0" rIns="0" bIns="0" anchor="t">
            <a:spAutoFit/>
          </a:bodyPr>
          <a:lstStyle/>
          <a:p>
            <a:pPr algn="ctr">
              <a:lnSpc>
                <a:spcPts val="2879"/>
              </a:lnSpc>
            </a:pPr>
            <a:r>
              <a:rPr sz="1800" b="0" i="0" u="none">
                <a:solidFill>
                  <a:srgbClr val="94A3B8"/>
                </a:solidFill>
                <a:latin typeface="DM Sans"/>
              </a:rPr>
              <a:t>Soru ve Katkılarınız İçin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TotalTime>
  <Words>1013</Words>
  <Application>Microsoft Office PowerPoint</Application>
  <PresentationFormat>Geniş ekran</PresentationFormat>
  <Paragraphs>101</Paragraphs>
  <Slides>15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15</vt:i4>
      </vt:variant>
    </vt:vector>
  </HeadingPairs>
  <TitlesOfParts>
    <vt:vector size="21" baseType="lpstr">
      <vt:lpstr>Arial</vt:lpstr>
      <vt:lpstr>Calibri</vt:lpstr>
      <vt:lpstr>DM Sans</vt:lpstr>
      <vt:lpstr>Merriweather</vt:lpstr>
      <vt:lpstr>Merriweather Light</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Gökçe ULUS</cp:lastModifiedBy>
  <cp:revision>2</cp:revision>
  <dcterms:created xsi:type="dcterms:W3CDTF">2013-01-27T09:14:16Z</dcterms:created>
  <dcterms:modified xsi:type="dcterms:W3CDTF">2026-07-24T07:03:02Z</dcterms:modified>
  <cp:category/>
</cp:coreProperties>
</file>