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80" r:id="rId4"/>
    <p:sldId id="281" r:id="rId5"/>
    <p:sldId id="282" r:id="rId6"/>
    <p:sldId id="283" r:id="rId7"/>
    <p:sldId id="259" r:id="rId8"/>
    <p:sldId id="260" r:id="rId9"/>
    <p:sldId id="261" r:id="rId10"/>
    <p:sldId id="262" r:id="rId11"/>
    <p:sldId id="263" r:id="rId12"/>
    <p:sldId id="284" r:id="rId13"/>
    <p:sldId id="264" r:id="rId14"/>
    <p:sldId id="285" r:id="rId15"/>
    <p:sldId id="286" r:id="rId16"/>
    <p:sldId id="287" r:id="rId17"/>
    <p:sldId id="265" r:id="rId18"/>
    <p:sldId id="266" r:id="rId19"/>
    <p:sldId id="267" r:id="rId20"/>
    <p:sldId id="288" r:id="rId21"/>
    <p:sldId id="290" r:id="rId22"/>
    <p:sldId id="289" r:id="rId23"/>
    <p:sldId id="291" r:id="rId24"/>
    <p:sldId id="292" r:id="rId25"/>
    <p:sldId id="294" r:id="rId26"/>
    <p:sldId id="293" r:id="rId27"/>
    <p:sldId id="269" r:id="rId28"/>
    <p:sldId id="270" r:id="rId29"/>
    <p:sldId id="295" r:id="rId30"/>
    <p:sldId id="271" r:id="rId31"/>
    <p:sldId id="27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6600"/>
    <a:srgbClr val="33CC33"/>
    <a:srgbClr val="FF6D70"/>
    <a:srgbClr val="7BA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611D1-4E60-47B4-890A-CBDDAEF85B98}" type="datetimeFigureOut">
              <a:rPr lang="tr-TR" smtClean="0"/>
              <a:t>28.11.2025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6A1CE-FC0E-4A22-935C-19720DCD3A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58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De=Re karekök(Dh/2R)​​  R: eğrilik yarıçapı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6A1CE-FC0E-4A22-935C-19720DCD3ADD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1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AF02-780B-4A5F-BFFA-7BEDF2917C00}" type="datetime1">
              <a:rPr lang="tr-TR" smtClean="0"/>
              <a:t>28.11.2025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4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6B5-B9B5-465A-A985-5817FDD708F9}" type="datetime1">
              <a:rPr lang="tr-TR" smtClean="0"/>
              <a:t>28.11.2025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12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D0F5-E58E-4B1E-B325-60F345033986}" type="datetime1">
              <a:rPr lang="tr-TR" smtClean="0"/>
              <a:t>28.11.2025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60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FFFB7-7F08-47C4-8455-37F08D6A698C}" type="datetime1">
              <a:rPr lang="tr-TR" smtClean="0"/>
              <a:t>28.11.2025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835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B272-6411-42FE-8E49-013C02E3AD90}" type="datetime1">
              <a:rPr lang="tr-TR" smtClean="0"/>
              <a:t>28.11.2025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685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9A34-6CD4-49ED-94FF-3861F98F11DF}" type="datetime1">
              <a:rPr lang="tr-TR" smtClean="0"/>
              <a:t>28.11.2025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562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F49C0-5EDA-4F15-8B86-F697B4903820}" type="datetime1">
              <a:rPr lang="tr-TR" smtClean="0"/>
              <a:t>28.11.2025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93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7F75-5CFE-4AC3-81BD-58B4E241C78D}" type="datetime1">
              <a:rPr lang="tr-TR" smtClean="0"/>
              <a:t>28.11.2025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2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6701-26CF-49DA-9789-56DC12CA6705}" type="datetime1">
              <a:rPr lang="tr-TR" smtClean="0"/>
              <a:t>28.11.2025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894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05BF-0C6A-4E97-87C4-D52478CB628C}" type="datetime1">
              <a:rPr lang="tr-TR" smtClean="0"/>
              <a:t>28.11.2025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95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88C7-5622-4069-852D-8BC63A88FDD8}" type="datetime1">
              <a:rPr lang="tr-TR" smtClean="0"/>
              <a:t>28.11.2025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03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53BA-1AA3-4C6D-9D30-8D6F79AD47D9}" type="datetime1">
              <a:rPr lang="tr-TR" smtClean="0"/>
              <a:t>28.11.2025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36462-DBD6-4833-A557-4F162F5DA34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06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183" y="8567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1686616" y="4341715"/>
            <a:ext cx="91621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86616" y="3286409"/>
            <a:ext cx="91621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9761" y="3428936"/>
            <a:ext cx="1083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Heat Exchangers Pressure Drop </a:t>
            </a:r>
            <a:r>
              <a:rPr lang="tr-TR" sz="3600" b="1" dirty="0"/>
              <a:t>a</a:t>
            </a:r>
            <a:r>
              <a:rPr lang="en-US" sz="3600" b="1" dirty="0" err="1"/>
              <a:t>nd</a:t>
            </a:r>
            <a:r>
              <a:rPr lang="en-US" sz="3600" b="1" dirty="0"/>
              <a:t> Pumping Power</a:t>
            </a:r>
            <a:endParaRPr lang="tr-TR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5134" y="5182822"/>
            <a:ext cx="605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Dr. Yağmur NALBANT ATAK</a:t>
            </a:r>
          </a:p>
          <a:p>
            <a:r>
              <a:rPr lang="tr-TR" sz="2400" b="1" i="1" dirty="0"/>
              <a:t>Atılım University</a:t>
            </a:r>
          </a:p>
          <a:p>
            <a:r>
              <a:rPr lang="tr-TR" sz="2400" b="1" i="1" dirty="0"/>
              <a:t>Department of Mechanical Engineering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9446" y="939462"/>
            <a:ext cx="9391461" cy="21525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4400" b="1">
                <a:solidFill>
                  <a:srgbClr val="C00000"/>
                </a:solidFill>
              </a:rPr>
              <a:t>ME 453 </a:t>
            </a:r>
            <a:br>
              <a:rPr lang="tr-TR" sz="4400" b="1">
                <a:solidFill>
                  <a:srgbClr val="C00000"/>
                </a:solidFill>
              </a:rPr>
            </a:br>
            <a:r>
              <a:rPr lang="tr-TR" sz="4400" b="1">
                <a:solidFill>
                  <a:srgbClr val="C00000"/>
                </a:solidFill>
              </a:rPr>
              <a:t>HEAT EXCHANGER DESIGN</a:t>
            </a:r>
            <a:br>
              <a:rPr lang="tr-TR" sz="4400" b="1"/>
            </a:br>
            <a:r>
              <a:rPr lang="tr-TR" sz="4000" b="1"/>
              <a:t>2024-2025 / SPRING</a:t>
            </a:r>
            <a:endParaRPr lang="tr-TR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36462-DBD6-4833-A557-4F162F5DA347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364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2287A-0C2A-BB2E-4551-5753AF31F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98A74B-8B09-B237-D6A2-0B69C7B1AE2B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85A56-7665-555D-18EE-B1DC0181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E7C19-CAC2-04F1-B1E2-EFDB7BA8B89E}"/>
              </a:ext>
            </a:extLst>
          </p:cNvPr>
          <p:cNvSpPr txBox="1"/>
          <p:nvPr/>
        </p:nvSpPr>
        <p:spPr>
          <a:xfrm>
            <a:off x="217280" y="74909"/>
            <a:ext cx="6134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9EFABEF-E22E-1F4C-FD7A-73B47CD8D08C}"/>
              </a:ext>
            </a:extLst>
          </p:cNvPr>
          <p:cNvSpPr txBox="1"/>
          <p:nvPr/>
        </p:nvSpPr>
        <p:spPr>
          <a:xfrm>
            <a:off x="217281" y="993953"/>
            <a:ext cx="58787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/>
              <a:t>Flow in a </a:t>
            </a:r>
            <a:r>
              <a:rPr lang="tr-TR" sz="2400" b="1" dirty="0" err="1"/>
              <a:t>rectangular</a:t>
            </a:r>
            <a:r>
              <a:rPr lang="tr-TR" sz="2400" b="1" dirty="0"/>
              <a:t> </a:t>
            </a:r>
            <a:r>
              <a:rPr lang="tr-TR" sz="2400" b="1" dirty="0" err="1"/>
              <a:t>duct</a:t>
            </a:r>
            <a:r>
              <a:rPr lang="tr-TR" sz="2400" b="1" dirty="0"/>
              <a:t> (</a:t>
            </a:r>
            <a:r>
              <a:rPr lang="tr-TR" sz="2400" b="1" dirty="0" err="1"/>
              <a:t>dimensions</a:t>
            </a:r>
            <a:r>
              <a:rPr lang="tr-TR" sz="2400" b="1" dirty="0"/>
              <a:t> </a:t>
            </a:r>
            <a:r>
              <a:rPr lang="tr-TR" sz="2400" b="1" dirty="0" err="1"/>
              <a:t>axb</a:t>
            </a:r>
            <a:r>
              <a:rPr lang="tr-TR" sz="2400" b="1" dirty="0"/>
              <a:t>) in </a:t>
            </a:r>
            <a:r>
              <a:rPr lang="tr-TR" sz="2400" b="1" dirty="0" err="1"/>
              <a:t>which</a:t>
            </a:r>
            <a:r>
              <a:rPr lang="tr-TR" sz="2400" b="1" dirty="0"/>
              <a:t> b&lt;&lt;a is </a:t>
            </a:r>
            <a:r>
              <a:rPr lang="tr-TR" sz="2400" b="1" dirty="0" err="1"/>
              <a:t>similar</a:t>
            </a:r>
            <a:r>
              <a:rPr lang="tr-TR" sz="2400" b="1" dirty="0"/>
              <a:t> to </a:t>
            </a:r>
            <a:r>
              <a:rPr lang="tr-TR" sz="2400" b="1" dirty="0" err="1"/>
              <a:t>this</a:t>
            </a:r>
            <a:r>
              <a:rPr lang="tr-TR" sz="2400" b="1" dirty="0"/>
              <a:t> </a:t>
            </a:r>
            <a:r>
              <a:rPr lang="tr-TR" sz="2400" b="1" dirty="0" err="1"/>
              <a:t>annular</a:t>
            </a:r>
            <a:r>
              <a:rPr lang="tr-TR" sz="2400" b="1" dirty="0"/>
              <a:t> </a:t>
            </a:r>
            <a:r>
              <a:rPr lang="tr-TR" sz="2400" b="1" dirty="0" err="1"/>
              <a:t>flow</a:t>
            </a:r>
            <a:r>
              <a:rPr lang="tr-TR" sz="2400" b="1" dirty="0"/>
              <a:t>.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rectangular</a:t>
            </a:r>
            <a:r>
              <a:rPr lang="tr-TR" sz="2400" b="1" dirty="0"/>
              <a:t> </a:t>
            </a:r>
            <a:r>
              <a:rPr lang="tr-TR" sz="2400" b="1" dirty="0" err="1"/>
              <a:t>ducts</a:t>
            </a:r>
            <a:r>
              <a:rPr lang="tr-TR" sz="2400" b="1" dirty="0"/>
              <a:t> of </a:t>
            </a:r>
            <a:r>
              <a:rPr lang="tr-TR" sz="2400" b="1" dirty="0" err="1"/>
              <a:t>other</a:t>
            </a:r>
            <a:r>
              <a:rPr lang="tr-TR" sz="2400" b="1" dirty="0"/>
              <a:t> </a:t>
            </a:r>
            <a:r>
              <a:rPr lang="tr-TR" sz="2400" b="1" dirty="0" err="1"/>
              <a:t>aspect</a:t>
            </a:r>
            <a:r>
              <a:rPr lang="tr-TR" sz="2400" b="1" dirty="0"/>
              <a:t> </a:t>
            </a:r>
            <a:r>
              <a:rPr lang="tr-TR" sz="2400" b="1" dirty="0" err="1"/>
              <a:t>ratios</a:t>
            </a:r>
            <a:r>
              <a:rPr lang="tr-TR" sz="2400" b="1" dirty="0"/>
              <a:t> (b/a):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6E4C43DB-A1B6-7573-7B7D-24A4C0821B83}"/>
                  </a:ext>
                </a:extLst>
              </p:cNvPr>
              <p:cNvSpPr txBox="1"/>
              <p:nvPr/>
            </p:nvSpPr>
            <p:spPr>
              <a:xfrm>
                <a:off x="724469" y="3074103"/>
                <a:ext cx="1265796" cy="7563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tr-TR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𝑹𝒆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6E4C43DB-A1B6-7573-7B7D-24A4C0821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9" y="3074103"/>
                <a:ext cx="1265796" cy="756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E3BCB0C-CE19-2968-F21B-32F036D54173}"/>
                  </a:ext>
                </a:extLst>
              </p:cNvPr>
              <p:cNvSpPr txBox="1"/>
              <p:nvPr/>
            </p:nvSpPr>
            <p:spPr>
              <a:xfrm>
                <a:off x="724469" y="4922358"/>
                <a:ext cx="2048574" cy="767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E3BCB0C-CE19-2968-F21B-32F036D54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69" y="4922358"/>
                <a:ext cx="2048574" cy="767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BB5B172F-346E-200E-5EA5-5152DFBDB9EF}"/>
              </a:ext>
            </a:extLst>
          </p:cNvPr>
          <p:cNvSpPr txBox="1"/>
          <p:nvPr/>
        </p:nvSpPr>
        <p:spPr>
          <a:xfrm>
            <a:off x="724469" y="4205844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where</a:t>
            </a:r>
            <a:endParaRPr lang="tr-TR" sz="2400" b="1" dirty="0"/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0B6B233A-0F28-2378-DC34-3D81EFDD4715}"/>
              </a:ext>
            </a:extLst>
          </p:cNvPr>
          <p:cNvGrpSpPr/>
          <p:nvPr/>
        </p:nvGrpSpPr>
        <p:grpSpPr>
          <a:xfrm>
            <a:off x="6764620" y="993953"/>
            <a:ext cx="4470827" cy="4695410"/>
            <a:chOff x="6764620" y="993953"/>
            <a:chExt cx="4470827" cy="4695410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943E5540-CC57-7C5F-5DCB-3A177D641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4620" y="993953"/>
              <a:ext cx="4470827" cy="41851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C1C92DF0-5626-B571-A9E9-F1B963D18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64620" y="5179104"/>
              <a:ext cx="4470826" cy="510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61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9EAED-8443-90CC-0B3C-0C9CA257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85AA76-DBDC-3773-01BA-34B34C9871B5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4A1425-51B1-A2B8-CE31-9904449E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57F90-4715-1F11-F0B9-74CC1BFFE460}"/>
              </a:ext>
            </a:extLst>
          </p:cNvPr>
          <p:cNvSpPr txBox="1"/>
          <p:nvPr/>
        </p:nvSpPr>
        <p:spPr>
          <a:xfrm>
            <a:off x="217280" y="74909"/>
            <a:ext cx="709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46E8628-D2CE-FCBF-0461-8C82DEF8BC53}"/>
              </a:ext>
            </a:extLst>
          </p:cNvPr>
          <p:cNvSpPr txBox="1"/>
          <p:nvPr/>
        </p:nvSpPr>
        <p:spPr>
          <a:xfrm>
            <a:off x="217280" y="1071775"/>
            <a:ext cx="11407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frictional</a:t>
            </a:r>
            <a:r>
              <a:rPr lang="tr-TR" sz="2400" b="1" dirty="0"/>
              <a:t>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flow</a:t>
            </a:r>
            <a:r>
              <a:rPr lang="tr-TR" sz="2400" b="1" dirty="0"/>
              <a:t> through a </a:t>
            </a:r>
            <a:r>
              <a:rPr lang="tr-TR" sz="2400" b="1" dirty="0" err="1"/>
              <a:t>duct</a:t>
            </a:r>
            <a:r>
              <a:rPr lang="tr-TR" sz="2400" b="1" dirty="0"/>
              <a:t> of </a:t>
            </a:r>
            <a:r>
              <a:rPr lang="tr-TR" sz="2400" b="1" dirty="0" err="1"/>
              <a:t>length</a:t>
            </a:r>
            <a:r>
              <a:rPr lang="tr-TR" sz="2400" b="1" dirty="0"/>
              <a:t> L is </a:t>
            </a:r>
            <a:r>
              <a:rPr lang="tr-TR" sz="2400" b="1" dirty="0" err="1"/>
              <a:t>generally</a:t>
            </a:r>
            <a:r>
              <a:rPr lang="tr-TR" sz="2400" b="1" dirty="0"/>
              <a:t> </a:t>
            </a:r>
            <a:r>
              <a:rPr lang="tr-TR" sz="2400" b="1" dirty="0" err="1"/>
              <a:t>expressed</a:t>
            </a:r>
            <a:r>
              <a:rPr lang="tr-TR" sz="2400" b="1" dirty="0"/>
              <a:t> as: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EAC43E68-832E-64B7-D92D-021FB958B223}"/>
                  </a:ext>
                </a:extLst>
              </p:cNvPr>
              <p:cNvSpPr txBox="1"/>
              <p:nvPr/>
            </p:nvSpPr>
            <p:spPr>
              <a:xfrm>
                <a:off x="1601643" y="2251530"/>
                <a:ext cx="2525563" cy="835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EAC43E68-832E-64B7-D92D-021FB958B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43" y="2251530"/>
                <a:ext cx="2525563" cy="835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98BBAF6-33F8-12AD-74FE-BA56F1EF2F53}"/>
                  </a:ext>
                </a:extLst>
              </p:cNvPr>
              <p:cNvSpPr txBox="1"/>
              <p:nvPr/>
            </p:nvSpPr>
            <p:spPr>
              <a:xfrm>
                <a:off x="6091472" y="2255814"/>
                <a:ext cx="2123274" cy="8359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98BBAF6-33F8-12AD-74FE-BA56F1EF2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472" y="2255814"/>
                <a:ext cx="2123274" cy="835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C277D90D-F00D-819C-D34E-43AE14C80BF0}"/>
              </a:ext>
            </a:extLst>
          </p:cNvPr>
          <p:cNvSpPr txBox="1"/>
          <p:nvPr/>
        </p:nvSpPr>
        <p:spPr>
          <a:xfrm>
            <a:off x="4965728" y="2438697"/>
            <a:ext cx="121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or</a:t>
            </a:r>
            <a:endParaRPr lang="tr-T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CEBF0875-F27D-CEA7-FFCC-9D4EF074ED6E}"/>
                  </a:ext>
                </a:extLst>
              </p:cNvPr>
              <p:cNvSpPr txBox="1"/>
              <p:nvPr/>
            </p:nvSpPr>
            <p:spPr>
              <a:xfrm>
                <a:off x="9403253" y="2438697"/>
                <a:ext cx="129458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CEBF0875-F27D-CEA7-FFCC-9D4EF074E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3253" y="2438697"/>
                <a:ext cx="1294585" cy="369332"/>
              </a:xfrm>
              <a:prstGeom prst="rect">
                <a:avLst/>
              </a:prstGeom>
              <a:blipFill>
                <a:blip r:embed="rId5"/>
                <a:stretch>
                  <a:fillRect l="-4673" r="-4673" b="-253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>
            <a:extLst>
              <a:ext uri="{FF2B5EF4-FFF2-40B4-BE49-F238E27FC236}">
                <a16:creationId xmlns:a16="http://schemas.microsoft.com/office/drawing/2014/main" id="{CD28CE96-BE19-64B8-B946-72AF7EFEEE1A}"/>
              </a:ext>
            </a:extLst>
          </p:cNvPr>
          <p:cNvSpPr txBox="1"/>
          <p:nvPr/>
        </p:nvSpPr>
        <p:spPr>
          <a:xfrm>
            <a:off x="217280" y="3429000"/>
            <a:ext cx="11407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 </a:t>
            </a:r>
            <a:r>
              <a:rPr lang="tr-TR" sz="2400" b="1" dirty="0" err="1"/>
              <a:t>experienced</a:t>
            </a:r>
            <a:r>
              <a:rPr lang="tr-TR" sz="2400" b="1" dirty="0"/>
              <a:t> by a </a:t>
            </a:r>
            <a:r>
              <a:rPr lang="tr-TR" sz="2400" b="1" dirty="0" err="1"/>
              <a:t>single-phase</a:t>
            </a:r>
            <a:r>
              <a:rPr lang="tr-TR" sz="2400" b="1" dirty="0"/>
              <a:t> </a:t>
            </a:r>
            <a:r>
              <a:rPr lang="tr-TR" sz="2400" b="1" dirty="0" err="1"/>
              <a:t>fluid</a:t>
            </a:r>
            <a:r>
              <a:rPr lang="tr-TR" sz="2400" b="1" dirty="0"/>
              <a:t>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tubes</a:t>
            </a:r>
            <a:r>
              <a:rPr lang="tr-TR" sz="2400" b="1" dirty="0"/>
              <a:t> of a Shell-and-</a:t>
            </a:r>
            <a:r>
              <a:rPr lang="tr-TR" sz="2400" b="1" dirty="0" err="1"/>
              <a:t>tube</a:t>
            </a:r>
            <a:r>
              <a:rPr lang="tr-TR" sz="2400" b="1" dirty="0"/>
              <a:t> </a:t>
            </a:r>
            <a:r>
              <a:rPr lang="tr-TR" sz="2400" b="1" dirty="0" err="1"/>
              <a:t>heat</a:t>
            </a:r>
            <a:r>
              <a:rPr lang="tr-TR" sz="2400" b="1" dirty="0"/>
              <a:t> </a:t>
            </a:r>
            <a:r>
              <a:rPr lang="tr-TR" sz="2400" b="1" dirty="0" err="1"/>
              <a:t>exchanger</a:t>
            </a:r>
            <a:r>
              <a:rPr lang="tr-TR" sz="2400" b="1" dirty="0"/>
              <a:t> </a:t>
            </a:r>
            <a:r>
              <a:rPr lang="tr-TR" sz="2400" b="1" dirty="0" err="1"/>
              <a:t>must</a:t>
            </a:r>
            <a:r>
              <a:rPr lang="tr-TR" sz="2400" b="1" dirty="0"/>
              <a:t> </a:t>
            </a:r>
            <a:r>
              <a:rPr lang="tr-TR" sz="2400" b="1" dirty="0" err="1"/>
              <a:t>include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effects</a:t>
            </a:r>
            <a:r>
              <a:rPr lang="tr-TR" sz="2400" b="1" dirty="0"/>
              <a:t> of </a:t>
            </a:r>
            <a:r>
              <a:rPr lang="tr-TR" sz="2400" b="1" dirty="0" err="1"/>
              <a:t>all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tubes</a:t>
            </a:r>
            <a:r>
              <a:rPr lang="tr-TR" sz="2400" b="1" dirty="0"/>
              <a:t>.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all</a:t>
            </a:r>
            <a:r>
              <a:rPr lang="tr-TR" sz="2400" b="1" dirty="0"/>
              <a:t> </a:t>
            </a:r>
            <a:r>
              <a:rPr lang="tr-TR" sz="2400" b="1" dirty="0" err="1"/>
              <a:t>tubes</a:t>
            </a:r>
            <a:r>
              <a:rPr lang="tr-TR" sz="2400" b="1" dirty="0"/>
              <a:t> can be </a:t>
            </a:r>
            <a:r>
              <a:rPr lang="tr-TR" sz="2400" b="1" dirty="0" err="1"/>
              <a:t>calculated</a:t>
            </a:r>
            <a:r>
              <a:rPr lang="tr-TR" sz="2400" b="1" dirty="0"/>
              <a:t>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D5EE59B4-4329-D93B-4393-A4D85A95D3F5}"/>
                  </a:ext>
                </a:extLst>
              </p:cNvPr>
              <p:cNvSpPr txBox="1"/>
              <p:nvPr/>
            </p:nvSpPr>
            <p:spPr>
              <a:xfrm>
                <a:off x="1730109" y="4973310"/>
                <a:ext cx="2268633" cy="8129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D5EE59B4-4329-D93B-4393-A4D85A95D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109" y="4973310"/>
                <a:ext cx="2268633" cy="812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3BCB8AEC-DD90-3E18-46E3-DCDAF7BFCFFE}"/>
                  </a:ext>
                </a:extLst>
              </p:cNvPr>
              <p:cNvSpPr txBox="1"/>
              <p:nvPr/>
            </p:nvSpPr>
            <p:spPr>
              <a:xfrm>
                <a:off x="4656733" y="5132391"/>
                <a:ext cx="7116025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err="1"/>
                  <a:t>Where</a:t>
                </a:r>
                <a:r>
                  <a:rPr lang="tr-T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sz="2400" b="1" dirty="0"/>
                  <a:t> is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number</a:t>
                </a:r>
                <a:r>
                  <a:rPr lang="tr-TR" sz="2400" b="1" dirty="0"/>
                  <a:t> of </a:t>
                </a:r>
                <a:r>
                  <a:rPr lang="tr-TR" sz="2400" b="1" dirty="0" err="1"/>
                  <a:t>tube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passes</a:t>
                </a:r>
                <a:r>
                  <a:rPr lang="tr-TR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2400" b="1" dirty="0"/>
                  <a:t>.  </a:t>
                </a:r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3BCB8AEC-DD90-3E18-46E3-DCDAF7BF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733" y="5132391"/>
                <a:ext cx="7116025" cy="494751"/>
              </a:xfrm>
              <a:prstGeom prst="rect">
                <a:avLst/>
              </a:prstGeom>
              <a:blipFill>
                <a:blip r:embed="rId7"/>
                <a:stretch>
                  <a:fillRect l="-1371" t="-9877" r="-2571" b="-20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95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8093C-44EA-57F7-6AC1-B7A93992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AEF362-6555-EFB6-CB7A-CE6616D34A4F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90883-C449-5548-CC4F-12FDF3AB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182D6-B4A8-5C59-7BBE-6216EAED5B1C}"/>
              </a:ext>
            </a:extLst>
          </p:cNvPr>
          <p:cNvSpPr txBox="1"/>
          <p:nvPr/>
        </p:nvSpPr>
        <p:spPr>
          <a:xfrm>
            <a:off x="217280" y="74909"/>
            <a:ext cx="709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EFAF56B9-0149-8456-7B82-D307C81E6227}"/>
              </a:ext>
            </a:extLst>
          </p:cNvPr>
          <p:cNvSpPr txBox="1"/>
          <p:nvPr/>
        </p:nvSpPr>
        <p:spPr>
          <a:xfrm>
            <a:off x="217280" y="998817"/>
            <a:ext cx="11407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fluid</a:t>
            </a:r>
            <a:r>
              <a:rPr lang="tr-TR" sz="2400" b="1" dirty="0"/>
              <a:t>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experience</a:t>
            </a:r>
            <a:r>
              <a:rPr lang="tr-TR" sz="2400" b="1" dirty="0"/>
              <a:t> an </a:t>
            </a:r>
            <a:r>
              <a:rPr lang="tr-TR" sz="2400" b="1" dirty="0" err="1"/>
              <a:t>additional</a:t>
            </a:r>
            <a:r>
              <a:rPr lang="tr-TR" sz="2400" b="1" dirty="0"/>
              <a:t> </a:t>
            </a:r>
            <a:r>
              <a:rPr lang="tr-TR" sz="2400" b="1" dirty="0" err="1"/>
              <a:t>loss</a:t>
            </a:r>
            <a:r>
              <a:rPr lang="tr-TR" sz="2400" b="1" dirty="0"/>
              <a:t> </a:t>
            </a:r>
            <a:r>
              <a:rPr lang="tr-TR" sz="2400" b="1" dirty="0" err="1"/>
              <a:t>due</a:t>
            </a:r>
            <a:r>
              <a:rPr lang="tr-TR" sz="2400" b="1" dirty="0"/>
              <a:t> to </a:t>
            </a:r>
            <a:r>
              <a:rPr lang="tr-TR" sz="2400" b="1" dirty="0" err="1"/>
              <a:t>sudden</a:t>
            </a:r>
            <a:r>
              <a:rPr lang="tr-TR" sz="2400" b="1" dirty="0"/>
              <a:t> </a:t>
            </a:r>
            <a:r>
              <a:rPr lang="tr-TR" sz="2400" b="1" dirty="0" err="1"/>
              <a:t>expansions</a:t>
            </a:r>
            <a:r>
              <a:rPr lang="tr-TR" sz="2400" b="1" dirty="0"/>
              <a:t> and </a:t>
            </a:r>
            <a:r>
              <a:rPr lang="tr-TR" sz="2400" b="1" dirty="0" err="1"/>
              <a:t>contractions</a:t>
            </a:r>
            <a:r>
              <a:rPr lang="tr-TR" sz="2400" b="1" dirty="0"/>
              <a:t> </a:t>
            </a:r>
            <a:r>
              <a:rPr lang="tr-TR" sz="2400" b="1" dirty="0" err="1"/>
              <a:t>that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tube</a:t>
            </a:r>
            <a:r>
              <a:rPr lang="tr-TR" sz="2400" b="1" dirty="0"/>
              <a:t> </a:t>
            </a:r>
            <a:r>
              <a:rPr lang="tr-TR" sz="2400" b="1" dirty="0" err="1"/>
              <a:t>undergoes</a:t>
            </a:r>
            <a:r>
              <a:rPr lang="tr-TR" sz="2400" b="1" dirty="0"/>
              <a:t> </a:t>
            </a:r>
            <a:r>
              <a:rPr lang="tr-TR" sz="2400" b="1" dirty="0" err="1"/>
              <a:t>during</a:t>
            </a:r>
            <a:r>
              <a:rPr lang="tr-TR" sz="2400" b="1" dirty="0"/>
              <a:t> a </a:t>
            </a:r>
            <a:r>
              <a:rPr lang="tr-TR" sz="2400" b="1" dirty="0" err="1"/>
              <a:t>return</a:t>
            </a:r>
            <a:r>
              <a:rPr lang="tr-TR" sz="2400" b="1" dirty="0"/>
              <a:t>. </a:t>
            </a:r>
            <a:r>
              <a:rPr lang="tr-TR" sz="2400" b="1" dirty="0" err="1"/>
              <a:t>Experiments</a:t>
            </a:r>
            <a:r>
              <a:rPr lang="tr-TR" sz="2400" b="1" dirty="0"/>
              <a:t> </a:t>
            </a:r>
            <a:r>
              <a:rPr lang="tr-TR" sz="2400" b="1" dirty="0" err="1"/>
              <a:t>show</a:t>
            </a:r>
            <a:r>
              <a:rPr lang="tr-TR" sz="2400" b="1" dirty="0"/>
              <a:t> </a:t>
            </a:r>
            <a:r>
              <a:rPr lang="tr-TR" sz="2400" b="1" dirty="0" err="1"/>
              <a:t>that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return</a:t>
            </a:r>
            <a:r>
              <a:rPr lang="tr-TR" sz="2400" b="1" dirty="0"/>
              <a:t>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loss</a:t>
            </a:r>
            <a:r>
              <a:rPr lang="tr-TR" sz="2400" b="1" dirty="0"/>
              <a:t> is </a:t>
            </a:r>
            <a:r>
              <a:rPr lang="tr-TR" sz="2400" b="1" dirty="0" err="1"/>
              <a:t>given</a:t>
            </a:r>
            <a:r>
              <a:rPr lang="tr-TR" sz="2400" b="1" dirty="0"/>
              <a:t>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567C81D6-FC71-9F17-F69F-6B1F262AA990}"/>
                  </a:ext>
                </a:extLst>
              </p:cNvPr>
              <p:cNvSpPr txBox="1"/>
              <p:nvPr/>
            </p:nvSpPr>
            <p:spPr>
              <a:xfrm>
                <a:off x="669795" y="2428259"/>
                <a:ext cx="2278124" cy="7481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567C81D6-FC71-9F17-F69F-6B1F262AA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95" y="2428259"/>
                <a:ext cx="2278124" cy="74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D096DFB5-9C78-0107-F64A-86D1D98DCCC6}"/>
                  </a:ext>
                </a:extLst>
              </p:cNvPr>
              <p:cNvSpPr txBox="1"/>
              <p:nvPr/>
            </p:nvSpPr>
            <p:spPr>
              <a:xfrm>
                <a:off x="3491312" y="2428259"/>
                <a:ext cx="8342179" cy="747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err="1"/>
                  <a:t>Where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b="1" dirty="0"/>
                  <a:t> is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number</a:t>
                </a:r>
                <a:r>
                  <a:rPr lang="tr-TR" b="1" dirty="0"/>
                  <a:t> of </a:t>
                </a:r>
                <a:r>
                  <a:rPr lang="tr-TR" b="1" dirty="0" err="1"/>
                  <a:t>tube</a:t>
                </a:r>
                <a:r>
                  <a:rPr lang="tr-TR" b="1" dirty="0"/>
                  <a:t> </a:t>
                </a:r>
                <a:r>
                  <a:rPr lang="tr-TR" b="1" dirty="0" err="1"/>
                  <a:t>passes</a:t>
                </a:r>
                <a:r>
                  <a:rPr lang="tr-TR" b="1" dirty="0"/>
                  <a:t>, </a:t>
                </a:r>
                <a:r>
                  <a:rPr lang="tr-TR" b="1" dirty="0" err="1"/>
                  <a:t>which</a:t>
                </a:r>
                <a:r>
                  <a:rPr lang="tr-TR" b="1" dirty="0"/>
                  <a:t> is 2 in 1 to 2 </a:t>
                </a:r>
                <a:r>
                  <a:rPr lang="tr-TR" b="1" dirty="0" err="1"/>
                  <a:t>heat</a:t>
                </a:r>
                <a:r>
                  <a:rPr lang="tr-TR" b="1" dirty="0"/>
                  <a:t> </a:t>
                </a:r>
                <a:r>
                  <a:rPr lang="tr-TR" b="1" dirty="0" err="1"/>
                  <a:t>exchanger</a:t>
                </a:r>
                <a:r>
                  <a:rPr lang="tr-TR" b="1" dirty="0"/>
                  <a:t>;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b="1" dirty="0"/>
                  <a:t> is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return</a:t>
                </a:r>
                <a:r>
                  <a:rPr lang="tr-TR" b="1" dirty="0"/>
                  <a:t> </a:t>
                </a:r>
                <a:r>
                  <a:rPr lang="tr-TR" b="1" dirty="0" err="1"/>
                  <a:t>pressure</a:t>
                </a:r>
                <a:r>
                  <a:rPr lang="tr-TR" b="1" dirty="0"/>
                  <a:t> </a:t>
                </a:r>
                <a:r>
                  <a:rPr lang="tr-TR" b="1" dirty="0" err="1"/>
                  <a:t>loss</a:t>
                </a:r>
                <a:r>
                  <a:rPr lang="tr-TR" b="1" dirty="0"/>
                  <a:t> </a:t>
                </a:r>
                <a:r>
                  <a:rPr lang="tr-TR" b="1" dirty="0" err="1"/>
                  <a:t>coefficient</a:t>
                </a:r>
                <a:r>
                  <a:rPr lang="tr-TR" b="1" dirty="0"/>
                  <a:t>; 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tr-TR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</m:sSub>
                          </m:e>
                          <m:sup>
                            <m:r>
                              <a:rPr lang="tr-TR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tr-TR" b="1" dirty="0"/>
                  <a:t> is </a:t>
                </a:r>
                <a:r>
                  <a:rPr lang="tr-TR" b="1" dirty="0" err="1"/>
                  <a:t>called</a:t>
                </a:r>
                <a:r>
                  <a:rPr lang="tr-TR" b="1" dirty="0"/>
                  <a:t> </a:t>
                </a:r>
                <a:r>
                  <a:rPr lang="tr-TR" b="1" dirty="0" err="1"/>
                  <a:t>dynamic</a:t>
                </a:r>
                <a:r>
                  <a:rPr lang="tr-TR" b="1" dirty="0"/>
                  <a:t> </a:t>
                </a:r>
                <a:r>
                  <a:rPr lang="tr-TR" b="1" dirty="0" err="1"/>
                  <a:t>head</a:t>
                </a:r>
                <a:r>
                  <a:rPr lang="tr-TR" b="1" dirty="0"/>
                  <a:t>.</a:t>
                </a:r>
              </a:p>
            </p:txBody>
          </p:sp>
        </mc:Choice>
        <mc:Fallback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D096DFB5-9C78-0107-F64A-86D1D98DC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12" y="2428259"/>
                <a:ext cx="8342179" cy="747064"/>
              </a:xfrm>
              <a:prstGeom prst="rect">
                <a:avLst/>
              </a:prstGeom>
              <a:blipFill>
                <a:blip r:embed="rId4"/>
                <a:stretch>
                  <a:fillRect l="-658" t="-32520" b="-1130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FCFB2397-2BDA-66A3-6712-708D6CACB6DD}"/>
                  </a:ext>
                </a:extLst>
              </p:cNvPr>
              <p:cNvSpPr txBox="1"/>
              <p:nvPr/>
            </p:nvSpPr>
            <p:spPr>
              <a:xfrm>
                <a:off x="217280" y="3404436"/>
                <a:ext cx="11407272" cy="1246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/>
                  <a:t>The </a:t>
                </a:r>
                <a:r>
                  <a:rPr lang="tr-TR" sz="2400" b="1" dirty="0" err="1"/>
                  <a:t>pumping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power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expenditure</a:t>
                </a:r>
                <a:r>
                  <a:rPr lang="tr-TR" sz="2400" b="1" dirty="0"/>
                  <a:t> is </a:t>
                </a:r>
                <a:r>
                  <a:rPr lang="tr-TR" sz="2400" b="1" dirty="0" err="1"/>
                  <a:t>proportional</a:t>
                </a:r>
                <a:r>
                  <a:rPr lang="tr-TR" sz="2400" b="1" dirty="0"/>
                  <a:t> to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total </a:t>
                </a:r>
                <a:r>
                  <a:rPr lang="tr-TR" sz="2400" b="1" dirty="0" err="1"/>
                  <a:t>pressure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drop</a:t>
                </a:r>
                <a:r>
                  <a:rPr lang="tr-TR" sz="2400" b="1" dirty="0"/>
                  <a:t>,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tr-TR" sz="2400" b="1" dirty="0"/>
                  <a:t>, </a:t>
                </a:r>
                <a:r>
                  <a:rPr lang="tr-TR" sz="2400" b="1" dirty="0" err="1"/>
                  <a:t>that</a:t>
                </a:r>
                <a:r>
                  <a:rPr lang="tr-TR" sz="2400" b="1" dirty="0"/>
                  <a:t> is </a:t>
                </a:r>
                <a:r>
                  <a:rPr lang="tr-TR" sz="2400" b="1" dirty="0" err="1"/>
                  <a:t>experienced</a:t>
                </a:r>
                <a:r>
                  <a:rPr lang="tr-TR" sz="2400" b="1" dirty="0"/>
                  <a:t> by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Steam </a:t>
                </a:r>
                <a:r>
                  <a:rPr lang="tr-TR" sz="2400" b="1" dirty="0" err="1"/>
                  <a:t>across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passage</a:t>
                </a:r>
                <a:r>
                  <a:rPr lang="tr-TR" sz="2400" b="1" dirty="0"/>
                  <a:t>. </a:t>
                </a:r>
                <a:r>
                  <a:rPr lang="tr-TR" sz="2400" b="1" dirty="0" err="1"/>
                  <a:t>For</a:t>
                </a:r>
                <a:r>
                  <a:rPr lang="tr-TR" sz="2400" b="1" dirty="0"/>
                  <a:t> an </a:t>
                </a:r>
                <a:r>
                  <a:rPr lang="tr-TR" sz="2400" b="1" dirty="0" err="1"/>
                  <a:t>incompressbile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stream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with</a:t>
                </a:r>
                <a:r>
                  <a:rPr lang="tr-TR" sz="2400" b="1" dirty="0"/>
                  <a:t> a </a:t>
                </a:r>
                <a:r>
                  <a:rPr lang="tr-TR" sz="2400" b="1" dirty="0" err="1"/>
                  <a:t>mass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flow</a:t>
                </a:r>
                <a:r>
                  <a:rPr lang="tr-TR" sz="2400" b="1" dirty="0"/>
                  <a:t> rate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  <m:r>
                      <a:rPr lang="tr-TR" sz="2400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power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required</a:t>
                </a:r>
                <a:r>
                  <a:rPr lang="tr-TR" sz="2400" b="1" dirty="0"/>
                  <a:t> by an </a:t>
                </a:r>
                <a:r>
                  <a:rPr lang="tr-TR" sz="2400" b="1" dirty="0" err="1"/>
                  <a:t>adiabatic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pump</a:t>
                </a:r>
                <a:r>
                  <a:rPr lang="tr-TR" sz="2400" b="1" dirty="0"/>
                  <a:t> is: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FCFB2397-2BDA-66A3-6712-708D6CACB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3404436"/>
                <a:ext cx="11407272" cy="1246175"/>
              </a:xfrm>
              <a:prstGeom prst="rect">
                <a:avLst/>
              </a:prstGeom>
              <a:blipFill>
                <a:blip r:embed="rId5"/>
                <a:stretch>
                  <a:fillRect l="-748" t="-3902" r="-802" b="-63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D21487BA-808F-5781-1618-920B9D3431C6}"/>
                  </a:ext>
                </a:extLst>
              </p:cNvPr>
              <p:cNvSpPr txBox="1"/>
              <p:nvPr/>
            </p:nvSpPr>
            <p:spPr>
              <a:xfrm>
                <a:off x="669795" y="5014671"/>
                <a:ext cx="2012667" cy="80772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den>
                      </m:f>
                      <m:r>
                        <a:rPr lang="tr-T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D21487BA-808F-5781-1618-920B9D343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95" y="5014671"/>
                <a:ext cx="2012667" cy="8077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9660A1E4-4087-67BC-139D-483DDC30A8B2}"/>
                  </a:ext>
                </a:extLst>
              </p:cNvPr>
              <p:cNvSpPr txBox="1"/>
              <p:nvPr/>
            </p:nvSpPr>
            <p:spPr>
              <a:xfrm>
                <a:off x="3413490" y="4968916"/>
                <a:ext cx="8342179" cy="1109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err="1"/>
                  <a:t>Where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b="1" dirty="0"/>
                  <a:t>is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pressure</a:t>
                </a:r>
                <a:r>
                  <a:rPr lang="tr-TR" b="1" dirty="0"/>
                  <a:t> </a:t>
                </a:r>
                <a:r>
                  <a:rPr lang="tr-TR" b="1" dirty="0" err="1"/>
                  <a:t>rise</a:t>
                </a:r>
                <a:r>
                  <a:rPr lang="tr-TR" b="1" dirty="0"/>
                  <a:t> through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pump</a:t>
                </a:r>
                <a:r>
                  <a:rPr lang="tr-TR" b="1" dirty="0"/>
                  <a:t>,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tr-TR" b="1" dirty="0"/>
                  <a:t> is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liquid</a:t>
                </a:r>
                <a:r>
                  <a:rPr lang="tr-TR" b="1" dirty="0"/>
                  <a:t> Density,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tr-TR" b="1" dirty="0"/>
                  <a:t> is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isentropic</a:t>
                </a:r>
                <a:r>
                  <a:rPr lang="tr-TR" b="1" dirty="0"/>
                  <a:t> Efficiency of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pump</a:t>
                </a:r>
                <a:r>
                  <a:rPr lang="tr-TR" b="1" dirty="0"/>
                  <a:t>.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group</a:t>
                </a:r>
                <a:r>
                  <a:rPr lang="tr-TR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tr-T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acc>
                      </m:num>
                      <m:den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den>
                    </m:f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tr-TR" b="1" dirty="0"/>
                  <a:t> is </a:t>
                </a:r>
                <a:r>
                  <a:rPr lang="tr-TR" b="1" dirty="0" err="1"/>
                  <a:t>the</a:t>
                </a:r>
                <a:r>
                  <a:rPr lang="tr-TR" b="1" dirty="0"/>
                  <a:t> </a:t>
                </a:r>
                <a:r>
                  <a:rPr lang="tr-TR" b="1" dirty="0" err="1"/>
                  <a:t>isentropic</a:t>
                </a:r>
                <a:r>
                  <a:rPr lang="tr-TR" b="1" dirty="0"/>
                  <a:t> (minimum) </a:t>
                </a:r>
                <a:r>
                  <a:rPr lang="tr-TR" b="1" dirty="0" err="1"/>
                  <a:t>power</a:t>
                </a:r>
                <a:r>
                  <a:rPr lang="tr-TR" b="1" dirty="0"/>
                  <a:t> </a:t>
                </a:r>
                <a:r>
                  <a:rPr lang="tr-TR" b="1" dirty="0" err="1"/>
                  <a:t>requirement</a:t>
                </a:r>
                <a:r>
                  <a:rPr lang="tr-TR" b="1" dirty="0"/>
                  <a:t>.</a:t>
                </a:r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9660A1E4-4087-67BC-139D-483DDC30A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490" y="4968916"/>
                <a:ext cx="8342179" cy="1109150"/>
              </a:xfrm>
              <a:prstGeom prst="rect">
                <a:avLst/>
              </a:prstGeom>
              <a:blipFill>
                <a:blip r:embed="rId7"/>
                <a:stretch>
                  <a:fillRect l="-658" t="-2747" b="-769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802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9166A-ED1B-98E1-BE04-C9B302EE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1D6AEA-2A43-A147-6E60-722F57D5D8AD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10D0D-2527-06D9-94F6-B18AC915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266" y="31359"/>
            <a:ext cx="2496733" cy="7078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364C3A-E7DB-EEB4-5E30-D1BFD0307905}"/>
              </a:ext>
            </a:extLst>
          </p:cNvPr>
          <p:cNvSpPr txBox="1"/>
          <p:nvPr/>
        </p:nvSpPr>
        <p:spPr>
          <a:xfrm>
            <a:off x="-9054" y="53134"/>
            <a:ext cx="1072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Tube</a:t>
            </a:r>
            <a:r>
              <a:rPr lang="tr-TR" sz="4000" b="1" dirty="0"/>
              <a:t> </a:t>
            </a:r>
            <a:r>
              <a:rPr lang="tr-TR" sz="4000" b="1" dirty="0" err="1"/>
              <a:t>Bundles</a:t>
            </a:r>
            <a:r>
              <a:rPr lang="tr-TR" sz="4000" b="1" dirty="0"/>
              <a:t> in </a:t>
            </a:r>
            <a:r>
              <a:rPr lang="tr-TR" sz="4000" b="1" dirty="0" err="1"/>
              <a:t>Crossflow</a:t>
            </a:r>
            <a:endParaRPr lang="tr-TR" sz="40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0C93B17-37FB-7F3F-30B2-2F626F0C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671" y="982668"/>
            <a:ext cx="5573181" cy="2665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AA461F7-6A5D-0803-EA2A-4E566F6510FD}"/>
              </a:ext>
            </a:extLst>
          </p:cNvPr>
          <p:cNvSpPr txBox="1"/>
          <p:nvPr/>
        </p:nvSpPr>
        <p:spPr>
          <a:xfrm>
            <a:off x="90148" y="1084163"/>
            <a:ext cx="618419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 err="1"/>
              <a:t>Circular</a:t>
            </a:r>
            <a:r>
              <a:rPr lang="tr-TR" sz="2200" b="1" dirty="0"/>
              <a:t> </a:t>
            </a:r>
            <a:r>
              <a:rPr lang="tr-TR" sz="2200" b="1" dirty="0" err="1"/>
              <a:t>tube</a:t>
            </a:r>
            <a:r>
              <a:rPr lang="tr-TR" sz="2200" b="1" dirty="0"/>
              <a:t> </a:t>
            </a:r>
            <a:r>
              <a:rPr lang="tr-TR" sz="2200" b="1" dirty="0" err="1"/>
              <a:t>bundle</a:t>
            </a:r>
            <a:r>
              <a:rPr lang="tr-TR" sz="2200" b="1" dirty="0"/>
              <a:t> is </a:t>
            </a:r>
            <a:r>
              <a:rPr lang="tr-TR" sz="2200" b="1" dirty="0" err="1"/>
              <a:t>one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most</a:t>
            </a:r>
            <a:r>
              <a:rPr lang="tr-TR" sz="2200" b="1" dirty="0"/>
              <a:t> </a:t>
            </a:r>
            <a:r>
              <a:rPr lang="tr-TR" sz="2200" b="1" dirty="0" err="1"/>
              <a:t>common</a:t>
            </a:r>
            <a:r>
              <a:rPr lang="tr-TR" sz="2200" b="1" dirty="0"/>
              <a:t> </a:t>
            </a:r>
            <a:r>
              <a:rPr lang="tr-TR" sz="2200" b="1" dirty="0" err="1"/>
              <a:t>heat</a:t>
            </a:r>
            <a:r>
              <a:rPr lang="tr-TR" sz="2200" b="1" dirty="0"/>
              <a:t> transfer </a:t>
            </a:r>
            <a:r>
              <a:rPr lang="tr-TR" sz="2200" b="1" dirty="0" err="1"/>
              <a:t>surfaces</a:t>
            </a:r>
            <a:r>
              <a:rPr lang="tr-TR" sz="2200" b="1" dirty="0"/>
              <a:t>, </a:t>
            </a:r>
            <a:r>
              <a:rPr lang="tr-TR" sz="2200" b="1" dirty="0" err="1"/>
              <a:t>especially</a:t>
            </a:r>
            <a:r>
              <a:rPr lang="tr-TR" sz="2200" b="1" dirty="0"/>
              <a:t> in Shell and </a:t>
            </a:r>
            <a:r>
              <a:rPr lang="tr-TR" sz="2200" b="1" dirty="0" err="1"/>
              <a:t>tube</a:t>
            </a:r>
            <a:r>
              <a:rPr lang="tr-TR" sz="2200" b="1" dirty="0"/>
              <a:t>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exchangers</a:t>
            </a:r>
            <a:r>
              <a:rPr lang="tr-TR" sz="2200" b="1" dirty="0"/>
              <a:t>. Two </a:t>
            </a:r>
            <a:r>
              <a:rPr lang="tr-TR" sz="2200" b="1" dirty="0" err="1"/>
              <a:t>most</a:t>
            </a:r>
            <a:r>
              <a:rPr lang="tr-TR" sz="2200" b="1" dirty="0"/>
              <a:t> </a:t>
            </a:r>
            <a:r>
              <a:rPr lang="tr-TR" sz="2200" b="1" dirty="0" err="1"/>
              <a:t>commont</a:t>
            </a:r>
            <a:r>
              <a:rPr lang="tr-TR" sz="2200" b="1" dirty="0"/>
              <a:t> </a:t>
            </a:r>
            <a:r>
              <a:rPr lang="tr-TR" sz="2200" b="1" dirty="0" err="1"/>
              <a:t>tube</a:t>
            </a:r>
            <a:r>
              <a:rPr lang="tr-TR" sz="2200" b="1" dirty="0"/>
              <a:t> </a:t>
            </a:r>
            <a:r>
              <a:rPr lang="tr-TR" sz="2200" b="1" dirty="0" err="1"/>
              <a:t>arrangemets</a:t>
            </a:r>
            <a:r>
              <a:rPr lang="tr-TR" sz="2200" b="1" dirty="0"/>
              <a:t> </a:t>
            </a:r>
            <a:r>
              <a:rPr lang="tr-TR" sz="2200" b="1" dirty="0" err="1"/>
              <a:t>are</a:t>
            </a:r>
            <a:r>
              <a:rPr lang="tr-TR" sz="2200" b="1" dirty="0"/>
              <a:t> </a:t>
            </a:r>
            <a:r>
              <a:rPr lang="tr-TR" sz="2200" b="1" dirty="0" err="1"/>
              <a:t>staggered</a:t>
            </a:r>
            <a:r>
              <a:rPr lang="tr-TR" sz="2200" b="1" dirty="0"/>
              <a:t> and in-</a:t>
            </a:r>
            <a:r>
              <a:rPr lang="tr-TR" sz="2200" b="1" dirty="0" err="1"/>
              <a:t>line</a:t>
            </a:r>
            <a:r>
              <a:rPr lang="tr-TR" sz="2200" b="1" dirty="0"/>
              <a:t>. </a:t>
            </a:r>
            <a:r>
              <a:rPr lang="tr-TR" sz="2200" b="1" dirty="0" err="1"/>
              <a:t>In-line</a:t>
            </a:r>
            <a:r>
              <a:rPr lang="tr-TR" sz="2200" b="1" dirty="0"/>
              <a:t> </a:t>
            </a:r>
            <a:r>
              <a:rPr lang="tr-TR" sz="2200" b="1" dirty="0" err="1"/>
              <a:t>tubes</a:t>
            </a:r>
            <a:r>
              <a:rPr lang="tr-TR" sz="2200" b="1" dirty="0"/>
              <a:t> form </a:t>
            </a:r>
            <a:r>
              <a:rPr lang="tr-TR" sz="2200" b="1" dirty="0" err="1"/>
              <a:t>rectangulars</a:t>
            </a:r>
            <a:r>
              <a:rPr lang="tr-TR" sz="2200" b="1" dirty="0"/>
              <a:t> </a:t>
            </a:r>
            <a:r>
              <a:rPr lang="tr-TR" sz="2200" b="1" dirty="0" err="1"/>
              <a:t>with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centers</a:t>
            </a:r>
            <a:r>
              <a:rPr lang="tr-TR" sz="2200" b="1" dirty="0"/>
              <a:t> of </a:t>
            </a:r>
            <a:r>
              <a:rPr lang="tr-TR" sz="2200" b="1" dirty="0" err="1"/>
              <a:t>their</a:t>
            </a:r>
            <a:r>
              <a:rPr lang="tr-TR" sz="2200" b="1" dirty="0"/>
              <a:t> </a:t>
            </a:r>
            <a:r>
              <a:rPr lang="tr-TR" sz="2200" b="1" dirty="0" err="1"/>
              <a:t>cross</a:t>
            </a:r>
            <a:r>
              <a:rPr lang="tr-TR" sz="2200" b="1" dirty="0"/>
              <a:t> </a:t>
            </a:r>
            <a:r>
              <a:rPr lang="tr-TR" sz="2200" b="1" dirty="0" err="1"/>
              <a:t>sections</a:t>
            </a:r>
            <a:r>
              <a:rPr lang="tr-TR" sz="2200" b="1" dirty="0"/>
              <a:t>, </a:t>
            </a:r>
            <a:r>
              <a:rPr lang="tr-TR" sz="2200" b="1" dirty="0" err="1"/>
              <a:t>while</a:t>
            </a:r>
            <a:r>
              <a:rPr lang="tr-TR" sz="2200" b="1" dirty="0"/>
              <a:t> </a:t>
            </a:r>
            <a:r>
              <a:rPr lang="tr-TR" sz="2200" b="1" dirty="0" err="1"/>
              <a:t>staggered</a:t>
            </a:r>
            <a:r>
              <a:rPr lang="tr-TR" sz="2200" b="1" dirty="0"/>
              <a:t> </a:t>
            </a:r>
            <a:r>
              <a:rPr lang="tr-TR" sz="2200" b="1" dirty="0" err="1"/>
              <a:t>tubes</a:t>
            </a:r>
            <a:r>
              <a:rPr lang="tr-TR" sz="2200" b="1" dirty="0"/>
              <a:t> form </a:t>
            </a:r>
            <a:r>
              <a:rPr lang="tr-TR" sz="2200" b="1" dirty="0" err="1"/>
              <a:t>isosceles</a:t>
            </a:r>
            <a:r>
              <a:rPr lang="tr-TR" sz="2200" b="1" dirty="0"/>
              <a:t> </a:t>
            </a:r>
            <a:r>
              <a:rPr lang="tr-TR" sz="2200" b="1" dirty="0" err="1"/>
              <a:t>triangles</a:t>
            </a:r>
            <a:r>
              <a:rPr lang="tr-TR" sz="22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B5A54C3-4400-A695-0DD9-FFE479906FB8}"/>
                  </a:ext>
                </a:extLst>
              </p:cNvPr>
              <p:cNvSpPr txBox="1"/>
              <p:nvPr/>
            </p:nvSpPr>
            <p:spPr>
              <a:xfrm>
                <a:off x="344479" y="3575951"/>
                <a:ext cx="6184192" cy="1786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sz="2200" b="1" dirty="0"/>
                  <a:t>Cylinder </a:t>
                </a:r>
                <a:r>
                  <a:rPr lang="tr-TR" sz="2200" b="1" dirty="0" err="1"/>
                  <a:t>diameter</a:t>
                </a:r>
                <a:r>
                  <a:rPr lang="tr-TR" sz="2200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tr-TR" sz="2200" b="1" dirty="0"/>
              </a:p>
              <a:p>
                <a:pPr algn="just"/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ratios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pitches</a:t>
                </a:r>
                <a:r>
                  <a:rPr lang="tr-TR" sz="2200" b="1" dirty="0"/>
                  <a:t> to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tube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diameter</a:t>
                </a:r>
                <a:r>
                  <a:rPr lang="tr-TR" sz="2200" b="1" dirty="0"/>
                  <a:t> in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:</a:t>
                </a:r>
              </a:p>
              <a:p>
                <a:pPr marL="342900" indent="-342900" algn="just">
                  <a:buFontTx/>
                  <a:buChar char="-"/>
                </a:pPr>
                <a:r>
                  <a:rPr lang="tr-TR" sz="2200" b="1" dirty="0" err="1"/>
                  <a:t>Transverse</a:t>
                </a:r>
                <a:r>
                  <a:rPr lang="tr-TR" sz="2200" b="1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tr-TR" sz="2200" b="1" dirty="0"/>
              </a:p>
              <a:p>
                <a:pPr marL="342900" indent="-342900" algn="just">
                  <a:buFontTx/>
                  <a:buChar char="-"/>
                </a:pPr>
                <a:r>
                  <a:rPr lang="tr-TR" sz="2200" b="1" dirty="0" err="1"/>
                  <a:t>Longitudinal</a:t>
                </a:r>
                <a:r>
                  <a:rPr lang="tr-TR" sz="2200" b="1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tr-TR" sz="2200" b="1" dirty="0"/>
              </a:p>
              <a:p>
                <a:pPr marL="342900" indent="-342900" algn="just">
                  <a:buFontTx/>
                  <a:buChar char="-"/>
                </a:pPr>
                <a:r>
                  <a:rPr lang="tr-TR" sz="2200" b="1" dirty="0" err="1"/>
                  <a:t>Diagonal</a:t>
                </a:r>
                <a:r>
                  <a:rPr lang="tr-TR" sz="2200" b="1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B5A54C3-4400-A695-0DD9-FFE479906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79" y="3575951"/>
                <a:ext cx="6184192" cy="1786002"/>
              </a:xfrm>
              <a:prstGeom prst="rect">
                <a:avLst/>
              </a:prstGeom>
              <a:blipFill>
                <a:blip r:embed="rId4"/>
                <a:stretch>
                  <a:fillRect l="-1282" t="-2389" b="-58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8">
            <a:extLst>
              <a:ext uri="{FF2B5EF4-FFF2-40B4-BE49-F238E27FC236}">
                <a16:creationId xmlns:a16="http://schemas.microsoft.com/office/drawing/2014/main" id="{A7066F88-E26F-9ADE-15FF-0F35BFE0AAB8}"/>
              </a:ext>
            </a:extLst>
          </p:cNvPr>
          <p:cNvSpPr txBox="1"/>
          <p:nvPr/>
        </p:nvSpPr>
        <p:spPr>
          <a:xfrm>
            <a:off x="90148" y="5585661"/>
            <a:ext cx="32950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of a </a:t>
            </a:r>
            <a:r>
              <a:rPr lang="tr-TR" sz="2200" b="1" dirty="0" err="1"/>
              <a:t>multirow</a:t>
            </a:r>
            <a:r>
              <a:rPr lang="tr-TR" sz="2200" b="1" dirty="0"/>
              <a:t> </a:t>
            </a:r>
            <a:r>
              <a:rPr lang="tr-TR" sz="2200" b="1" dirty="0" err="1"/>
              <a:t>bundle</a:t>
            </a:r>
            <a:r>
              <a:rPr lang="tr-TR" sz="2200" b="1" dirty="0"/>
              <a:t> is </a:t>
            </a:r>
            <a:r>
              <a:rPr lang="tr-TR" sz="2200" b="1" dirty="0" err="1"/>
              <a:t>given</a:t>
            </a:r>
            <a:r>
              <a:rPr lang="tr-TR" sz="2200" b="1" dirty="0"/>
              <a:t> by: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2BDC4145-6F40-D5AE-75CD-EDB8610C060D}"/>
                  </a:ext>
                </a:extLst>
              </p:cNvPr>
              <p:cNvSpPr txBox="1"/>
              <p:nvPr/>
            </p:nvSpPr>
            <p:spPr>
              <a:xfrm>
                <a:off x="3869028" y="5773837"/>
                <a:ext cx="2970172" cy="82984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𝑬𝒖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χ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l-G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sSup>
                        <m:s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2BDC4145-6F40-D5AE-75CD-EDB8610C0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028" y="5773837"/>
                <a:ext cx="2970172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E6EC75D2-7888-F70F-6118-D13FE603FEC7}"/>
                  </a:ext>
                </a:extLst>
              </p:cNvPr>
              <p:cNvSpPr txBox="1"/>
              <p:nvPr/>
            </p:nvSpPr>
            <p:spPr>
              <a:xfrm>
                <a:off x="7323002" y="5847447"/>
                <a:ext cx="1756186" cy="7562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𝑬𝒖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E6EC75D2-7888-F70F-6118-D13FE603F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3002" y="5847447"/>
                <a:ext cx="1756186" cy="7562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414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B6524-F343-7710-086C-40D5B891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DE299F-E181-FBD1-4405-DE006E448A0B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D47D2-2665-797F-03BC-87358FFB4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266" y="31359"/>
            <a:ext cx="2496733" cy="7078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23C60-34CE-D955-9004-B0D2DF4D0BB3}"/>
              </a:ext>
            </a:extLst>
          </p:cNvPr>
          <p:cNvSpPr txBox="1"/>
          <p:nvPr/>
        </p:nvSpPr>
        <p:spPr>
          <a:xfrm>
            <a:off x="-9054" y="53134"/>
            <a:ext cx="107263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800" b="1" dirty="0" err="1"/>
              <a:t>Average</a:t>
            </a:r>
            <a:r>
              <a:rPr lang="tr-TR" sz="3800" b="1" dirty="0"/>
              <a:t> </a:t>
            </a:r>
            <a:r>
              <a:rPr lang="tr-TR" sz="3800" b="1" dirty="0" err="1"/>
              <a:t>Euler</a:t>
            </a:r>
            <a:r>
              <a:rPr lang="tr-TR" sz="3800" b="1" dirty="0"/>
              <a:t> </a:t>
            </a:r>
            <a:r>
              <a:rPr lang="tr-TR" sz="3800" b="1" dirty="0" err="1"/>
              <a:t>Number</a:t>
            </a:r>
            <a:r>
              <a:rPr lang="tr-TR" sz="3800" b="1" dirty="0"/>
              <a:t> </a:t>
            </a:r>
            <a:r>
              <a:rPr lang="tr-TR" sz="3800" b="1" dirty="0" err="1"/>
              <a:t>for</a:t>
            </a:r>
            <a:r>
              <a:rPr lang="tr-TR" sz="3800" b="1" dirty="0"/>
              <a:t> in-</a:t>
            </a:r>
            <a:r>
              <a:rPr lang="tr-TR" sz="3800" b="1" dirty="0" err="1"/>
              <a:t>line</a:t>
            </a:r>
            <a:r>
              <a:rPr lang="tr-TR" sz="3800" b="1" dirty="0"/>
              <a:t> </a:t>
            </a:r>
            <a:r>
              <a:rPr lang="tr-TR" sz="3800" b="1" dirty="0" err="1"/>
              <a:t>tube</a:t>
            </a:r>
            <a:r>
              <a:rPr lang="tr-TR" sz="3800" b="1" dirty="0"/>
              <a:t> </a:t>
            </a:r>
            <a:r>
              <a:rPr lang="tr-TR" sz="3800" b="1" dirty="0" err="1"/>
              <a:t>bundle</a:t>
            </a:r>
            <a:endParaRPr lang="tr-TR" sz="38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FA342B4-E8EF-7CF2-A850-FD8327CBD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7" y="1150226"/>
            <a:ext cx="8047986" cy="480739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91912A5-B47F-7D92-F7AD-3B30A8340EF7}"/>
                  </a:ext>
                </a:extLst>
              </p:cNvPr>
              <p:cNvSpPr txBox="1"/>
              <p:nvPr/>
            </p:nvSpPr>
            <p:spPr>
              <a:xfrm>
                <a:off x="4487242" y="6045491"/>
                <a:ext cx="1733744" cy="7593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91912A5-B47F-7D92-F7AD-3B30A8340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42" y="6045491"/>
                <a:ext cx="1733744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8CAE574B-5932-3A29-9896-47A0DD135972}"/>
                  </a:ext>
                </a:extLst>
              </p:cNvPr>
              <p:cNvSpPr txBox="1"/>
              <p:nvPr/>
            </p:nvSpPr>
            <p:spPr>
              <a:xfrm>
                <a:off x="8543484" y="2132342"/>
                <a:ext cx="3295078" cy="3039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tr-TR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sz="2200" b="1" dirty="0"/>
                  <a:t>, a </a:t>
                </a:r>
                <a:r>
                  <a:rPr lang="tr-TR" sz="2200" b="1" dirty="0" err="1"/>
                  <a:t>correction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factor</a:t>
                </a:r>
                <a:r>
                  <a:rPr lang="tr-TR" sz="2200" b="1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tr-TR" sz="2200" b="1" dirty="0"/>
                  <a:t>) is </a:t>
                </a:r>
                <a:r>
                  <a:rPr lang="tr-TR" sz="2200" b="1" dirty="0" err="1"/>
                  <a:t>determined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from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inset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Fig</a:t>
                </a:r>
                <a:r>
                  <a:rPr lang="tr-TR" sz="2200" b="1" dirty="0"/>
                  <a:t> 4.4, and </a:t>
                </a:r>
                <a:r>
                  <a:rPr lang="tr-TR" sz="2200" b="1" dirty="0" err="1"/>
                  <a:t>then</a:t>
                </a:r>
                <a:r>
                  <a:rPr lang="tr-TR" sz="22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𝑬𝒖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χ</m:t>
                        </m:r>
                      </m:den>
                    </m:f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200" b="1" dirty="0"/>
                  <a:t> from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main </a:t>
                </a:r>
                <a:r>
                  <a:rPr lang="tr-TR" sz="2200" b="1" dirty="0" err="1"/>
                  <a:t>Fig</a:t>
                </a:r>
                <a:r>
                  <a:rPr lang="tr-TR" sz="2200" b="1" dirty="0"/>
                  <a:t>. 4.4 to </a:t>
                </a:r>
                <a:r>
                  <a:rPr lang="tr-TR" sz="2200" b="1" dirty="0" err="1"/>
                  <a:t>find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Eu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for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specified</a:t>
                </a:r>
                <a:r>
                  <a:rPr lang="tr-TR" sz="2200" b="1" dirty="0"/>
                  <a:t> in-</a:t>
                </a:r>
                <a:r>
                  <a:rPr lang="tr-TR" sz="2200" b="1" dirty="0" err="1"/>
                  <a:t>line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tube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bundle</a:t>
                </a:r>
                <a:r>
                  <a:rPr lang="tr-TR" sz="2200" b="1" dirty="0"/>
                  <a:t>.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8CAE574B-5932-3A29-9896-47A0DD135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84" y="2132342"/>
                <a:ext cx="3295078" cy="3039358"/>
              </a:xfrm>
              <a:prstGeom prst="rect">
                <a:avLst/>
              </a:prstGeom>
              <a:blipFill>
                <a:blip r:embed="rId5"/>
                <a:stretch>
                  <a:fillRect l="-2033" t="-1406" r="-2218" b="-8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C08D2848-9362-EB45-E9D9-93A43F29E131}"/>
                  </a:ext>
                </a:extLst>
              </p:cNvPr>
              <p:cNvSpPr txBox="1"/>
              <p:nvPr/>
            </p:nvSpPr>
            <p:spPr>
              <a:xfrm>
                <a:off x="8543484" y="1013662"/>
                <a:ext cx="3295078" cy="770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sz="2200" b="1" dirty="0"/>
                  <a:t>, </a:t>
                </a:r>
                <a:r>
                  <a:rPr lang="tr-TR" sz="2200" b="1" dirty="0" err="1"/>
                  <a:t>Eu</a:t>
                </a:r>
                <a:r>
                  <a:rPr lang="tr-TR" sz="2200" b="1" dirty="0"/>
                  <a:t> can be </a:t>
                </a:r>
                <a:r>
                  <a:rPr lang="tr-TR" sz="2200" b="1" dirty="0" err="1"/>
                  <a:t>find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using</a:t>
                </a:r>
                <a:r>
                  <a:rPr lang="tr-TR" sz="2200" b="1" dirty="0"/>
                  <a:t> Re. </a:t>
                </a:r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C08D2848-9362-EB45-E9D9-93A43F29E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84" y="1013662"/>
                <a:ext cx="3295078" cy="770339"/>
              </a:xfrm>
              <a:prstGeom prst="rect">
                <a:avLst/>
              </a:prstGeom>
              <a:blipFill>
                <a:blip r:embed="rId6"/>
                <a:stretch>
                  <a:fillRect l="-2033" t="-4724" r="-2218" b="-149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>
            <a:extLst>
              <a:ext uri="{FF2B5EF4-FFF2-40B4-BE49-F238E27FC236}">
                <a16:creationId xmlns:a16="http://schemas.microsoft.com/office/drawing/2014/main" id="{B210487B-E8B9-178E-E0CA-C8DE8CB8C147}"/>
              </a:ext>
            </a:extLst>
          </p:cNvPr>
          <p:cNvSpPr txBox="1"/>
          <p:nvPr/>
        </p:nvSpPr>
        <p:spPr>
          <a:xfrm>
            <a:off x="0" y="5999939"/>
            <a:ext cx="4374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</a:rPr>
              <a:t>ISOTHERMAL CONDITIONS</a:t>
            </a:r>
          </a:p>
        </p:txBody>
      </p:sp>
    </p:spTree>
    <p:extLst>
      <p:ext uri="{BB962C8B-B14F-4D97-AF65-F5344CB8AC3E}">
        <p14:creationId xmlns:p14="http://schemas.microsoft.com/office/powerpoint/2010/main" val="417487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1721-B56A-A7B3-5E51-04A5281C7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B9BB56-C1EF-1292-24EB-40B2FB6CD791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40EDF-C977-90D0-D6EA-917DA5933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387" y="68286"/>
            <a:ext cx="2386518" cy="67663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B88EC-A4F9-9011-9F37-F4F1B9629C88}"/>
              </a:ext>
            </a:extLst>
          </p:cNvPr>
          <p:cNvSpPr txBox="1"/>
          <p:nvPr/>
        </p:nvSpPr>
        <p:spPr>
          <a:xfrm>
            <a:off x="0" y="83440"/>
            <a:ext cx="107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Average</a:t>
            </a:r>
            <a:r>
              <a:rPr lang="tr-TR" sz="3600" b="1" dirty="0"/>
              <a:t> </a:t>
            </a:r>
            <a:r>
              <a:rPr lang="tr-TR" sz="3600" b="1" dirty="0" err="1"/>
              <a:t>Euler</a:t>
            </a:r>
            <a:r>
              <a:rPr lang="tr-TR" sz="3600" b="1" dirty="0"/>
              <a:t> </a:t>
            </a:r>
            <a:r>
              <a:rPr lang="tr-TR" sz="3600" b="1" dirty="0" err="1"/>
              <a:t>Number</a:t>
            </a:r>
            <a:r>
              <a:rPr lang="tr-TR" sz="3600" b="1" dirty="0"/>
              <a:t> </a:t>
            </a:r>
            <a:r>
              <a:rPr lang="tr-TR" sz="3600" b="1" dirty="0" err="1"/>
              <a:t>for</a:t>
            </a:r>
            <a:r>
              <a:rPr lang="tr-TR" sz="3600" b="1" dirty="0"/>
              <a:t> </a:t>
            </a:r>
            <a:r>
              <a:rPr lang="tr-TR" sz="3600" b="1" dirty="0" err="1"/>
              <a:t>staggered</a:t>
            </a:r>
            <a:r>
              <a:rPr lang="tr-TR" sz="3600" b="1" dirty="0"/>
              <a:t> </a:t>
            </a:r>
            <a:r>
              <a:rPr lang="tr-TR" sz="3600" b="1" dirty="0" err="1"/>
              <a:t>tube</a:t>
            </a:r>
            <a:r>
              <a:rPr lang="tr-TR" sz="3600" b="1" dirty="0"/>
              <a:t> </a:t>
            </a:r>
            <a:r>
              <a:rPr lang="tr-TR" sz="3600" b="1" dirty="0" err="1"/>
              <a:t>bundle</a:t>
            </a:r>
            <a:endParaRPr lang="tr-TR" sz="3600" b="1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BB7746-CF2C-6F79-0A02-3BC1768C4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1" y="915698"/>
            <a:ext cx="8104964" cy="4991749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6E3376D0-1090-2D8C-4F66-8D61C7650CDB}"/>
                  </a:ext>
                </a:extLst>
              </p:cNvPr>
              <p:cNvSpPr txBox="1"/>
              <p:nvPr/>
            </p:nvSpPr>
            <p:spPr>
              <a:xfrm>
                <a:off x="8417024" y="2784096"/>
                <a:ext cx="3295078" cy="2217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/>
                  <a:t>When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type m:val="skw"/>
                        <m:ctrlP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tr-TR" sz="2200" b="1" dirty="0"/>
                  <a:t>, a </a:t>
                </a:r>
                <a:r>
                  <a:rPr lang="tr-TR" sz="2200" b="1" dirty="0" err="1"/>
                  <a:t>correction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factor</a:t>
                </a:r>
                <a:r>
                  <a:rPr lang="tr-TR" sz="2200" b="1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</m:oMath>
                </a14:m>
                <a:r>
                  <a:rPr lang="tr-TR" sz="2200" b="1" dirty="0"/>
                  <a:t>) is </a:t>
                </a:r>
                <a:r>
                  <a:rPr lang="tr-TR" sz="2200" b="1" dirty="0" err="1"/>
                  <a:t>determined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from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inset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Fig</a:t>
                </a:r>
                <a:r>
                  <a:rPr lang="tr-TR" sz="2200" b="1" dirty="0"/>
                  <a:t> 4.5 and Reynolds </a:t>
                </a:r>
                <a:r>
                  <a:rPr lang="tr-TR" sz="2200" b="1" dirty="0" err="1"/>
                  <a:t>number</a:t>
                </a:r>
                <a:r>
                  <a:rPr lang="tr-TR" sz="2200" b="1" dirty="0"/>
                  <a:t> is </a:t>
                </a:r>
                <a:r>
                  <a:rPr lang="tr-TR" sz="2200" b="1" dirty="0" err="1"/>
                  <a:t>calculated</a:t>
                </a:r>
                <a:r>
                  <a:rPr lang="tr-TR" sz="2200" b="1" dirty="0"/>
                  <a:t>. </a:t>
                </a: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6E3376D0-1090-2D8C-4F66-8D61C7650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024" y="2784096"/>
                <a:ext cx="3295078" cy="2217467"/>
              </a:xfrm>
              <a:prstGeom prst="rect">
                <a:avLst/>
              </a:prstGeom>
              <a:blipFill>
                <a:blip r:embed="rId4"/>
                <a:stretch>
                  <a:fillRect l="-2222" r="-2407" b="-468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A2AD4ABB-4F4C-8753-525D-8D974234A86D}"/>
                  </a:ext>
                </a:extLst>
              </p:cNvPr>
              <p:cNvSpPr txBox="1"/>
              <p:nvPr/>
            </p:nvSpPr>
            <p:spPr>
              <a:xfrm>
                <a:off x="8543484" y="1013662"/>
                <a:ext cx="3295078" cy="15190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/>
                  <a:t>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  <m:sup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  <m:sup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tr-TR" sz="2200" b="1" dirty="0"/>
                  <a:t> and </a:t>
                </a:r>
                <a14:m>
                  <m:oMath xmlns:m="http://schemas.openxmlformats.org/officeDocument/2006/math">
                    <m:r>
                      <a:rPr lang="tr-TR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tr-TR" sz="2200" b="1" dirty="0"/>
                  <a:t>, </a:t>
                </a:r>
                <a:r>
                  <a:rPr lang="tr-TR" sz="2200" b="1" dirty="0" err="1"/>
                  <a:t>Eu</a:t>
                </a:r>
                <a:r>
                  <a:rPr lang="tr-TR" sz="2200" b="1" dirty="0"/>
                  <a:t> can be </a:t>
                </a:r>
                <a:r>
                  <a:rPr lang="tr-TR" sz="2200" b="1" dirty="0" err="1"/>
                  <a:t>find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according</a:t>
                </a:r>
                <a:r>
                  <a:rPr lang="tr-TR" sz="2200" b="1" dirty="0"/>
                  <a:t> to Re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2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tr-TR" sz="2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sz="2200" b="1" dirty="0"/>
                  <a:t> 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A2AD4ABB-4F4C-8753-525D-8D974234A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484" y="1013662"/>
                <a:ext cx="3295078" cy="1519006"/>
              </a:xfrm>
              <a:prstGeom prst="rect">
                <a:avLst/>
              </a:prstGeom>
              <a:blipFill>
                <a:blip r:embed="rId5"/>
                <a:stretch>
                  <a:fillRect l="-2033" t="-2410" r="-2218" b="-76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etin kutusu 8">
            <a:extLst>
              <a:ext uri="{FF2B5EF4-FFF2-40B4-BE49-F238E27FC236}">
                <a16:creationId xmlns:a16="http://schemas.microsoft.com/office/drawing/2014/main" id="{F8C7AE69-F45C-0D85-00C4-3001C906D524}"/>
              </a:ext>
            </a:extLst>
          </p:cNvPr>
          <p:cNvSpPr txBox="1"/>
          <p:nvPr/>
        </p:nvSpPr>
        <p:spPr>
          <a:xfrm>
            <a:off x="0" y="5999939"/>
            <a:ext cx="4374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</a:rPr>
              <a:t>ISOTHERMAL CONDITIONS</a:t>
            </a:r>
          </a:p>
        </p:txBody>
      </p:sp>
    </p:spTree>
    <p:extLst>
      <p:ext uri="{BB962C8B-B14F-4D97-AF65-F5344CB8AC3E}">
        <p14:creationId xmlns:p14="http://schemas.microsoft.com/office/powerpoint/2010/main" val="402798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7F924-B855-3A2E-C911-1B1BB99C0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ADA8B-4D80-A398-1B86-813AA8C07C6F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EC2DC-E237-D204-A74F-AC22B8D2B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266" y="31359"/>
            <a:ext cx="2496733" cy="70788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6BF1FA-2DF6-015B-B720-6C417341EF51}"/>
              </a:ext>
            </a:extLst>
          </p:cNvPr>
          <p:cNvSpPr txBox="1"/>
          <p:nvPr/>
        </p:nvSpPr>
        <p:spPr>
          <a:xfrm>
            <a:off x="-9054" y="53134"/>
            <a:ext cx="10726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Tube</a:t>
            </a:r>
            <a:r>
              <a:rPr lang="tr-TR" sz="4000" b="1" dirty="0"/>
              <a:t> </a:t>
            </a:r>
            <a:r>
              <a:rPr lang="tr-TR" sz="4000" b="1" dirty="0" err="1"/>
              <a:t>Bundles</a:t>
            </a:r>
            <a:r>
              <a:rPr lang="tr-TR" sz="4000" b="1" dirty="0"/>
              <a:t> in </a:t>
            </a:r>
            <a:r>
              <a:rPr lang="tr-TR" sz="4000" b="1" dirty="0" err="1"/>
              <a:t>Crossflow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7167E4F-EFE6-F5E9-9468-516243BB858B}"/>
              </a:ext>
            </a:extLst>
          </p:cNvPr>
          <p:cNvSpPr txBox="1"/>
          <p:nvPr/>
        </p:nvSpPr>
        <p:spPr>
          <a:xfrm>
            <a:off x="158241" y="984479"/>
            <a:ext cx="113690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nonisothermal</a:t>
            </a:r>
            <a:r>
              <a:rPr lang="tr-TR" sz="2200" b="1" dirty="0"/>
              <a:t> </a:t>
            </a:r>
            <a:r>
              <a:rPr lang="tr-TR" sz="2200" b="1" dirty="0" err="1"/>
              <a:t>conditions</a:t>
            </a:r>
            <a:r>
              <a:rPr lang="tr-TR" sz="2200" b="1" dirty="0"/>
              <a:t>, </a:t>
            </a:r>
            <a:r>
              <a:rPr lang="tr-TR" sz="2200" b="1" dirty="0" err="1"/>
              <a:t>if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fluid</a:t>
            </a:r>
            <a:r>
              <a:rPr lang="tr-TR" sz="2200" b="1" dirty="0"/>
              <a:t> </a:t>
            </a:r>
            <a:r>
              <a:rPr lang="tr-TR" sz="2200" b="1" dirty="0" err="1"/>
              <a:t>properties</a:t>
            </a:r>
            <a:r>
              <a:rPr lang="tr-TR" sz="2200" b="1" dirty="0"/>
              <a:t> </a:t>
            </a:r>
            <a:r>
              <a:rPr lang="tr-TR" sz="2200" b="1" dirty="0" err="1"/>
              <a:t>are</a:t>
            </a:r>
            <a:r>
              <a:rPr lang="tr-TR" sz="2200" b="1" dirty="0"/>
              <a:t> </a:t>
            </a:r>
            <a:r>
              <a:rPr lang="tr-TR" sz="2200" b="1" dirty="0" err="1"/>
              <a:t>evaluated</a:t>
            </a:r>
            <a:r>
              <a:rPr lang="tr-TR" sz="2200" b="1" dirty="0"/>
              <a:t> at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bulk</a:t>
            </a:r>
            <a:r>
              <a:rPr lang="tr-TR" sz="2200" b="1" dirty="0"/>
              <a:t> </a:t>
            </a:r>
            <a:r>
              <a:rPr lang="tr-TR" sz="2200" b="1" dirty="0" err="1"/>
              <a:t>temperature</a:t>
            </a:r>
            <a:r>
              <a:rPr lang="tr-TR" sz="2200" b="1" dirty="0"/>
              <a:t> and a </a:t>
            </a:r>
            <a:r>
              <a:rPr lang="tr-TR" sz="2200" b="1" dirty="0" err="1"/>
              <a:t>correction</a:t>
            </a:r>
            <a:r>
              <a:rPr lang="tr-TR" sz="2200" b="1" dirty="0"/>
              <a:t> is </a:t>
            </a:r>
            <a:r>
              <a:rPr lang="tr-TR" sz="2200" b="1" dirty="0" err="1"/>
              <a:t>applied</a:t>
            </a:r>
            <a:r>
              <a:rPr lang="tr-TR" sz="2200" b="1" dirty="0"/>
              <a:t> to </a:t>
            </a:r>
            <a:r>
              <a:rPr lang="tr-TR" sz="2200" b="1" dirty="0" err="1"/>
              <a:t>account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variable</a:t>
            </a:r>
            <a:r>
              <a:rPr lang="tr-TR" sz="2200" b="1" dirty="0"/>
              <a:t> </a:t>
            </a:r>
            <a:r>
              <a:rPr lang="tr-TR" sz="2200" b="1" dirty="0" err="1"/>
              <a:t>fluid</a:t>
            </a:r>
            <a:r>
              <a:rPr lang="tr-TR" sz="2200" b="1" dirty="0"/>
              <a:t> </a:t>
            </a:r>
            <a:r>
              <a:rPr lang="tr-TR" sz="2200" b="1" dirty="0" err="1"/>
              <a:t>properties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liquids</a:t>
            </a:r>
            <a:r>
              <a:rPr lang="tr-TR" sz="2200" b="1" dirty="0"/>
              <a:t> as </a:t>
            </a:r>
            <a:r>
              <a:rPr lang="tr-TR" sz="2200" b="1" dirty="0" err="1"/>
              <a:t>follows</a:t>
            </a:r>
            <a:r>
              <a:rPr lang="tr-TR" sz="22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0E4054F3-AD43-EAD3-92EA-1014471EE14D}"/>
                  </a:ext>
                </a:extLst>
              </p:cNvPr>
              <p:cNvSpPr txBox="1"/>
              <p:nvPr/>
            </p:nvSpPr>
            <p:spPr>
              <a:xfrm>
                <a:off x="4443615" y="2014750"/>
                <a:ext cx="2368982" cy="871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𝑬𝒖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𝑬𝒖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𝒃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0E4054F3-AD43-EAD3-92EA-1014471EE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615" y="2014750"/>
                <a:ext cx="2368982" cy="871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30E49F33-7B06-EBC7-4E53-6F1E2B5E9A19}"/>
                  </a:ext>
                </a:extLst>
              </p:cNvPr>
              <p:cNvSpPr txBox="1"/>
              <p:nvPr/>
            </p:nvSpPr>
            <p:spPr>
              <a:xfrm>
                <a:off x="158241" y="3146909"/>
                <a:ext cx="11369036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𝑬𝒖</m:t>
                        </m:r>
                      </m:e>
                      <m:sub>
                        <m:r>
                          <a:rPr lang="tr-T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sz="2200" b="1" dirty="0"/>
                  <a:t> is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Euler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number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for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both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heating</a:t>
                </a:r>
                <a:r>
                  <a:rPr lang="tr-TR" sz="2200" b="1" dirty="0"/>
                  <a:t> and </a:t>
                </a:r>
                <a:r>
                  <a:rPr lang="tr-TR" sz="2200" b="1" dirty="0" err="1"/>
                  <a:t>cooling</a:t>
                </a:r>
                <a:r>
                  <a:rPr lang="tr-TR" sz="2200" b="1" dirty="0"/>
                  <a:t>, </a:t>
                </a:r>
                <a14:m>
                  <m:oMath xmlns:m="http://schemas.openxmlformats.org/officeDocument/2006/math">
                    <m:r>
                      <a:rPr lang="tr-T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𝑬𝒖</m:t>
                    </m:r>
                  </m:oMath>
                </a14:m>
                <a:r>
                  <a:rPr lang="tr-TR" sz="2200" b="1" dirty="0"/>
                  <a:t> is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Euler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number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for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isothermal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conditions</a:t>
                </a:r>
                <a:r>
                  <a:rPr lang="tr-TR" sz="2200" b="1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r>
                  <a:rPr lang="tr-TR" sz="22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tr-T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sz="2200" b="1" dirty="0"/>
                  <a:t> </a:t>
                </a:r>
                <a:r>
                  <a:rPr lang="tr-TR" sz="2200" b="1" dirty="0" err="1"/>
                  <a:t>are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liquid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dynamic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viscosities</a:t>
                </a:r>
                <a:r>
                  <a:rPr lang="tr-TR" sz="2200" b="1" dirty="0"/>
                  <a:t> at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wall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temperature</a:t>
                </a:r>
                <a:r>
                  <a:rPr lang="tr-TR" sz="2200" b="1" dirty="0"/>
                  <a:t> and at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bulk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mean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temperature</a:t>
                </a:r>
                <a:r>
                  <a:rPr lang="tr-TR" sz="2200" b="1" dirty="0"/>
                  <a:t>, </a:t>
                </a:r>
                <a:r>
                  <a:rPr lang="tr-TR" sz="2200" b="1" dirty="0" err="1"/>
                  <a:t>repectively</a:t>
                </a:r>
                <a:r>
                  <a:rPr lang="tr-TR" sz="2200" b="1" dirty="0"/>
                  <a:t>. </a:t>
                </a: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30E49F33-7B06-EBC7-4E53-6F1E2B5E9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41" y="3146909"/>
                <a:ext cx="11369036" cy="1107996"/>
              </a:xfrm>
              <a:prstGeom prst="rect">
                <a:avLst/>
              </a:prstGeom>
              <a:blipFill>
                <a:blip r:embed="rId4"/>
                <a:stretch>
                  <a:fillRect l="-643" t="-3846" r="-697" b="-104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EB47BCF-189B-8E9A-D9B9-67F8DAE52167}"/>
                  </a:ext>
                </a:extLst>
              </p:cNvPr>
              <p:cNvSpPr txBox="1"/>
              <p:nvPr/>
            </p:nvSpPr>
            <p:spPr>
              <a:xfrm>
                <a:off x="3716454" y="4515735"/>
                <a:ext cx="3275320" cy="3776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EB47BCF-189B-8E9A-D9B9-67F8DAE52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454" y="4515735"/>
                <a:ext cx="3275320" cy="377667"/>
              </a:xfrm>
              <a:prstGeom prst="rect">
                <a:avLst/>
              </a:prstGeom>
              <a:blipFill>
                <a:blip r:embed="rId5"/>
                <a:stretch>
                  <a:fillRect l="-1670" r="-371" b="-328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A23A63FE-443F-46D4-E0F9-F334121597E5}"/>
                  </a:ext>
                </a:extLst>
              </p:cNvPr>
              <p:cNvSpPr txBox="1"/>
              <p:nvPr/>
            </p:nvSpPr>
            <p:spPr>
              <a:xfrm>
                <a:off x="1438829" y="5154232"/>
                <a:ext cx="8807859" cy="3776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𝟎𝟎𝟏𝟖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𝟐𝟖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𝒍𝒊𝒒𝒖𝒊𝒅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𝒉𝒆𝒂𝒕𝒊𝒏𝒈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A23A63FE-443F-46D4-E0F9-F33412159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29" y="5154232"/>
                <a:ext cx="8807859" cy="377667"/>
              </a:xfrm>
              <a:prstGeom prst="rect">
                <a:avLst/>
              </a:prstGeom>
              <a:blipFill>
                <a:blip r:embed="rId6"/>
                <a:stretch>
                  <a:fillRect l="-276" b="-365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FD27EFBD-7530-E152-F37B-2EA6E8FE9B84}"/>
                  </a:ext>
                </a:extLst>
              </p:cNvPr>
              <p:cNvSpPr txBox="1"/>
              <p:nvPr/>
            </p:nvSpPr>
            <p:spPr>
              <a:xfrm>
                <a:off x="1438829" y="5792729"/>
                <a:ext cx="8750152" cy="3776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𝟎𝟎𝟐𝟔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(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𝒍𝒊𝒒𝒖𝒊𝒅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𝒄𝒐𝒐𝒍𝒊𝒏𝒈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FD27EFBD-7530-E152-F37B-2EA6E8FE9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29" y="5792729"/>
                <a:ext cx="8750152" cy="377667"/>
              </a:xfrm>
              <a:prstGeom prst="rect">
                <a:avLst/>
              </a:prstGeom>
              <a:blipFill>
                <a:blip r:embed="rId7"/>
                <a:stretch>
                  <a:fillRect l="-278" b="-3437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234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674F-9A98-7D3B-6A23-E296FE8F5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EFEBFA-2440-08D7-C8E8-97A21B962449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8B233A-9C3B-AAD0-46A5-FBCC7A50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676EB9-B324-15B6-D5DD-B832AB45DD24}"/>
              </a:ext>
            </a:extLst>
          </p:cNvPr>
          <p:cNvSpPr txBox="1"/>
          <p:nvPr/>
        </p:nvSpPr>
        <p:spPr>
          <a:xfrm>
            <a:off x="217280" y="74909"/>
            <a:ext cx="8469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Bends</a:t>
            </a:r>
            <a:r>
              <a:rPr lang="tr-TR" sz="4000" b="1" dirty="0"/>
              <a:t> and </a:t>
            </a:r>
            <a:r>
              <a:rPr lang="tr-TR" sz="4000" b="1" dirty="0" err="1"/>
              <a:t>Fittings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404A7F8-884A-0168-6C76-B8D2FB619F30}"/>
              </a:ext>
            </a:extLst>
          </p:cNvPr>
          <p:cNvSpPr txBox="1"/>
          <p:nvPr/>
        </p:nvSpPr>
        <p:spPr>
          <a:xfrm>
            <a:off x="149508" y="1064141"/>
            <a:ext cx="11883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FF0000"/>
                </a:solidFill>
              </a:rPr>
              <a:t>Pressure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Drop</a:t>
            </a:r>
            <a:r>
              <a:rPr lang="tr-TR" sz="2800" b="1" dirty="0">
                <a:solidFill>
                  <a:srgbClr val="FF0000"/>
                </a:solidFill>
              </a:rPr>
              <a:t> in </a:t>
            </a:r>
            <a:r>
              <a:rPr lang="tr-TR" sz="2800" b="1" dirty="0" err="1">
                <a:solidFill>
                  <a:srgbClr val="FF0000"/>
                </a:solidFill>
              </a:rPr>
              <a:t>Bends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72168E6-1601-0077-F4C1-B62B85007A20}"/>
              </a:ext>
            </a:extLst>
          </p:cNvPr>
          <p:cNvSpPr txBox="1"/>
          <p:nvPr/>
        </p:nvSpPr>
        <p:spPr>
          <a:xfrm>
            <a:off x="149508" y="1704326"/>
            <a:ext cx="113690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 err="1"/>
              <a:t>Friction</a:t>
            </a:r>
            <a:r>
              <a:rPr lang="tr-TR" sz="2200" b="1" dirty="0"/>
              <a:t> </a:t>
            </a:r>
            <a:r>
              <a:rPr lang="tr-TR" sz="2200" b="1" dirty="0" err="1"/>
              <a:t>factor</a:t>
            </a:r>
            <a:r>
              <a:rPr lang="tr-TR" sz="2200" b="1" dirty="0"/>
              <a:t> </a:t>
            </a:r>
            <a:r>
              <a:rPr lang="tr-TR" sz="2200" b="1" dirty="0" err="1"/>
              <a:t>correlations</a:t>
            </a:r>
            <a:r>
              <a:rPr lang="tr-TR" sz="2200" b="1" dirty="0"/>
              <a:t> in </a:t>
            </a:r>
            <a:r>
              <a:rPr lang="tr-TR" sz="2200" b="1" dirty="0" err="1"/>
              <a:t>smooth</a:t>
            </a:r>
            <a:r>
              <a:rPr lang="tr-TR" sz="2200" b="1" dirty="0"/>
              <a:t> </a:t>
            </a:r>
            <a:r>
              <a:rPr lang="tr-TR" sz="2200" b="1" dirty="0" err="1"/>
              <a:t>bends</a:t>
            </a:r>
            <a:r>
              <a:rPr lang="tr-TR" sz="2200" b="1" dirty="0"/>
              <a:t> </a:t>
            </a:r>
            <a:r>
              <a:rPr lang="tr-TR" sz="2200" b="1" dirty="0" err="1"/>
              <a:t>with</a:t>
            </a:r>
            <a:r>
              <a:rPr lang="tr-TR" sz="2200" b="1" dirty="0"/>
              <a:t> </a:t>
            </a:r>
            <a:r>
              <a:rPr lang="tr-TR" sz="2200" b="1" dirty="0" err="1"/>
              <a:t>circular</a:t>
            </a:r>
            <a:r>
              <a:rPr lang="tr-TR" sz="2200" b="1" dirty="0"/>
              <a:t> </a:t>
            </a:r>
            <a:r>
              <a:rPr lang="tr-TR" sz="2200" b="1" dirty="0" err="1"/>
              <a:t>cross</a:t>
            </a:r>
            <a:r>
              <a:rPr lang="tr-TR" sz="2200" b="1" dirty="0"/>
              <a:t> </a:t>
            </a:r>
            <a:r>
              <a:rPr lang="tr-TR" sz="2200" b="1" dirty="0" err="1"/>
              <a:t>section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laminar</a:t>
            </a:r>
            <a:r>
              <a:rPr lang="tr-TR" sz="2200" b="1" dirty="0"/>
              <a:t> </a:t>
            </a:r>
            <a:r>
              <a:rPr lang="tr-TR" sz="2200" b="1" dirty="0" err="1"/>
              <a:t>flow</a:t>
            </a:r>
            <a:r>
              <a:rPr lang="tr-TR" sz="2200" b="1" dirty="0"/>
              <a:t> of </a:t>
            </a:r>
            <a:r>
              <a:rPr lang="tr-TR" sz="2200" b="1" dirty="0" err="1"/>
              <a:t>Newtonian</a:t>
            </a:r>
            <a:r>
              <a:rPr lang="tr-TR" sz="2200" b="1" dirty="0"/>
              <a:t> </a:t>
            </a:r>
            <a:r>
              <a:rPr lang="tr-TR" sz="2200" b="1" dirty="0" err="1"/>
              <a:t>fluids</a:t>
            </a:r>
            <a:r>
              <a:rPr lang="tr-TR" sz="2200" b="1" dirty="0"/>
              <a:t> </a:t>
            </a:r>
            <a:r>
              <a:rPr lang="tr-TR" sz="2200" b="1" dirty="0" err="1"/>
              <a:t>are</a:t>
            </a:r>
            <a:r>
              <a:rPr lang="tr-TR" sz="2200" b="1" dirty="0"/>
              <a:t> </a:t>
            </a:r>
            <a:r>
              <a:rPr lang="tr-TR" sz="2200" b="1" dirty="0" err="1"/>
              <a:t>given</a:t>
            </a:r>
            <a:r>
              <a:rPr lang="tr-TR" sz="2200" b="1" dirty="0"/>
              <a:t> in </a:t>
            </a:r>
            <a:r>
              <a:rPr lang="tr-TR" sz="2200" b="1" dirty="0" err="1"/>
              <a:t>this</a:t>
            </a:r>
            <a:r>
              <a:rPr lang="tr-TR" sz="2200" b="1" dirty="0"/>
              <a:t> </a:t>
            </a:r>
            <a:r>
              <a:rPr lang="tr-TR" sz="2200" b="1" dirty="0" err="1"/>
              <a:t>section</a:t>
            </a:r>
            <a:r>
              <a:rPr lang="tr-TR" sz="2200" b="1" dirty="0"/>
              <a:t>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839B55-38FE-FEE5-196A-0990040D7DAA}"/>
              </a:ext>
            </a:extLst>
          </p:cNvPr>
          <p:cNvSpPr txBox="1"/>
          <p:nvPr/>
        </p:nvSpPr>
        <p:spPr>
          <a:xfrm>
            <a:off x="217280" y="2659559"/>
            <a:ext cx="113690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/>
              <a:t>Total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in a </a:t>
            </a:r>
            <a:r>
              <a:rPr lang="tr-TR" sz="2200" b="1" dirty="0" err="1"/>
              <a:t>bend</a:t>
            </a:r>
            <a:r>
              <a:rPr lang="tr-TR" sz="2200" b="1" dirty="0"/>
              <a:t> is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sum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frictional</a:t>
            </a:r>
            <a:r>
              <a:rPr lang="tr-TR" sz="2200" b="1" dirty="0"/>
              <a:t> </a:t>
            </a:r>
            <a:r>
              <a:rPr lang="tr-TR" sz="2200" b="1" dirty="0" err="1"/>
              <a:t>head</a:t>
            </a:r>
            <a:r>
              <a:rPr lang="tr-TR" sz="2200" b="1" dirty="0"/>
              <a:t> </a:t>
            </a:r>
            <a:r>
              <a:rPr lang="tr-TR" sz="2200" b="1" dirty="0" err="1"/>
              <a:t>loss</a:t>
            </a:r>
            <a:r>
              <a:rPr lang="tr-TR" sz="2200" b="1" dirty="0"/>
              <a:t> </a:t>
            </a:r>
            <a:r>
              <a:rPr lang="tr-TR" sz="2200" b="1" dirty="0" err="1"/>
              <a:t>due</a:t>
            </a:r>
            <a:r>
              <a:rPr lang="tr-TR" sz="2200" b="1" dirty="0"/>
              <a:t> to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length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bend</a:t>
            </a:r>
            <a:r>
              <a:rPr lang="tr-TR" sz="2200" b="1" dirty="0"/>
              <a:t>, </a:t>
            </a:r>
            <a:r>
              <a:rPr lang="tr-TR" sz="2200" b="1" dirty="0" err="1"/>
              <a:t>head</a:t>
            </a:r>
            <a:r>
              <a:rPr lang="tr-TR" sz="2200" b="1" dirty="0"/>
              <a:t> </a:t>
            </a:r>
            <a:r>
              <a:rPr lang="tr-TR" sz="2200" b="1" dirty="0" err="1"/>
              <a:t>loss</a:t>
            </a:r>
            <a:r>
              <a:rPr lang="tr-TR" sz="2200" b="1" dirty="0"/>
              <a:t> </a:t>
            </a:r>
            <a:r>
              <a:rPr lang="tr-TR" sz="2200" b="1" dirty="0" err="1"/>
              <a:t>due</a:t>
            </a:r>
            <a:r>
              <a:rPr lang="tr-TR" sz="2200" b="1" dirty="0"/>
              <a:t> to </a:t>
            </a:r>
            <a:r>
              <a:rPr lang="tr-TR" sz="2200" b="1" dirty="0" err="1"/>
              <a:t>curvature</a:t>
            </a:r>
            <a:r>
              <a:rPr lang="tr-TR" sz="2200" b="1" dirty="0"/>
              <a:t> and </a:t>
            </a:r>
            <a:r>
              <a:rPr lang="tr-TR" sz="2200" b="1" dirty="0" err="1"/>
              <a:t>head</a:t>
            </a:r>
            <a:r>
              <a:rPr lang="tr-TR" sz="2200" b="1" dirty="0"/>
              <a:t> </a:t>
            </a:r>
            <a:r>
              <a:rPr lang="tr-TR" sz="2200" b="1" dirty="0" err="1"/>
              <a:t>loss</a:t>
            </a:r>
            <a:r>
              <a:rPr lang="tr-TR" sz="2200" b="1" dirty="0"/>
              <a:t> </a:t>
            </a:r>
            <a:r>
              <a:rPr lang="tr-TR" sz="2200" b="1" dirty="0" err="1"/>
              <a:t>due</a:t>
            </a:r>
            <a:r>
              <a:rPr lang="tr-TR" sz="2200" b="1" dirty="0"/>
              <a:t> to </a:t>
            </a:r>
            <a:r>
              <a:rPr lang="tr-TR" sz="2200" b="1" dirty="0" err="1"/>
              <a:t>excess</a:t>
            </a:r>
            <a:r>
              <a:rPr lang="tr-TR" sz="2200" b="1" dirty="0"/>
              <a:t>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in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downstream</a:t>
            </a:r>
            <a:r>
              <a:rPr lang="tr-TR" sz="2200" b="1" dirty="0"/>
              <a:t> </a:t>
            </a:r>
            <a:r>
              <a:rPr lang="tr-TR" sz="2200" b="1" dirty="0" err="1"/>
              <a:t>pipe</a:t>
            </a:r>
            <a:r>
              <a:rPr lang="tr-TR" sz="2200" b="1" dirty="0"/>
              <a:t> </a:t>
            </a:r>
            <a:r>
              <a:rPr lang="tr-TR" sz="2200" b="1" dirty="0" err="1"/>
              <a:t>because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velocity</a:t>
            </a:r>
            <a:r>
              <a:rPr lang="tr-TR" sz="2200" b="1" dirty="0"/>
              <a:t> profile </a:t>
            </a:r>
            <a:r>
              <a:rPr lang="tr-TR" sz="2200" b="1" dirty="0" err="1"/>
              <a:t>distortion</a:t>
            </a:r>
            <a:r>
              <a:rPr lang="tr-TR" sz="22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B753A0C-7ED6-B7C0-129D-BC5AE097C301}"/>
              </a:ext>
            </a:extLst>
          </p:cNvPr>
          <p:cNvSpPr txBox="1"/>
          <p:nvPr/>
        </p:nvSpPr>
        <p:spPr>
          <a:xfrm>
            <a:off x="217280" y="4111980"/>
            <a:ext cx="113690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/>
              <a:t>A total </a:t>
            </a:r>
            <a:r>
              <a:rPr lang="tr-TR" sz="2200" b="1" dirty="0" err="1"/>
              <a:t>loss</a:t>
            </a:r>
            <a:r>
              <a:rPr lang="tr-TR" sz="2200" b="1" dirty="0"/>
              <a:t> </a:t>
            </a:r>
            <a:r>
              <a:rPr lang="tr-TR" sz="2200" b="1" dirty="0" err="1"/>
              <a:t>coefficient</a:t>
            </a:r>
            <a:r>
              <a:rPr lang="tr-TR" sz="2200" b="1" dirty="0"/>
              <a:t>, K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D79F2349-2C2B-D7B0-7141-412AA0CF22DA}"/>
                  </a:ext>
                </a:extLst>
              </p:cNvPr>
              <p:cNvSpPr txBox="1"/>
              <p:nvPr/>
            </p:nvSpPr>
            <p:spPr>
              <a:xfrm>
                <a:off x="4197427" y="3953347"/>
                <a:ext cx="1894045" cy="7481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el-G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D79F2349-2C2B-D7B0-7141-412AA0CF2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427" y="3953347"/>
                <a:ext cx="1894045" cy="74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C20D5C68-0EB4-5988-0C1B-3AE22527C156}"/>
                  </a:ext>
                </a:extLst>
              </p:cNvPr>
              <p:cNvSpPr txBox="1"/>
              <p:nvPr/>
            </p:nvSpPr>
            <p:spPr>
              <a:xfrm>
                <a:off x="7044252" y="3937189"/>
                <a:ext cx="3027367" cy="7643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den>
                      </m:f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sub>
                          </m:sSub>
                        </m:den>
                      </m:f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C20D5C68-0EB4-5988-0C1B-3AE22527C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252" y="3937189"/>
                <a:ext cx="3027367" cy="764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C54C1EB8-FB19-2BD3-A4FF-FD7D11663EAF}"/>
                  </a:ext>
                </a:extLst>
              </p:cNvPr>
              <p:cNvSpPr txBox="1"/>
              <p:nvPr/>
            </p:nvSpPr>
            <p:spPr>
              <a:xfrm>
                <a:off x="217280" y="5085973"/>
                <a:ext cx="1136903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tr-TR" sz="2000" b="1" dirty="0"/>
                  <a:t> is </a:t>
                </a:r>
                <a:r>
                  <a:rPr lang="tr-TR" sz="2000" b="1" dirty="0" err="1"/>
                  <a:t>the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bend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friction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factor</a:t>
                </a:r>
                <a:r>
                  <a:rPr lang="tr-TR" sz="2000" b="1" dirty="0"/>
                  <a:t>,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tr-TR" sz="2000" b="1" dirty="0"/>
                  <a:t> is </a:t>
                </a:r>
                <a:r>
                  <a:rPr lang="tr-TR" sz="2000" b="1" dirty="0" err="1"/>
                  <a:t>the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friction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factor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for</a:t>
                </a:r>
                <a:r>
                  <a:rPr lang="tr-TR" sz="2000" b="1" dirty="0"/>
                  <a:t> a </a:t>
                </a:r>
                <a:r>
                  <a:rPr lang="tr-TR" sz="2000" b="1" dirty="0" err="1"/>
                  <a:t>straight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pipe</a:t>
                </a:r>
                <a:r>
                  <a:rPr lang="tr-TR" sz="2000" b="1" dirty="0"/>
                  <a:t> at Reynolds </a:t>
                </a:r>
                <a:r>
                  <a:rPr lang="tr-TR" sz="2000" b="1" dirty="0" err="1"/>
                  <a:t>number</a:t>
                </a:r>
                <a:r>
                  <a:rPr lang="tr-TR" sz="2000" b="1" dirty="0"/>
                  <a:t> in </a:t>
                </a:r>
                <a:r>
                  <a:rPr lang="tr-TR" sz="2000" b="1" dirty="0" err="1"/>
                  <a:t>the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bend</a:t>
                </a:r>
                <a:r>
                  <a:rPr lang="tr-TR" sz="2000" b="1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tr-T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sz="2000" b="1" dirty="0"/>
                  <a:t> </a:t>
                </a:r>
                <a:r>
                  <a:rPr lang="tr-TR" sz="2000" b="1" dirty="0" err="1"/>
                  <a:t>represents</a:t>
                </a:r>
                <a:r>
                  <a:rPr lang="tr-TR" sz="2000" b="1" dirty="0"/>
                  <a:t> a </a:t>
                </a:r>
                <a:r>
                  <a:rPr lang="tr-TR" sz="2000" b="1" dirty="0" err="1"/>
                  <a:t>combined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loss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coefficient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other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than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friction</a:t>
                </a:r>
                <a:r>
                  <a:rPr lang="tr-TR" sz="2000" b="1" dirty="0"/>
                  <a:t> </a:t>
                </a:r>
                <a:r>
                  <a:rPr lang="tr-TR" sz="2000" b="1" dirty="0" err="1"/>
                  <a:t>loss</a:t>
                </a:r>
                <a:r>
                  <a:rPr lang="tr-TR" sz="2000" b="1" dirty="0"/>
                  <a:t>.</a:t>
                </a:r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C54C1EB8-FB19-2BD3-A4FF-FD7D11663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5085973"/>
                <a:ext cx="11369036" cy="707886"/>
              </a:xfrm>
              <a:prstGeom prst="rect">
                <a:avLst/>
              </a:prstGeom>
              <a:blipFill>
                <a:blip r:embed="rId5"/>
                <a:stretch>
                  <a:fillRect l="-590" t="-4310" r="-536" b="-146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93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28B57-87F7-A7A9-16CD-BBD1EAB99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8D89B0-7C61-C191-6138-CE08D098497D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9070A-DC70-D759-16B9-303E15C3C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8FDD7-E96B-5460-2A24-98FA1408DEAD}"/>
              </a:ext>
            </a:extLst>
          </p:cNvPr>
          <p:cNvSpPr txBox="1"/>
          <p:nvPr/>
        </p:nvSpPr>
        <p:spPr>
          <a:xfrm>
            <a:off x="217281" y="74909"/>
            <a:ext cx="844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Bends</a:t>
            </a:r>
            <a:r>
              <a:rPr lang="tr-TR" sz="4000" b="1" dirty="0"/>
              <a:t> and </a:t>
            </a:r>
            <a:r>
              <a:rPr lang="tr-TR" sz="4000" b="1" dirty="0" err="1"/>
              <a:t>Fittings</a:t>
            </a:r>
            <a:endParaRPr lang="tr-TR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DDD08DB4-D4B4-0209-AAFF-5553CDCF797A}"/>
                  </a:ext>
                </a:extLst>
              </p:cNvPr>
              <p:cNvSpPr txBox="1"/>
              <p:nvPr/>
            </p:nvSpPr>
            <p:spPr>
              <a:xfrm>
                <a:off x="217281" y="1004889"/>
                <a:ext cx="113690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sz="2400" b="1" dirty="0">
                    <a:ea typeface="Cambria Math" panose="02040503050406030204" pitchFamily="18" charset="0"/>
                  </a:rPr>
                  <a:t>Here,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tr-TR" sz="2400" b="1" dirty="0"/>
                  <a:t> is given by:</a:t>
                </a:r>
              </a:p>
            </p:txBody>
          </p:sp>
        </mc:Choice>
        <mc:Fallback xmlns="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DDD08DB4-D4B4-0209-AAFF-5553CDCF7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1" y="1004889"/>
                <a:ext cx="11369036" cy="461665"/>
              </a:xfrm>
              <a:prstGeom prst="rect">
                <a:avLst/>
              </a:prstGeom>
              <a:blipFill>
                <a:blip r:embed="rId4"/>
                <a:stretch>
                  <a:fillRect l="-858" t="-10526" b="-28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BA7B1D02-86FA-77FA-F707-1059B1470026}"/>
                  </a:ext>
                </a:extLst>
              </p:cNvPr>
              <p:cNvSpPr txBox="1"/>
              <p:nvPr/>
            </p:nvSpPr>
            <p:spPr>
              <a:xfrm>
                <a:off x="316091" y="1713845"/>
                <a:ext cx="6629764" cy="383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𝟎𝟕𝟗𝟏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BA7B1D02-86FA-77FA-F707-1059B1470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1" y="1713845"/>
                <a:ext cx="6629764" cy="3831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9275134F-ACA7-C3E7-7099-D54D901F6812}"/>
                  </a:ext>
                </a:extLst>
              </p:cNvPr>
              <p:cNvSpPr txBox="1"/>
              <p:nvPr/>
            </p:nvSpPr>
            <p:spPr>
              <a:xfrm>
                <a:off x="316091" y="2926661"/>
                <a:ext cx="8327857" cy="383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𝟎𝟎𝟎𝟖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𝟎𝟎𝟓𝟓𝟐𝟓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𝟐𝟑𝟕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9275134F-ACA7-C3E7-7099-D54D901F6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91" y="2926661"/>
                <a:ext cx="8327857" cy="3831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FB38FCF7-788D-54AB-EC2B-3097978FE977}"/>
              </a:ext>
            </a:extLst>
          </p:cNvPr>
          <p:cNvSpPr txBox="1"/>
          <p:nvPr/>
        </p:nvSpPr>
        <p:spPr>
          <a:xfrm>
            <a:off x="316091" y="2283313"/>
            <a:ext cx="11369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ea typeface="Cambria Math" panose="02040503050406030204" pitchFamily="18" charset="0"/>
              </a:rPr>
              <a:t>and</a:t>
            </a:r>
            <a:endParaRPr lang="tr-T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7660ACAF-8557-5A5C-29F4-32B40E8E6B57}"/>
                  </a:ext>
                </a:extLst>
              </p:cNvPr>
              <p:cNvSpPr txBox="1"/>
              <p:nvPr/>
            </p:nvSpPr>
            <p:spPr>
              <a:xfrm>
                <a:off x="217281" y="3697524"/>
                <a:ext cx="1136903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sz="24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Idelchik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reported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the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following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correlation</a:t>
                </a:r>
                <a:r>
                  <a:rPr lang="tr-TR" sz="2400" b="1" dirty="0">
                    <a:ea typeface="Cambria Math" panose="02040503050406030204" pitchFamily="18" charset="0"/>
                  </a:rPr>
                  <a:t> to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calculate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laminar</a:t>
                </a:r>
                <a:r>
                  <a:rPr lang="tr-TR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friction</a:t>
                </a:r>
                <a:r>
                  <a:rPr lang="tr-TR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factors</a:t>
                </a:r>
                <a:r>
                  <a:rPr lang="tr-TR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tr-TR" sz="2400" b="1" dirty="0">
                    <a:ea typeface="Cambria Math" panose="02040503050406030204" pitchFamily="18" charset="0"/>
                  </a:rPr>
                  <a:t>in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smooth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bends</a:t>
                </a:r>
                <a:r>
                  <a:rPr lang="tr-TR" sz="2400" b="1" dirty="0">
                    <a:ea typeface="Cambria Math" panose="02040503050406030204" pitchFamily="18" charset="0"/>
                  </a:rPr>
                  <a:t> of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any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:r>
                  <a:rPr lang="tr-TR" sz="2400" b="1" dirty="0" err="1">
                    <a:ea typeface="Cambria Math" panose="02040503050406030204" pitchFamily="18" charset="0"/>
                  </a:rPr>
                  <a:t>degree</a:t>
                </a:r>
                <a:r>
                  <a:rPr lang="tr-TR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𝟑𝟔𝟎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2400" b="1" dirty="0"/>
                  <a:t>.</a:t>
                </a:r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7660ACAF-8557-5A5C-29F4-32B40E8E6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1" y="3697524"/>
                <a:ext cx="11369036" cy="830997"/>
              </a:xfrm>
              <a:prstGeom prst="rect">
                <a:avLst/>
              </a:prstGeom>
              <a:blipFill>
                <a:blip r:embed="rId7"/>
                <a:stretch>
                  <a:fillRect l="-858" t="-5882" r="-804" b="-1617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3E460954-B6CE-E8BD-1CD6-B7AAF57CED5E}"/>
                  </a:ext>
                </a:extLst>
              </p:cNvPr>
              <p:cNvSpPr txBox="1"/>
              <p:nvPr/>
            </p:nvSpPr>
            <p:spPr>
              <a:xfrm>
                <a:off x="329760" y="4784389"/>
                <a:ext cx="7079630" cy="383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𝟏𝟕𝟓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𝟔𝟎𝟎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3E460954-B6CE-E8BD-1CD6-B7AAF57CE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0" y="4784389"/>
                <a:ext cx="7079630" cy="3831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98D70871-F1A0-A45D-0302-7DF6A0C681D9}"/>
                  </a:ext>
                </a:extLst>
              </p:cNvPr>
              <p:cNvSpPr txBox="1"/>
              <p:nvPr/>
            </p:nvSpPr>
            <p:spPr>
              <a:xfrm>
                <a:off x="329760" y="5463731"/>
                <a:ext cx="7881132" cy="383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𝟓𝟓</m:t>
                          </m:r>
                        </m:sup>
                      </m:sSup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𝟐𝟐𝟓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𝟏𝟒𝟎𝟎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98D70871-F1A0-A45D-0302-7DF6A0C68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0" y="5463731"/>
                <a:ext cx="7881132" cy="3831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6E158D11-6F48-E62A-A357-DCD3A916809F}"/>
                  </a:ext>
                </a:extLst>
              </p:cNvPr>
              <p:cNvSpPr txBox="1"/>
              <p:nvPr/>
            </p:nvSpPr>
            <p:spPr>
              <a:xfrm>
                <a:off x="329760" y="6143073"/>
                <a:ext cx="8249823" cy="383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𝟒𝟓</m:t>
                          </m:r>
                        </m:sup>
                      </m:sSup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𝟐𝟕𝟓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𝟏𝟒𝟎𝟎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𝟓𝟎𝟎𝟎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6E158D11-6F48-E62A-A357-DCD3A9168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60" y="6143073"/>
                <a:ext cx="8249823" cy="3831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81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8AC85-9BF0-B91E-F278-B60F5EE9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CB86EF-5292-1704-2A79-AED0B686556E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E0B0D-6ED4-66E3-7846-F438AE3F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C2E6E-463A-CA65-89E2-321C9EF90699}"/>
              </a:ext>
            </a:extLst>
          </p:cNvPr>
          <p:cNvSpPr txBox="1"/>
          <p:nvPr/>
        </p:nvSpPr>
        <p:spPr>
          <a:xfrm>
            <a:off x="217280" y="74909"/>
            <a:ext cx="875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Bends</a:t>
            </a:r>
            <a:r>
              <a:rPr lang="tr-TR" sz="4000" b="1" dirty="0"/>
              <a:t> and </a:t>
            </a:r>
            <a:r>
              <a:rPr lang="tr-TR" sz="4000" b="1" dirty="0" err="1"/>
              <a:t>Fittings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3F96778-C436-EEEC-7DA9-0091F57267C5}"/>
              </a:ext>
            </a:extLst>
          </p:cNvPr>
          <p:cNvSpPr txBox="1"/>
          <p:nvPr/>
        </p:nvSpPr>
        <p:spPr>
          <a:xfrm>
            <a:off x="217280" y="1002963"/>
            <a:ext cx="11369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>
                <a:solidFill>
                  <a:srgbClr val="0000FF"/>
                </a:solidFill>
              </a:rPr>
              <a:t>For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turbulent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flow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rgbClr val="FF0066"/>
                </a:solidFill>
              </a:rPr>
              <a:t>Ito</a:t>
            </a:r>
            <a:r>
              <a:rPr lang="tr-TR" sz="2400" b="1" dirty="0">
                <a:solidFill>
                  <a:srgbClr val="FF0066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obtained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extensive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experimental</a:t>
            </a:r>
            <a:r>
              <a:rPr lang="tr-TR" sz="2400" b="1" dirty="0">
                <a:solidFill>
                  <a:schemeClr val="tx1"/>
                </a:solidFill>
              </a:rPr>
              <a:t> data,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rgbClr val="FF0066"/>
                </a:solidFill>
              </a:rPr>
              <a:t>45°, 90°, and 180° </a:t>
            </a:r>
            <a:r>
              <a:rPr lang="tr-TR" sz="2400" b="1" dirty="0" err="1">
                <a:solidFill>
                  <a:schemeClr val="tx1"/>
                </a:solidFill>
              </a:rPr>
              <a:t>bends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different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values</a:t>
            </a:r>
            <a:r>
              <a:rPr lang="tr-TR" sz="2400" b="1" dirty="0">
                <a:solidFill>
                  <a:schemeClr val="tx1"/>
                </a:solidFill>
              </a:rPr>
              <a:t> of R/a; he </a:t>
            </a:r>
            <a:r>
              <a:rPr lang="tr-TR" sz="2400" b="1" dirty="0" err="1">
                <a:solidFill>
                  <a:schemeClr val="tx1"/>
                </a:solidFill>
              </a:rPr>
              <a:t>proposed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following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correlation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for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accent2"/>
                </a:solidFill>
              </a:rPr>
              <a:t>2x10</a:t>
            </a:r>
            <a:r>
              <a:rPr lang="tr-TR" sz="2400" b="1" baseline="30000" dirty="0">
                <a:solidFill>
                  <a:schemeClr val="accent2"/>
                </a:solidFill>
              </a:rPr>
              <a:t>4</a:t>
            </a:r>
            <a:r>
              <a:rPr lang="tr-TR" sz="2400" b="1" dirty="0">
                <a:solidFill>
                  <a:schemeClr val="accent2"/>
                </a:solidFill>
              </a:rPr>
              <a:t>&lt;Re&lt;4x10</a:t>
            </a:r>
            <a:r>
              <a:rPr lang="tr-TR" sz="2400" b="1" baseline="30000" dirty="0">
                <a:solidFill>
                  <a:schemeClr val="accent2"/>
                </a:solidFill>
              </a:rPr>
              <a:t>5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  <a:endParaRPr lang="tr-TR" sz="2400" b="1" baseline="30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30A18F7C-23F2-A29D-888C-61639D36514D}"/>
                  </a:ext>
                </a:extLst>
              </p:cNvPr>
              <p:cNvSpPr txBox="1"/>
              <p:nvPr/>
            </p:nvSpPr>
            <p:spPr>
              <a:xfrm>
                <a:off x="368672" y="2503327"/>
                <a:ext cx="7059881" cy="5284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𝟎𝟎𝟖𝟕𝟑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30A18F7C-23F2-A29D-888C-61639D365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2" y="2503327"/>
                <a:ext cx="7059881" cy="5284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1E63FD28-812B-3C4C-979D-D53957C8E4C7}"/>
                  </a:ext>
                </a:extLst>
              </p:cNvPr>
              <p:cNvSpPr txBox="1"/>
              <p:nvPr/>
            </p:nvSpPr>
            <p:spPr>
              <a:xfrm>
                <a:off x="368672" y="3561957"/>
                <a:ext cx="8233216" cy="5284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𝑲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𝟎𝟎𝟐𝟒𝟏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𝟏𝟕</m:t>
                          </m:r>
                        </m:sup>
                      </m:sSup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𝟖𝟒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𝒇𝒐𝒓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𝟗𝟏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1E63FD28-812B-3C4C-979D-D53957C8E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2" y="3561957"/>
                <a:ext cx="8233216" cy="528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8FF714B9-5FD5-DC56-D661-96A4FCF1387E}"/>
                  </a:ext>
                </a:extLst>
              </p:cNvPr>
              <p:cNvSpPr txBox="1"/>
              <p:nvPr/>
            </p:nvSpPr>
            <p:spPr>
              <a:xfrm>
                <a:off x="217280" y="4513214"/>
                <a:ext cx="122924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sz="2400" b="1" dirty="0" err="1"/>
                  <a:t>Where</a:t>
                </a:r>
                <a:r>
                  <a:rPr lang="tr-TR" sz="2400" b="1" dirty="0"/>
                  <a:t>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tr-TR" sz="2400" b="1" dirty="0"/>
                  <a:t> is a </a:t>
                </a:r>
                <a:r>
                  <a:rPr lang="tr-TR" sz="2400" b="1" dirty="0" err="1"/>
                  <a:t>bend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angle</a:t>
                </a:r>
                <a:r>
                  <a:rPr lang="tr-TR" sz="2400" b="1" dirty="0"/>
                  <a:t> in </a:t>
                </a:r>
                <a:r>
                  <a:rPr lang="tr-TR" sz="2400" b="1" dirty="0" err="1"/>
                  <a:t>degrees</a:t>
                </a:r>
                <a:r>
                  <a:rPr lang="tr-TR" sz="24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tr-TR" sz="2400" b="1" dirty="0"/>
                  <a:t> is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curved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tube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friction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factor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obtained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from</a:t>
                </a:r>
                <a:r>
                  <a:rPr lang="tr-TR" sz="2400" b="1" dirty="0"/>
                  <a:t>:  </a:t>
                </a:r>
                <a:endParaRPr lang="tr-TR" sz="2400" b="1" baseline="30000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8FF714B9-5FD5-DC56-D661-96A4FCF13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4513214"/>
                <a:ext cx="12292490" cy="461665"/>
              </a:xfrm>
              <a:prstGeom prst="rect">
                <a:avLst/>
              </a:prstGeom>
              <a:blipFill>
                <a:blip r:embed="rId5"/>
                <a:stretch>
                  <a:fillRect l="-794" t="-10526" b="-28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6C7283D7-F1E5-E457-25FD-A3D4BB21A34C}"/>
                  </a:ext>
                </a:extLst>
              </p:cNvPr>
              <p:cNvSpPr txBox="1"/>
              <p:nvPr/>
            </p:nvSpPr>
            <p:spPr>
              <a:xfrm>
                <a:off x="368672" y="5295573"/>
                <a:ext cx="6580391" cy="6537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sSup>
                        <m:sSup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𝟎𝟎𝟕𝟐𝟓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𝟎𝟕𝟔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𝑹𝒆</m:t>
                              </m:r>
                              <m:sSup>
                                <m:sSup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tr-TR" sz="24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sz="24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num>
                                        <m:den>
                                          <m:r>
                                            <a:rPr lang="tr-TR" sz="2400" b="1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6C7283D7-F1E5-E457-25FD-A3D4BB21A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2" y="5295573"/>
                <a:ext cx="6580391" cy="653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5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F9CA1-008A-C2DD-BD60-CA9F9DC4B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7675C4-42B0-7818-CC7B-2E4C0FFEB928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6A201-350C-9C6F-4380-A2A8CC680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8A0A6-46B4-CA30-0F02-7373405C47B1}"/>
              </a:ext>
            </a:extLst>
          </p:cNvPr>
          <p:cNvSpPr txBox="1"/>
          <p:nvPr/>
        </p:nvSpPr>
        <p:spPr>
          <a:xfrm>
            <a:off x="217281" y="74909"/>
            <a:ext cx="77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ED33C83-3B2B-21F7-BE99-0022924DF0A0}"/>
              </a:ext>
            </a:extLst>
          </p:cNvPr>
          <p:cNvSpPr txBox="1"/>
          <p:nvPr/>
        </p:nvSpPr>
        <p:spPr>
          <a:xfrm>
            <a:off x="149508" y="823206"/>
            <a:ext cx="11883928" cy="1047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200" b="1" dirty="0" err="1"/>
              <a:t>In</a:t>
            </a:r>
            <a:r>
              <a:rPr lang="tr-TR" sz="2200" b="1" dirty="0"/>
              <a:t> </a:t>
            </a:r>
            <a:r>
              <a:rPr lang="tr-TR" sz="2200" b="1" dirty="0" err="1">
                <a:solidFill>
                  <a:srgbClr val="FF0000"/>
                </a:solidFill>
              </a:rPr>
              <a:t>fully-developed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 err="1">
                <a:solidFill>
                  <a:srgbClr val="FF0000"/>
                </a:solidFill>
              </a:rPr>
              <a:t>flow</a:t>
            </a:r>
            <a:r>
              <a:rPr lang="tr-TR" sz="2200" b="1" dirty="0">
                <a:solidFill>
                  <a:srgbClr val="FF0000"/>
                </a:solidFill>
              </a:rPr>
              <a:t> in </a:t>
            </a:r>
            <a:r>
              <a:rPr lang="tr-TR" sz="2200" b="1" dirty="0" err="1">
                <a:solidFill>
                  <a:srgbClr val="FF0000"/>
                </a:solidFill>
              </a:rPr>
              <a:t>tube</a:t>
            </a:r>
            <a:r>
              <a:rPr lang="tr-TR" sz="2200" b="1" dirty="0"/>
              <a:t>,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following</a:t>
            </a:r>
            <a:r>
              <a:rPr lang="tr-TR" sz="2200" b="1" dirty="0"/>
              <a:t> </a:t>
            </a:r>
            <a:r>
              <a:rPr lang="tr-TR" sz="2200" b="1" dirty="0" err="1"/>
              <a:t>functional</a:t>
            </a:r>
            <a:r>
              <a:rPr lang="tr-TR" sz="2200" b="1" dirty="0"/>
              <a:t> </a:t>
            </a:r>
            <a:r>
              <a:rPr lang="tr-TR" sz="2200" b="1" dirty="0" err="1"/>
              <a:t>relatinship</a:t>
            </a:r>
            <a:r>
              <a:rPr lang="tr-TR" sz="2200" b="1" dirty="0"/>
              <a:t> can be </a:t>
            </a:r>
            <a:r>
              <a:rPr lang="tr-TR" sz="2200" b="1" dirty="0" err="1"/>
              <a:t>written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frictional</a:t>
            </a:r>
            <a:r>
              <a:rPr lang="tr-TR" sz="2200" b="1" dirty="0"/>
              <a:t>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either</a:t>
            </a:r>
            <a:r>
              <a:rPr lang="tr-TR" sz="2200" b="1" dirty="0"/>
              <a:t> </a:t>
            </a:r>
            <a:r>
              <a:rPr lang="tr-TR" sz="2200" b="1" dirty="0" err="1"/>
              <a:t>laminar</a:t>
            </a:r>
            <a:r>
              <a:rPr lang="tr-TR" sz="2200" b="1" dirty="0"/>
              <a:t> </a:t>
            </a:r>
            <a:r>
              <a:rPr lang="tr-TR" sz="2200" b="1" dirty="0" err="1"/>
              <a:t>or</a:t>
            </a:r>
            <a:r>
              <a:rPr lang="tr-TR" sz="2200" b="1" dirty="0"/>
              <a:t> </a:t>
            </a:r>
            <a:r>
              <a:rPr lang="tr-TR" sz="2200" b="1" dirty="0" err="1"/>
              <a:t>turbulent</a:t>
            </a:r>
            <a:r>
              <a:rPr lang="tr-TR" sz="2200" b="1" dirty="0"/>
              <a:t> </a:t>
            </a:r>
            <a:r>
              <a:rPr lang="tr-TR" sz="2200" b="1" dirty="0" err="1"/>
              <a:t>flow</a:t>
            </a:r>
            <a:r>
              <a:rPr lang="tr-TR" sz="22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584B4194-760F-9F6A-CB7C-65C0F297F822}"/>
                  </a:ext>
                </a:extLst>
              </p:cNvPr>
              <p:cNvSpPr txBox="1"/>
              <p:nvPr/>
            </p:nvSpPr>
            <p:spPr>
              <a:xfrm>
                <a:off x="4685831" y="1910827"/>
                <a:ext cx="2811282" cy="6338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d>
                        <m:d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584B4194-760F-9F6A-CB7C-65C0F297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831" y="1910827"/>
                <a:ext cx="2811282" cy="633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B6ACD91E-19EF-9DF8-3180-555B63EA51A5}"/>
                  </a:ext>
                </a:extLst>
              </p:cNvPr>
              <p:cNvSpPr txBox="1"/>
              <p:nvPr/>
            </p:nvSpPr>
            <p:spPr>
              <a:xfrm>
                <a:off x="149508" y="2585066"/>
                <a:ext cx="11883928" cy="2637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quantity</a:t>
                </a:r>
                <a:r>
                  <a:rPr lang="tr-TR" sz="2200" b="1" dirty="0"/>
                  <a:t> e is a </a:t>
                </a:r>
                <a:r>
                  <a:rPr lang="tr-TR" sz="2200" b="1" dirty="0" err="1"/>
                  <a:t>statistical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measure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surface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roughness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tube</a:t>
                </a:r>
                <a:r>
                  <a:rPr lang="tr-TR" sz="2200" b="1" dirty="0"/>
                  <a:t> and has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dimension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length</a:t>
                </a:r>
                <a:r>
                  <a:rPr lang="tr-TR" sz="2200" b="1" dirty="0"/>
                  <a:t>.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tr-TR" sz="2200" b="1" dirty="0"/>
                  <a:t> is </a:t>
                </a:r>
                <a:r>
                  <a:rPr lang="tr-TR" sz="2200" b="1" dirty="0" err="1"/>
                  <a:t>proportional</a:t>
                </a:r>
                <a:r>
                  <a:rPr lang="tr-TR" sz="2200" b="1" dirty="0"/>
                  <a:t> to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length</a:t>
                </a:r>
                <a:r>
                  <a:rPr lang="tr-TR" sz="2200" b="1" dirty="0"/>
                  <a:t> L of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tube</a:t>
                </a:r>
                <a:r>
                  <a:rPr lang="tr-TR" sz="2200" b="1" dirty="0"/>
                  <a:t>. 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sz="2200" b="1" dirty="0" err="1"/>
                  <a:t>With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mass</a:t>
                </a:r>
                <a:r>
                  <a:rPr lang="tr-TR" sz="2200" b="1" dirty="0"/>
                  <a:t> M, </a:t>
                </a:r>
                <a:r>
                  <a:rPr lang="tr-TR" sz="2200" b="1" dirty="0" err="1"/>
                  <a:t>length</a:t>
                </a:r>
                <a:r>
                  <a:rPr lang="tr-TR" sz="2200" b="1" dirty="0"/>
                  <a:t> L, and time θ as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fundamental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dimensions</a:t>
                </a:r>
                <a:r>
                  <a:rPr lang="tr-TR" sz="22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2200" b="1" dirty="0"/>
                  <a:t> and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tr-TR" sz="2200" b="1" dirty="0"/>
                  <a:t> as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set of </a:t>
                </a:r>
                <a:r>
                  <a:rPr lang="tr-TR" sz="2200" b="1" dirty="0" err="1"/>
                  <a:t>maximum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number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quantities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that</a:t>
                </a:r>
                <a:r>
                  <a:rPr lang="tr-TR" sz="2200" b="1" dirty="0"/>
                  <a:t> in </a:t>
                </a:r>
                <a:r>
                  <a:rPr lang="tr-TR" sz="2200" b="1" dirty="0" err="1"/>
                  <a:t>themselves</a:t>
                </a:r>
                <a:r>
                  <a:rPr lang="tr-TR" sz="2200" b="1" dirty="0"/>
                  <a:t> can not form a </a:t>
                </a:r>
                <a:r>
                  <a:rPr lang="tr-TR" sz="2200" b="1" dirty="0" err="1"/>
                  <a:t>dimensionless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group</a:t>
                </a:r>
                <a:r>
                  <a:rPr lang="tr-TR" sz="2200" b="1" dirty="0"/>
                  <a:t>,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14:m>
                  <m:oMath xmlns:m="http://schemas.openxmlformats.org/officeDocument/2006/math"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tr-TR" sz="2200" b="1" dirty="0"/>
                  <a:t> </a:t>
                </a:r>
                <a:r>
                  <a:rPr lang="tr-TR" sz="2200" b="1" dirty="0" err="1"/>
                  <a:t>theorem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leads</a:t>
                </a:r>
                <a:r>
                  <a:rPr lang="tr-TR" sz="2200" b="1" dirty="0"/>
                  <a:t> to:</a:t>
                </a: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B6ACD91E-19EF-9DF8-3180-555B63EA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08" y="2585066"/>
                <a:ext cx="11883928" cy="2637517"/>
              </a:xfrm>
              <a:prstGeom prst="rect">
                <a:avLst/>
              </a:prstGeom>
              <a:blipFill>
                <a:blip r:embed="rId4"/>
                <a:stretch>
                  <a:fillRect l="-564" r="-667" b="-39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71718825-8F40-78D0-DB9C-B322589B7139}"/>
                  </a:ext>
                </a:extLst>
              </p:cNvPr>
              <p:cNvSpPr txBox="1"/>
              <p:nvPr/>
            </p:nvSpPr>
            <p:spPr>
              <a:xfrm>
                <a:off x="3802961" y="5090497"/>
                <a:ext cx="4577022" cy="9442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2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tr-TR" sz="22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sSup>
                                <m:sSupPr>
                                  <m:ctrlPr>
                                    <a:rPr lang="tr-T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tr-T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d>
                        <m:d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num>
                            <m:den>
                              <m: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den>
                          </m:f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tr-TR" sz="22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71718825-8F40-78D0-DB9C-B322589B7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961" y="5090497"/>
                <a:ext cx="4577022" cy="944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020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79D6-E1BA-E8CF-06C5-8D66AD2B2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A2DC64-1E84-9066-A040-3F52CE55D818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7666E-136B-7790-C516-C1E1EFD42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DCDC6-56B6-1650-290F-D172D5BE451D}"/>
              </a:ext>
            </a:extLst>
          </p:cNvPr>
          <p:cNvSpPr txBox="1"/>
          <p:nvPr/>
        </p:nvSpPr>
        <p:spPr>
          <a:xfrm>
            <a:off x="217280" y="74909"/>
            <a:ext cx="875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Bends</a:t>
            </a:r>
            <a:r>
              <a:rPr lang="tr-TR" sz="4000" b="1" dirty="0"/>
              <a:t> and </a:t>
            </a:r>
            <a:r>
              <a:rPr lang="tr-TR" sz="4000" b="1" dirty="0" err="1"/>
              <a:t>Fittings</a:t>
            </a:r>
            <a:endParaRPr lang="tr-TR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359C8345-D81A-506A-9467-452F30921903}"/>
                  </a:ext>
                </a:extLst>
              </p:cNvPr>
              <p:cNvSpPr txBox="1"/>
              <p:nvPr/>
            </p:nvSpPr>
            <p:spPr>
              <a:xfrm>
                <a:off x="217280" y="1186356"/>
                <a:ext cx="11708831" cy="842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sz="2400" b="1" dirty="0"/>
                  <a:t>For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𝟎𝟑𝟒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𝑹𝒆</m:t>
                    </m:r>
                    <m:sSup>
                      <m:sSupPr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r>
                  <a:rPr lang="tr-TR" sz="2400" b="1" baseline="30000" dirty="0"/>
                  <a:t> </a:t>
                </a:r>
                <a:r>
                  <a:rPr lang="tr-TR" sz="2400" b="1" dirty="0"/>
                  <a:t>and B is a </a:t>
                </a:r>
                <a:r>
                  <a:rPr lang="tr-TR" sz="2400" b="1" dirty="0" err="1"/>
                  <a:t>numerical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constant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that</a:t>
                </a:r>
                <a:r>
                  <a:rPr lang="tr-TR" sz="2400" b="1" dirty="0"/>
                  <a:t> is </a:t>
                </a:r>
                <a:r>
                  <a:rPr lang="tr-TR" sz="2400" b="1" dirty="0" err="1"/>
                  <a:t>determined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from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following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relations</a:t>
                </a:r>
                <a:r>
                  <a:rPr lang="tr-TR" sz="2400" b="1" dirty="0"/>
                  <a:t>:</a:t>
                </a:r>
                <a:endParaRPr lang="tr-TR" sz="2400" b="1" baseline="30000" dirty="0"/>
              </a:p>
            </p:txBody>
          </p:sp>
        </mc:Choice>
        <mc:Fallback xmlns="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359C8345-D81A-506A-9467-452F30921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1186356"/>
                <a:ext cx="11708831" cy="842795"/>
              </a:xfrm>
              <a:prstGeom prst="rect">
                <a:avLst/>
              </a:prstGeom>
              <a:blipFill>
                <a:blip r:embed="rId3"/>
                <a:stretch>
                  <a:fillRect l="-833" t="-64493" r="-833" b="-644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DD9A82AA-7D0B-22E4-07B8-E931D27AC3B2}"/>
                  </a:ext>
                </a:extLst>
              </p:cNvPr>
              <p:cNvSpPr txBox="1"/>
              <p:nvPr/>
            </p:nvSpPr>
            <p:spPr>
              <a:xfrm>
                <a:off x="237056" y="2256114"/>
                <a:ext cx="117088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tr-TR" sz="2400" b="1" dirty="0"/>
                  <a:t>For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2400" b="1" dirty="0"/>
                  <a:t>:</a:t>
                </a:r>
                <a:endParaRPr lang="tr-TR" sz="2400" b="1" baseline="30000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DD9A82AA-7D0B-22E4-07B8-E931D27AC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6" y="2256114"/>
                <a:ext cx="11708831" cy="461665"/>
              </a:xfrm>
              <a:prstGeom prst="rect">
                <a:avLst/>
              </a:prstGeom>
              <a:blipFill>
                <a:blip r:embed="rId4"/>
                <a:stretch>
                  <a:fillRect l="-729" t="-10526" b="-28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097D07E3-434C-8C66-A513-944CC74EC042}"/>
                  </a:ext>
                </a:extLst>
              </p:cNvPr>
              <p:cNvSpPr txBox="1"/>
              <p:nvPr/>
            </p:nvSpPr>
            <p:spPr>
              <a:xfrm>
                <a:off x="3199421" y="2231397"/>
                <a:ext cx="3346172" cy="5284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𝟒𝟕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097D07E3-434C-8C66-A513-944CC74EC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421" y="2231397"/>
                <a:ext cx="3346172" cy="528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7B4CE77-10C3-8E7E-B72D-78822687C08B}"/>
                  </a:ext>
                </a:extLst>
              </p:cNvPr>
              <p:cNvSpPr txBox="1"/>
              <p:nvPr/>
            </p:nvSpPr>
            <p:spPr>
              <a:xfrm>
                <a:off x="324604" y="3463827"/>
                <a:ext cx="25061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tr-TR" sz="2400" b="1" dirty="0"/>
                  <a:t>For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2400" b="1" dirty="0"/>
                  <a:t>:</a:t>
                </a:r>
                <a:endParaRPr lang="tr-TR" sz="2400" b="1" baseline="30000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7B4CE77-10C3-8E7E-B72D-78822687C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04" y="3463827"/>
                <a:ext cx="2506146" cy="461665"/>
              </a:xfrm>
              <a:prstGeom prst="rect">
                <a:avLst/>
              </a:prstGeom>
              <a:blipFill>
                <a:blip r:embed="rId6"/>
                <a:stretch>
                  <a:fillRect l="-3163" t="-10526" b="-289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643A9758-196D-3847-C1DE-AA4EF1CC35FE}"/>
                  </a:ext>
                </a:extLst>
              </p:cNvPr>
              <p:cNvSpPr txBox="1"/>
              <p:nvPr/>
            </p:nvSpPr>
            <p:spPr>
              <a:xfrm>
                <a:off x="3286970" y="3429000"/>
                <a:ext cx="6378541" cy="4460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𝟗𝟓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𝟏𝟕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𝐟𝐨𝐫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type m:val="skw"/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643A9758-196D-3847-C1DE-AA4EF1CC3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70" y="3429000"/>
                <a:ext cx="6378541" cy="446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9C7B19B8-9971-8663-23D1-844C2DF0F008}"/>
                  </a:ext>
                </a:extLst>
              </p:cNvPr>
              <p:cNvSpPr txBox="1"/>
              <p:nvPr/>
            </p:nvSpPr>
            <p:spPr>
              <a:xfrm>
                <a:off x="324604" y="5167883"/>
                <a:ext cx="117088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Ø"/>
                </a:pPr>
                <a:r>
                  <a:rPr lang="tr-TR" sz="2400" b="1" dirty="0"/>
                  <a:t>For </a:t>
                </a:r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tr-TR" sz="2400" b="1" dirty="0"/>
                  <a:t>:</a:t>
                </a:r>
                <a:endParaRPr lang="tr-TR" sz="2400" b="1" baseline="30000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9C7B19B8-9971-8663-23D1-844C2DF0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04" y="5167883"/>
                <a:ext cx="11708831" cy="461665"/>
              </a:xfrm>
              <a:prstGeom prst="rect">
                <a:avLst/>
              </a:prstGeom>
              <a:blipFill>
                <a:blip r:embed="rId8"/>
                <a:stretch>
                  <a:fillRect l="-677" t="-10667" b="-30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4EA44DD7-9611-3EFE-000A-9770F9DAFC83}"/>
                  </a:ext>
                </a:extLst>
              </p:cNvPr>
              <p:cNvSpPr txBox="1"/>
              <p:nvPr/>
            </p:nvSpPr>
            <p:spPr>
              <a:xfrm>
                <a:off x="3286969" y="5143166"/>
                <a:ext cx="3232360" cy="5339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𝟏𝟏𝟔</m:t>
                      </m:r>
                      <m:sSup>
                        <m:sSup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num>
                                <m:den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𝟓𝟐</m:t>
                          </m:r>
                        </m:sup>
                      </m:sSup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4EA44DD7-9611-3EFE-000A-9770F9DAF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69" y="5143166"/>
                <a:ext cx="3232360" cy="5339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029067DF-63F0-D423-7634-A7FD820C1CE5}"/>
                  </a:ext>
                </a:extLst>
              </p:cNvPr>
              <p:cNvSpPr txBox="1"/>
              <p:nvPr/>
            </p:nvSpPr>
            <p:spPr>
              <a:xfrm>
                <a:off x="3286969" y="4179760"/>
                <a:ext cx="4666790" cy="4240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r>
                        <a:rPr lang="tr-TR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𝐟𝐨𝐫</m:t>
                      </m:r>
                      <m:r>
                        <a:rPr lang="tr-TR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type m:val="skw"/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tr-T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tr-TR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</m:t>
                      </m:r>
                      <m:r>
                        <a:rPr lang="tr-TR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029067DF-63F0-D423-7634-A7FD820C1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969" y="4179760"/>
                <a:ext cx="4666790" cy="4240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249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0746A-939D-24DB-A8EE-82D64FC0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535B8E-FDAB-75AE-083E-FDC5807A67D2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30B0C-56FB-C85B-15AF-0FA8CC8AC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4F4E77-21E3-DDF4-F8C1-23484E342DE3}"/>
              </a:ext>
            </a:extLst>
          </p:cNvPr>
          <p:cNvSpPr txBox="1"/>
          <p:nvPr/>
        </p:nvSpPr>
        <p:spPr>
          <a:xfrm>
            <a:off x="217280" y="74909"/>
            <a:ext cx="875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Bends</a:t>
            </a:r>
            <a:r>
              <a:rPr lang="tr-TR" sz="4000" b="1" dirty="0"/>
              <a:t> and </a:t>
            </a:r>
            <a:r>
              <a:rPr lang="tr-TR" sz="4000" b="1" dirty="0" err="1"/>
              <a:t>Fittings</a:t>
            </a:r>
            <a:endParaRPr lang="tr-TR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88544199-B822-9574-C1F4-3EA83E448A19}"/>
                  </a:ext>
                </a:extLst>
              </p:cNvPr>
              <p:cNvSpPr txBox="1"/>
              <p:nvPr/>
            </p:nvSpPr>
            <p:spPr>
              <a:xfrm>
                <a:off x="217280" y="1127568"/>
                <a:ext cx="11708831" cy="862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sz="2400" b="1" dirty="0"/>
                  <a:t>For </a:t>
                </a:r>
                <a:r>
                  <a:rPr lang="tr-TR" sz="2400" b="1" dirty="0" err="1"/>
                  <a:t>turbulent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flow</a:t>
                </a:r>
                <a:r>
                  <a:rPr lang="tr-TR" sz="2400" b="1" dirty="0"/>
                  <a:t>, </a:t>
                </a:r>
                <a:r>
                  <a:rPr lang="tr-TR" sz="2400" b="1" dirty="0" err="1"/>
                  <a:t>Powle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also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recommended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use</a:t>
                </a:r>
                <a:r>
                  <a:rPr lang="tr-TR" sz="2400" b="1" dirty="0"/>
                  <a:t> of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following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loss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coefficient</a:t>
                </a:r>
                <a:r>
                  <a:rPr lang="tr-TR" sz="2400" b="1" dirty="0"/>
                  <a:t>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sz="2400" b="1" dirty="0"/>
                  <a:t>:</a:t>
                </a:r>
                <a:endParaRPr lang="tr-TR" sz="2400" b="1" baseline="30000" dirty="0"/>
              </a:p>
            </p:txBody>
          </p:sp>
        </mc:Choice>
        <mc:Fallback xmlns="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88544199-B822-9574-C1F4-3EA83E448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1127568"/>
                <a:ext cx="11708831" cy="862608"/>
              </a:xfrm>
              <a:prstGeom prst="rect">
                <a:avLst/>
              </a:prstGeom>
              <a:blipFill>
                <a:blip r:embed="rId3"/>
                <a:stretch>
                  <a:fillRect l="-833" t="-5674" r="-833" b="-120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0DF0DE3B-DD64-160A-5BD2-57B3059EC8AF}"/>
                  </a:ext>
                </a:extLst>
              </p:cNvPr>
              <p:cNvSpPr txBox="1"/>
              <p:nvPr/>
            </p:nvSpPr>
            <p:spPr>
              <a:xfrm>
                <a:off x="3199421" y="1990176"/>
                <a:ext cx="4571636" cy="6572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𝟎𝟓𝟏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𝟑𝟖</m:t>
                          </m:r>
                          <m:sSup>
                            <m:sSup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tr-TR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</m:num>
                                    <m:den>
                                      <m:r>
                                        <a:rPr lang="tr-TR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𝒂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0DF0DE3B-DD64-160A-5BD2-57B3059EC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421" y="1990176"/>
                <a:ext cx="4571636" cy="657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Metin kutusu 5">
            <a:extLst>
              <a:ext uri="{FF2B5EF4-FFF2-40B4-BE49-F238E27FC236}">
                <a16:creationId xmlns:a16="http://schemas.microsoft.com/office/drawing/2014/main" id="{35E50863-6095-01F5-6821-B5D08F6FFB57}"/>
              </a:ext>
            </a:extLst>
          </p:cNvPr>
          <p:cNvSpPr txBox="1"/>
          <p:nvPr/>
        </p:nvSpPr>
        <p:spPr>
          <a:xfrm>
            <a:off x="5051927" y="2852784"/>
            <a:ext cx="1699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 err="1"/>
              <a:t>where</a:t>
            </a:r>
            <a:endParaRPr lang="tr-TR" sz="2400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650C866C-387E-0EFE-A2B4-BB98989913C3}"/>
                  </a:ext>
                </a:extLst>
              </p:cNvPr>
              <p:cNvSpPr txBox="1"/>
              <p:nvPr/>
            </p:nvSpPr>
            <p:spPr>
              <a:xfrm>
                <a:off x="3053507" y="4179798"/>
                <a:ext cx="502727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d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tr-TR" sz="2400" b="1" dirty="0"/>
                  <a:t>)        </a:t>
                </a:r>
                <a:r>
                  <a:rPr lang="tr-TR" sz="2400" b="1" dirty="0" err="1"/>
                  <a:t>for</a:t>
                </a:r>
                <a:r>
                  <a:rPr lang="tr-TR" sz="2400" b="1" dirty="0"/>
                  <a:t>    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650C866C-387E-0EFE-A2B4-BB9898991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07" y="4179798"/>
                <a:ext cx="5027274" cy="369332"/>
              </a:xfrm>
              <a:prstGeom prst="rect">
                <a:avLst/>
              </a:prstGeom>
              <a:blipFill>
                <a:blip r:embed="rId5"/>
                <a:stretch>
                  <a:fillRect l="-2056" t="-24194" r="-967" b="-46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CBCD0677-967D-81B7-B669-57E405A5CFED}"/>
                  </a:ext>
                </a:extLst>
              </p:cNvPr>
              <p:cNvSpPr txBox="1"/>
              <p:nvPr/>
            </p:nvSpPr>
            <p:spPr>
              <a:xfrm>
                <a:off x="3053507" y="3519761"/>
                <a:ext cx="412638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d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</m:oMath>
                </a14:m>
                <a:r>
                  <a:rPr lang="tr-TR" sz="2400" b="1" dirty="0" err="1"/>
                  <a:t>for</a:t>
                </a:r>
                <a:r>
                  <a:rPr lang="tr-TR" sz="2400" b="1" dirty="0"/>
                  <a:t>    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CBCD0677-967D-81B7-B669-57E405A5C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07" y="3519761"/>
                <a:ext cx="4126386" cy="369332"/>
              </a:xfrm>
              <a:prstGeom prst="rect">
                <a:avLst/>
              </a:prstGeom>
              <a:blipFill>
                <a:blip r:embed="rId6"/>
                <a:stretch>
                  <a:fillRect l="-2504" t="-22222" r="-1473" b="-4603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AC1F81E1-F9B8-6E9F-6C54-3F0D4AB9B3CF}"/>
                  </a:ext>
                </a:extLst>
              </p:cNvPr>
              <p:cNvSpPr txBox="1"/>
              <p:nvPr/>
            </p:nvSpPr>
            <p:spPr>
              <a:xfrm>
                <a:off x="3053507" y="4919100"/>
                <a:ext cx="658116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𝝋</m:t>
                        </m:r>
                      </m:e>
                    </m:d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𝟑𝟓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𝟗𝟎</m:t>
                    </m:r>
                  </m:oMath>
                </a14:m>
                <a:r>
                  <a:rPr lang="tr-TR" sz="2400" b="1" dirty="0"/>
                  <a:t>)        </a:t>
                </a:r>
                <a:r>
                  <a:rPr lang="tr-TR" sz="2400" b="1" dirty="0" err="1"/>
                  <a:t>for</a:t>
                </a:r>
                <a:r>
                  <a:rPr lang="tr-TR" sz="2400" b="1" dirty="0"/>
                  <a:t>     </a:t>
                </a:r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tr-T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𝟕𝟎</m:t>
                    </m:r>
                    <m:r>
                      <a:rPr lang="tr-TR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AC1F81E1-F9B8-6E9F-6C54-3F0D4AB9B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507" y="4919100"/>
                <a:ext cx="6581161" cy="369332"/>
              </a:xfrm>
              <a:prstGeom prst="rect">
                <a:avLst/>
              </a:prstGeom>
              <a:blipFill>
                <a:blip r:embed="rId7"/>
                <a:stretch>
                  <a:fillRect l="-1573" t="-23810" r="-648" b="-44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0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3A37-807B-7CAC-A7DC-0D139964D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F48CE5-72B7-CE21-2EB2-0100FD2E5A99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DC3E3-4246-EF26-676F-FE76C13B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5AB259-C94D-2CC8-F9AD-5FDBF45A0283}"/>
              </a:ext>
            </a:extLst>
          </p:cNvPr>
          <p:cNvSpPr txBox="1"/>
          <p:nvPr/>
        </p:nvSpPr>
        <p:spPr>
          <a:xfrm>
            <a:off x="217280" y="74909"/>
            <a:ext cx="875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Bends</a:t>
            </a:r>
            <a:r>
              <a:rPr lang="tr-TR" sz="4000" b="1" dirty="0"/>
              <a:t> and </a:t>
            </a:r>
            <a:r>
              <a:rPr lang="tr-TR" sz="4000" b="1" dirty="0" err="1"/>
              <a:t>Fittings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556FBCD-2694-E23B-C237-6A4CA82F494C}"/>
              </a:ext>
            </a:extLst>
          </p:cNvPr>
          <p:cNvSpPr txBox="1"/>
          <p:nvPr/>
        </p:nvSpPr>
        <p:spPr>
          <a:xfrm>
            <a:off x="149508" y="1064141"/>
            <a:ext cx="11883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FF0000"/>
                </a:solidFill>
              </a:rPr>
              <a:t>Pressure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Drop</a:t>
            </a:r>
            <a:r>
              <a:rPr lang="tr-TR" sz="2800" b="1" dirty="0">
                <a:solidFill>
                  <a:srgbClr val="FF0000"/>
                </a:solidFill>
              </a:rPr>
              <a:t> in </a:t>
            </a:r>
            <a:r>
              <a:rPr lang="tr-TR" sz="2800" b="1" dirty="0" err="1">
                <a:solidFill>
                  <a:srgbClr val="FF0000"/>
                </a:solidFill>
              </a:rPr>
              <a:t>Fittings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1C2B23D5-E3CB-494A-017E-35F9D197F444}"/>
                  </a:ext>
                </a:extLst>
              </p:cNvPr>
              <p:cNvSpPr txBox="1"/>
              <p:nvPr/>
            </p:nvSpPr>
            <p:spPr>
              <a:xfrm>
                <a:off x="217280" y="1587361"/>
                <a:ext cx="11407272" cy="2001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/>
                  <a:t>In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absence</a:t>
                </a:r>
                <a:r>
                  <a:rPr lang="tr-TR" sz="2400" b="1" dirty="0"/>
                  <a:t> of </a:t>
                </a:r>
                <a:r>
                  <a:rPr lang="tr-TR" sz="2400" b="1" dirty="0" err="1"/>
                  <a:t>irreversibility</a:t>
                </a:r>
                <a:r>
                  <a:rPr lang="tr-TR" sz="2400" b="1" dirty="0"/>
                  <a:t>,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energy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balance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per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unit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mass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for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flow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requires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that</a:t>
                </a:r>
                <a:r>
                  <a:rPr lang="tr-TR" sz="24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num>
                      <m:den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den>
                    </m:f>
                    <m:r>
                      <a:rPr lang="tr-TR" sz="24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tr-TR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tr-TR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tr-TR" sz="2400" b="1" dirty="0"/>
                  <a:t> </a:t>
                </a:r>
                <a:r>
                  <a:rPr lang="tr-TR" sz="2400" b="1" dirty="0" err="1"/>
                  <a:t>must</a:t>
                </a:r>
                <a:r>
                  <a:rPr lang="tr-TR" sz="2400" b="1" dirty="0"/>
                  <a:t> be </a:t>
                </a:r>
                <a:r>
                  <a:rPr lang="tr-TR" sz="2400" b="1" dirty="0" err="1"/>
                  <a:t>conserved</a:t>
                </a:r>
                <a:r>
                  <a:rPr lang="tr-TR" sz="2400" b="1" dirty="0"/>
                  <a:t>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 err="1"/>
                  <a:t>In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real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fluid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flows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some</a:t>
                </a:r>
                <a:r>
                  <a:rPr lang="tr-TR" sz="2400" b="1" dirty="0"/>
                  <a:t> of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mechanical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energy</a:t>
                </a:r>
                <a:r>
                  <a:rPr lang="tr-TR" sz="2400" b="1" dirty="0"/>
                  <a:t> is </a:t>
                </a:r>
                <a:r>
                  <a:rPr lang="tr-TR" sz="2400" b="1" dirty="0" err="1"/>
                  <a:t>converted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into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heat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due</a:t>
                </a:r>
                <a:r>
                  <a:rPr lang="tr-TR" sz="2400" b="1" dirty="0"/>
                  <a:t> to </a:t>
                </a:r>
                <a:r>
                  <a:rPr lang="tr-TR" sz="2400" b="1" dirty="0" err="1"/>
                  <a:t>friction</a:t>
                </a:r>
                <a:r>
                  <a:rPr lang="tr-TR" sz="2400" b="1" dirty="0"/>
                  <a:t> in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fluid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itself</a:t>
                </a:r>
                <a:r>
                  <a:rPr lang="tr-TR" sz="2400" b="1" dirty="0"/>
                  <a:t>. </a:t>
                </a:r>
                <a:r>
                  <a:rPr lang="tr-TR" sz="2400" b="1" dirty="0" err="1"/>
                  <a:t>This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loss</a:t>
                </a:r>
                <a:r>
                  <a:rPr lang="tr-TR" sz="2400" b="1" dirty="0"/>
                  <a:t> of </a:t>
                </a:r>
                <a:r>
                  <a:rPr lang="tr-TR" sz="2400" b="1" dirty="0" err="1"/>
                  <a:t>mechanical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energy</a:t>
                </a:r>
                <a:r>
                  <a:rPr lang="tr-TR" sz="2400" b="1" dirty="0"/>
                  <a:t> can be </a:t>
                </a:r>
                <a:r>
                  <a:rPr lang="tr-TR" sz="2400" b="1" dirty="0" err="1"/>
                  <a:t>expressed</a:t>
                </a:r>
                <a:r>
                  <a:rPr lang="tr-TR" sz="2400" b="1" dirty="0"/>
                  <a:t> as a </a:t>
                </a:r>
                <a:r>
                  <a:rPr lang="tr-TR" sz="2400" b="1" dirty="0" err="1"/>
                  <a:t>loss</a:t>
                </a:r>
                <a:r>
                  <a:rPr lang="tr-TR" sz="2400" b="1" dirty="0"/>
                  <a:t> in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total </a:t>
                </a:r>
                <a:r>
                  <a:rPr lang="tr-TR" sz="2400" b="1" dirty="0" err="1"/>
                  <a:t>pressure</a:t>
                </a:r>
                <a:r>
                  <a:rPr lang="tr-TR" sz="2400" b="1" dirty="0"/>
                  <a:t> as:</a:t>
                </a:r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1C2B23D5-E3CB-494A-017E-35F9D197F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1587361"/>
                <a:ext cx="11407272" cy="2001061"/>
              </a:xfrm>
              <a:prstGeom prst="rect">
                <a:avLst/>
              </a:prstGeom>
              <a:blipFill>
                <a:blip r:embed="rId3"/>
                <a:stretch>
                  <a:fillRect l="-748" t="-2432" r="-802" b="-57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7C2BF9FD-F94D-3D1C-2B03-744FDA4C0513}"/>
                  </a:ext>
                </a:extLst>
              </p:cNvPr>
              <p:cNvSpPr txBox="1"/>
              <p:nvPr/>
            </p:nvSpPr>
            <p:spPr>
              <a:xfrm>
                <a:off x="2324937" y="3837560"/>
                <a:ext cx="682071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20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220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20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tr-TR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tr-TR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20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tr-TR" sz="220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200" b="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200" b="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200" b="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20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200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tr-TR" sz="2200" b="0" i="1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tr-TR" sz="2200" b="0" i="1" smtClean="0">
                                      <a:ln>
                                        <a:solidFill>
                                          <a:sysClr val="windowText" lastClr="000000"/>
                                        </a:solidFill>
                                      </a:ln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200" b="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200" b="0" i="1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20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tr-TR" sz="2200" b="0" i="1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tr-TR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200" b="0" i="1" smtClean="0">
                          <a:ln>
                            <a:solidFill>
                              <a:sysClr val="windowText" lastClr="000000"/>
                            </a:solidFill>
                          </a:ln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tr-TR" sz="220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20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tr-TR" sz="2200" b="0" i="1" smtClean="0">
                                  <a:ln>
                                    <a:solidFill>
                                      <a:sysClr val="windowText" lastClr="000000"/>
                                    </a:solidFill>
                                  </a:ln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  <m:sup>
                          <m:r>
                            <a:rPr lang="tr-TR" sz="2200" b="0" i="1" smtClean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sz="2200" dirty="0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7C2BF9FD-F94D-3D1C-2B03-744FDA4C0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937" y="3837560"/>
                <a:ext cx="6820713" cy="760721"/>
              </a:xfrm>
              <a:prstGeom prst="rect">
                <a:avLst/>
              </a:prstGeom>
              <a:blipFill>
                <a:blip r:embed="rId4"/>
                <a:stretch>
                  <a:fillRect b="-8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11F85F17-5252-24FA-ED42-8A0870D499F8}"/>
                  </a:ext>
                </a:extLst>
              </p:cNvPr>
              <p:cNvSpPr txBox="1"/>
              <p:nvPr/>
            </p:nvSpPr>
            <p:spPr>
              <a:xfrm>
                <a:off x="217280" y="4614565"/>
                <a:ext cx="11407272" cy="1297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/>
                  <a:t>The </a:t>
                </a:r>
                <a:r>
                  <a:rPr lang="tr-TR" sz="2400" b="1" dirty="0" err="1"/>
                  <a:t>pressure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drop</a:t>
                </a:r>
                <a:r>
                  <a:rPr lang="tr-TR" sz="2400" b="1" dirty="0"/>
                  <a:t> in </a:t>
                </a:r>
                <a:r>
                  <a:rPr lang="tr-TR" sz="2400" b="1" dirty="0" err="1"/>
                  <a:t>fittings</a:t>
                </a:r>
                <a:r>
                  <a:rPr lang="tr-TR" sz="2400" b="1" dirty="0"/>
                  <a:t> is </a:t>
                </a:r>
                <a:r>
                  <a:rPr lang="tr-TR" sz="2400" b="1" dirty="0" err="1"/>
                  <a:t>usually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given</a:t>
                </a:r>
                <a:r>
                  <a:rPr lang="tr-TR" sz="2400" b="1" dirty="0"/>
                  <a:t> as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equivaqlent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length</a:t>
                </a:r>
                <a:r>
                  <a:rPr lang="tr-TR" sz="2400" b="1" dirty="0"/>
                  <a:t> in </a:t>
                </a:r>
                <a:r>
                  <a:rPr lang="tr-TR" sz="2400" b="1" dirty="0" err="1"/>
                  <a:t>pipe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diameter</a:t>
                </a:r>
                <a:r>
                  <a:rPr lang="tr-TR" sz="2400" b="1" dirty="0"/>
                  <a:t> of </a:t>
                </a:r>
                <a:r>
                  <a:rPr lang="tr-TR" sz="2400" b="1" dirty="0" err="1"/>
                  <a:t>straight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pipe</a:t>
                </a:r>
                <a:r>
                  <a:rPr lang="tr-TR" sz="2400" b="1" dirty="0"/>
                  <a:t>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tr-TR" sz="24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400" b="1" dirty="0"/>
                  <a:t>, </a:t>
                </a:r>
                <a:r>
                  <a:rPr lang="tr-TR" sz="2400" b="1" dirty="0" err="1"/>
                  <a:t>which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gives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tha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same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pressure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drop</a:t>
                </a:r>
                <a:r>
                  <a:rPr lang="tr-TR" sz="2400" b="1" dirty="0"/>
                  <a:t> as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piece</a:t>
                </a:r>
                <a:r>
                  <a:rPr lang="tr-TR" sz="2400" b="1" dirty="0"/>
                  <a:t> of </a:t>
                </a:r>
                <a:r>
                  <a:rPr lang="tr-TR" sz="2400" b="1" dirty="0" err="1"/>
                  <a:t>fittings</a:t>
                </a:r>
                <a:r>
                  <a:rPr lang="tr-TR" sz="2400" b="1" dirty="0"/>
                  <a:t> in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question</a:t>
                </a:r>
                <a:r>
                  <a:rPr lang="tr-TR" sz="2400" b="1" dirty="0"/>
                  <a:t> (</a:t>
                </a:r>
                <a:r>
                  <a:rPr lang="tr-TR" sz="2400" b="1" dirty="0" err="1"/>
                  <a:t>Table</a:t>
                </a:r>
                <a:r>
                  <a:rPr lang="tr-TR" sz="2400" b="1" dirty="0"/>
                  <a:t> 4.2). 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11F85F17-5252-24FA-ED42-8A0870D4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4614565"/>
                <a:ext cx="11407272" cy="1297343"/>
              </a:xfrm>
              <a:prstGeom prst="rect">
                <a:avLst/>
              </a:prstGeom>
              <a:blipFill>
                <a:blip r:embed="rId5"/>
                <a:stretch>
                  <a:fillRect l="-748" t="-3756" r="-802" b="-98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481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47F0B-075F-2061-2762-934A69335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2B654F5-824A-E199-9DB2-AAC6CAA62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679" y="0"/>
            <a:ext cx="881864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220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24374-23C6-7F8B-4E3B-FD37619B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6AB6E1-6E52-D1D7-0D71-446E7B368680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02958-1028-AEC7-436D-0273F885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D6DBC9-7957-595F-15C7-1BB816A07BE0}"/>
              </a:ext>
            </a:extLst>
          </p:cNvPr>
          <p:cNvSpPr txBox="1"/>
          <p:nvPr/>
        </p:nvSpPr>
        <p:spPr>
          <a:xfrm>
            <a:off x="217280" y="74909"/>
            <a:ext cx="875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in </a:t>
            </a:r>
            <a:r>
              <a:rPr lang="tr-TR" sz="4000" b="1" dirty="0" err="1"/>
              <a:t>Bends</a:t>
            </a:r>
            <a:r>
              <a:rPr lang="tr-TR" sz="4000" b="1" dirty="0"/>
              <a:t> and </a:t>
            </a:r>
            <a:r>
              <a:rPr lang="tr-TR" sz="4000" b="1" dirty="0" err="1"/>
              <a:t>Fittings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9D273F2-6B4F-EAF7-A09C-0330499F6814}"/>
              </a:ext>
            </a:extLst>
          </p:cNvPr>
          <p:cNvSpPr txBox="1"/>
          <p:nvPr/>
        </p:nvSpPr>
        <p:spPr>
          <a:xfrm>
            <a:off x="217280" y="1170973"/>
            <a:ext cx="11845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/>
              <a:t>The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 is </a:t>
            </a:r>
            <a:r>
              <a:rPr lang="tr-TR" sz="2400" b="1" dirty="0" err="1"/>
              <a:t>calculated</a:t>
            </a:r>
            <a:r>
              <a:rPr lang="tr-TR" sz="2400" b="1" dirty="0"/>
              <a:t>, as a total </a:t>
            </a:r>
            <a:r>
              <a:rPr lang="tr-TR" sz="2400" b="1" dirty="0" err="1"/>
              <a:t>loss</a:t>
            </a:r>
            <a:r>
              <a:rPr lang="tr-TR" sz="2400" b="1" dirty="0"/>
              <a:t> </a:t>
            </a:r>
            <a:r>
              <a:rPr lang="tr-TR" sz="2400" b="1" dirty="0" err="1"/>
              <a:t>coefficient</a:t>
            </a:r>
            <a:r>
              <a:rPr lang="tr-TR" sz="2400" b="1" dirty="0"/>
              <a:t> K by </a:t>
            </a:r>
            <a:r>
              <a:rPr lang="tr-TR" sz="2400" b="1" dirty="0" err="1"/>
              <a:t>which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dynamic</a:t>
            </a:r>
            <a:r>
              <a:rPr lang="tr-TR" sz="2400" b="1" dirty="0"/>
              <a:t> </a:t>
            </a:r>
            <a:r>
              <a:rPr lang="tr-TR" sz="2400" b="1" dirty="0" err="1"/>
              <a:t>head</a:t>
            </a:r>
            <a:r>
              <a:rPr lang="tr-TR" sz="2400" b="1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C1826835-33E0-C6DF-AA25-6126DC00A589}"/>
                  </a:ext>
                </a:extLst>
              </p:cNvPr>
              <p:cNvSpPr txBox="1"/>
              <p:nvPr/>
            </p:nvSpPr>
            <p:spPr>
              <a:xfrm>
                <a:off x="669486" y="2118903"/>
                <a:ext cx="975523" cy="8728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8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r-TR" sz="28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C1826835-33E0-C6DF-AA25-6126DC00A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6" y="2118903"/>
                <a:ext cx="975523" cy="872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86ED14AD-13D3-4BF9-A059-DBC6CF4B227C}"/>
              </a:ext>
            </a:extLst>
          </p:cNvPr>
          <p:cNvSpPr txBox="1"/>
          <p:nvPr/>
        </p:nvSpPr>
        <p:spPr>
          <a:xfrm>
            <a:off x="1880710" y="2324471"/>
            <a:ext cx="94325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400" b="1" dirty="0"/>
              <a:t>has to </a:t>
            </a:r>
            <a:r>
              <a:rPr lang="tr-TR" sz="2400" b="1" dirty="0" err="1"/>
              <a:t>multiplied</a:t>
            </a:r>
            <a:r>
              <a:rPr lang="tr-TR" sz="2400" b="1" dirty="0"/>
              <a:t> to </a:t>
            </a:r>
            <a:r>
              <a:rPr lang="tr-TR" sz="2400" b="1" dirty="0" err="1"/>
              <a:t>give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 (</a:t>
            </a:r>
            <a:r>
              <a:rPr lang="tr-TR" sz="2400" b="1" dirty="0" err="1"/>
              <a:t>Table</a:t>
            </a:r>
            <a:r>
              <a:rPr lang="tr-TR" sz="2400" b="1" dirty="0"/>
              <a:t> 4.3).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54F0278-4348-1BF4-FFEB-D79D7C324E89}"/>
              </a:ext>
            </a:extLst>
          </p:cNvPr>
          <p:cNvSpPr txBox="1"/>
          <p:nvPr/>
        </p:nvSpPr>
        <p:spPr>
          <a:xfrm>
            <a:off x="217280" y="3450796"/>
            <a:ext cx="11845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Hooper</a:t>
            </a:r>
            <a:r>
              <a:rPr lang="tr-TR" sz="2400" b="1" dirty="0"/>
              <a:t> </a:t>
            </a:r>
            <a:r>
              <a:rPr lang="tr-TR" sz="2400" b="1" dirty="0" err="1"/>
              <a:t>also</a:t>
            </a:r>
            <a:r>
              <a:rPr lang="tr-TR" sz="2400" b="1" dirty="0"/>
              <a:t> </a:t>
            </a:r>
            <a:r>
              <a:rPr lang="tr-TR" sz="2400" b="1" dirty="0" err="1"/>
              <a:t>compiled</a:t>
            </a:r>
            <a:r>
              <a:rPr lang="tr-TR" sz="2400" b="1" dirty="0"/>
              <a:t> </a:t>
            </a:r>
            <a:r>
              <a:rPr lang="tr-TR" sz="2400" b="1" dirty="0" err="1"/>
              <a:t>available</a:t>
            </a:r>
            <a:r>
              <a:rPr lang="tr-TR" sz="2400" b="1" dirty="0"/>
              <a:t> </a:t>
            </a:r>
            <a:r>
              <a:rPr lang="tr-TR" sz="2400" b="1" dirty="0" err="1"/>
              <a:t>laminar</a:t>
            </a:r>
            <a:r>
              <a:rPr lang="tr-TR" sz="2400" b="1" dirty="0"/>
              <a:t> and </a:t>
            </a:r>
            <a:r>
              <a:rPr lang="tr-TR" sz="2400" b="1" dirty="0" err="1"/>
              <a:t>turbulent</a:t>
            </a:r>
            <a:r>
              <a:rPr lang="tr-TR" sz="2400" b="1" dirty="0"/>
              <a:t> </a:t>
            </a:r>
            <a:r>
              <a:rPr lang="tr-TR" sz="2400" b="1" dirty="0" err="1"/>
              <a:t>flow</a:t>
            </a:r>
            <a:r>
              <a:rPr lang="tr-TR" sz="2400" b="1" dirty="0"/>
              <a:t>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 data </a:t>
            </a:r>
            <a:r>
              <a:rPr lang="tr-TR" sz="2400" b="1" dirty="0" err="1"/>
              <a:t>for</a:t>
            </a:r>
            <a:r>
              <a:rPr lang="tr-TR" sz="2400" b="1" dirty="0"/>
              <a:t> Standard and </a:t>
            </a:r>
            <a:r>
              <a:rPr lang="tr-TR" sz="2400" b="1" dirty="0" err="1"/>
              <a:t>long</a:t>
            </a:r>
            <a:r>
              <a:rPr lang="tr-TR" sz="2400" b="1" dirty="0"/>
              <a:t> </a:t>
            </a:r>
            <a:r>
              <a:rPr lang="tr-TR" sz="2400" b="1" dirty="0" err="1"/>
              <a:t>radius</a:t>
            </a:r>
            <a:r>
              <a:rPr lang="tr-TR" sz="2400" b="1" dirty="0"/>
              <a:t> </a:t>
            </a:r>
            <a:r>
              <a:rPr lang="tr-TR" sz="2400" b="1" dirty="0" err="1"/>
              <a:t>elbows</a:t>
            </a:r>
            <a:r>
              <a:rPr lang="tr-TR" sz="2400" b="1" dirty="0"/>
              <a:t> (45°, 90°, 180°), </a:t>
            </a:r>
            <a:r>
              <a:rPr lang="tr-TR" sz="2400" b="1" dirty="0" err="1"/>
              <a:t>miter</a:t>
            </a:r>
            <a:r>
              <a:rPr lang="tr-TR" sz="2400" b="1" dirty="0"/>
              <a:t> </a:t>
            </a:r>
            <a:r>
              <a:rPr lang="tr-TR" sz="2400" b="1" dirty="0" err="1"/>
              <a:t>bends</a:t>
            </a:r>
            <a:r>
              <a:rPr lang="tr-TR" sz="2400" b="1" dirty="0"/>
              <a:t>, </a:t>
            </a:r>
            <a:r>
              <a:rPr lang="tr-TR" sz="2400" b="1" dirty="0" err="1"/>
              <a:t>tees</a:t>
            </a:r>
            <a:r>
              <a:rPr lang="tr-TR" sz="2400" b="1" dirty="0"/>
              <a:t>, and </a:t>
            </a:r>
            <a:r>
              <a:rPr lang="tr-TR" sz="2400" b="1" dirty="0" err="1"/>
              <a:t>valves</a:t>
            </a:r>
            <a:r>
              <a:rPr lang="tr-TR" sz="2400" b="1" dirty="0"/>
              <a:t>.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compiled</a:t>
            </a:r>
            <a:r>
              <a:rPr lang="tr-TR" sz="2400" b="1" dirty="0"/>
              <a:t> data </a:t>
            </a:r>
            <a:r>
              <a:rPr lang="tr-TR" sz="2400" b="1" dirty="0" err="1"/>
              <a:t>were</a:t>
            </a:r>
            <a:r>
              <a:rPr lang="tr-TR" sz="2400" b="1" dirty="0"/>
              <a:t> </a:t>
            </a:r>
            <a:r>
              <a:rPr lang="tr-TR" sz="2400" b="1" dirty="0" err="1"/>
              <a:t>presented</a:t>
            </a:r>
            <a:r>
              <a:rPr lang="tr-TR" sz="2400" b="1" dirty="0"/>
              <a:t> as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following</a:t>
            </a:r>
            <a:r>
              <a:rPr lang="tr-TR" sz="2400" b="1" dirty="0"/>
              <a:t> </a:t>
            </a:r>
            <a:r>
              <a:rPr lang="tr-TR" sz="2400" b="1" dirty="0" err="1"/>
              <a:t>single</a:t>
            </a:r>
            <a:r>
              <a:rPr lang="tr-TR" sz="2400" b="1" dirty="0"/>
              <a:t> </a:t>
            </a:r>
            <a:r>
              <a:rPr lang="tr-TR" sz="2400" b="1" dirty="0" err="1"/>
              <a:t>correlation</a:t>
            </a:r>
            <a:r>
              <a:rPr lang="tr-TR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3758ACDA-15A3-B2DE-ABE8-5F746C1298EB}"/>
                  </a:ext>
                </a:extLst>
              </p:cNvPr>
              <p:cNvSpPr txBox="1"/>
              <p:nvPr/>
            </p:nvSpPr>
            <p:spPr>
              <a:xfrm>
                <a:off x="669486" y="4958796"/>
                <a:ext cx="5000023" cy="4406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  <m:sSup>
                        <m:sSup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tr-T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tr-TR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tr-TR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sSup>
                            <m:sSupPr>
                              <m:ctrlPr>
                                <a:rPr lang="tr-T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tr-TR" sz="28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8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3758ACDA-15A3-B2DE-ABE8-5F746C12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6" y="4958796"/>
                <a:ext cx="5000023" cy="4406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61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B732-4552-7FF6-7BC6-F92BB3EB8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CAF96F7-582F-7090-74BA-FABBBE07E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096000" cy="42956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06980FA-EE0A-1A16-A8D9-AEE66F2F9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3815"/>
            <a:ext cx="6096000" cy="45641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4016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C1D0A-5251-123B-6DC8-8C31C7257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43DD8E-5558-3961-2873-C0317D44A2EC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A7B0BA-8586-6345-6DF6-4780F1D5A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A9125D-CB8F-3920-BF75-B8149B3D4551}"/>
              </a:ext>
            </a:extLst>
          </p:cNvPr>
          <p:cNvSpPr txBox="1"/>
          <p:nvPr/>
        </p:nvSpPr>
        <p:spPr>
          <a:xfrm>
            <a:off x="217280" y="74909"/>
            <a:ext cx="875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EXAMPLE 4.1	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BC6C8CB-1EE9-1A22-FC82-D34E2D1D2A10}"/>
              </a:ext>
            </a:extLst>
          </p:cNvPr>
          <p:cNvSpPr txBox="1"/>
          <p:nvPr/>
        </p:nvSpPr>
        <p:spPr>
          <a:xfrm>
            <a:off x="217280" y="1056567"/>
            <a:ext cx="11728286" cy="4602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Consider</a:t>
            </a:r>
            <a:r>
              <a:rPr lang="tr-TR" sz="2200" b="1" dirty="0"/>
              <a:t> a </a:t>
            </a:r>
            <a:r>
              <a:rPr lang="tr-TR" sz="2200" b="1" dirty="0" err="1"/>
              <a:t>piping</a:t>
            </a:r>
            <a:r>
              <a:rPr lang="tr-TR" sz="2200" b="1" dirty="0"/>
              <a:t> </a:t>
            </a:r>
            <a:r>
              <a:rPr lang="tr-TR" sz="2200" b="1" dirty="0" err="1"/>
              <a:t>circuit</a:t>
            </a:r>
            <a:r>
              <a:rPr lang="tr-TR" sz="2200" b="1" dirty="0"/>
              <a:t> of a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</a:t>
            </a:r>
            <a:r>
              <a:rPr lang="tr-TR" sz="2200" b="1" dirty="0"/>
              <a:t>. </a:t>
            </a:r>
            <a:r>
              <a:rPr lang="tr-TR" sz="2200" b="1" dirty="0" err="1"/>
              <a:t>In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circuit</a:t>
            </a:r>
            <a:r>
              <a:rPr lang="tr-TR" sz="2200" b="1" dirty="0"/>
              <a:t> </a:t>
            </a:r>
            <a:r>
              <a:rPr lang="tr-TR" sz="2200" b="1" dirty="0" err="1"/>
              <a:t>there</a:t>
            </a:r>
            <a:r>
              <a:rPr lang="tr-TR" sz="2200" b="1" dirty="0"/>
              <a:t> </a:t>
            </a:r>
            <a:r>
              <a:rPr lang="tr-TR" sz="2200" b="1" dirty="0" err="1"/>
              <a:t>are</a:t>
            </a:r>
            <a:r>
              <a:rPr lang="tr-TR" sz="2200" b="1" dirty="0"/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four</a:t>
            </a:r>
            <a:r>
              <a:rPr lang="tr-TR" sz="2200" b="1" dirty="0">
                <a:solidFill>
                  <a:srgbClr val="0000FF"/>
                </a:solidFill>
              </a:rPr>
              <a:t> 90° </a:t>
            </a:r>
            <a:r>
              <a:rPr lang="tr-TR" sz="2200" b="1" dirty="0" err="1">
                <a:solidFill>
                  <a:srgbClr val="0000FF"/>
                </a:solidFill>
              </a:rPr>
              <a:t>standard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elbows</a:t>
            </a:r>
            <a:r>
              <a:rPr lang="tr-TR" sz="2200" b="1" dirty="0"/>
              <a:t>, </a:t>
            </a:r>
            <a:r>
              <a:rPr lang="tr-TR" sz="2200" b="1" dirty="0" err="1">
                <a:solidFill>
                  <a:srgbClr val="0000FF"/>
                </a:solidFill>
              </a:rPr>
              <a:t>three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close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pattern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return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bends</a:t>
            </a:r>
            <a:r>
              <a:rPr lang="tr-TR" sz="2200" b="1" dirty="0"/>
              <a:t>, </a:t>
            </a:r>
            <a:r>
              <a:rPr lang="tr-TR" sz="2200" b="1" dirty="0">
                <a:solidFill>
                  <a:srgbClr val="0000FF"/>
                </a:solidFill>
              </a:rPr>
              <a:t>two </a:t>
            </a:r>
            <a:r>
              <a:rPr lang="tr-TR" sz="2200" b="1" dirty="0" err="1">
                <a:solidFill>
                  <a:srgbClr val="0000FF"/>
                </a:solidFill>
              </a:rPr>
              <a:t>check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valves</a:t>
            </a:r>
            <a:r>
              <a:rPr lang="tr-TR" sz="2200" b="1" dirty="0">
                <a:solidFill>
                  <a:srgbClr val="0000FF"/>
                </a:solidFill>
              </a:rPr>
              <a:t> (</a:t>
            </a:r>
            <a:r>
              <a:rPr lang="tr-TR" sz="2200" b="1" dirty="0" err="1">
                <a:solidFill>
                  <a:srgbClr val="0000FF"/>
                </a:solidFill>
              </a:rPr>
              <a:t>clearway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swing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type</a:t>
            </a:r>
            <a:r>
              <a:rPr lang="tr-TR" sz="2200" b="1" dirty="0">
                <a:solidFill>
                  <a:srgbClr val="0000FF"/>
                </a:solidFill>
              </a:rPr>
              <a:t>), two </a:t>
            </a:r>
            <a:r>
              <a:rPr lang="tr-TR" sz="2200" b="1" dirty="0" err="1">
                <a:solidFill>
                  <a:srgbClr val="0000FF"/>
                </a:solidFill>
              </a:rPr>
              <a:t>angle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valves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/>
              <a:t>(</a:t>
            </a:r>
            <a:r>
              <a:rPr lang="tr-TR" sz="2200" b="1" dirty="0" err="1"/>
              <a:t>with</a:t>
            </a:r>
            <a:r>
              <a:rPr lang="tr-TR" sz="2200" b="1" dirty="0"/>
              <a:t> </a:t>
            </a:r>
            <a:r>
              <a:rPr lang="tr-TR" sz="2200" b="1" dirty="0" err="1"/>
              <a:t>no</a:t>
            </a:r>
            <a:r>
              <a:rPr lang="tr-TR" sz="2200" b="1" dirty="0"/>
              <a:t> </a:t>
            </a:r>
            <a:r>
              <a:rPr lang="tr-TR" sz="2200" b="1" dirty="0" err="1"/>
              <a:t>obstruction</a:t>
            </a:r>
            <a:r>
              <a:rPr lang="tr-TR" sz="2200" b="1" dirty="0"/>
              <a:t> in a </a:t>
            </a:r>
            <a:r>
              <a:rPr lang="tr-TR" sz="2200" b="1" dirty="0" err="1"/>
              <a:t>flat-type</a:t>
            </a:r>
            <a:r>
              <a:rPr lang="tr-TR" sz="2200" b="1" dirty="0"/>
              <a:t> </a:t>
            </a:r>
            <a:r>
              <a:rPr lang="tr-TR" sz="2200" b="1" dirty="0" err="1"/>
              <a:t>seat</a:t>
            </a:r>
            <a:r>
              <a:rPr lang="tr-TR" sz="2200" b="1" dirty="0"/>
              <a:t>), and </a:t>
            </a:r>
            <a:r>
              <a:rPr lang="tr-TR" sz="2200" b="1" dirty="0" err="1">
                <a:solidFill>
                  <a:srgbClr val="0000FF"/>
                </a:solidFill>
              </a:rPr>
              <a:t>three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gate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valves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/>
              <a:t>(</a:t>
            </a:r>
            <a:r>
              <a:rPr lang="tr-TR" sz="2200" b="1" dirty="0" err="1"/>
              <a:t>conventional</a:t>
            </a:r>
            <a:r>
              <a:rPr lang="tr-TR" sz="2200" b="1" dirty="0"/>
              <a:t> </a:t>
            </a:r>
            <a:r>
              <a:rPr lang="tr-TR" sz="2200" b="1" dirty="0" err="1"/>
              <a:t>wedge</a:t>
            </a:r>
            <a:r>
              <a:rPr lang="tr-TR" sz="2200" b="1" dirty="0"/>
              <a:t> </a:t>
            </a:r>
            <a:r>
              <a:rPr lang="tr-TR" sz="2200" b="1" dirty="0" err="1"/>
              <a:t>type</a:t>
            </a:r>
            <a:r>
              <a:rPr lang="tr-TR" sz="2200" b="1" dirty="0"/>
              <a:t>);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valves</a:t>
            </a:r>
            <a:r>
              <a:rPr lang="tr-TR" sz="2200" b="1" dirty="0"/>
              <a:t> </a:t>
            </a:r>
            <a:r>
              <a:rPr lang="tr-TR" sz="2200" b="1" dirty="0" err="1"/>
              <a:t>are</a:t>
            </a:r>
            <a:r>
              <a:rPr lang="tr-TR" sz="2200" b="1" dirty="0"/>
              <a:t> </a:t>
            </a:r>
            <a:r>
              <a:rPr lang="tr-TR" sz="2200" b="1" dirty="0" err="1"/>
              <a:t>fully</a:t>
            </a:r>
            <a:r>
              <a:rPr lang="tr-TR" sz="2200" b="1" dirty="0"/>
              <a:t> </a:t>
            </a:r>
            <a:r>
              <a:rPr lang="tr-TR" sz="2200" b="1" dirty="0" err="1"/>
              <a:t>open</a:t>
            </a:r>
            <a:r>
              <a:rPr lang="tr-TR" sz="2200" b="1" dirty="0"/>
              <a:t>.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straight</a:t>
            </a:r>
            <a:r>
              <a:rPr lang="tr-TR" sz="2200" b="1" dirty="0"/>
              <a:t> </a:t>
            </a:r>
            <a:r>
              <a:rPr lang="tr-TR" sz="2200" b="1" dirty="0" err="1"/>
              <a:t>part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circuit</a:t>
            </a:r>
            <a:r>
              <a:rPr lang="tr-TR" sz="2200" b="1" dirty="0"/>
              <a:t> </a:t>
            </a:r>
            <a:r>
              <a:rPr lang="tr-TR" sz="2200" b="1" dirty="0" err="1"/>
              <a:t>pipe</a:t>
            </a:r>
            <a:r>
              <a:rPr lang="tr-TR" sz="2200" b="1" dirty="0"/>
              <a:t> is 150 m, and </a:t>
            </a:r>
            <a:r>
              <a:rPr lang="tr-TR" sz="2200" b="1" dirty="0" err="1"/>
              <a:t>water</a:t>
            </a:r>
            <a:r>
              <a:rPr lang="tr-TR" sz="2200" b="1" dirty="0"/>
              <a:t> at 50°C </a:t>
            </a:r>
            <a:r>
              <a:rPr lang="tr-TR" sz="2200" b="1" dirty="0" err="1"/>
              <a:t>flows</a:t>
            </a:r>
            <a:r>
              <a:rPr lang="tr-TR" sz="2200" b="1" dirty="0"/>
              <a:t> </a:t>
            </a:r>
            <a:r>
              <a:rPr lang="tr-TR" sz="2200" b="1" dirty="0" err="1"/>
              <a:t>with</a:t>
            </a:r>
            <a:r>
              <a:rPr lang="tr-TR" sz="2200" b="1" dirty="0"/>
              <a:t> a </a:t>
            </a:r>
            <a:r>
              <a:rPr lang="tr-TR" sz="2200" b="1" dirty="0" err="1"/>
              <a:t>velocity</a:t>
            </a:r>
            <a:r>
              <a:rPr lang="tr-TR" sz="2200" b="1" dirty="0"/>
              <a:t> of 4 m/s.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through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</a:t>
            </a:r>
            <a:r>
              <a:rPr lang="tr-TR" sz="2200" b="1" dirty="0"/>
              <a:t> is 12 kPa. Nominal </a:t>
            </a:r>
            <a:r>
              <a:rPr lang="tr-TR" sz="2200" b="1" dirty="0" err="1"/>
              <a:t>pipe</a:t>
            </a:r>
            <a:r>
              <a:rPr lang="tr-TR" sz="2200" b="1" dirty="0"/>
              <a:t> size is 2 in. O.D. (I.D. = 0.052 m).</a:t>
            </a:r>
          </a:p>
          <a:p>
            <a:pPr marL="457200" indent="-457200" algn="just">
              <a:lnSpc>
                <a:spcPct val="150000"/>
              </a:lnSpc>
              <a:buAutoNum type="alphaLcParenBoth"/>
            </a:pPr>
            <a:r>
              <a:rPr lang="tr-TR" sz="2200" b="1" dirty="0" err="1"/>
              <a:t>Calculate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total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in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system</a:t>
            </a:r>
            <a:r>
              <a:rPr lang="tr-TR" sz="2200" b="1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Both"/>
            </a:pPr>
            <a:r>
              <a:rPr lang="tr-TR" sz="2200" b="1" dirty="0" err="1"/>
              <a:t>Calculate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mass</a:t>
            </a:r>
            <a:r>
              <a:rPr lang="tr-TR" sz="2200" b="1" dirty="0"/>
              <a:t> </a:t>
            </a:r>
            <a:r>
              <a:rPr lang="tr-TR" sz="2200" b="1" dirty="0" err="1"/>
              <a:t>flow</a:t>
            </a:r>
            <a:r>
              <a:rPr lang="tr-TR" sz="2200" b="1" dirty="0"/>
              <a:t> rate and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pumping</a:t>
            </a:r>
            <a:r>
              <a:rPr lang="tr-TR" sz="2200" b="1" dirty="0"/>
              <a:t> Power (kW), by </a:t>
            </a:r>
            <a:r>
              <a:rPr lang="tr-TR" sz="2200" b="1" dirty="0" err="1"/>
              <a:t>assuming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isentropic</a:t>
            </a:r>
            <a:r>
              <a:rPr lang="tr-TR" sz="2200" b="1" dirty="0"/>
              <a:t> </a:t>
            </a:r>
            <a:r>
              <a:rPr lang="tr-TR" sz="2200" b="1" dirty="0" err="1"/>
              <a:t>efficiecny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pump</a:t>
            </a:r>
            <a:r>
              <a:rPr lang="tr-TR" sz="2200" b="1" dirty="0"/>
              <a:t> to be 0.8.</a:t>
            </a:r>
          </a:p>
        </p:txBody>
      </p:sp>
    </p:spTree>
    <p:extLst>
      <p:ext uri="{BB962C8B-B14F-4D97-AF65-F5344CB8AC3E}">
        <p14:creationId xmlns:p14="http://schemas.microsoft.com/office/powerpoint/2010/main" val="3970424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BF23-7A01-4A03-1DF0-1EA1845A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B31C4A-D535-568A-BD89-CA6AE85D18E7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5F20FF-F3BB-4D8C-DC3E-447C8BEA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03F5E7-D45F-00C7-0162-E6911383F0FE}"/>
              </a:ext>
            </a:extLst>
          </p:cNvPr>
          <p:cNvSpPr txBox="1"/>
          <p:nvPr/>
        </p:nvSpPr>
        <p:spPr>
          <a:xfrm>
            <a:off x="217281" y="74909"/>
            <a:ext cx="45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EXAMPLE 4.1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A6864B8A-7C06-CBAD-6AF4-7259A2BF8CC0}"/>
                  </a:ext>
                </a:extLst>
              </p:cNvPr>
              <p:cNvSpPr txBox="1"/>
              <p:nvPr/>
            </p:nvSpPr>
            <p:spPr>
              <a:xfrm>
                <a:off x="655026" y="1619234"/>
                <a:ext cx="3971215" cy="934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𝒉𝒆𝒙</m:t>
                          </m:r>
                        </m:sub>
                      </m:sSub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A6864B8A-7C06-CBAD-6AF4-7259A2BF8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6" y="1619234"/>
                <a:ext cx="3971215" cy="934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etin kutusu 2">
            <a:extLst>
              <a:ext uri="{FF2B5EF4-FFF2-40B4-BE49-F238E27FC236}">
                <a16:creationId xmlns:a16="http://schemas.microsoft.com/office/drawing/2014/main" id="{B772C044-4E9E-B1CC-A229-6D587403D696}"/>
              </a:ext>
            </a:extLst>
          </p:cNvPr>
          <p:cNvSpPr txBox="1"/>
          <p:nvPr/>
        </p:nvSpPr>
        <p:spPr>
          <a:xfrm>
            <a:off x="217281" y="907167"/>
            <a:ext cx="1184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The</a:t>
            </a:r>
            <a:r>
              <a:rPr lang="tr-TR" sz="2400" b="1" dirty="0"/>
              <a:t> total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 can be </a:t>
            </a:r>
            <a:r>
              <a:rPr lang="tr-TR" sz="2400" b="1" dirty="0" err="1"/>
              <a:t>calculated</a:t>
            </a:r>
            <a:r>
              <a:rPr lang="tr-TR" sz="2400" b="1" dirty="0"/>
              <a:t> by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use</a:t>
            </a:r>
            <a:r>
              <a:rPr lang="tr-TR" sz="2400" b="1" dirty="0"/>
              <a:t> </a:t>
            </a:r>
            <a:r>
              <a:rPr lang="tr-TR" sz="2400" b="1" dirty="0" err="1"/>
              <a:t>following</a:t>
            </a:r>
            <a:r>
              <a:rPr lang="tr-TR" sz="2400" b="1" dirty="0"/>
              <a:t> </a:t>
            </a:r>
            <a:r>
              <a:rPr lang="tr-TR" sz="2400" b="1" dirty="0" err="1"/>
              <a:t>equation</a:t>
            </a:r>
            <a:r>
              <a:rPr lang="tr-TR" sz="2400" b="1" dirty="0"/>
              <a:t>: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67BC5BC-0EBE-DF92-8554-7EDA7D72D9DE}"/>
              </a:ext>
            </a:extLst>
          </p:cNvPr>
          <p:cNvSpPr txBox="1"/>
          <p:nvPr/>
        </p:nvSpPr>
        <p:spPr>
          <a:xfrm>
            <a:off x="168963" y="2891609"/>
            <a:ext cx="1184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/>
              <a:t>From </a:t>
            </a:r>
            <a:r>
              <a:rPr lang="tr-TR" sz="2400" b="1" dirty="0" err="1"/>
              <a:t>Table</a:t>
            </a:r>
            <a:r>
              <a:rPr lang="tr-TR" sz="2400" b="1" dirty="0"/>
              <a:t> 4.2,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following</a:t>
            </a:r>
            <a:r>
              <a:rPr lang="tr-TR" sz="2400" b="1" dirty="0"/>
              <a:t> </a:t>
            </a:r>
            <a:r>
              <a:rPr lang="tr-TR" sz="2400" b="1" dirty="0" err="1"/>
              <a:t>equivalent</a:t>
            </a:r>
            <a:r>
              <a:rPr lang="tr-TR" sz="2400" b="1" dirty="0"/>
              <a:t> </a:t>
            </a:r>
            <a:r>
              <a:rPr lang="tr-TR" sz="2400" b="1" dirty="0" err="1"/>
              <a:t>length</a:t>
            </a:r>
            <a:r>
              <a:rPr lang="tr-TR" sz="2400" b="1" dirty="0"/>
              <a:t> in </a:t>
            </a:r>
            <a:r>
              <a:rPr lang="tr-TR" sz="2400" b="1" dirty="0" err="1"/>
              <a:t>pipe</a:t>
            </a:r>
            <a:r>
              <a:rPr lang="tr-TR" sz="2400" b="1" dirty="0"/>
              <a:t> </a:t>
            </a:r>
            <a:r>
              <a:rPr lang="tr-TR" sz="2400" b="1" dirty="0" err="1"/>
              <a:t>diameters</a:t>
            </a:r>
            <a:r>
              <a:rPr lang="tr-TR" sz="2400" b="1" dirty="0"/>
              <a:t> can be </a:t>
            </a:r>
            <a:r>
              <a:rPr lang="tr-TR" sz="2400" b="1" dirty="0" err="1"/>
              <a:t>obtained</a:t>
            </a:r>
            <a:r>
              <a:rPr lang="tr-TR" sz="2400" b="1" dirty="0"/>
              <a:t>: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8C1BFDA-6126-F12A-C5DC-9A61E7CAA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26" y="3652736"/>
            <a:ext cx="5686425" cy="260032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Düz Ok Bağlayıcısı 10">
            <a:extLst>
              <a:ext uri="{FF2B5EF4-FFF2-40B4-BE49-F238E27FC236}">
                <a16:creationId xmlns:a16="http://schemas.microsoft.com/office/drawing/2014/main" id="{94A8B939-E9E7-C063-5D90-DB182677DB35}"/>
              </a:ext>
            </a:extLst>
          </p:cNvPr>
          <p:cNvCxnSpPr/>
          <p:nvPr/>
        </p:nvCxnSpPr>
        <p:spPr>
          <a:xfrm>
            <a:off x="6341451" y="4562272"/>
            <a:ext cx="612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E28907AC-FCCF-122C-79DA-F930FA1F9407}"/>
              </a:ext>
            </a:extLst>
          </p:cNvPr>
          <p:cNvCxnSpPr/>
          <p:nvPr/>
        </p:nvCxnSpPr>
        <p:spPr>
          <a:xfrm>
            <a:off x="6341451" y="4873557"/>
            <a:ext cx="612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1130C6B9-DCDD-9231-F64C-1CEE2B663D27}"/>
              </a:ext>
            </a:extLst>
          </p:cNvPr>
          <p:cNvCxnSpPr/>
          <p:nvPr/>
        </p:nvCxnSpPr>
        <p:spPr>
          <a:xfrm>
            <a:off x="6341451" y="5243209"/>
            <a:ext cx="612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A3BEBAD5-F7EA-7E8C-1945-0DA189F72992}"/>
              </a:ext>
            </a:extLst>
          </p:cNvPr>
          <p:cNvCxnSpPr/>
          <p:nvPr/>
        </p:nvCxnSpPr>
        <p:spPr>
          <a:xfrm>
            <a:off x="6341451" y="5564221"/>
            <a:ext cx="612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C1CC666E-F29D-F212-E444-E687DAC3B774}"/>
              </a:ext>
            </a:extLst>
          </p:cNvPr>
          <p:cNvCxnSpPr/>
          <p:nvPr/>
        </p:nvCxnSpPr>
        <p:spPr>
          <a:xfrm>
            <a:off x="6341451" y="5972783"/>
            <a:ext cx="6128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CD12151-3E74-F0A6-BA55-D5EF9E3BEAF1}"/>
              </a:ext>
            </a:extLst>
          </p:cNvPr>
          <p:cNvSpPr txBox="1"/>
          <p:nvPr/>
        </p:nvSpPr>
        <p:spPr>
          <a:xfrm>
            <a:off x="6989323" y="4377606"/>
            <a:ext cx="61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4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7A3DEA5-4A3D-7D22-3849-F2E371D2A750}"/>
              </a:ext>
            </a:extLst>
          </p:cNvPr>
          <p:cNvSpPr txBox="1"/>
          <p:nvPr/>
        </p:nvSpPr>
        <p:spPr>
          <a:xfrm>
            <a:off x="6989322" y="4688891"/>
            <a:ext cx="61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2ABB9D1-8FBD-4A38-7492-0B5D7EC7DE52}"/>
              </a:ext>
            </a:extLst>
          </p:cNvPr>
          <p:cNvSpPr txBox="1"/>
          <p:nvPr/>
        </p:nvSpPr>
        <p:spPr>
          <a:xfrm>
            <a:off x="6989322" y="5379555"/>
            <a:ext cx="61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2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0DD7FD4C-DE98-5DB0-9FD9-ECB68534DEA1}"/>
              </a:ext>
            </a:extLst>
          </p:cNvPr>
          <p:cNvSpPr txBox="1"/>
          <p:nvPr/>
        </p:nvSpPr>
        <p:spPr>
          <a:xfrm>
            <a:off x="6989322" y="5034223"/>
            <a:ext cx="61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2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0824CD3E-987D-2F64-76D2-C908B1FD057D}"/>
              </a:ext>
            </a:extLst>
          </p:cNvPr>
          <p:cNvSpPr txBox="1"/>
          <p:nvPr/>
        </p:nvSpPr>
        <p:spPr>
          <a:xfrm>
            <a:off x="6989321" y="5766167"/>
            <a:ext cx="61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5357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9F32E-8F47-DDD0-D6ED-AD6DD7CB8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BCD12B-446B-81E9-B6A8-DE4EC63CEB22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2240C-99DF-633E-810D-0C65E685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4F9257-2394-4F38-54FE-EC15CBF5E1D6}"/>
              </a:ext>
            </a:extLst>
          </p:cNvPr>
          <p:cNvSpPr txBox="1"/>
          <p:nvPr/>
        </p:nvSpPr>
        <p:spPr>
          <a:xfrm>
            <a:off x="217281" y="74909"/>
            <a:ext cx="45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EXAMPLE 4.1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4206C3B-A925-780A-1870-6674FA64A4AA}"/>
              </a:ext>
            </a:extLst>
          </p:cNvPr>
          <p:cNvSpPr txBox="1"/>
          <p:nvPr/>
        </p:nvSpPr>
        <p:spPr>
          <a:xfrm>
            <a:off x="217281" y="1082264"/>
            <a:ext cx="1184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properties</a:t>
            </a:r>
            <a:r>
              <a:rPr lang="tr-TR" sz="2400" b="1" dirty="0"/>
              <a:t> of </a:t>
            </a:r>
            <a:r>
              <a:rPr lang="tr-TR" sz="2400" b="1" dirty="0" err="1"/>
              <a:t>water</a:t>
            </a:r>
            <a:r>
              <a:rPr lang="tr-TR" sz="2400" b="1" dirty="0"/>
              <a:t> at 50°C </a:t>
            </a:r>
            <a:r>
              <a:rPr lang="tr-TR" sz="2400" b="1" dirty="0" err="1"/>
              <a:t>from</a:t>
            </a:r>
            <a:r>
              <a:rPr lang="tr-TR" sz="2400" b="1" dirty="0"/>
              <a:t> </a:t>
            </a:r>
            <a:r>
              <a:rPr lang="tr-TR" sz="2400" b="1" dirty="0" err="1"/>
              <a:t>Appendix</a:t>
            </a:r>
            <a:r>
              <a:rPr lang="tr-TR" sz="2400" b="1" dirty="0"/>
              <a:t> B (</a:t>
            </a:r>
            <a:r>
              <a:rPr lang="tr-TR" sz="2400" b="1" dirty="0" err="1"/>
              <a:t>Table</a:t>
            </a:r>
            <a:r>
              <a:rPr lang="tr-TR" sz="2400" b="1" dirty="0"/>
              <a:t> b-2) </a:t>
            </a:r>
            <a:r>
              <a:rPr lang="tr-TR" sz="2400" b="1" dirty="0" err="1"/>
              <a:t>are</a:t>
            </a:r>
            <a:r>
              <a:rPr lang="tr-TR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603B73FC-6157-69E9-4DED-9EC1FE8FC968}"/>
                  </a:ext>
                </a:extLst>
              </p:cNvPr>
              <p:cNvSpPr txBox="1"/>
              <p:nvPr/>
            </p:nvSpPr>
            <p:spPr>
              <a:xfrm>
                <a:off x="695286" y="1802987"/>
                <a:ext cx="2293448" cy="6932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𝟒𝟏𝟖𝟏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𝒌𝒈𝑲</m:t>
                          </m:r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603B73FC-6157-69E9-4DED-9EC1FE8F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6" y="1802987"/>
                <a:ext cx="2293448" cy="693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872B4C0B-77C2-2CA2-70C0-1EA447CB298D}"/>
                  </a:ext>
                </a:extLst>
              </p:cNvPr>
              <p:cNvSpPr txBox="1"/>
              <p:nvPr/>
            </p:nvSpPr>
            <p:spPr>
              <a:xfrm>
                <a:off x="695286" y="2593715"/>
                <a:ext cx="1913024" cy="6338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𝟔𝟒𝟎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𝒎𝑲</m:t>
                          </m:r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872B4C0B-77C2-2CA2-70C0-1EA447CB2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6" y="2593715"/>
                <a:ext cx="1913024" cy="633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D8F36DA1-B283-E51A-F7D8-1BEECB8D4B99}"/>
                  </a:ext>
                </a:extLst>
              </p:cNvPr>
              <p:cNvSpPr txBox="1"/>
              <p:nvPr/>
            </p:nvSpPr>
            <p:spPr>
              <a:xfrm>
                <a:off x="3325615" y="1802987"/>
                <a:ext cx="1833387" cy="643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𝟗𝟖𝟕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𝒌𝒈</m:t>
                          </m:r>
                        </m:num>
                        <m:den>
                          <m:sSup>
                            <m:sSup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D8F36DA1-B283-E51A-F7D8-1BEECB8D4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15" y="1802987"/>
                <a:ext cx="1833387" cy="643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FA6422A1-29D8-4633-0601-C08A2AD948D5}"/>
                  </a:ext>
                </a:extLst>
              </p:cNvPr>
              <p:cNvSpPr txBox="1"/>
              <p:nvPr/>
            </p:nvSpPr>
            <p:spPr>
              <a:xfrm>
                <a:off x="3325615" y="2593715"/>
                <a:ext cx="2892843" cy="3453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𝟓𝟑𝟏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𝑷𝒂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FA6422A1-29D8-4633-0601-C08A2AD94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615" y="2593715"/>
                <a:ext cx="2892843" cy="345351"/>
              </a:xfrm>
              <a:prstGeom prst="rect">
                <a:avLst/>
              </a:prstGeom>
              <a:blipFill>
                <a:blip r:embed="rId6"/>
                <a:stretch>
                  <a:fillRect l="-1681" r="-840" b="-220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3B674823-1934-E51C-6251-02A32B2481F2}"/>
                  </a:ext>
                </a:extLst>
              </p:cNvPr>
              <p:cNvSpPr txBox="1"/>
              <p:nvPr/>
            </p:nvSpPr>
            <p:spPr>
              <a:xfrm>
                <a:off x="5796440" y="1802987"/>
                <a:ext cx="1391535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𝑷𝒓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</m:t>
                      </m:r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3B674823-1934-E51C-6251-02A32B248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40" y="1802987"/>
                <a:ext cx="1391535" cy="338554"/>
              </a:xfrm>
              <a:prstGeom prst="rect">
                <a:avLst/>
              </a:prstGeom>
              <a:blipFill>
                <a:blip r:embed="rId7"/>
                <a:stretch>
                  <a:fillRect l="-3478" r="-3913" b="-70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etin kutusu 10">
            <a:extLst>
              <a:ext uri="{FF2B5EF4-FFF2-40B4-BE49-F238E27FC236}">
                <a16:creationId xmlns:a16="http://schemas.microsoft.com/office/drawing/2014/main" id="{C9A31D22-2254-C6F1-99BF-6A49C9B55716}"/>
              </a:ext>
            </a:extLst>
          </p:cNvPr>
          <p:cNvSpPr txBox="1"/>
          <p:nvPr/>
        </p:nvSpPr>
        <p:spPr>
          <a:xfrm>
            <a:off x="217281" y="3630458"/>
            <a:ext cx="1184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/>
              <a:t>Reynolds </a:t>
            </a:r>
            <a:r>
              <a:rPr lang="tr-TR" sz="2400" b="1" dirty="0" err="1"/>
              <a:t>number</a:t>
            </a:r>
            <a:r>
              <a:rPr lang="tr-TR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B42EDAA8-1180-D987-2283-68208768C171}"/>
                  </a:ext>
                </a:extLst>
              </p:cNvPr>
              <p:cNvSpPr txBox="1"/>
              <p:nvPr/>
            </p:nvSpPr>
            <p:spPr>
              <a:xfrm>
                <a:off x="695286" y="4332209"/>
                <a:ext cx="1619674" cy="69615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B42EDAA8-1180-D987-2283-68208768C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6" y="4332209"/>
                <a:ext cx="1619674" cy="6961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1D8E6A3B-0A95-8D3A-9107-F5848A685499}"/>
                  </a:ext>
                </a:extLst>
              </p:cNvPr>
              <p:cNvSpPr txBox="1"/>
              <p:nvPr/>
            </p:nvSpPr>
            <p:spPr>
              <a:xfrm>
                <a:off x="3290425" y="4325644"/>
                <a:ext cx="2925288" cy="640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𝟎𝟓𝟐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𝟗𝟖𝟕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𝟓𝟑𝟏</m:t>
                          </m:r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1D8E6A3B-0A95-8D3A-9107-F5848A685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25" y="4325644"/>
                <a:ext cx="2925288" cy="6406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A36AD9B5-4C77-193F-6123-94DFA471B394}"/>
                  </a:ext>
                </a:extLst>
              </p:cNvPr>
              <p:cNvSpPr txBox="1"/>
              <p:nvPr/>
            </p:nvSpPr>
            <p:spPr>
              <a:xfrm>
                <a:off x="7055029" y="4476711"/>
                <a:ext cx="2841355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𝟑𝟕𝟏𝟓𝟏𝟐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𝟐𝟑𝟎𝟎</m:t>
                      </m:r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A36AD9B5-4C77-193F-6123-94DFA471B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29" y="4476711"/>
                <a:ext cx="2841355" cy="338554"/>
              </a:xfrm>
              <a:prstGeom prst="rect">
                <a:avLst/>
              </a:prstGeom>
              <a:blipFill>
                <a:blip r:embed="rId10"/>
                <a:stretch>
                  <a:fillRect l="-1496" r="-1709" b="-6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37DD2266-B9D0-1A35-8A67-69DC6C654BD1}"/>
              </a:ext>
            </a:extLst>
          </p:cNvPr>
          <p:cNvCxnSpPr/>
          <p:nvPr/>
        </p:nvCxnSpPr>
        <p:spPr>
          <a:xfrm flipV="1">
            <a:off x="8627264" y="3966686"/>
            <a:ext cx="244362" cy="484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F705A54-7D36-8E62-A22C-EFD1BA624BC9}"/>
              </a:ext>
            </a:extLst>
          </p:cNvPr>
          <p:cNvSpPr txBox="1"/>
          <p:nvPr/>
        </p:nvSpPr>
        <p:spPr>
          <a:xfrm>
            <a:off x="7976681" y="3597354"/>
            <a:ext cx="1789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Turbulent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flow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D78D8520-9B3D-C8E9-ECE6-A5774BCFF71D}"/>
              </a:ext>
            </a:extLst>
          </p:cNvPr>
          <p:cNvSpPr/>
          <p:nvPr/>
        </p:nvSpPr>
        <p:spPr>
          <a:xfrm>
            <a:off x="2608310" y="4539234"/>
            <a:ext cx="475358" cy="2821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FD96FA04-3509-E7AF-31C4-5F216146A1BA}"/>
              </a:ext>
            </a:extLst>
          </p:cNvPr>
          <p:cNvSpPr/>
          <p:nvPr/>
        </p:nvSpPr>
        <p:spPr>
          <a:xfrm>
            <a:off x="6397692" y="4501413"/>
            <a:ext cx="475358" cy="28210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5847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F1C12-9491-61F5-AA7E-E2297360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8358EA-CF74-E241-9E6E-DD401FA399E1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F52E8-CC18-BB12-9B72-D2A6A939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D12C31-F1D6-57B3-D7F5-D0E7037FA677}"/>
              </a:ext>
            </a:extLst>
          </p:cNvPr>
          <p:cNvSpPr txBox="1"/>
          <p:nvPr/>
        </p:nvSpPr>
        <p:spPr>
          <a:xfrm>
            <a:off x="128420" y="45151"/>
            <a:ext cx="45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EXAMPLE 4.1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2338139-39D7-B24D-657D-A1B3B9E037AB}"/>
              </a:ext>
            </a:extLst>
          </p:cNvPr>
          <p:cNvSpPr txBox="1"/>
          <p:nvPr/>
        </p:nvSpPr>
        <p:spPr>
          <a:xfrm>
            <a:off x="217281" y="1115955"/>
            <a:ext cx="11845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friction</a:t>
            </a:r>
            <a:r>
              <a:rPr lang="tr-TR" sz="2400" b="1" dirty="0"/>
              <a:t> </a:t>
            </a:r>
            <a:r>
              <a:rPr lang="tr-TR" sz="2400" b="1" dirty="0" err="1"/>
              <a:t>coefficient</a:t>
            </a:r>
            <a:r>
              <a:rPr lang="tr-TR" sz="2400" b="1" dirty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</a:t>
            </a:r>
            <a:r>
              <a:rPr lang="tr-TR" sz="2400" b="1" dirty="0" err="1"/>
              <a:t>turbulent</a:t>
            </a:r>
            <a:r>
              <a:rPr lang="tr-TR" sz="2400" b="1" dirty="0"/>
              <a:t> </a:t>
            </a:r>
            <a:r>
              <a:rPr lang="tr-TR" sz="2400" b="1" dirty="0" err="1"/>
              <a:t>flow</a:t>
            </a:r>
            <a:r>
              <a:rPr lang="tr-TR" sz="2400" b="1" dirty="0"/>
              <a:t> can be </a:t>
            </a:r>
            <a:r>
              <a:rPr lang="tr-TR" sz="2400" b="1" dirty="0" err="1"/>
              <a:t>calculated</a:t>
            </a:r>
            <a:r>
              <a:rPr lang="tr-TR" sz="2400" b="1" dirty="0"/>
              <a:t> </a:t>
            </a:r>
            <a:r>
              <a:rPr lang="tr-TR" sz="2400" b="1" dirty="0" err="1"/>
              <a:t>using</a:t>
            </a:r>
            <a:r>
              <a:rPr lang="tr-TR" sz="2400" b="1" dirty="0"/>
              <a:t> </a:t>
            </a:r>
            <a:r>
              <a:rPr lang="tr-TR" sz="2400" b="1" dirty="0" err="1"/>
              <a:t>one</a:t>
            </a:r>
            <a:r>
              <a:rPr lang="tr-TR" sz="2400" b="1" dirty="0"/>
              <a:t> of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correlations</a:t>
            </a:r>
            <a:r>
              <a:rPr lang="tr-TR" sz="2400" b="1" dirty="0"/>
              <a:t> </a:t>
            </a:r>
            <a:r>
              <a:rPr lang="tr-TR" sz="2400" b="1" dirty="0" err="1"/>
              <a:t>given</a:t>
            </a:r>
            <a:r>
              <a:rPr lang="tr-TR" sz="2400" b="1" dirty="0"/>
              <a:t> in </a:t>
            </a:r>
            <a:r>
              <a:rPr lang="tr-TR" sz="2400" b="1" dirty="0" err="1"/>
              <a:t>Table</a:t>
            </a:r>
            <a:r>
              <a:rPr lang="tr-TR" sz="2400" b="1" dirty="0"/>
              <a:t> 4.1.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BD03F221-1061-4271-A36F-B098BF85D1BB}"/>
                  </a:ext>
                </a:extLst>
              </p:cNvPr>
              <p:cNvSpPr txBox="1"/>
              <p:nvPr/>
            </p:nvSpPr>
            <p:spPr>
              <a:xfrm>
                <a:off x="706746" y="2239701"/>
                <a:ext cx="6431632" cy="3462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𝟎𝟒𝟔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BD03F221-1061-4271-A36F-B098BF85D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6" y="2239701"/>
                <a:ext cx="6431632" cy="346249"/>
              </a:xfrm>
              <a:prstGeom prst="rect">
                <a:avLst/>
              </a:prstGeom>
              <a:blipFill>
                <a:blip r:embed="rId3"/>
                <a:stretch>
                  <a:fillRect b="-33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025D8A9D-76D3-E4EC-7557-E198BD8097CC}"/>
                  </a:ext>
                </a:extLst>
              </p:cNvPr>
              <p:cNvSpPr txBox="1"/>
              <p:nvPr/>
            </p:nvSpPr>
            <p:spPr>
              <a:xfrm>
                <a:off x="706746" y="2791492"/>
                <a:ext cx="3112199" cy="3462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𝟎𝟒𝟔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  <m:t>𝟑𝟕𝟏𝟓𝟏𝟐</m:t>
                              </m:r>
                            </m:e>
                          </m:d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025D8A9D-76D3-E4EC-7557-E198BD80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6" y="2791492"/>
                <a:ext cx="3112199" cy="346249"/>
              </a:xfrm>
              <a:prstGeom prst="rect">
                <a:avLst/>
              </a:prstGeom>
              <a:blipFill>
                <a:blip r:embed="rId4"/>
                <a:stretch>
                  <a:fillRect l="-2539" b="-322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7B6B6763-16D7-0B95-FBEC-9D5A1A741036}"/>
                  </a:ext>
                </a:extLst>
              </p:cNvPr>
              <p:cNvSpPr txBox="1"/>
              <p:nvPr/>
            </p:nvSpPr>
            <p:spPr>
              <a:xfrm>
                <a:off x="4677961" y="2799187"/>
                <a:ext cx="171053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𝟎𝟎𝟑𝟓𝟒</m:t>
                      </m:r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7B6B6763-16D7-0B95-FBEC-9D5A1A741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61" y="2799187"/>
                <a:ext cx="1710533" cy="338554"/>
              </a:xfrm>
              <a:prstGeom prst="rect">
                <a:avLst/>
              </a:prstGeom>
              <a:blipFill>
                <a:blip r:embed="rId5"/>
                <a:stretch>
                  <a:fillRect l="-4594" r="-3180" b="-327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k: Sağ 8">
            <a:extLst>
              <a:ext uri="{FF2B5EF4-FFF2-40B4-BE49-F238E27FC236}">
                <a16:creationId xmlns:a16="http://schemas.microsoft.com/office/drawing/2014/main" id="{9B21BF01-B636-95CF-B032-5C2402D8D65A}"/>
              </a:ext>
            </a:extLst>
          </p:cNvPr>
          <p:cNvSpPr/>
          <p:nvPr/>
        </p:nvSpPr>
        <p:spPr>
          <a:xfrm>
            <a:off x="4138411" y="2895020"/>
            <a:ext cx="282102" cy="1767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57DA4A3D-370C-CE87-6C42-9553E3595423}"/>
                  </a:ext>
                </a:extLst>
              </p:cNvPr>
              <p:cNvSpPr txBox="1"/>
              <p:nvPr/>
            </p:nvSpPr>
            <p:spPr>
              <a:xfrm>
                <a:off x="5252228" y="3874627"/>
                <a:ext cx="6106031" cy="934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𝟎𝟎𝟑𝟓𝟒</m:t>
                          </m:r>
                        </m:e>
                      </m:d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𝟗𝟖𝟕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𝟏𝟔</m:t>
                              </m:r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𝒉𝒆𝒙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57DA4A3D-370C-CE87-6C42-9553E3595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228" y="3874627"/>
                <a:ext cx="6106031" cy="934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49372153-8468-7361-52A0-9BE432627C8C}"/>
                  </a:ext>
                </a:extLst>
              </p:cNvPr>
              <p:cNvSpPr txBox="1"/>
              <p:nvPr/>
            </p:nvSpPr>
            <p:spPr>
              <a:xfrm>
                <a:off x="706746" y="5045574"/>
                <a:ext cx="10631693" cy="776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d>
                        <m:d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𝟎𝟎𝟑𝟓𝟒</m:t>
                          </m:r>
                        </m:e>
                      </m:d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𝟗𝟖𝟕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  <m:t>𝟏𝟓𝟎</m:t>
                              </m:r>
                            </m:num>
                            <m:den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  <m:t>𝟎𝟓𝟐</m:t>
                              </m:r>
                            </m:den>
                          </m:f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𝟏𝟒𝟓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d>
                      <m:r>
                        <a:rPr lang="tr-TR" sz="2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200" b="1" i="0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49372153-8468-7361-52A0-9BE432627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6" y="5045574"/>
                <a:ext cx="10631693" cy="7761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28BD44D0-65A4-AD58-C472-1BC51353BAB7}"/>
                  </a:ext>
                </a:extLst>
              </p:cNvPr>
              <p:cNvSpPr txBox="1"/>
              <p:nvPr/>
            </p:nvSpPr>
            <p:spPr>
              <a:xfrm>
                <a:off x="706746" y="3874627"/>
                <a:ext cx="3971215" cy="9346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𝒉𝒆𝒙</m:t>
                          </m:r>
                        </m:sub>
                      </m:sSub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28BD44D0-65A4-AD58-C472-1BC51353B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6" y="3874627"/>
                <a:ext cx="3971215" cy="9346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97A3222C-5644-23C8-A781-414A77CB8E78}"/>
                  </a:ext>
                </a:extLst>
              </p:cNvPr>
              <p:cNvSpPr txBox="1"/>
              <p:nvPr/>
            </p:nvSpPr>
            <p:spPr>
              <a:xfrm>
                <a:off x="706746" y="6177054"/>
                <a:ext cx="249921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𝟒𝟏𝟑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𝟎𝟒𝟐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𝒌𝑷𝒂</m:t>
                      </m:r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97A3222C-5644-23C8-A781-414A77CB8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6" y="6177054"/>
                <a:ext cx="2499210" cy="338554"/>
              </a:xfrm>
              <a:prstGeom prst="rect">
                <a:avLst/>
              </a:prstGeom>
              <a:blipFill>
                <a:blip r:embed="rId9"/>
                <a:stretch>
                  <a:fillRect l="-1699" r="-2184" b="-241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Metin kutusu 16">
            <a:extLst>
              <a:ext uri="{FF2B5EF4-FFF2-40B4-BE49-F238E27FC236}">
                <a16:creationId xmlns:a16="http://schemas.microsoft.com/office/drawing/2014/main" id="{4B7E6C40-CD75-7D45-6796-533AB7399A1E}"/>
              </a:ext>
            </a:extLst>
          </p:cNvPr>
          <p:cNvSpPr txBox="1"/>
          <p:nvPr/>
        </p:nvSpPr>
        <p:spPr>
          <a:xfrm>
            <a:off x="217281" y="3288489"/>
            <a:ext cx="1184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/>
              <a:t>Total </a:t>
            </a:r>
            <a:r>
              <a:rPr lang="tr-TR" sz="2400" b="1" dirty="0" err="1"/>
              <a:t>pressure</a:t>
            </a:r>
            <a:r>
              <a:rPr lang="tr-TR" sz="2400" b="1" dirty="0"/>
              <a:t> </a:t>
            </a:r>
            <a:r>
              <a:rPr lang="tr-TR" sz="2400" b="1" dirty="0" err="1"/>
              <a:t>drop</a:t>
            </a:r>
            <a:r>
              <a:rPr lang="tr-TR" sz="24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3654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3E2AA-3178-D9FB-3EE8-089EFC55B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AE1D5A-8FC9-238A-DE82-8D46FAC817E6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4BDF8-A705-46E9-9178-D25790D5F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ACB974-5EA0-EE6A-0120-DA3D0DFE8D9D}"/>
              </a:ext>
            </a:extLst>
          </p:cNvPr>
          <p:cNvSpPr txBox="1"/>
          <p:nvPr/>
        </p:nvSpPr>
        <p:spPr>
          <a:xfrm>
            <a:off x="217281" y="74909"/>
            <a:ext cx="77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8ECA78E1-8D72-76B2-2006-E7B5202F8E74}"/>
                  </a:ext>
                </a:extLst>
              </p:cNvPr>
              <p:cNvSpPr txBox="1"/>
              <p:nvPr/>
            </p:nvSpPr>
            <p:spPr>
              <a:xfrm>
                <a:off x="217281" y="907167"/>
                <a:ext cx="11883928" cy="1047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sz="2200" b="1" dirty="0"/>
                  <a:t>Th</a:t>
                </a:r>
                <a:r>
                  <a:rPr lang="tr-TR" sz="2200" b="1" dirty="0" err="1"/>
                  <a:t>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preceding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dimensionless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group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involving</a:t>
                </a:r>
                <a:r>
                  <a:rPr lang="tr-TR" sz="2200" b="1" dirty="0"/>
                  <a:t> </a:t>
                </a:r>
                <a14:m>
                  <m:oMath xmlns:m="http://schemas.openxmlformats.org/officeDocument/2006/math"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tr-TR" sz="2200" b="1" dirty="0"/>
                  <a:t> has </a:t>
                </a:r>
                <a:r>
                  <a:rPr lang="tr-TR" sz="2200" b="1" dirty="0" err="1"/>
                  <a:t>been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defined</a:t>
                </a:r>
                <a:r>
                  <a:rPr lang="tr-TR" sz="2200" b="1" dirty="0"/>
                  <a:t> as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Fanning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friction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factor</a:t>
                </a:r>
                <a:r>
                  <a:rPr lang="tr-TR" sz="2200" b="1" dirty="0"/>
                  <a:t>, </a:t>
                </a:r>
                <a14:m>
                  <m:oMath xmlns:m="http://schemas.openxmlformats.org/officeDocument/2006/math">
                    <m:r>
                      <a:rPr lang="tr-TR" sz="22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tr-TR" sz="2200" b="1" dirty="0"/>
                  <a:t> : </a:t>
                </a:r>
              </a:p>
            </p:txBody>
          </p:sp>
        </mc:Choice>
        <mc:Fallback xmlns="">
          <p:sp>
            <p:nvSpPr>
              <p:cNvPr id="2" name="Metin kutusu 1">
                <a:extLst>
                  <a:ext uri="{FF2B5EF4-FFF2-40B4-BE49-F238E27FC236}">
                    <a16:creationId xmlns:a16="http://schemas.microsoft.com/office/drawing/2014/main" id="{8ECA78E1-8D72-76B2-2006-E7B5202F8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1" y="907167"/>
                <a:ext cx="11883928" cy="1047210"/>
              </a:xfrm>
              <a:prstGeom prst="rect">
                <a:avLst/>
              </a:prstGeom>
              <a:blipFill>
                <a:blip r:embed="rId3"/>
                <a:stretch>
                  <a:fillRect l="-564" r="-667" b="-104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C9FF3B34-A394-EC24-B9FF-EAB95227EF98}"/>
                  </a:ext>
                </a:extLst>
              </p:cNvPr>
              <p:cNvSpPr txBox="1"/>
              <p:nvPr/>
            </p:nvSpPr>
            <p:spPr>
              <a:xfrm>
                <a:off x="1485431" y="2267512"/>
                <a:ext cx="2910669" cy="9078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tr-TR" sz="2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200" b="1" i="1" smtClean="0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200" b="1" i="1" smtClean="0"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tr-TR" sz="2200" b="1" i="1" smtClean="0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sSup>
                                <m:sSupPr>
                                  <m:ctrlPr>
                                    <a:rPr lang="tr-T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tr-TR" sz="22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2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C9FF3B34-A394-EC24-B9FF-EAB95227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431" y="2267512"/>
                <a:ext cx="2910669" cy="907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08EA9EA-6646-5916-83B2-06674193E3A3}"/>
                  </a:ext>
                </a:extLst>
              </p:cNvPr>
              <p:cNvSpPr txBox="1"/>
              <p:nvPr/>
            </p:nvSpPr>
            <p:spPr>
              <a:xfrm>
                <a:off x="6325205" y="2606165"/>
                <a:ext cx="2063835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d>
                        <m:d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𝑹𝒆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08EA9EA-6646-5916-83B2-06674193E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5205" y="2606165"/>
                <a:ext cx="2063835" cy="338554"/>
              </a:xfrm>
              <a:prstGeom prst="rect">
                <a:avLst/>
              </a:prstGeom>
              <a:blipFill>
                <a:blip r:embed="rId5"/>
                <a:stretch>
                  <a:fillRect l="-4118" b="-3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6E684B10-CBA4-3522-4B77-FF0A4998D5A9}"/>
              </a:ext>
            </a:extLst>
          </p:cNvPr>
          <p:cNvSpPr txBox="1"/>
          <p:nvPr/>
        </p:nvSpPr>
        <p:spPr>
          <a:xfrm>
            <a:off x="217281" y="3273115"/>
            <a:ext cx="11883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200" b="1" dirty="0" err="1"/>
              <a:t>In</a:t>
            </a:r>
            <a:r>
              <a:rPr lang="tr-TR" sz="2200" b="1" dirty="0"/>
              <a:t> </a:t>
            </a:r>
            <a:r>
              <a:rPr lang="tr-TR" sz="2200" b="1" dirty="0" err="1">
                <a:solidFill>
                  <a:srgbClr val="FF0000"/>
                </a:solidFill>
              </a:rPr>
              <a:t>laminar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 err="1">
                <a:solidFill>
                  <a:srgbClr val="FF0000"/>
                </a:solidFill>
              </a:rPr>
              <a:t>region</a:t>
            </a:r>
            <a:r>
              <a:rPr lang="tr-TR" sz="2200" b="1" dirty="0"/>
              <a:t>, </a:t>
            </a:r>
            <a:r>
              <a:rPr lang="tr-TR" sz="2200" b="1" dirty="0" err="1"/>
              <a:t>existing</a:t>
            </a:r>
            <a:r>
              <a:rPr lang="tr-TR" sz="2200" b="1" dirty="0"/>
              <a:t> </a:t>
            </a:r>
            <a:r>
              <a:rPr lang="tr-TR" sz="2200" b="1" dirty="0" err="1"/>
              <a:t>empirical</a:t>
            </a:r>
            <a:r>
              <a:rPr lang="tr-TR" sz="2200" b="1" dirty="0"/>
              <a:t> data on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frictional</a:t>
            </a:r>
            <a:r>
              <a:rPr lang="tr-TR" sz="2200" b="1" dirty="0"/>
              <a:t>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</a:t>
            </a:r>
            <a:r>
              <a:rPr lang="tr-TR" sz="2200" b="1" dirty="0" err="1"/>
              <a:t>within</a:t>
            </a:r>
            <a:r>
              <a:rPr lang="tr-TR" sz="2200" b="1" dirty="0"/>
              <a:t> </a:t>
            </a:r>
            <a:r>
              <a:rPr lang="tr-TR" sz="2200" b="1" dirty="0" err="1"/>
              <a:t>circular</a:t>
            </a:r>
            <a:r>
              <a:rPr lang="tr-TR" sz="2200" b="1" dirty="0"/>
              <a:t> </a:t>
            </a:r>
            <a:r>
              <a:rPr lang="tr-TR" sz="2200" b="1" dirty="0" err="1"/>
              <a:t>tubes</a:t>
            </a:r>
            <a:r>
              <a:rPr lang="tr-TR" sz="2200" b="1" dirty="0"/>
              <a:t> can be </a:t>
            </a:r>
            <a:r>
              <a:rPr lang="tr-TR" sz="2200" b="1" dirty="0" err="1"/>
              <a:t>correlated</a:t>
            </a:r>
            <a:r>
              <a:rPr lang="tr-TR" sz="2200" b="1" dirty="0"/>
              <a:t> by a </a:t>
            </a:r>
            <a:r>
              <a:rPr lang="tr-TR" sz="2200" b="1" dirty="0" err="1"/>
              <a:t>simple</a:t>
            </a:r>
            <a:r>
              <a:rPr lang="tr-TR" sz="2200" b="1" dirty="0"/>
              <a:t> </a:t>
            </a:r>
            <a:r>
              <a:rPr lang="tr-TR" sz="2200" b="1" dirty="0" err="1"/>
              <a:t>relationship</a:t>
            </a:r>
            <a:r>
              <a:rPr lang="tr-TR" sz="2200" b="1" dirty="0"/>
              <a:t> </a:t>
            </a:r>
            <a:r>
              <a:rPr lang="tr-TR" sz="2200" b="1" dirty="0" err="1"/>
              <a:t>between</a:t>
            </a:r>
            <a:r>
              <a:rPr lang="tr-TR" sz="2200" b="1" dirty="0"/>
              <a:t> f and Re, </a:t>
            </a:r>
            <a:r>
              <a:rPr lang="tr-TR" sz="2200" b="1" dirty="0" err="1"/>
              <a:t>independent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surface</a:t>
            </a:r>
            <a:r>
              <a:rPr lang="tr-TR" sz="2200" b="1" dirty="0"/>
              <a:t> </a:t>
            </a:r>
            <a:r>
              <a:rPr lang="tr-TR" sz="2200" b="1" dirty="0" err="1"/>
              <a:t>roughness</a:t>
            </a:r>
            <a:r>
              <a:rPr lang="tr-TR" sz="22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003A060A-1FBC-9882-CD42-C8BBD88499F8}"/>
                  </a:ext>
                </a:extLst>
              </p:cNvPr>
              <p:cNvSpPr txBox="1"/>
              <p:nvPr/>
            </p:nvSpPr>
            <p:spPr>
              <a:xfrm>
                <a:off x="5210652" y="4381111"/>
                <a:ext cx="948593" cy="6360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𝑹𝒆</m:t>
                          </m:r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003A060A-1FBC-9882-CD42-C8BBD8849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52" y="4381111"/>
                <a:ext cx="948593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>
            <a:extLst>
              <a:ext uri="{FF2B5EF4-FFF2-40B4-BE49-F238E27FC236}">
                <a16:creationId xmlns:a16="http://schemas.microsoft.com/office/drawing/2014/main" id="{7745103F-F632-A920-5F04-25A2E8039FDA}"/>
              </a:ext>
            </a:extLst>
          </p:cNvPr>
          <p:cNvSpPr txBox="1"/>
          <p:nvPr/>
        </p:nvSpPr>
        <p:spPr>
          <a:xfrm>
            <a:off x="308071" y="5315128"/>
            <a:ext cx="11883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transition</a:t>
            </a:r>
            <a:r>
              <a:rPr lang="tr-TR" sz="2200" b="1" dirty="0"/>
              <a:t> </a:t>
            </a:r>
            <a:r>
              <a:rPr lang="tr-TR" sz="2200" b="1" dirty="0" err="1"/>
              <a:t>from</a:t>
            </a:r>
            <a:r>
              <a:rPr lang="tr-TR" sz="2200" b="1" dirty="0"/>
              <a:t> </a:t>
            </a:r>
            <a:r>
              <a:rPr lang="tr-TR" sz="2200" b="1" dirty="0" err="1"/>
              <a:t>laminar</a:t>
            </a:r>
            <a:r>
              <a:rPr lang="tr-TR" sz="2200" b="1" dirty="0"/>
              <a:t> to </a:t>
            </a:r>
            <a:r>
              <a:rPr lang="tr-TR" sz="2200" b="1" dirty="0" err="1"/>
              <a:t>turbulent</a:t>
            </a:r>
            <a:r>
              <a:rPr lang="tr-TR" sz="2200" b="1" dirty="0"/>
              <a:t> </a:t>
            </a:r>
            <a:r>
              <a:rPr lang="tr-TR" sz="2200" b="1" dirty="0" err="1"/>
              <a:t>flow</a:t>
            </a:r>
            <a:r>
              <a:rPr lang="tr-TR" sz="2200" b="1" dirty="0"/>
              <a:t> is </a:t>
            </a:r>
            <a:r>
              <a:rPr lang="tr-TR" sz="2200" b="1" dirty="0" err="1"/>
              <a:t>somewhere</a:t>
            </a:r>
            <a:r>
              <a:rPr lang="tr-TR" sz="2200" b="1" dirty="0"/>
              <a:t> in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neighborhood</a:t>
            </a:r>
            <a:r>
              <a:rPr lang="tr-TR" sz="2200" b="1" dirty="0"/>
              <a:t> of Reynolds </a:t>
            </a:r>
            <a:r>
              <a:rPr lang="tr-TR" sz="2200" b="1" dirty="0" err="1"/>
              <a:t>number</a:t>
            </a:r>
            <a:r>
              <a:rPr lang="tr-TR" sz="2200" b="1" dirty="0"/>
              <a:t> </a:t>
            </a:r>
            <a:r>
              <a:rPr lang="tr-TR" sz="2200" b="1" dirty="0" err="1"/>
              <a:t>from</a:t>
            </a:r>
            <a:r>
              <a:rPr lang="tr-TR" sz="2200" b="1" dirty="0"/>
              <a:t> 2300 to 4000.</a:t>
            </a:r>
          </a:p>
        </p:txBody>
      </p:sp>
    </p:spTree>
    <p:extLst>
      <p:ext uri="{BB962C8B-B14F-4D97-AF65-F5344CB8AC3E}">
        <p14:creationId xmlns:p14="http://schemas.microsoft.com/office/powerpoint/2010/main" val="3093343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3E82-CDAA-32F5-C39A-109691EF6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6C4897-A90C-8A56-0E7B-911E5D70FCDC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1417D9-B39B-3FF0-289B-5839A0CC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9BF99E-A3C3-F6D9-0A10-6BA4723CCF27}"/>
              </a:ext>
            </a:extLst>
          </p:cNvPr>
          <p:cNvSpPr txBox="1"/>
          <p:nvPr/>
        </p:nvSpPr>
        <p:spPr>
          <a:xfrm>
            <a:off x="217281" y="74909"/>
            <a:ext cx="453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EXAMPLE 4.1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67E401F-AF2F-7514-6B39-8F2FAB252BA4}"/>
              </a:ext>
            </a:extLst>
          </p:cNvPr>
          <p:cNvSpPr txBox="1"/>
          <p:nvPr/>
        </p:nvSpPr>
        <p:spPr>
          <a:xfrm>
            <a:off x="217281" y="1099765"/>
            <a:ext cx="11845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pumping</a:t>
            </a:r>
            <a:r>
              <a:rPr lang="tr-TR" sz="2400" b="1" dirty="0"/>
              <a:t> Power can be </a:t>
            </a:r>
            <a:r>
              <a:rPr lang="tr-TR" sz="2400" b="1" dirty="0" err="1"/>
              <a:t>calculated</a:t>
            </a:r>
            <a:r>
              <a:rPr lang="tr-TR" sz="2400" b="1" dirty="0"/>
              <a:t> as </a:t>
            </a:r>
            <a:r>
              <a:rPr lang="tr-TR" sz="2400" b="1" dirty="0" err="1"/>
              <a:t>follows</a:t>
            </a:r>
            <a:r>
              <a:rPr lang="tr-TR" sz="24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404A367E-63ED-1084-A64A-5783C85F26A1}"/>
                  </a:ext>
                </a:extLst>
              </p:cNvPr>
              <p:cNvSpPr txBox="1"/>
              <p:nvPr/>
            </p:nvSpPr>
            <p:spPr>
              <a:xfrm>
                <a:off x="706746" y="2013615"/>
                <a:ext cx="1902829" cy="58022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b>
                        <m:sSub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404A367E-63ED-1084-A64A-5783C85F2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6" y="2013615"/>
                <a:ext cx="1902829" cy="5802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104FB630-A693-1823-0661-B7AF347E8DD4}"/>
                  </a:ext>
                </a:extLst>
              </p:cNvPr>
              <p:cNvSpPr txBox="1"/>
              <p:nvPr/>
            </p:nvSpPr>
            <p:spPr>
              <a:xfrm>
                <a:off x="3868236" y="2079562"/>
                <a:ext cx="2880725" cy="448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</m:acc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𝟎𝟓𝟐</m:t>
                        </m:r>
                      </m:e>
                      <m:sup>
                        <m:r>
                          <a:rPr lang="tr-TR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tr-TR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tr-TR" sz="2200" b="1" dirty="0"/>
                  <a:t>987.9</a:t>
                </a: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104FB630-A693-1823-0661-B7AF347E8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236" y="2079562"/>
                <a:ext cx="2880725" cy="448328"/>
              </a:xfrm>
              <a:prstGeom prst="rect">
                <a:avLst/>
              </a:prstGeom>
              <a:blipFill>
                <a:blip r:embed="rId4"/>
                <a:stretch>
                  <a:fillRect l="-2321" t="-9211" r="-5063" b="-184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183AB32-3387-DC15-A8A8-F11C339CD733}"/>
                  </a:ext>
                </a:extLst>
              </p:cNvPr>
              <p:cNvSpPr txBox="1"/>
              <p:nvPr/>
            </p:nvSpPr>
            <p:spPr>
              <a:xfrm>
                <a:off x="7944753" y="1982195"/>
                <a:ext cx="1550746" cy="6430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𝒌𝒈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4183AB32-3387-DC15-A8A8-F11C339CD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4753" y="1982195"/>
                <a:ext cx="1550746" cy="643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k: Sağ 8">
            <a:extLst>
              <a:ext uri="{FF2B5EF4-FFF2-40B4-BE49-F238E27FC236}">
                <a16:creationId xmlns:a16="http://schemas.microsoft.com/office/drawing/2014/main" id="{B74DFFF4-34CE-7FE9-45F6-4A479FD3E908}"/>
              </a:ext>
            </a:extLst>
          </p:cNvPr>
          <p:cNvSpPr/>
          <p:nvPr/>
        </p:nvSpPr>
        <p:spPr>
          <a:xfrm>
            <a:off x="3023522" y="2142400"/>
            <a:ext cx="447472" cy="3854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734EB458-1D4B-ADC7-A96A-FA80B841F867}"/>
              </a:ext>
            </a:extLst>
          </p:cNvPr>
          <p:cNvSpPr/>
          <p:nvPr/>
        </p:nvSpPr>
        <p:spPr>
          <a:xfrm>
            <a:off x="7123121" y="2110981"/>
            <a:ext cx="447472" cy="3854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050493BE-6005-3190-36B5-172E095DFB69}"/>
                  </a:ext>
                </a:extLst>
              </p:cNvPr>
              <p:cNvSpPr txBox="1"/>
              <p:nvPr/>
            </p:nvSpPr>
            <p:spPr>
              <a:xfrm>
                <a:off x="706746" y="3336576"/>
                <a:ext cx="1441100" cy="7403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2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</m:acc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tr-TR" sz="2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η</m:t>
                              </m:r>
                            </m:e>
                            <m:sub>
                              <m:r>
                                <a:rPr lang="tr-TR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050493BE-6005-3190-36B5-172E095DF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46" y="3336576"/>
                <a:ext cx="1441100" cy="7403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0F2C94E2-E3DD-5822-D27D-47A88F71388D}"/>
                  </a:ext>
                </a:extLst>
              </p:cNvPr>
              <p:cNvSpPr txBox="1"/>
              <p:nvPr/>
            </p:nvSpPr>
            <p:spPr>
              <a:xfrm>
                <a:off x="3373718" y="3336576"/>
                <a:ext cx="2392706" cy="636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𝟒𝟏𝟑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𝟎𝟒𝟐</m:t>
                          </m:r>
                        </m:num>
                        <m:den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𝟗𝟖𝟕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𝟖𝟎</m:t>
                          </m:r>
                        </m:den>
                      </m:f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12" name="Metin kutusu 11">
                <a:extLst>
                  <a:ext uri="{FF2B5EF4-FFF2-40B4-BE49-F238E27FC236}">
                    <a16:creationId xmlns:a16="http://schemas.microsoft.com/office/drawing/2014/main" id="{0F2C94E2-E3DD-5822-D27D-47A88F713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718" y="3336576"/>
                <a:ext cx="2392706" cy="636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0C255040-3361-C8A1-1F1A-A36C8B8EF87D}"/>
                  </a:ext>
                </a:extLst>
              </p:cNvPr>
              <p:cNvSpPr txBox="1"/>
              <p:nvPr/>
            </p:nvSpPr>
            <p:spPr>
              <a:xfrm>
                <a:off x="6748961" y="3485399"/>
                <a:ext cx="1913409" cy="36933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𝒌𝑾</m:t>
                      </m:r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3" name="Metin kutusu 12">
                <a:extLst>
                  <a:ext uri="{FF2B5EF4-FFF2-40B4-BE49-F238E27FC236}">
                    <a16:creationId xmlns:a16="http://schemas.microsoft.com/office/drawing/2014/main" id="{0C255040-3361-C8A1-1F1A-A36C8B8EF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961" y="3485399"/>
                <a:ext cx="1913409" cy="369332"/>
              </a:xfrm>
              <a:prstGeom prst="rect">
                <a:avLst/>
              </a:prstGeom>
              <a:blipFill>
                <a:blip r:embed="rId8"/>
                <a:stretch>
                  <a:fillRect l="-2532" r="-3481"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k: Sağ 13">
            <a:extLst>
              <a:ext uri="{FF2B5EF4-FFF2-40B4-BE49-F238E27FC236}">
                <a16:creationId xmlns:a16="http://schemas.microsoft.com/office/drawing/2014/main" id="{F8F64E54-5901-AC7F-9DF7-50D0BA810A9C}"/>
              </a:ext>
            </a:extLst>
          </p:cNvPr>
          <p:cNvSpPr/>
          <p:nvPr/>
        </p:nvSpPr>
        <p:spPr>
          <a:xfrm>
            <a:off x="2537046" y="3485399"/>
            <a:ext cx="447472" cy="3854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A2671661-925A-25F5-9DBD-5BB1DD83B805}"/>
              </a:ext>
            </a:extLst>
          </p:cNvPr>
          <p:cNvSpPr/>
          <p:nvPr/>
        </p:nvSpPr>
        <p:spPr>
          <a:xfrm>
            <a:off x="6091472" y="3461931"/>
            <a:ext cx="447472" cy="38549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634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9BCD2-071C-23AF-65C7-CC2B15EE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AAFC4B-8883-1B69-9307-8EDFCC069AD6}"/>
              </a:ext>
            </a:extLst>
          </p:cNvPr>
          <p:cNvSpPr/>
          <p:nvPr/>
        </p:nvSpPr>
        <p:spPr>
          <a:xfrm>
            <a:off x="-9054" y="-9052"/>
            <a:ext cx="12201053" cy="13234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24C7A-3BF8-60D0-1AFF-A0CEDB20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782" y="31359"/>
            <a:ext cx="2085217" cy="5912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AE6C54-135E-D53A-3292-808FCD625B4C}"/>
              </a:ext>
            </a:extLst>
          </p:cNvPr>
          <p:cNvSpPr txBox="1"/>
          <p:nvPr/>
        </p:nvSpPr>
        <p:spPr>
          <a:xfrm>
            <a:off x="0" y="-39150"/>
            <a:ext cx="913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r>
              <a:rPr lang="tr-TR" sz="4000" b="1" dirty="0"/>
              <a:t> </a:t>
            </a:r>
            <a:r>
              <a:rPr lang="tr-TR" sz="4000" b="1" dirty="0" err="1"/>
              <a:t>for</a:t>
            </a:r>
            <a:r>
              <a:rPr lang="tr-TR" sz="4000" b="1" dirty="0"/>
              <a:t> </a:t>
            </a:r>
            <a:r>
              <a:rPr lang="tr-TR" sz="4000" b="1" dirty="0" err="1"/>
              <a:t>abrupt</a:t>
            </a:r>
            <a:r>
              <a:rPr lang="tr-TR" sz="4000" b="1" dirty="0"/>
              <a:t> </a:t>
            </a:r>
            <a:r>
              <a:rPr lang="tr-TR" sz="4000" b="1" dirty="0" err="1"/>
              <a:t>contraction</a:t>
            </a:r>
            <a:r>
              <a:rPr lang="tr-TR" sz="4000" b="1" dirty="0"/>
              <a:t>, </a:t>
            </a:r>
            <a:r>
              <a:rPr lang="tr-TR" sz="4000" b="1" dirty="0" err="1"/>
              <a:t>expansion</a:t>
            </a:r>
            <a:r>
              <a:rPr lang="tr-TR" sz="4000" b="1" dirty="0"/>
              <a:t> and momentum </a:t>
            </a:r>
            <a:r>
              <a:rPr lang="tr-TR" sz="4000" b="1" dirty="0" err="1"/>
              <a:t>change</a:t>
            </a:r>
            <a:endParaRPr lang="tr-TR" sz="40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53C24F3-49A3-C540-234B-F5C7C28234EB}"/>
              </a:ext>
            </a:extLst>
          </p:cNvPr>
          <p:cNvSpPr txBox="1"/>
          <p:nvPr/>
        </p:nvSpPr>
        <p:spPr>
          <a:xfrm>
            <a:off x="119163" y="1504041"/>
            <a:ext cx="1166103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 err="1"/>
              <a:t>In</a:t>
            </a:r>
            <a:r>
              <a:rPr lang="tr-TR" sz="2200" b="1" dirty="0"/>
              <a:t>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exchangers</a:t>
            </a:r>
            <a:r>
              <a:rPr lang="tr-TR" sz="2200" b="1" dirty="0"/>
              <a:t>,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streams</a:t>
            </a:r>
            <a:r>
              <a:rPr lang="tr-TR" sz="2200" b="1" dirty="0"/>
              <a:t> can </a:t>
            </a:r>
            <a:r>
              <a:rPr lang="tr-TR" sz="2200" b="1" dirty="0" err="1"/>
              <a:t>experience</a:t>
            </a:r>
            <a:r>
              <a:rPr lang="tr-TR" sz="2200" b="1" dirty="0"/>
              <a:t> a </a:t>
            </a:r>
            <a:r>
              <a:rPr lang="tr-TR" sz="2200" b="1" dirty="0" err="1">
                <a:solidFill>
                  <a:srgbClr val="FF0000"/>
                </a:solidFill>
              </a:rPr>
              <a:t>sudden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 err="1">
                <a:solidFill>
                  <a:srgbClr val="FF0000"/>
                </a:solidFill>
              </a:rPr>
              <a:t>contraction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 err="1"/>
              <a:t>followed</a:t>
            </a:r>
            <a:r>
              <a:rPr lang="tr-TR" sz="2200" b="1" dirty="0"/>
              <a:t> by a </a:t>
            </a:r>
            <a:r>
              <a:rPr lang="tr-TR" sz="2200" b="1" dirty="0" err="1">
                <a:solidFill>
                  <a:srgbClr val="FF0000"/>
                </a:solidFill>
              </a:rPr>
              <a:t>sudden</a:t>
            </a:r>
            <a:r>
              <a:rPr lang="tr-TR" sz="2200" b="1" dirty="0">
                <a:solidFill>
                  <a:srgbClr val="FF0000"/>
                </a:solidFill>
              </a:rPr>
              <a:t> </a:t>
            </a:r>
            <a:r>
              <a:rPr lang="tr-TR" sz="2200" b="1" dirty="0" err="1">
                <a:solidFill>
                  <a:srgbClr val="FF0000"/>
                </a:solidFill>
              </a:rPr>
              <a:t>enlargement</a:t>
            </a:r>
            <a:r>
              <a:rPr lang="tr-TR" sz="2200" b="1" dirty="0"/>
              <a:t>, </a:t>
            </a:r>
            <a:r>
              <a:rPr lang="tr-TR" sz="2200" b="1" dirty="0" err="1"/>
              <a:t>when</a:t>
            </a:r>
            <a:r>
              <a:rPr lang="tr-TR" sz="2200" b="1" dirty="0"/>
              <a:t> </a:t>
            </a:r>
            <a:r>
              <a:rPr lang="tr-TR" sz="2200" b="1" dirty="0" err="1"/>
              <a:t>flowing</a:t>
            </a:r>
            <a:r>
              <a:rPr lang="tr-TR" sz="2200" b="1" dirty="0"/>
              <a:t> in and </a:t>
            </a:r>
            <a:r>
              <a:rPr lang="tr-TR" sz="2200" b="1" dirty="0" err="1"/>
              <a:t>out</a:t>
            </a:r>
            <a:r>
              <a:rPr lang="tr-TR" sz="2200" b="1" dirty="0"/>
              <a:t> of a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</a:t>
            </a:r>
            <a:r>
              <a:rPr lang="tr-TR" sz="2200" b="1" dirty="0"/>
              <a:t> </a:t>
            </a:r>
            <a:r>
              <a:rPr lang="tr-TR" sz="2200" b="1" dirty="0" err="1"/>
              <a:t>core</a:t>
            </a:r>
            <a:r>
              <a:rPr lang="tr-TR" sz="2200" b="1" dirty="0"/>
              <a:t>, </a:t>
            </a:r>
            <a:r>
              <a:rPr lang="tr-TR" sz="2200" b="1" dirty="0" err="1"/>
              <a:t>such</a:t>
            </a:r>
            <a:r>
              <a:rPr lang="tr-TR" sz="2200" b="1" dirty="0"/>
              <a:t> as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cases</a:t>
            </a:r>
            <a:r>
              <a:rPr lang="tr-TR" sz="2200" b="1" dirty="0"/>
              <a:t> in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tube</a:t>
            </a:r>
            <a:r>
              <a:rPr lang="tr-TR" sz="2200" b="1" dirty="0"/>
              <a:t> </a:t>
            </a:r>
            <a:r>
              <a:rPr lang="tr-TR" sz="2200" b="1" dirty="0" err="1"/>
              <a:t>side</a:t>
            </a:r>
            <a:r>
              <a:rPr lang="tr-TR" sz="2200" b="1" dirty="0"/>
              <a:t> of </a:t>
            </a:r>
            <a:r>
              <a:rPr lang="tr-TR" sz="2200" b="1" dirty="0" err="1"/>
              <a:t>shell</a:t>
            </a:r>
            <a:r>
              <a:rPr lang="tr-TR" sz="2200" b="1" dirty="0"/>
              <a:t>-and-</a:t>
            </a:r>
            <a:r>
              <a:rPr lang="tr-TR" sz="2200" b="1" dirty="0" err="1"/>
              <a:t>tube</a:t>
            </a:r>
            <a:r>
              <a:rPr lang="tr-TR" sz="2200" b="1" dirty="0"/>
              <a:t>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exchangers</a:t>
            </a:r>
            <a:r>
              <a:rPr lang="tr-TR" sz="2200" b="1" dirty="0"/>
              <a:t> and </a:t>
            </a:r>
            <a:r>
              <a:rPr lang="tr-TR" sz="2200" b="1" dirty="0" err="1"/>
              <a:t>compact</a:t>
            </a:r>
            <a:r>
              <a:rPr lang="tr-TR" sz="2200" b="1" dirty="0"/>
              <a:t> </a:t>
            </a:r>
            <a:r>
              <a:rPr lang="tr-TR" sz="2200" b="1" dirty="0" err="1"/>
              <a:t>tube-fin</a:t>
            </a:r>
            <a:r>
              <a:rPr lang="tr-TR" sz="2200" b="1" dirty="0"/>
              <a:t> and plate-</a:t>
            </a:r>
            <a:r>
              <a:rPr lang="tr-TR" sz="2200" b="1" dirty="0" err="1"/>
              <a:t>fin</a:t>
            </a:r>
            <a:r>
              <a:rPr lang="tr-TR" sz="2200" b="1" dirty="0"/>
              <a:t>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exchangers</a:t>
            </a:r>
            <a:r>
              <a:rPr lang="tr-TR" sz="2200" b="1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is </a:t>
            </a:r>
            <a:r>
              <a:rPr lang="tr-TR" sz="2200" b="1" dirty="0" err="1"/>
              <a:t>expressed</a:t>
            </a:r>
            <a:r>
              <a:rPr lang="tr-TR" sz="2200" b="1" dirty="0"/>
              <a:t> in </a:t>
            </a:r>
            <a:r>
              <a:rPr lang="tr-TR" sz="2200" b="1" dirty="0" err="1"/>
              <a:t>terms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contracting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loss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coefficient</a:t>
            </a:r>
            <a:r>
              <a:rPr lang="tr-TR" sz="2200" b="1" dirty="0">
                <a:solidFill>
                  <a:srgbClr val="0000FF"/>
                </a:solidFill>
              </a:rPr>
              <a:t>, </a:t>
            </a:r>
            <a:r>
              <a:rPr lang="tr-TR" sz="2200" b="1" dirty="0" err="1">
                <a:solidFill>
                  <a:srgbClr val="0000FF"/>
                </a:solidFill>
              </a:rPr>
              <a:t>K</a:t>
            </a:r>
            <a:r>
              <a:rPr lang="tr-TR" sz="2200" b="1" baseline="-25000" dirty="0" err="1">
                <a:solidFill>
                  <a:srgbClr val="0000FF"/>
                </a:solidFill>
              </a:rPr>
              <a:t>c</a:t>
            </a:r>
            <a:r>
              <a:rPr lang="tr-TR" sz="2200" b="1" dirty="0"/>
              <a:t>, and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enlargement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loss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coefficient</a:t>
            </a:r>
            <a:r>
              <a:rPr lang="tr-TR" sz="2200" b="1" dirty="0">
                <a:solidFill>
                  <a:srgbClr val="0000FF"/>
                </a:solidFill>
              </a:rPr>
              <a:t>, K</a:t>
            </a:r>
            <a:r>
              <a:rPr lang="tr-TR" sz="2200" b="1" baseline="-25000" dirty="0">
                <a:solidFill>
                  <a:srgbClr val="0000FF"/>
                </a:solidFill>
              </a:rPr>
              <a:t>e</a:t>
            </a:r>
            <a:r>
              <a:rPr lang="tr-TR" sz="2200" b="1" dirty="0"/>
              <a:t>, and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dynamic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head</a:t>
            </a:r>
            <a:r>
              <a:rPr lang="tr-TR" sz="2200" b="1" dirty="0"/>
              <a:t>. </a:t>
            </a:r>
            <a:r>
              <a:rPr lang="tr-TR" sz="2200" b="1" dirty="0" err="1"/>
              <a:t>Therefore</a:t>
            </a:r>
            <a:r>
              <a:rPr lang="tr-TR" sz="2200" b="1" dirty="0"/>
              <a:t>, </a:t>
            </a:r>
            <a:r>
              <a:rPr lang="tr-TR" sz="2200" b="1" dirty="0" err="1"/>
              <a:t>the</a:t>
            </a:r>
            <a:r>
              <a:rPr lang="tr-TR" sz="2200" b="1" dirty="0"/>
              <a:t> total </a:t>
            </a:r>
            <a:r>
              <a:rPr lang="tr-TR" sz="2200" b="1" dirty="0" err="1"/>
              <a:t>pressure</a:t>
            </a:r>
            <a:r>
              <a:rPr lang="tr-TR" sz="2200" b="1" dirty="0"/>
              <a:t> </a:t>
            </a:r>
            <a:r>
              <a:rPr lang="tr-TR" sz="2200" b="1" dirty="0" err="1"/>
              <a:t>drop</a:t>
            </a:r>
            <a:r>
              <a:rPr lang="tr-TR" sz="2200" b="1" dirty="0"/>
              <a:t> of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stream</a:t>
            </a:r>
            <a:r>
              <a:rPr lang="tr-TR" sz="2200" b="1" dirty="0"/>
              <a:t>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AC4911C4-772F-514C-21B0-4763CE9120B7}"/>
                  </a:ext>
                </a:extLst>
              </p:cNvPr>
              <p:cNvSpPr txBox="1"/>
              <p:nvPr/>
            </p:nvSpPr>
            <p:spPr>
              <a:xfrm>
                <a:off x="3534414" y="3817354"/>
                <a:ext cx="4517390" cy="7481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AC4911C4-772F-514C-21B0-4763CE912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14" y="3817354"/>
                <a:ext cx="4517390" cy="7481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E9EA77E-0F01-6CD2-82E4-4CB71990985E}"/>
              </a:ext>
            </a:extLst>
          </p:cNvPr>
          <p:cNvCxnSpPr/>
          <p:nvPr/>
        </p:nvCxnSpPr>
        <p:spPr>
          <a:xfrm>
            <a:off x="6186791" y="4474723"/>
            <a:ext cx="0" cy="4669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4A465351-AE11-4216-3CD5-F9AAEA0D32F7}"/>
              </a:ext>
            </a:extLst>
          </p:cNvPr>
          <p:cNvSpPr txBox="1"/>
          <p:nvPr/>
        </p:nvSpPr>
        <p:spPr>
          <a:xfrm>
            <a:off x="5204297" y="4941651"/>
            <a:ext cx="196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The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straight-duct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pressure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drop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3839D-0C7C-4ACF-EDE3-608C7A3A1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5C8446-2017-329F-7FDE-9CF42813D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01" y="505838"/>
            <a:ext cx="8208523" cy="6248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705E8C2-00C1-2D3C-9C31-DB304431A29C}"/>
              </a:ext>
            </a:extLst>
          </p:cNvPr>
          <p:cNvSpPr txBox="1"/>
          <p:nvPr/>
        </p:nvSpPr>
        <p:spPr>
          <a:xfrm>
            <a:off x="2266862" y="-59482"/>
            <a:ext cx="775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MOODY </a:t>
            </a:r>
            <a:r>
              <a:rPr lang="tr-TR" sz="3200" b="1" dirty="0" err="1">
                <a:solidFill>
                  <a:srgbClr val="FF0000"/>
                </a:solidFill>
              </a:rPr>
              <a:t>Diagram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5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1FAC-6A24-679E-3072-A3C0B7C4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DBCA43-F68A-8755-8E5C-1238FF278967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2E518-015A-A98A-E777-EABA314A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F0B064-CB8B-0AB0-EB43-8F0D79DAE6F1}"/>
              </a:ext>
            </a:extLst>
          </p:cNvPr>
          <p:cNvSpPr txBox="1"/>
          <p:nvPr/>
        </p:nvSpPr>
        <p:spPr>
          <a:xfrm>
            <a:off x="217281" y="74909"/>
            <a:ext cx="77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7CA0D59-779B-A590-59B1-5F337D85F0D3}"/>
              </a:ext>
            </a:extLst>
          </p:cNvPr>
          <p:cNvSpPr txBox="1"/>
          <p:nvPr/>
        </p:nvSpPr>
        <p:spPr>
          <a:xfrm>
            <a:off x="149508" y="1064141"/>
            <a:ext cx="11883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200" b="1" dirty="0" err="1"/>
              <a:t>The</a:t>
            </a:r>
            <a:r>
              <a:rPr lang="tr-TR" sz="2200" b="1" dirty="0"/>
              <a:t> f </a:t>
            </a:r>
            <a:r>
              <a:rPr lang="tr-TR" sz="2200" b="1" dirty="0" err="1"/>
              <a:t>vs</a:t>
            </a:r>
            <a:r>
              <a:rPr lang="tr-TR" sz="2200" b="1" dirty="0"/>
              <a:t> Re </a:t>
            </a:r>
            <a:r>
              <a:rPr lang="tr-TR" sz="2200" b="1" dirty="0" err="1"/>
              <a:t>relation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smooth</a:t>
            </a:r>
            <a:r>
              <a:rPr lang="tr-TR" sz="2200" b="1" dirty="0"/>
              <a:t> </a:t>
            </a:r>
            <a:r>
              <a:rPr lang="tr-TR" sz="2200" b="1" dirty="0" err="1"/>
              <a:t>tubes</a:t>
            </a:r>
            <a:r>
              <a:rPr lang="tr-TR" sz="2200" b="1" dirty="0"/>
              <a:t> in </a:t>
            </a:r>
            <a:r>
              <a:rPr lang="tr-TR" sz="2200" b="1" dirty="0" err="1"/>
              <a:t>turbulent</a:t>
            </a:r>
            <a:r>
              <a:rPr lang="tr-TR" sz="2200" b="1" dirty="0"/>
              <a:t> </a:t>
            </a:r>
            <a:r>
              <a:rPr lang="tr-TR" sz="2200" b="1" dirty="0" err="1"/>
              <a:t>flow</a:t>
            </a:r>
            <a:r>
              <a:rPr lang="tr-TR" sz="2200" b="1" dirty="0"/>
              <a:t> </a:t>
            </a:r>
            <a:r>
              <a:rPr lang="tr-TR" sz="2200" b="1" dirty="0" err="1"/>
              <a:t>are</a:t>
            </a:r>
            <a:r>
              <a:rPr lang="tr-TR" sz="2200" b="1" dirty="0"/>
              <a:t> </a:t>
            </a:r>
            <a:r>
              <a:rPr lang="tr-TR" sz="2200" b="1" dirty="0" err="1"/>
              <a:t>given</a:t>
            </a:r>
            <a:r>
              <a:rPr lang="tr-TR" sz="2200" b="1" dirty="0"/>
              <a:t> in </a:t>
            </a:r>
            <a:r>
              <a:rPr lang="tr-TR" sz="2200" b="1" dirty="0" err="1"/>
              <a:t>Table</a:t>
            </a:r>
            <a:r>
              <a:rPr lang="tr-TR" sz="2200" b="1" dirty="0"/>
              <a:t> 4.1.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EE1F07F-EA5B-4BB5-3F6F-66104E4D1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556" y="1735963"/>
            <a:ext cx="8351039" cy="48994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666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82307-AEC3-9D6F-7857-F90BA8257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71F825-FAEE-EEB2-DDDB-85E7F5970795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7F5F5-1812-F3D7-4BB8-9922F173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915217-9C29-2745-13B5-E1020F32A5D1}"/>
              </a:ext>
            </a:extLst>
          </p:cNvPr>
          <p:cNvSpPr txBox="1"/>
          <p:nvPr/>
        </p:nvSpPr>
        <p:spPr>
          <a:xfrm>
            <a:off x="217281" y="74909"/>
            <a:ext cx="775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ED92E0B-8D3D-5496-A357-07386C767847}"/>
              </a:ext>
            </a:extLst>
          </p:cNvPr>
          <p:cNvSpPr txBox="1"/>
          <p:nvPr/>
        </p:nvSpPr>
        <p:spPr>
          <a:xfrm>
            <a:off x="149508" y="1064141"/>
            <a:ext cx="11883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tr-TR" sz="2200" b="1" dirty="0"/>
              <a:t>Two </a:t>
            </a:r>
            <a:r>
              <a:rPr lang="tr-TR" sz="2200" b="1" dirty="0" err="1"/>
              <a:t>linear</a:t>
            </a:r>
            <a:r>
              <a:rPr lang="tr-TR" sz="2200" b="1" dirty="0"/>
              <a:t> </a:t>
            </a:r>
            <a:r>
              <a:rPr lang="tr-TR" sz="2200" b="1" dirty="0" err="1"/>
              <a:t>approximations</a:t>
            </a:r>
            <a:r>
              <a:rPr lang="tr-TR" sz="2200" b="1" dirty="0"/>
              <a:t> </a:t>
            </a:r>
            <a:r>
              <a:rPr lang="tr-TR" sz="2200" b="1" dirty="0" err="1"/>
              <a:t>shown</a:t>
            </a:r>
            <a:r>
              <a:rPr lang="tr-TR" sz="2200" b="1" dirty="0"/>
              <a:t> by </a:t>
            </a:r>
            <a:r>
              <a:rPr lang="tr-TR" sz="2200" b="1" dirty="0" err="1"/>
              <a:t>dotted</a:t>
            </a:r>
            <a:r>
              <a:rPr lang="tr-TR" sz="2200" b="1" dirty="0"/>
              <a:t> </a:t>
            </a:r>
            <a:r>
              <a:rPr lang="tr-TR" sz="2200" b="1" dirty="0" err="1"/>
              <a:t>lines</a:t>
            </a:r>
            <a:r>
              <a:rPr lang="tr-TR" sz="2200" b="1" dirty="0"/>
              <a:t> in </a:t>
            </a:r>
            <a:r>
              <a:rPr lang="tr-TR" sz="2200" b="1" dirty="0" err="1"/>
              <a:t>Fig</a:t>
            </a:r>
            <a:r>
              <a:rPr lang="tr-TR" sz="2200" b="1" dirty="0"/>
              <a:t> 4.1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turbulent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>
                <a:solidFill>
                  <a:srgbClr val="0000FF"/>
                </a:solidFill>
              </a:rPr>
              <a:t>flow</a:t>
            </a:r>
            <a:r>
              <a:rPr lang="tr-TR" sz="2200" b="1" dirty="0">
                <a:solidFill>
                  <a:srgbClr val="0000FF"/>
                </a:solidFill>
              </a:rPr>
              <a:t> </a:t>
            </a:r>
            <a:r>
              <a:rPr lang="tr-TR" sz="2200" b="1" dirty="0" err="1"/>
              <a:t>are</a:t>
            </a:r>
            <a:r>
              <a:rPr lang="tr-TR" sz="22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9504FF03-1D3C-4E47-E073-9C043A535386}"/>
                  </a:ext>
                </a:extLst>
              </p:cNvPr>
              <p:cNvSpPr txBox="1"/>
              <p:nvPr/>
            </p:nvSpPr>
            <p:spPr>
              <a:xfrm>
                <a:off x="2486907" y="1822737"/>
                <a:ext cx="6431632" cy="3462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𝟎𝟒𝟔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9504FF03-1D3C-4E47-E073-9C043A535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07" y="1822737"/>
                <a:ext cx="6431632" cy="346249"/>
              </a:xfrm>
              <a:prstGeom prst="rect">
                <a:avLst/>
              </a:prstGeom>
              <a:blipFill>
                <a:blip r:embed="rId3"/>
                <a:stretch>
                  <a:fillRect b="-33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CBA85A4E-B67C-FF80-D5F9-FE8FC27AA1D3}"/>
                  </a:ext>
                </a:extLst>
              </p:cNvPr>
              <p:cNvSpPr txBox="1"/>
              <p:nvPr/>
            </p:nvSpPr>
            <p:spPr>
              <a:xfrm>
                <a:off x="2486907" y="3082751"/>
                <a:ext cx="6366422" cy="3512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𝟎𝟕𝟗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𝑹𝒆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𝒇𝒐𝒓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𝑹𝒆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tr-TR" sz="2200" b="1" i="1" smtClean="0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tr-TR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tr-TR" sz="22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tr-TR" sz="22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CBA85A4E-B67C-FF80-D5F9-FE8FC27AA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907" y="3082751"/>
                <a:ext cx="6366422" cy="351250"/>
              </a:xfrm>
              <a:prstGeom prst="rect">
                <a:avLst/>
              </a:prstGeom>
              <a:blipFill>
                <a:blip r:embed="rId4"/>
                <a:stretch>
                  <a:fillRect l="-956" t="-1695" b="-322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DA4339A1-77A9-0F0D-2820-186AAB40EE3E}"/>
              </a:ext>
            </a:extLst>
          </p:cNvPr>
          <p:cNvSpPr txBox="1"/>
          <p:nvPr/>
        </p:nvSpPr>
        <p:spPr>
          <a:xfrm>
            <a:off x="149508" y="2408793"/>
            <a:ext cx="11883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2200" b="1" dirty="0"/>
              <a:t>and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466209E-F8DF-61C0-84A9-45A35D57CF26}"/>
              </a:ext>
            </a:extLst>
          </p:cNvPr>
          <p:cNvSpPr txBox="1"/>
          <p:nvPr/>
        </p:nvSpPr>
        <p:spPr>
          <a:xfrm>
            <a:off x="308071" y="3821539"/>
            <a:ext cx="118839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200" b="1" dirty="0"/>
              <a:t>f can be </a:t>
            </a:r>
            <a:r>
              <a:rPr lang="tr-TR" sz="2200" b="1" dirty="0" err="1"/>
              <a:t>read</a:t>
            </a:r>
            <a:r>
              <a:rPr lang="tr-TR" sz="2200" b="1" dirty="0"/>
              <a:t> </a:t>
            </a:r>
            <a:r>
              <a:rPr lang="tr-TR" sz="2200" b="1" dirty="0" err="1"/>
              <a:t>from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graph</a:t>
            </a:r>
            <a:r>
              <a:rPr lang="tr-TR" sz="2200" b="1" dirty="0"/>
              <a:t>, but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correlations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f </a:t>
            </a:r>
            <a:r>
              <a:rPr lang="tr-TR" sz="2200" b="1" dirty="0" err="1"/>
              <a:t>are</a:t>
            </a:r>
            <a:r>
              <a:rPr lang="tr-TR" sz="2200" b="1" dirty="0"/>
              <a:t> </a:t>
            </a:r>
            <a:r>
              <a:rPr lang="tr-TR" sz="2200" b="1" dirty="0" err="1"/>
              <a:t>useful</a:t>
            </a:r>
            <a:r>
              <a:rPr lang="tr-TR" sz="2200" b="1" dirty="0"/>
              <a:t>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computer</a:t>
            </a:r>
            <a:r>
              <a:rPr lang="tr-TR" sz="2200" b="1" dirty="0"/>
              <a:t> </a:t>
            </a:r>
            <a:r>
              <a:rPr lang="tr-TR" sz="2200" b="1" dirty="0" err="1"/>
              <a:t>analysis</a:t>
            </a:r>
            <a:r>
              <a:rPr lang="tr-TR" sz="2200" b="1" dirty="0"/>
              <a:t> of </a:t>
            </a:r>
            <a:r>
              <a:rPr lang="tr-TR" sz="2200" b="1" dirty="0" err="1"/>
              <a:t>heat</a:t>
            </a:r>
            <a:r>
              <a:rPr lang="tr-TR" sz="2200" b="1" dirty="0"/>
              <a:t> </a:t>
            </a:r>
            <a:r>
              <a:rPr lang="tr-TR" sz="2200" b="1" dirty="0" err="1"/>
              <a:t>exchanger</a:t>
            </a:r>
            <a:r>
              <a:rPr lang="tr-TR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60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AD0A9-FDF7-0CA7-2333-B735CBEBF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DC46F-7F08-7ECF-96FA-B2F58BA1855D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1850E-D3D1-7D95-9FFE-F29D3CE8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19DFB-D3F5-FBC3-CAE6-14F03703A111}"/>
              </a:ext>
            </a:extLst>
          </p:cNvPr>
          <p:cNvSpPr txBox="1"/>
          <p:nvPr/>
        </p:nvSpPr>
        <p:spPr>
          <a:xfrm>
            <a:off x="217280" y="74909"/>
            <a:ext cx="8138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6C377E2-EF53-74D6-8C49-28911DF1664F}"/>
              </a:ext>
            </a:extLst>
          </p:cNvPr>
          <p:cNvSpPr txBox="1"/>
          <p:nvPr/>
        </p:nvSpPr>
        <p:spPr>
          <a:xfrm>
            <a:off x="308071" y="1087431"/>
            <a:ext cx="11883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fully</a:t>
            </a:r>
            <a:r>
              <a:rPr lang="tr-TR" sz="2200" b="1" dirty="0"/>
              <a:t> </a:t>
            </a:r>
            <a:r>
              <a:rPr lang="tr-TR" sz="2200" b="1" dirty="0" err="1"/>
              <a:t>developed</a:t>
            </a:r>
            <a:r>
              <a:rPr lang="tr-TR" sz="2200" b="1" dirty="0"/>
              <a:t> </a:t>
            </a:r>
            <a:r>
              <a:rPr lang="tr-TR" sz="2200" b="1" dirty="0" err="1"/>
              <a:t>flow</a:t>
            </a:r>
            <a:r>
              <a:rPr lang="tr-TR" sz="2200" b="1" dirty="0"/>
              <a:t> in </a:t>
            </a:r>
            <a:r>
              <a:rPr lang="tr-TR" sz="2200" b="1" dirty="0" err="1"/>
              <a:t>tube</a:t>
            </a:r>
            <a:r>
              <a:rPr lang="tr-TR" sz="2200" b="1" dirty="0"/>
              <a:t>, a </a:t>
            </a:r>
            <a:r>
              <a:rPr lang="tr-TR" sz="2200" b="1" dirty="0" err="1"/>
              <a:t>simple</a:t>
            </a:r>
            <a:r>
              <a:rPr lang="tr-TR" sz="2200" b="1" dirty="0"/>
              <a:t> </a:t>
            </a:r>
            <a:r>
              <a:rPr lang="tr-TR" sz="2200" b="1" dirty="0" err="1"/>
              <a:t>force</a:t>
            </a:r>
            <a:r>
              <a:rPr lang="tr-TR" sz="2200" b="1" dirty="0"/>
              <a:t> </a:t>
            </a:r>
            <a:r>
              <a:rPr lang="tr-TR" sz="2200" b="1" dirty="0" err="1"/>
              <a:t>balance</a:t>
            </a:r>
            <a:r>
              <a:rPr lang="tr-TR" sz="2200" b="1" dirty="0"/>
              <a:t> </a:t>
            </a:r>
            <a:r>
              <a:rPr lang="tr-TR" sz="2200" b="1" dirty="0" err="1"/>
              <a:t>yields</a:t>
            </a:r>
            <a:r>
              <a:rPr lang="tr-TR" sz="2200" b="1" dirty="0"/>
              <a:t> (</a:t>
            </a:r>
            <a:r>
              <a:rPr lang="tr-TR" sz="2200" b="1" dirty="0" err="1"/>
              <a:t>Figure</a:t>
            </a:r>
            <a:r>
              <a:rPr lang="tr-TR" sz="2200" b="1" dirty="0"/>
              <a:t> 4.2):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292C8CF-0038-4D64-9236-082B8035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44" y="1694994"/>
            <a:ext cx="6248400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D73E12C1-19B6-420E-9F63-0FFBA92FEC8E}"/>
                  </a:ext>
                </a:extLst>
              </p:cNvPr>
              <p:cNvSpPr txBox="1"/>
              <p:nvPr/>
            </p:nvSpPr>
            <p:spPr>
              <a:xfrm>
                <a:off x="1582379" y="2483397"/>
                <a:ext cx="2889958" cy="6329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e>
                      </m:d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D73E12C1-19B6-420E-9F63-0FFBA92FE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379" y="2483397"/>
                <a:ext cx="2889958" cy="632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etin kutusu 7">
            <a:extLst>
              <a:ext uri="{FF2B5EF4-FFF2-40B4-BE49-F238E27FC236}">
                <a16:creationId xmlns:a16="http://schemas.microsoft.com/office/drawing/2014/main" id="{75D58BE0-F782-709C-3E64-ABDB2ABA4E01}"/>
              </a:ext>
            </a:extLst>
          </p:cNvPr>
          <p:cNvSpPr txBox="1"/>
          <p:nvPr/>
        </p:nvSpPr>
        <p:spPr>
          <a:xfrm>
            <a:off x="385893" y="4534078"/>
            <a:ext cx="11883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b="1" dirty="0"/>
              <a:t>An </a:t>
            </a:r>
            <a:r>
              <a:rPr lang="tr-TR" sz="2200" b="1" dirty="0" err="1"/>
              <a:t>equivalent</a:t>
            </a:r>
            <a:r>
              <a:rPr lang="tr-TR" sz="2200" b="1" dirty="0"/>
              <a:t> form </a:t>
            </a:r>
            <a:r>
              <a:rPr lang="tr-TR" sz="2200" b="1" dirty="0" err="1"/>
              <a:t>for</a:t>
            </a:r>
            <a:r>
              <a:rPr lang="tr-TR" sz="2200" b="1" dirty="0"/>
              <a:t> </a:t>
            </a:r>
            <a:r>
              <a:rPr lang="tr-TR" sz="2200" b="1" dirty="0" err="1"/>
              <a:t>the</a:t>
            </a:r>
            <a:r>
              <a:rPr lang="tr-TR" sz="2200" b="1" dirty="0"/>
              <a:t> </a:t>
            </a:r>
            <a:r>
              <a:rPr lang="tr-TR" sz="2200" b="1" dirty="0" err="1"/>
              <a:t>friction</a:t>
            </a:r>
            <a:r>
              <a:rPr lang="tr-TR" sz="2200" b="1" dirty="0"/>
              <a:t> </a:t>
            </a:r>
            <a:r>
              <a:rPr lang="tr-TR" sz="2200" b="1" dirty="0" err="1"/>
              <a:t>factor</a:t>
            </a:r>
            <a:r>
              <a:rPr lang="tr-TR" sz="22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DA6CB4B4-6C8F-7DD0-3801-1FAA638FC89F}"/>
                  </a:ext>
                </a:extLst>
              </p:cNvPr>
              <p:cNvSpPr txBox="1"/>
              <p:nvPr/>
            </p:nvSpPr>
            <p:spPr>
              <a:xfrm>
                <a:off x="6327857" y="4400643"/>
                <a:ext cx="1743362" cy="6977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sub>
                          </m:sSub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DA6CB4B4-6C8F-7DD0-3801-1FAA638FC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857" y="4400643"/>
                <a:ext cx="1743362" cy="697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61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9E75D-8934-1513-81BD-AA137421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5DADA3-F092-4981-F50B-5556B4821893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6280FE-63AC-4184-CBF9-7E2141B94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4D1E69-6332-8A14-85FB-F28CEDEB4ADD}"/>
              </a:ext>
            </a:extLst>
          </p:cNvPr>
          <p:cNvSpPr txBox="1"/>
          <p:nvPr/>
        </p:nvSpPr>
        <p:spPr>
          <a:xfrm>
            <a:off x="217280" y="74909"/>
            <a:ext cx="708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CABF0AE-35FB-393F-0843-A05E448AF174}"/>
              </a:ext>
            </a:extLst>
          </p:cNvPr>
          <p:cNvSpPr txBox="1"/>
          <p:nvPr/>
        </p:nvSpPr>
        <p:spPr>
          <a:xfrm>
            <a:off x="149508" y="1064141"/>
            <a:ext cx="118839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sz="2800" b="1" dirty="0" err="1">
                <a:solidFill>
                  <a:srgbClr val="FF0000"/>
                </a:solidFill>
              </a:rPr>
              <a:t>Noncircular</a:t>
            </a:r>
            <a:r>
              <a:rPr lang="tr-TR" sz="2800" b="1" dirty="0">
                <a:solidFill>
                  <a:srgbClr val="FF0000"/>
                </a:solidFill>
              </a:rPr>
              <a:t> Cross-</a:t>
            </a:r>
            <a:r>
              <a:rPr lang="tr-TR" sz="2800" b="1" dirty="0" err="1">
                <a:solidFill>
                  <a:srgbClr val="FF0000"/>
                </a:solidFill>
              </a:rPr>
              <a:t>Sectional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err="1">
                <a:solidFill>
                  <a:srgbClr val="FF0000"/>
                </a:solidFill>
              </a:rPr>
              <a:t>Ducts</a:t>
            </a:r>
            <a:r>
              <a:rPr lang="tr-TR" sz="28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BA990A1-D8FF-3673-AF8A-CE133DE66564}"/>
              </a:ext>
            </a:extLst>
          </p:cNvPr>
          <p:cNvSpPr txBox="1"/>
          <p:nvPr/>
        </p:nvSpPr>
        <p:spPr>
          <a:xfrm>
            <a:off x="149508" y="1878687"/>
            <a:ext cx="118839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0B12E1A3-6EEA-A92E-D148-4387DE6ED53C}"/>
                  </a:ext>
                </a:extLst>
              </p:cNvPr>
              <p:cNvSpPr txBox="1"/>
              <p:nvPr/>
            </p:nvSpPr>
            <p:spPr>
              <a:xfrm>
                <a:off x="217280" y="1643896"/>
                <a:ext cx="11553188" cy="18073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/>
                  <a:t>A </a:t>
                </a:r>
                <a:r>
                  <a:rPr lang="tr-TR" sz="2200" b="1" dirty="0" err="1"/>
                  <a:t>duct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noncircular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cross-section</a:t>
                </a:r>
                <a:r>
                  <a:rPr lang="tr-TR" sz="2200" b="1" dirty="0"/>
                  <a:t> is not </a:t>
                </a:r>
                <a:r>
                  <a:rPr lang="tr-TR" sz="2200" b="1" dirty="0" err="1"/>
                  <a:t>geometrically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similar</a:t>
                </a:r>
                <a:r>
                  <a:rPr lang="tr-TR" sz="2200" b="1" dirty="0"/>
                  <a:t> to a </a:t>
                </a:r>
                <a:r>
                  <a:rPr lang="tr-TR" sz="2200" b="1" dirty="0" err="1"/>
                  <a:t>circular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duct</a:t>
                </a:r>
                <a:r>
                  <a:rPr lang="tr-TR" sz="2200" b="1" dirty="0"/>
                  <a:t>; </a:t>
                </a:r>
                <a:r>
                  <a:rPr lang="tr-TR" sz="2200" b="1" dirty="0" err="1"/>
                  <a:t>hence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dimendional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analysis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does</a:t>
                </a:r>
                <a:r>
                  <a:rPr lang="tr-TR" sz="2200" b="1" dirty="0"/>
                  <a:t> not </a:t>
                </a:r>
                <a:r>
                  <a:rPr lang="tr-TR" sz="2200" b="1" dirty="0" err="1"/>
                  <a:t>relate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performance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these</a:t>
                </a:r>
                <a:r>
                  <a:rPr lang="tr-TR" sz="2200" b="1" dirty="0"/>
                  <a:t> two </a:t>
                </a:r>
                <a:r>
                  <a:rPr lang="tr-TR" sz="2200" b="1" dirty="0" err="1"/>
                  <a:t>geometric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shapes</a:t>
                </a:r>
                <a:r>
                  <a:rPr lang="tr-TR" sz="2200" b="1" dirty="0"/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 err="1"/>
                  <a:t>However</a:t>
                </a:r>
                <a:r>
                  <a:rPr lang="tr-TR" sz="2200" b="1" dirty="0"/>
                  <a:t>, in </a:t>
                </a:r>
                <a:r>
                  <a:rPr lang="tr-TR" sz="2200" b="1" dirty="0" err="1"/>
                  <a:t>turbulent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flow</a:t>
                </a:r>
                <a:r>
                  <a:rPr lang="tr-TR" sz="2200" b="1" dirty="0"/>
                  <a:t>, </a:t>
                </a:r>
                <a14:m>
                  <m:oMath xmlns:m="http://schemas.openxmlformats.org/officeDocument/2006/math">
                    <m:r>
                      <a:rPr lang="tr-T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tr-TR" sz="2200" b="1" dirty="0"/>
                  <a:t> </a:t>
                </a:r>
                <a:r>
                  <a:rPr lang="tr-TR" sz="2200" b="1" dirty="0" err="1"/>
                  <a:t>for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noncircular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cross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sections</a:t>
                </a:r>
                <a:r>
                  <a:rPr lang="tr-TR" sz="2200" b="1" dirty="0"/>
                  <a:t> (</a:t>
                </a:r>
                <a:r>
                  <a:rPr lang="tr-TR" sz="2200" b="1" dirty="0" err="1"/>
                  <a:t>annular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spaces</a:t>
                </a:r>
                <a:r>
                  <a:rPr lang="tr-TR" sz="2200" b="1" dirty="0"/>
                  <a:t>, </a:t>
                </a:r>
                <a:r>
                  <a:rPr lang="tr-TR" sz="2200" b="1" dirty="0" err="1"/>
                  <a:t>rectangular</a:t>
                </a:r>
                <a:r>
                  <a:rPr lang="tr-TR" sz="2200" b="1" dirty="0"/>
                  <a:t> and </a:t>
                </a:r>
                <a:r>
                  <a:rPr lang="tr-TR" sz="2200" b="1" dirty="0" err="1"/>
                  <a:t>triangular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ducts</a:t>
                </a:r>
                <a:r>
                  <a:rPr lang="tr-TR" sz="2200" b="1" dirty="0"/>
                  <a:t>) </a:t>
                </a:r>
                <a:r>
                  <a:rPr lang="tr-TR" sz="2200" b="1" dirty="0" err="1"/>
                  <a:t>may</a:t>
                </a:r>
                <a:r>
                  <a:rPr lang="tr-TR" sz="2200" b="1" dirty="0"/>
                  <a:t> be </a:t>
                </a:r>
                <a:r>
                  <a:rPr lang="tr-TR" sz="2200" b="1" dirty="0" err="1"/>
                  <a:t>evaluated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from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data </a:t>
                </a:r>
                <a:r>
                  <a:rPr lang="tr-TR" sz="2200" b="1" dirty="0" err="1"/>
                  <a:t>for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circular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ducts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if</a:t>
                </a:r>
                <a:r>
                  <a:rPr lang="tr-TR" sz="2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2200" b="1" dirty="0"/>
                  <a:t> is replaced by </a:t>
                </a:r>
                <a:r>
                  <a:rPr lang="tr-TR" sz="2200" b="1" dirty="0" err="1"/>
                  <a:t>the</a:t>
                </a:r>
                <a:r>
                  <a:rPr lang="tr-TR" sz="2200" b="1" dirty="0"/>
                  <a:t> </a:t>
                </a:r>
                <a:r>
                  <a:rPr lang="tr-TR" sz="2200" b="1" dirty="0">
                    <a:solidFill>
                      <a:srgbClr val="0000FF"/>
                    </a:solidFill>
                  </a:rPr>
                  <a:t>hydraulic </a:t>
                </a:r>
                <a:r>
                  <a:rPr lang="tr-TR" sz="2200" b="1" dirty="0" err="1">
                    <a:solidFill>
                      <a:srgbClr val="0000FF"/>
                    </a:solidFill>
                  </a:rPr>
                  <a:t>diameter</a:t>
                </a:r>
                <a:r>
                  <a:rPr lang="tr-TR" sz="2200" b="1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tr-TR" sz="2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tr-TR" sz="2200" b="1" dirty="0">
                    <a:solidFill>
                      <a:srgbClr val="0000FF"/>
                    </a:solidFill>
                  </a:rPr>
                  <a:t>, </a:t>
                </a:r>
                <a:r>
                  <a:rPr lang="tr-TR" sz="2200" b="1" dirty="0" err="1"/>
                  <a:t>defines</a:t>
                </a:r>
                <a:r>
                  <a:rPr lang="tr-TR" sz="2200" b="1" dirty="0"/>
                  <a:t> as </a:t>
                </a:r>
                <a:r>
                  <a:rPr lang="tr-TR" sz="2200" b="1" dirty="0" err="1"/>
                  <a:t>follows</a:t>
                </a:r>
                <a:r>
                  <a:rPr lang="tr-TR" sz="2200" b="1" dirty="0"/>
                  <a:t>:</a:t>
                </a:r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0B12E1A3-6EEA-A92E-D148-4387DE6ED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1643896"/>
                <a:ext cx="11553188" cy="1807354"/>
              </a:xfrm>
              <a:prstGeom prst="rect">
                <a:avLst/>
              </a:prstGeom>
              <a:blipFill>
                <a:blip r:embed="rId3"/>
                <a:stretch>
                  <a:fillRect l="-633" t="-2365" r="-686" b="-47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EF8540AC-9DDD-FBB4-C899-861015768F54}"/>
                  </a:ext>
                </a:extLst>
              </p:cNvPr>
              <p:cNvSpPr txBox="1"/>
              <p:nvPr/>
            </p:nvSpPr>
            <p:spPr>
              <a:xfrm>
                <a:off x="691828" y="3642758"/>
                <a:ext cx="5065810" cy="7656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den>
                      </m:f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𝒏𝒆𝒕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𝒇𝒓𝒆𝒆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𝒇𝒍𝒐𝒘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𝒂𝒓𝒆𝒂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𝒘𝒆𝒕𝒕𝒆𝒅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𝒑𝒆𝒓𝒊𝒎𝒆𝒕𝒆𝒓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EF8540AC-9DDD-FBB4-C899-861015768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28" y="3642758"/>
                <a:ext cx="5065810" cy="7656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1F379516-C91F-00EF-5196-A3C714CF0AFC}"/>
                  </a:ext>
                </a:extLst>
              </p:cNvPr>
              <p:cNvSpPr txBox="1"/>
              <p:nvPr/>
            </p:nvSpPr>
            <p:spPr>
              <a:xfrm>
                <a:off x="217280" y="4783217"/>
                <a:ext cx="1155318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200" b="1" dirty="0"/>
                  <a:t>The </a:t>
                </a:r>
                <a:r>
                  <a:rPr lang="tr-TR" sz="2200" b="1" dirty="0" err="1"/>
                  <a:t>hydraulic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diameter</a:t>
                </a:r>
                <a:r>
                  <a:rPr lang="tr-TR" sz="2200" b="1" dirty="0"/>
                  <a:t> of an </a:t>
                </a:r>
                <a:r>
                  <a:rPr lang="tr-TR" sz="2200" b="1" dirty="0" err="1"/>
                  <a:t>annulus</a:t>
                </a:r>
                <a:r>
                  <a:rPr lang="tr-TR" sz="2200" b="1" dirty="0"/>
                  <a:t> of </a:t>
                </a:r>
                <a:r>
                  <a:rPr lang="tr-TR" sz="2200" b="1" dirty="0" err="1"/>
                  <a:t>inner</a:t>
                </a:r>
                <a:r>
                  <a:rPr lang="tr-TR" sz="2200" b="1" dirty="0"/>
                  <a:t> and </a:t>
                </a:r>
                <a:r>
                  <a:rPr lang="tr-TR" sz="2200" b="1" dirty="0" err="1"/>
                  <a:t>outer</a:t>
                </a:r>
                <a:r>
                  <a:rPr lang="tr-TR" sz="2200" b="1" dirty="0"/>
                  <a:t> </a:t>
                </a:r>
                <a:r>
                  <a:rPr lang="tr-TR" sz="2200" b="1" dirty="0" err="1"/>
                  <a:t>diameters</a:t>
                </a:r>
                <a:r>
                  <a:rPr lang="tr-TR" sz="2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tr-TR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tr-TR" sz="2200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2000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tr-TR" sz="20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sz="2000" b="1" i="0" smtClean="0">
                        <a:latin typeface="Cambria Math" panose="02040503050406030204" pitchFamily="18" charset="0"/>
                      </a:rPr>
                      <m:t>𝐫𝐞𝐬𝐩𝐞𝐜𝐭𝐢𝐯𝐞𝐥𝐲</m:t>
                    </m:r>
                    <m:r>
                      <a:rPr lang="tr-TR" sz="2000" b="1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tr-TR" sz="2200" b="1" dirty="0"/>
                  <a:t> </a:t>
                </a:r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1F379516-C91F-00EF-5196-A3C714CF0A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0" y="4783217"/>
                <a:ext cx="11553188" cy="430887"/>
              </a:xfrm>
              <a:prstGeom prst="rect">
                <a:avLst/>
              </a:prstGeom>
              <a:blipFill>
                <a:blip r:embed="rId5"/>
                <a:stretch>
                  <a:fillRect l="-633" t="-10000" b="-285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C0357A80-72F3-711A-A349-8987ED4DE6CA}"/>
                  </a:ext>
                </a:extLst>
              </p:cNvPr>
              <p:cNvSpPr txBox="1"/>
              <p:nvPr/>
            </p:nvSpPr>
            <p:spPr>
              <a:xfrm>
                <a:off x="691828" y="5514587"/>
                <a:ext cx="4657622" cy="9367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f>
                            <m:f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tr-TR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d>
                            <m:d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tr-TR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10" name="Metin kutusu 9">
                <a:extLst>
                  <a:ext uri="{FF2B5EF4-FFF2-40B4-BE49-F238E27FC236}">
                    <a16:creationId xmlns:a16="http://schemas.microsoft.com/office/drawing/2014/main" id="{C0357A80-72F3-711A-A349-8987ED4D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28" y="5514587"/>
                <a:ext cx="4657622" cy="9367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DE263F4D-DB6E-F734-BC46-3F1D0D515E84}"/>
                  </a:ext>
                </a:extLst>
              </p:cNvPr>
              <p:cNvSpPr txBox="1"/>
              <p:nvPr/>
            </p:nvSpPr>
            <p:spPr>
              <a:xfrm>
                <a:off x="8174505" y="6081986"/>
                <a:ext cx="35959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tr-TR" b="1" baseline="30000" dirty="0"/>
                  <a:t>**</a:t>
                </a:r>
                <a:r>
                  <a:rPr lang="tr-TR" b="1" dirty="0" err="1"/>
                  <a:t>For</a:t>
                </a:r>
                <a:r>
                  <a:rPr lang="tr-TR" b="1" dirty="0"/>
                  <a:t> a </a:t>
                </a:r>
                <a:r>
                  <a:rPr lang="tr-TR" b="1" dirty="0" err="1"/>
                  <a:t>circular</a:t>
                </a:r>
                <a:r>
                  <a:rPr lang="tr-TR" b="1" dirty="0"/>
                  <a:t> </a:t>
                </a:r>
                <a:r>
                  <a:rPr lang="tr-TR" b="1" dirty="0" err="1"/>
                  <a:t>duct</a:t>
                </a:r>
                <a:r>
                  <a:rPr lang="tr-TR" b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tr-T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tr-TR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tr-TR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tr-TR" b="1" dirty="0"/>
              </a:p>
            </p:txBody>
          </p:sp>
        </mc:Choice>
        <mc:Fallback xmlns="">
          <p:sp>
            <p:nvSpPr>
              <p:cNvPr id="11" name="Metin kutusu 10">
                <a:extLst>
                  <a:ext uri="{FF2B5EF4-FFF2-40B4-BE49-F238E27FC236}">
                    <a16:creationId xmlns:a16="http://schemas.microsoft.com/office/drawing/2014/main" id="{DE263F4D-DB6E-F734-BC46-3F1D0D515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505" y="6081986"/>
                <a:ext cx="3595963" cy="369332"/>
              </a:xfrm>
              <a:prstGeom prst="rect">
                <a:avLst/>
              </a:prstGeom>
              <a:blipFill>
                <a:blip r:embed="rId7"/>
                <a:stretch>
                  <a:fillRect l="-169" t="-10000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874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9359E-3FB6-4352-1D57-DA0E0172C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82894-2E72-4C92-6D5F-E6405D0362BF}"/>
              </a:ext>
            </a:extLst>
          </p:cNvPr>
          <p:cNvSpPr/>
          <p:nvPr/>
        </p:nvSpPr>
        <p:spPr>
          <a:xfrm>
            <a:off x="-9054" y="-9052"/>
            <a:ext cx="12201053" cy="83225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1A11E-326A-791C-DF33-411FD7BC3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664" y="31359"/>
            <a:ext cx="2650335" cy="7514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4078A-80BF-E29C-69A3-6D607577BCF2}"/>
              </a:ext>
            </a:extLst>
          </p:cNvPr>
          <p:cNvSpPr txBox="1"/>
          <p:nvPr/>
        </p:nvSpPr>
        <p:spPr>
          <a:xfrm>
            <a:off x="217281" y="74909"/>
            <a:ext cx="6718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err="1"/>
              <a:t>Tube</a:t>
            </a:r>
            <a:r>
              <a:rPr lang="tr-TR" sz="4000" b="1" dirty="0"/>
              <a:t>-Side </a:t>
            </a:r>
            <a:r>
              <a:rPr lang="tr-TR" sz="4000" b="1" dirty="0" err="1"/>
              <a:t>Pressure</a:t>
            </a:r>
            <a:r>
              <a:rPr lang="tr-TR" sz="4000" b="1" dirty="0"/>
              <a:t> </a:t>
            </a:r>
            <a:r>
              <a:rPr lang="tr-TR" sz="4000" b="1" dirty="0" err="1"/>
              <a:t>Drop</a:t>
            </a:r>
            <a:endParaRPr lang="tr-TR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B2A9A5C5-C2A3-01E1-CECB-F290141D2F84}"/>
                  </a:ext>
                </a:extLst>
              </p:cNvPr>
              <p:cNvSpPr txBox="1"/>
              <p:nvPr/>
            </p:nvSpPr>
            <p:spPr>
              <a:xfrm>
                <a:off x="217281" y="1035279"/>
                <a:ext cx="11352179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/>
                  <a:t>The </a:t>
                </a:r>
                <a:r>
                  <a:rPr lang="tr-TR" sz="2400" b="1" dirty="0" err="1"/>
                  <a:t>transition</a:t>
                </a:r>
                <a:r>
                  <a:rPr lang="tr-TR" sz="2400" b="1" dirty="0"/>
                  <a:t> Reynolds </a:t>
                </a:r>
                <a:r>
                  <a:rPr lang="tr-TR" sz="2400" b="1" dirty="0" err="1"/>
                  <a:t>number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for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noncircular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ducts</a:t>
                </a:r>
                <a:r>
                  <a:rPr lang="tr-TR" sz="2400" b="1" dirty="0"/>
                  <a:t>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tr-TR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sSub>
                          <m:sSub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𝑼</m:t>
                            </m:r>
                          </m:e>
                          <m:sub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sub>
                        </m:sSub>
                        <m:sSub>
                          <m:sSubPr>
                            <m:ctrlP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tr-TR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sub>
                        </m:sSub>
                      </m:num>
                      <m:den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den>
                    </m:f>
                  </m:oMath>
                </a14:m>
                <a:r>
                  <a:rPr lang="tr-TR" sz="2400" b="1" dirty="0"/>
                  <a:t>) is </a:t>
                </a:r>
                <a:r>
                  <a:rPr lang="tr-TR" sz="2400" b="1" dirty="0" err="1"/>
                  <a:t>also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found</a:t>
                </a:r>
                <a:r>
                  <a:rPr lang="tr-TR" sz="2400" b="1" dirty="0"/>
                  <a:t> to be </a:t>
                </a:r>
                <a:r>
                  <a:rPr lang="tr-TR" sz="2400" b="1" dirty="0" err="1"/>
                  <a:t>approximately</a:t>
                </a:r>
                <a:r>
                  <a:rPr lang="tr-TR" sz="2400" b="1" dirty="0"/>
                  <a:t> 2300, as </a:t>
                </a:r>
                <a:r>
                  <a:rPr lang="tr-TR" sz="2400" b="1" dirty="0" err="1"/>
                  <a:t>for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circular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ducts</a:t>
                </a:r>
                <a:r>
                  <a:rPr lang="tr-TR" sz="2400" b="1" dirty="0"/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 err="1"/>
                  <a:t>For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laminar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flows</a:t>
                </a:r>
                <a:r>
                  <a:rPr lang="tr-TR" sz="2400" b="1" dirty="0"/>
                  <a:t>, </a:t>
                </a:r>
                <a:r>
                  <a:rPr lang="tr-TR" sz="2400" b="1" dirty="0" err="1"/>
                  <a:t>however</a:t>
                </a:r>
                <a:r>
                  <a:rPr lang="tr-TR" sz="2400" b="1" dirty="0"/>
                  <a:t>,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results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for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noncircular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cross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sections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are</a:t>
                </a:r>
                <a:r>
                  <a:rPr lang="tr-TR" sz="2400" b="1" dirty="0"/>
                  <a:t> not </a:t>
                </a:r>
                <a:r>
                  <a:rPr lang="tr-TR" sz="2400" b="1" dirty="0" err="1"/>
                  <a:t>universally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correlated</a:t>
                </a:r>
                <a:r>
                  <a:rPr lang="tr-TR" sz="2400" b="1" dirty="0"/>
                  <a:t>. </a:t>
                </a:r>
                <a:r>
                  <a:rPr lang="tr-TR" sz="2400" b="1" dirty="0" err="1"/>
                  <a:t>In</a:t>
                </a:r>
                <a:r>
                  <a:rPr lang="tr-TR" sz="2400" b="1" dirty="0"/>
                  <a:t> a </a:t>
                </a:r>
                <a:r>
                  <a:rPr lang="tr-TR" sz="2400" b="1" dirty="0" err="1"/>
                  <a:t>thin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annulus</a:t>
                </a:r>
                <a:r>
                  <a:rPr lang="tr-TR" sz="2400" b="1" dirty="0"/>
                  <a:t>,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flow</a:t>
                </a:r>
                <a:r>
                  <a:rPr lang="tr-TR" sz="2400" b="1" dirty="0"/>
                  <a:t> has a </a:t>
                </a:r>
                <a:r>
                  <a:rPr lang="tr-TR" sz="2400" b="1" dirty="0" err="1"/>
                  <a:t>parabolic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distribution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perpendicular</a:t>
                </a:r>
                <a:r>
                  <a:rPr lang="tr-TR" sz="2400" b="1" dirty="0"/>
                  <a:t> to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wall</a:t>
                </a:r>
                <a:r>
                  <a:rPr lang="tr-TR" sz="2400" b="1" dirty="0"/>
                  <a:t> and has </a:t>
                </a:r>
                <a:r>
                  <a:rPr lang="tr-TR" sz="2400" b="1" dirty="0" err="1"/>
                  <a:t>this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same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distribution</a:t>
                </a:r>
                <a:r>
                  <a:rPr lang="tr-TR" sz="2400" b="1" dirty="0"/>
                  <a:t> at </a:t>
                </a:r>
                <a:r>
                  <a:rPr lang="tr-TR" sz="2400" b="1" dirty="0" err="1"/>
                  <a:t>every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circumferential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position</a:t>
                </a:r>
                <a:r>
                  <a:rPr lang="tr-TR" sz="2400" b="1" dirty="0"/>
                  <a:t>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 err="1"/>
                  <a:t>If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this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flow</a:t>
                </a:r>
                <a:r>
                  <a:rPr lang="tr-TR" sz="2400" b="1" dirty="0"/>
                  <a:t> is </a:t>
                </a:r>
                <a:r>
                  <a:rPr lang="tr-TR" sz="2400" b="1" dirty="0" err="1"/>
                  <a:t>treated</a:t>
                </a:r>
                <a:r>
                  <a:rPr lang="tr-TR" sz="2400" b="1" dirty="0"/>
                  <a:t> as a </a:t>
                </a:r>
                <a:r>
                  <a:rPr lang="tr-TR" sz="2400" b="1" dirty="0" err="1"/>
                  <a:t>flow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between</a:t>
                </a:r>
                <a:r>
                  <a:rPr lang="tr-TR" sz="2400" b="1" dirty="0"/>
                  <a:t> two </a:t>
                </a:r>
                <a:r>
                  <a:rPr lang="tr-TR" sz="2400" b="1" dirty="0" err="1"/>
                  <a:t>parallel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flat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plates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separated</a:t>
                </a:r>
                <a:r>
                  <a:rPr lang="tr-TR" sz="2400" b="1" dirty="0"/>
                  <a:t> by a </a:t>
                </a:r>
                <a:r>
                  <a:rPr lang="tr-TR" sz="2400" b="1" dirty="0" err="1"/>
                  <a:t>distance</a:t>
                </a:r>
                <a:r>
                  <a:rPr lang="tr-TR" sz="2400" b="1" dirty="0"/>
                  <a:t> 2b, </a:t>
                </a:r>
                <a:r>
                  <a:rPr lang="tr-TR" sz="2400" b="1" dirty="0" err="1"/>
                  <a:t>one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obtains</a:t>
                </a:r>
                <a:r>
                  <a:rPr lang="tr-TR" sz="2400" b="1" dirty="0"/>
                  <a:t>:</a:t>
                </a:r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B2A9A5C5-C2A3-01E1-CECB-F290141D2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1" y="1035279"/>
                <a:ext cx="11352179" cy="3046988"/>
              </a:xfrm>
              <a:prstGeom prst="rect">
                <a:avLst/>
              </a:prstGeom>
              <a:blipFill>
                <a:blip r:embed="rId3"/>
                <a:stretch>
                  <a:fillRect l="-752" t="-18800" r="-806" b="-36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4CB243DB-D96B-F52F-99E6-618324762197}"/>
                  </a:ext>
                </a:extLst>
              </p:cNvPr>
              <p:cNvSpPr txBox="1"/>
              <p:nvPr/>
            </p:nvSpPr>
            <p:spPr>
              <a:xfrm>
                <a:off x="4864944" y="4206791"/>
                <a:ext cx="1860446" cy="7163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tr-TR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tr-TR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4CB243DB-D96B-F52F-99E6-618324762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944" y="4206791"/>
                <a:ext cx="1860446" cy="716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C83CBDB4-FACC-88F3-4BD2-6F10009B6B47}"/>
                  </a:ext>
                </a:extLst>
              </p:cNvPr>
              <p:cNvSpPr txBox="1"/>
              <p:nvPr/>
            </p:nvSpPr>
            <p:spPr>
              <a:xfrm>
                <a:off x="217281" y="5118480"/>
                <a:ext cx="113521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tr-TR" sz="2400" b="1" dirty="0"/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tr-T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tr-TR" sz="2400" b="1" dirty="0"/>
                  <a:t> and </a:t>
                </a:r>
                <a:r>
                  <a:rPr lang="tr-TR" sz="2400" b="1" dirty="0" err="1"/>
                  <a:t>above</a:t>
                </a:r>
                <a:r>
                  <a:rPr lang="tr-TR" sz="2400" b="1" dirty="0"/>
                  <a:t> </a:t>
                </a:r>
                <a:r>
                  <a:rPr lang="tr-TR" sz="2400" b="1" dirty="0" err="1"/>
                  <a:t>equation</a:t>
                </a:r>
                <a:r>
                  <a:rPr lang="tr-TR" sz="2400" b="1" dirty="0"/>
                  <a:t> can </a:t>
                </a:r>
                <a:r>
                  <a:rPr lang="tr-TR" sz="2400" b="1" dirty="0" err="1"/>
                  <a:t>written</a:t>
                </a:r>
                <a:r>
                  <a:rPr lang="tr-TR" sz="2400" b="1" dirty="0"/>
                  <a:t> in </a:t>
                </a:r>
                <a:r>
                  <a:rPr lang="tr-TR" sz="2400" b="1" dirty="0" err="1"/>
                  <a:t>the</a:t>
                </a:r>
                <a:r>
                  <a:rPr lang="tr-TR" sz="2400" b="1" dirty="0"/>
                  <a:t> form:</a:t>
                </a:r>
              </a:p>
            </p:txBody>
          </p:sp>
        </mc:Choice>
        <mc:Fallback xmlns="">
          <p:sp>
            <p:nvSpPr>
              <p:cNvPr id="8" name="Metin kutusu 7">
                <a:extLst>
                  <a:ext uri="{FF2B5EF4-FFF2-40B4-BE49-F238E27FC236}">
                    <a16:creationId xmlns:a16="http://schemas.microsoft.com/office/drawing/2014/main" id="{C83CBDB4-FACC-88F3-4BD2-6F10009B6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81" y="5118480"/>
                <a:ext cx="11352179" cy="461665"/>
              </a:xfrm>
              <a:prstGeom prst="rect">
                <a:avLst/>
              </a:prstGeom>
              <a:blipFill>
                <a:blip r:embed="rId5"/>
                <a:stretch>
                  <a:fillRect l="-752" t="-10667" b="-30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F8158381-9F07-5229-505B-4AF3D28F44FF}"/>
                  </a:ext>
                </a:extLst>
              </p:cNvPr>
              <p:cNvSpPr txBox="1"/>
              <p:nvPr/>
            </p:nvSpPr>
            <p:spPr>
              <a:xfrm>
                <a:off x="5376690" y="5902092"/>
                <a:ext cx="1033360" cy="69384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𝑹𝒆</m:t>
                          </m:r>
                        </m:den>
                      </m:f>
                    </m:oMath>
                  </m:oMathPara>
                </a14:m>
                <a:endParaRPr lang="tr-TR" sz="2400" b="1" dirty="0"/>
              </a:p>
            </p:txBody>
          </p:sp>
        </mc:Choice>
        <mc:Fallback xmlns="">
          <p:sp>
            <p:nvSpPr>
              <p:cNvPr id="9" name="Metin kutusu 8">
                <a:extLst>
                  <a:ext uri="{FF2B5EF4-FFF2-40B4-BE49-F238E27FC236}">
                    <a16:creationId xmlns:a16="http://schemas.microsoft.com/office/drawing/2014/main" id="{F8158381-9F07-5229-505B-4AF3D28F4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690" y="5902092"/>
                <a:ext cx="1033360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303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2461</Words>
  <Application>Microsoft Office PowerPoint</Application>
  <PresentationFormat>Widescreen</PresentationFormat>
  <Paragraphs>196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SYSTEM DESIGN 2023-2024 / SPRING</dc:title>
  <dc:creator>mertatak</dc:creator>
  <cp:lastModifiedBy>Yağmur NALBANT ATAK</cp:lastModifiedBy>
  <cp:revision>276</cp:revision>
  <dcterms:created xsi:type="dcterms:W3CDTF">2023-01-06T13:00:28Z</dcterms:created>
  <dcterms:modified xsi:type="dcterms:W3CDTF">2025-11-28T11:20:32Z</dcterms:modified>
</cp:coreProperties>
</file>