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9" r:id="rId9"/>
    <p:sldId id="268" r:id="rId10"/>
    <p:sldId id="272" r:id="rId11"/>
    <p:sldId id="271" r:id="rId12"/>
    <p:sldId id="273" r:id="rId13"/>
    <p:sldId id="285" r:id="rId14"/>
    <p:sldId id="293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FF6D70"/>
    <a:srgbClr val="7BA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611D1-4E60-47B4-890A-CBDDAEF85B98}" type="datetimeFigureOut">
              <a:rPr lang="tr-TR" smtClean="0"/>
              <a:t>3.10.2025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6A1CE-FC0E-4A22-935C-19720DCD3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58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These heat exchangers are often </a:t>
            </a:r>
            <a:r>
              <a:rPr lang="tr-TR" sz="1200" b="1" dirty="0">
                <a:solidFill>
                  <a:srgbClr val="0000FF"/>
                </a:solidFill>
              </a:rPr>
              <a:t>efficient</a:t>
            </a:r>
            <a:r>
              <a:rPr lang="tr-TR" sz="1200" dirty="0"/>
              <a:t> at achieving a </a:t>
            </a:r>
            <a:r>
              <a:rPr lang="tr-TR" sz="1200" b="1" dirty="0"/>
              <a:t>high degree of heat transfer due to the direct thermal interaction </a:t>
            </a:r>
            <a:r>
              <a:rPr lang="tr-TR" sz="1200" dirty="0"/>
              <a:t>between the fluids.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6A1CE-FC0E-4A22-935C-19720DCD3AD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2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6A1CE-FC0E-4A22-935C-19720DCD3AD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78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F02-780B-4A5F-BFFA-7BEDF2917C00}" type="datetime1">
              <a:rPr lang="tr-TR" smtClean="0"/>
              <a:t>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4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6B5-B9B5-465A-A985-5817FDD708F9}" type="datetime1">
              <a:rPr lang="tr-TR" smtClean="0"/>
              <a:t>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12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D0F5-E58E-4B1E-B325-60F345033986}" type="datetime1">
              <a:rPr lang="tr-TR" smtClean="0"/>
              <a:t>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60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FB7-7F08-47C4-8455-37F08D6A698C}" type="datetime1">
              <a:rPr lang="tr-TR" smtClean="0"/>
              <a:t>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35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272-6411-42FE-8E49-013C02E3AD90}" type="datetime1">
              <a:rPr lang="tr-TR" smtClean="0"/>
              <a:t>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85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A34-6CD4-49ED-94FF-3861F98F11DF}" type="datetime1">
              <a:rPr lang="tr-TR" smtClean="0"/>
              <a:t>3.10.2025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562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49C0-5EDA-4F15-8B86-F697B4903820}" type="datetime1">
              <a:rPr lang="tr-TR" smtClean="0"/>
              <a:t>3.10.2025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93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F75-5CFE-4AC3-81BD-58B4E241C78D}" type="datetime1">
              <a:rPr lang="tr-TR" smtClean="0"/>
              <a:t>3.10.2025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2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6701-26CF-49DA-9789-56DC12CA6705}" type="datetime1">
              <a:rPr lang="tr-TR" smtClean="0"/>
              <a:t>3.10.2025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94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05BF-0C6A-4E97-87C4-D52478CB628C}" type="datetime1">
              <a:rPr lang="tr-TR" smtClean="0"/>
              <a:t>3.10.2025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95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88C7-5622-4069-852D-8BC63A88FDD8}" type="datetime1">
              <a:rPr lang="tr-TR" smtClean="0"/>
              <a:t>3.10.2025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03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53BA-1AA3-4C6D-9D30-8D6F79AD47D9}" type="datetime1">
              <a:rPr lang="tr-TR" smtClean="0"/>
              <a:t>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06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183" y="8567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1686616" y="4137435"/>
            <a:ext cx="91621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86616" y="3286409"/>
            <a:ext cx="91621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9761" y="3324687"/>
            <a:ext cx="1083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Introduction and Classifications of Heat Exchangers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5134" y="5182822"/>
            <a:ext cx="605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Dr. Yağmur NALBANT ATAK</a:t>
            </a:r>
          </a:p>
          <a:p>
            <a:r>
              <a:rPr lang="tr-TR" sz="2400" b="1" i="1" dirty="0"/>
              <a:t>Atılım University</a:t>
            </a:r>
          </a:p>
          <a:p>
            <a:r>
              <a:rPr lang="tr-TR" sz="2400" b="1" i="1" dirty="0"/>
              <a:t>Department of Mechanical Engineering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9446" y="939462"/>
            <a:ext cx="9391461" cy="2152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4400" b="1" dirty="0">
                <a:solidFill>
                  <a:srgbClr val="C00000"/>
                </a:solidFill>
              </a:rPr>
              <a:t>ME 453 </a:t>
            </a:r>
            <a:br>
              <a:rPr lang="tr-TR" sz="4400" b="1" dirty="0">
                <a:solidFill>
                  <a:srgbClr val="C00000"/>
                </a:solidFill>
              </a:rPr>
            </a:br>
            <a:r>
              <a:rPr lang="tr-TR" sz="4400" b="1" dirty="0">
                <a:solidFill>
                  <a:srgbClr val="C00000"/>
                </a:solidFill>
              </a:rPr>
              <a:t>HEAT EXCHANGER DESIGN</a:t>
            </a:r>
            <a:endParaRPr lang="tr-TR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64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7281" y="114689"/>
            <a:ext cx="856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2.2.1 PLATE – Gasketed-plate Heat Exchanger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10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BB16C-CBE8-B779-CF45-DB3DBADCE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114" y="1199534"/>
            <a:ext cx="4251099" cy="3906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4AF1B5-27DB-55D1-420D-A9B8FF665378}"/>
              </a:ext>
            </a:extLst>
          </p:cNvPr>
          <p:cNvSpPr txBox="1"/>
          <p:nvPr/>
        </p:nvSpPr>
        <p:spPr>
          <a:xfrm>
            <a:off x="217281" y="1022553"/>
            <a:ext cx="698976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Gasketed plate heat exchangers consist of </a:t>
            </a:r>
            <a:r>
              <a:rPr lang="en-US" sz="2200" b="1" dirty="0"/>
              <a:t>multiple plates with alternating patterns</a:t>
            </a:r>
            <a:r>
              <a:rPr lang="en-US" sz="2200" dirty="0"/>
              <a:t>. The plates have corrugations that create flow channels for the fluids.</a:t>
            </a:r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</a:rPr>
              <a:t>Counterflow: </a:t>
            </a:r>
            <a:r>
              <a:rPr lang="en-US" sz="2200" dirty="0"/>
              <a:t>Gasketed plate heat exchangers typically operate in a counterflow arrangement, where the </a:t>
            </a:r>
            <a:r>
              <a:rPr lang="en-US" sz="2200" b="1" dirty="0"/>
              <a:t>hot and cold fluids flow in opposite directions</a:t>
            </a:r>
            <a:r>
              <a:rPr lang="en-US" sz="2200" dirty="0"/>
              <a:t>.</a:t>
            </a:r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Heat transfer in a gasketed plate heat exchanger occurs through a </a:t>
            </a:r>
            <a:r>
              <a:rPr lang="en-US" sz="2200" b="1" dirty="0"/>
              <a:t>combination of conduction and forced convection</a:t>
            </a:r>
            <a:r>
              <a:rPr lang="en-US" sz="2200" dirty="0"/>
              <a:t>.</a:t>
            </a:r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rgbClr val="FF0000"/>
                </a:solidFill>
              </a:rPr>
              <a:t>Advantages: </a:t>
            </a:r>
            <a:r>
              <a:rPr lang="tr-TR" sz="2200" dirty="0"/>
              <a:t>compact design, high heat transfer efficiency, flexibility and scalability, easy maintenance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rgbClr val="FF0000"/>
                </a:solidFill>
              </a:rPr>
              <a:t>Disadvantages: </a:t>
            </a:r>
            <a:r>
              <a:rPr lang="tr-TR" sz="2200" dirty="0"/>
              <a:t>pressure and temperature limitations, fouling sensitivity</a:t>
            </a:r>
          </a:p>
        </p:txBody>
      </p:sp>
    </p:spTree>
    <p:extLst>
      <p:ext uri="{BB962C8B-B14F-4D97-AF65-F5344CB8AC3E}">
        <p14:creationId xmlns:p14="http://schemas.microsoft.com/office/powerpoint/2010/main" val="169135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7281" y="114689"/>
            <a:ext cx="856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2.2.2 PLATE – Spiral-plate Heat Exchanger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11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CADC2B-4CFA-8615-D159-A05B33E45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805" y="3018079"/>
            <a:ext cx="2387360" cy="3703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14DA74-2EBF-5DA3-9B06-9C05F0E30F74}"/>
              </a:ext>
            </a:extLst>
          </p:cNvPr>
          <p:cNvSpPr txBox="1"/>
          <p:nvPr/>
        </p:nvSpPr>
        <p:spPr>
          <a:xfrm>
            <a:off x="217281" y="1022553"/>
            <a:ext cx="114732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Spiral</a:t>
            </a:r>
            <a:r>
              <a:rPr lang="en-US" sz="2400" dirty="0"/>
              <a:t> plate heat exchangers consist of </a:t>
            </a:r>
            <a:r>
              <a:rPr lang="tr-TR" sz="2400" b="1" dirty="0"/>
              <a:t>rolling two long, parallel plates into a spiral </a:t>
            </a:r>
            <a:r>
              <a:rPr lang="tr-TR" sz="2400" dirty="0"/>
              <a:t>using a mandrel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Two spiral paths introduce a secondary flow, increasing the heat transfer and reducing fouling deposits.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Compact but relatively expensive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78A8CA-6822-EBB6-11C5-EC0794ADD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375" y="3018079"/>
            <a:ext cx="2281108" cy="3725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F07B5F-36E9-A338-9C65-5FC2D9837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626" y="3018079"/>
            <a:ext cx="2281108" cy="3744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152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7280" y="114689"/>
            <a:ext cx="932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2.2.3 PLATE – Lamella Heat Exchanger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43219" y="6378186"/>
            <a:ext cx="2743200" cy="365125"/>
          </a:xfrm>
        </p:spPr>
        <p:txBody>
          <a:bodyPr/>
          <a:lstStyle/>
          <a:p>
            <a:fld id="{9DC36462-DBD6-4833-A557-4F162F5DA347}" type="slidenum">
              <a:rPr lang="tr-TR" smtClean="0"/>
              <a:t>12</a:t>
            </a:fld>
            <a:endParaRPr lang="tr-TR"/>
          </a:p>
        </p:txBody>
      </p:sp>
      <p:pic>
        <p:nvPicPr>
          <p:cNvPr id="4098" name="Picture 2" descr="6: Lamella heat exchanger A lamella heat exchanger consists of an outer...  | Download Scientific Diagram">
            <a:extLst>
              <a:ext uri="{FF2B5EF4-FFF2-40B4-BE49-F238E27FC236}">
                <a16:creationId xmlns:a16="http://schemas.microsoft.com/office/drawing/2014/main" id="{D9468775-F29B-22E1-4BC8-437EF0C9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68" y="946947"/>
            <a:ext cx="5065279" cy="3129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CFDFE4-45E5-1EA0-36C4-38D90D1FB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593" y="4215881"/>
            <a:ext cx="2575038" cy="2437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53A9E8B-621C-87C1-01B9-ED84252CE5DC}"/>
              </a:ext>
            </a:extLst>
          </p:cNvPr>
          <p:cNvSpPr txBox="1"/>
          <p:nvPr/>
        </p:nvSpPr>
        <p:spPr>
          <a:xfrm>
            <a:off x="217280" y="1097597"/>
            <a:ext cx="644899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/>
              <a:t>Lamella heat exchangers, also known as </a:t>
            </a:r>
            <a:r>
              <a:rPr lang="en-US" sz="2200" b="1" dirty="0"/>
              <a:t>plate-and-frame heat exchangers </a:t>
            </a:r>
            <a:r>
              <a:rPr lang="en-US" sz="2200" dirty="0"/>
              <a:t>or </a:t>
            </a:r>
            <a:r>
              <a:rPr lang="en-US" sz="2200" b="1" dirty="0"/>
              <a:t>compact plate heat exchangers</a:t>
            </a:r>
            <a:endParaRPr lang="tr-TR" sz="22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</a:rPr>
              <a:t>Plate Configuration: </a:t>
            </a:r>
            <a:r>
              <a:rPr lang="en-US" sz="2200" dirty="0"/>
              <a:t>Lamella heat exchangers consist of multiple plates with patterns of ridges and grooves on their surfaces. </a:t>
            </a:r>
            <a:endParaRPr lang="tr-T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b="1" dirty="0"/>
              <a:t>Counterflow: </a:t>
            </a:r>
            <a:r>
              <a:rPr lang="en-US" sz="2200" dirty="0"/>
              <a:t>Lamella heat exchangers usually operate in a counterflow arrangement, where the hot and cold fluids flow in opposite directions. </a:t>
            </a:r>
            <a:endParaRPr lang="tr-T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/>
              <a:t>Heat transfer in a lamella heat exchanger occurs through </a:t>
            </a:r>
            <a:r>
              <a:rPr lang="en-US" sz="2200" b="1" dirty="0"/>
              <a:t>conduction and forced convection</a:t>
            </a:r>
            <a:r>
              <a:rPr lang="en-US" sz="2200" dirty="0"/>
              <a:t>.</a:t>
            </a:r>
            <a:endParaRPr lang="tr-T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rgbClr val="FF0000"/>
                </a:solidFill>
              </a:rPr>
              <a:t>Advantages: </a:t>
            </a:r>
            <a:r>
              <a:rPr lang="tr-TR" sz="2200" dirty="0"/>
              <a:t>High heat transfer efficiency, compact, flexibility, and scalability, easy maintenance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rgbClr val="FF0000"/>
                </a:solidFill>
              </a:rPr>
              <a:t>Disadvantages: </a:t>
            </a:r>
            <a:r>
              <a:rPr lang="tr-TR" sz="2200" dirty="0"/>
              <a:t>Pressure and temperature limitations and fouling sensitivity</a:t>
            </a:r>
          </a:p>
        </p:txBody>
      </p:sp>
    </p:spTree>
    <p:extLst>
      <p:ext uri="{BB962C8B-B14F-4D97-AF65-F5344CB8AC3E}">
        <p14:creationId xmlns:p14="http://schemas.microsoft.com/office/powerpoint/2010/main" val="142948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13</a:t>
            </a:fld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136525"/>
            <a:ext cx="96986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300" b="1" dirty="0"/>
              <a:t>2.3. Extended Surface Heat Exchangers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62F63-51C8-BA2F-E09F-22941B68F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14" y="4085064"/>
            <a:ext cx="2855692" cy="2636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898D76-1C84-9FA2-6780-1C88F6373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182" y="4085064"/>
            <a:ext cx="2596770" cy="2653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37C092-FE5D-5591-85DF-6AD9EE582B42}"/>
              </a:ext>
            </a:extLst>
          </p:cNvPr>
          <p:cNvSpPr txBox="1"/>
          <p:nvPr/>
        </p:nvSpPr>
        <p:spPr>
          <a:xfrm>
            <a:off x="222843" y="904966"/>
            <a:ext cx="117372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>
                <a:latin typeface="+mj-lt"/>
              </a:rPr>
              <a:t>F</a:t>
            </a:r>
            <a:r>
              <a:rPr lang="tr-TR" sz="2400" b="1" i="0" dirty="0">
                <a:effectLst/>
                <a:latin typeface="+mj-lt"/>
              </a:rPr>
              <a:t>inned heat exchangers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+mj-lt"/>
              </a:rPr>
              <a:t>To </a:t>
            </a:r>
            <a:r>
              <a:rPr lang="tr-TR" sz="2400" b="1" dirty="0">
                <a:latin typeface="+mj-lt"/>
              </a:rPr>
              <a:t>enhance the heat transfer surface area</a:t>
            </a:r>
            <a:r>
              <a:rPr lang="tr-TR" sz="2400" dirty="0">
                <a:latin typeface="+mj-lt"/>
              </a:rPr>
              <a:t>, thereby the overall heat transfer rate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+mj-lt"/>
              </a:rPr>
              <a:t>They </a:t>
            </a:r>
            <a:r>
              <a:rPr lang="en-US" sz="2400" dirty="0">
                <a:latin typeface="+mj-lt"/>
              </a:rPr>
              <a:t>operate based on the principle of </a:t>
            </a:r>
            <a:r>
              <a:rPr lang="en-US" sz="2400" b="1" dirty="0">
                <a:latin typeface="+mj-lt"/>
              </a:rPr>
              <a:t>convective heat transfer</a:t>
            </a:r>
            <a:r>
              <a:rPr lang="en-US" sz="2400" dirty="0">
                <a:latin typeface="+mj-lt"/>
              </a:rPr>
              <a:t>. The extended surface area provided by the fins increases the contact area between the fluid and the surface</a:t>
            </a:r>
            <a:endParaRPr lang="tr-TR" sz="24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  <a:latin typeface="+mj-lt"/>
              </a:rPr>
              <a:t>Advantages: </a:t>
            </a:r>
            <a:r>
              <a:rPr lang="tr-TR" sz="2400" dirty="0">
                <a:latin typeface="+mj-lt"/>
              </a:rPr>
              <a:t>Enhanced heat transfer, compact design, flexibility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  <a:latin typeface="+mj-lt"/>
              </a:rPr>
              <a:t>Disadvantages: </a:t>
            </a:r>
            <a:r>
              <a:rPr lang="tr-TR" sz="2400" dirty="0">
                <a:latin typeface="+mj-lt"/>
              </a:rPr>
              <a:t>Potential fouling, higher pressure drop, cost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CA27EC-1030-5ACE-BA5C-0605BBACC18C}"/>
              </a:ext>
            </a:extLst>
          </p:cNvPr>
          <p:cNvCxnSpPr>
            <a:cxnSpLocks/>
          </p:cNvCxnSpPr>
          <p:nvPr/>
        </p:nvCxnSpPr>
        <p:spPr>
          <a:xfrm>
            <a:off x="3854245" y="3367548"/>
            <a:ext cx="40878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0B4EE96-8BA9-8962-7ACC-28CD8231F96C}"/>
              </a:ext>
            </a:extLst>
          </p:cNvPr>
          <p:cNvSpPr/>
          <p:nvPr/>
        </p:nvSpPr>
        <p:spPr>
          <a:xfrm>
            <a:off x="3793976" y="3342032"/>
            <a:ext cx="226142" cy="38345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68F8F90-054F-A134-0955-82267B842AFF}"/>
              </a:ext>
            </a:extLst>
          </p:cNvPr>
          <p:cNvSpPr/>
          <p:nvPr/>
        </p:nvSpPr>
        <p:spPr>
          <a:xfrm>
            <a:off x="7776213" y="3343904"/>
            <a:ext cx="226142" cy="38345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F6D8F1-5B33-7AFB-8A9F-CEA4B0024D09}"/>
              </a:ext>
            </a:extLst>
          </p:cNvPr>
          <p:cNvSpPr txBox="1"/>
          <p:nvPr/>
        </p:nvSpPr>
        <p:spPr>
          <a:xfrm>
            <a:off x="7238016" y="3651748"/>
            <a:ext cx="130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Tube-fin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62738F-2FCA-63BC-AA49-9FCEDE697ABA}"/>
              </a:ext>
            </a:extLst>
          </p:cNvPr>
          <p:cNvSpPr txBox="1"/>
          <p:nvPr/>
        </p:nvSpPr>
        <p:spPr>
          <a:xfrm>
            <a:off x="3251258" y="3623399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Plate-fin</a:t>
            </a:r>
          </a:p>
        </p:txBody>
      </p:sp>
    </p:spTree>
    <p:extLst>
      <p:ext uri="{BB962C8B-B14F-4D97-AF65-F5344CB8AC3E}">
        <p14:creationId xmlns:p14="http://schemas.microsoft.com/office/powerpoint/2010/main" val="3123024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60308" y="6330388"/>
            <a:ext cx="2743200" cy="365125"/>
          </a:xfrm>
        </p:spPr>
        <p:txBody>
          <a:bodyPr/>
          <a:lstStyle/>
          <a:p>
            <a:fld id="{9DC36462-DBD6-4833-A557-4F162F5DA347}" type="slidenum">
              <a:rPr lang="tr-TR" smtClean="0"/>
              <a:t>14</a:t>
            </a:fld>
            <a:endParaRPr lang="tr-TR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3A40928-B564-3CF7-F29A-F04ECC024F7B}"/>
              </a:ext>
            </a:extLst>
          </p:cNvPr>
          <p:cNvSpPr txBox="1"/>
          <p:nvPr/>
        </p:nvSpPr>
        <p:spPr>
          <a:xfrm>
            <a:off x="217280" y="114689"/>
            <a:ext cx="932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3. Heat Transfer Mechanisms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A0B35C-468B-33CB-8559-9AF3FD4A34DF}"/>
              </a:ext>
            </a:extLst>
          </p:cNvPr>
          <p:cNvGrpSpPr/>
          <p:nvPr/>
        </p:nvGrpSpPr>
        <p:grpSpPr>
          <a:xfrm>
            <a:off x="2626442" y="1033972"/>
            <a:ext cx="7098891" cy="491608"/>
            <a:chOff x="2546554" y="1191079"/>
            <a:chExt cx="7098891" cy="49160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76DC46F-5C77-452E-E469-F10B2AB96DB2}"/>
                </a:ext>
              </a:extLst>
            </p:cNvPr>
            <p:cNvCxnSpPr/>
            <p:nvPr/>
          </p:nvCxnSpPr>
          <p:spPr>
            <a:xfrm>
              <a:off x="2644877" y="1229033"/>
              <a:ext cx="690224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60438C02-7ED6-1523-5AE7-8E5A28516518}"/>
                </a:ext>
              </a:extLst>
            </p:cNvPr>
            <p:cNvSpPr/>
            <p:nvPr/>
          </p:nvSpPr>
          <p:spPr>
            <a:xfrm>
              <a:off x="2546554" y="1191079"/>
              <a:ext cx="285136" cy="4916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636DD333-CF93-FD9E-D37B-F1C917710209}"/>
                </a:ext>
              </a:extLst>
            </p:cNvPr>
            <p:cNvSpPr/>
            <p:nvPr/>
          </p:nvSpPr>
          <p:spPr>
            <a:xfrm>
              <a:off x="9360309" y="1191079"/>
              <a:ext cx="285136" cy="4916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EDCC6B-87DD-DDFB-8D82-3CBDBC21101B}"/>
              </a:ext>
            </a:extLst>
          </p:cNvPr>
          <p:cNvSpPr txBox="1"/>
          <p:nvPr/>
        </p:nvSpPr>
        <p:spPr>
          <a:xfrm>
            <a:off x="1339772" y="1563534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SINGLE-PHASE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9937A-9926-DFAF-5BFF-847AC5A2D017}"/>
              </a:ext>
            </a:extLst>
          </p:cNvPr>
          <p:cNvSpPr txBox="1"/>
          <p:nvPr/>
        </p:nvSpPr>
        <p:spPr>
          <a:xfrm>
            <a:off x="8153531" y="1563534"/>
            <a:ext cx="2684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MULTI-PHASE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8F2E6-AD0F-8C72-4792-79A50E1BCB7D}"/>
              </a:ext>
            </a:extLst>
          </p:cNvPr>
          <p:cNvSpPr txBox="1"/>
          <p:nvPr/>
        </p:nvSpPr>
        <p:spPr>
          <a:xfrm>
            <a:off x="247277" y="2017187"/>
            <a:ext cx="4954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The fluid's temperature and properties change as heat is transferred, but there is </a:t>
            </a:r>
            <a:r>
              <a:rPr lang="tr-TR" b="1" dirty="0"/>
              <a:t>no phase change (such as vaporization or condensation)</a:t>
            </a:r>
            <a:r>
              <a:rPr lang="tr-TR" dirty="0"/>
              <a:t> occurring.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714B51-EE1F-3652-3599-117E115F314F}"/>
              </a:ext>
            </a:extLst>
          </p:cNvPr>
          <p:cNvGrpSpPr/>
          <p:nvPr/>
        </p:nvGrpSpPr>
        <p:grpSpPr>
          <a:xfrm>
            <a:off x="748480" y="3123783"/>
            <a:ext cx="3952567" cy="540774"/>
            <a:chOff x="855406" y="3264310"/>
            <a:chExt cx="3952567" cy="54077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5ABEB1-FED9-6111-EE30-06C9013BFC64}"/>
                </a:ext>
              </a:extLst>
            </p:cNvPr>
            <p:cNvCxnSpPr/>
            <p:nvPr/>
          </p:nvCxnSpPr>
          <p:spPr>
            <a:xfrm>
              <a:off x="855406" y="3274142"/>
              <a:ext cx="3952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EB00254-96C4-6AB9-AC83-61359C3B6872}"/>
                </a:ext>
              </a:extLst>
            </p:cNvPr>
            <p:cNvCxnSpPr/>
            <p:nvPr/>
          </p:nvCxnSpPr>
          <p:spPr>
            <a:xfrm>
              <a:off x="875069" y="3274142"/>
              <a:ext cx="0" cy="5309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405ECE1-F86A-F3EE-B17D-F5CDA84A9BC4}"/>
                </a:ext>
              </a:extLst>
            </p:cNvPr>
            <p:cNvCxnSpPr/>
            <p:nvPr/>
          </p:nvCxnSpPr>
          <p:spPr>
            <a:xfrm>
              <a:off x="4798141" y="3264310"/>
              <a:ext cx="0" cy="5309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0DB46A5-0101-A0A6-4D5C-EAF65ECD28DF}"/>
              </a:ext>
            </a:extLst>
          </p:cNvPr>
          <p:cNvSpPr txBox="1"/>
          <p:nvPr/>
        </p:nvSpPr>
        <p:spPr>
          <a:xfrm>
            <a:off x="70834" y="3664557"/>
            <a:ext cx="212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Single-phase liquid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A13953-416C-7058-70A9-668D5C20E8F2}"/>
              </a:ext>
            </a:extLst>
          </p:cNvPr>
          <p:cNvSpPr txBox="1"/>
          <p:nvPr/>
        </p:nvSpPr>
        <p:spPr>
          <a:xfrm>
            <a:off x="3629330" y="3663157"/>
            <a:ext cx="212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Single-phase gas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B3675C-E69D-9A2F-957F-4E7272911104}"/>
              </a:ext>
            </a:extLst>
          </p:cNvPr>
          <p:cNvSpPr txBox="1"/>
          <p:nvPr/>
        </p:nvSpPr>
        <p:spPr>
          <a:xfrm>
            <a:off x="79888" y="4032489"/>
            <a:ext cx="2723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FF0000"/>
                </a:solidFill>
                <a:effectLst/>
              </a:rPr>
              <a:t>C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onduction</a:t>
            </a:r>
            <a:r>
              <a:rPr lang="en-US" b="0" i="0" dirty="0">
                <a:solidFill>
                  <a:srgbClr val="FF0000"/>
                </a:solidFill>
                <a:effectLst/>
              </a:rPr>
              <a:t> and convection</a:t>
            </a:r>
            <a:endParaRPr lang="tr-TR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CCB081-1A98-BD9A-8E00-EE507233BE85}"/>
              </a:ext>
            </a:extLst>
          </p:cNvPr>
          <p:cNvSpPr txBox="1"/>
          <p:nvPr/>
        </p:nvSpPr>
        <p:spPr>
          <a:xfrm>
            <a:off x="3394708" y="4014522"/>
            <a:ext cx="2593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</a:rPr>
              <a:t>Convection</a:t>
            </a:r>
            <a:r>
              <a:rPr lang="tr-TR" dirty="0"/>
              <a:t> is the dominant mechanism.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346466-2148-AC0A-CAFC-75BCD48F675E}"/>
              </a:ext>
            </a:extLst>
          </p:cNvPr>
          <p:cNvSpPr txBox="1"/>
          <p:nvPr/>
        </p:nvSpPr>
        <p:spPr>
          <a:xfrm>
            <a:off x="124615" y="5097069"/>
            <a:ext cx="56284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</a:rPr>
              <a:t>The </a:t>
            </a:r>
            <a:r>
              <a:rPr lang="en-US" b="1" i="0" dirty="0">
                <a:effectLst/>
              </a:rPr>
              <a:t>heat transfer coefficient </a:t>
            </a:r>
            <a:r>
              <a:rPr lang="en-US" b="0" i="0" dirty="0">
                <a:effectLst/>
              </a:rPr>
              <a:t>is typically </a:t>
            </a:r>
            <a:r>
              <a:rPr lang="en-US" b="0" i="0" dirty="0">
                <a:solidFill>
                  <a:srgbClr val="0000FF"/>
                </a:solidFill>
                <a:effectLst/>
              </a:rPr>
              <a:t>higher for liquids </a:t>
            </a:r>
            <a:r>
              <a:rPr lang="en-US" b="0" i="0" dirty="0">
                <a:effectLst/>
              </a:rPr>
              <a:t>compared to gases due to their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higher thermal conductivity </a:t>
            </a:r>
            <a:r>
              <a:rPr lang="en-US" b="0" i="0" dirty="0">
                <a:effectLst/>
              </a:rPr>
              <a:t>and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higher convective heat transfer coefficients</a:t>
            </a:r>
            <a:r>
              <a:rPr lang="en-US" b="0" i="0" dirty="0">
                <a:effectLst/>
              </a:rPr>
              <a:t>.</a:t>
            </a:r>
            <a:endParaRPr lang="tr-TR" dirty="0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CF049EF-E448-0CE9-E617-FE53E5E321D9}"/>
              </a:ext>
            </a:extLst>
          </p:cNvPr>
          <p:cNvSpPr/>
          <p:nvPr/>
        </p:nvSpPr>
        <p:spPr>
          <a:xfrm rot="5400000">
            <a:off x="2711394" y="2128674"/>
            <a:ext cx="297612" cy="5471169"/>
          </a:xfrm>
          <a:prstGeom prst="rightBrace">
            <a:avLst>
              <a:gd name="adj1" fmla="val 9191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6BBBF9-1972-220D-DD6B-A36A97AB59AD}"/>
              </a:ext>
            </a:extLst>
          </p:cNvPr>
          <p:cNvSpPr txBox="1"/>
          <p:nvPr/>
        </p:nvSpPr>
        <p:spPr>
          <a:xfrm>
            <a:off x="6496357" y="2012120"/>
            <a:ext cx="5503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</a:rPr>
              <a:t>This typically involves the transition between liquid and vapor phases (boiling or evaporation) or vapor to liquid phases (condensation).</a:t>
            </a:r>
            <a:endParaRPr lang="tr-TR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9E11B9-BFAF-4CEB-2654-10194A29841D}"/>
              </a:ext>
            </a:extLst>
          </p:cNvPr>
          <p:cNvGrpSpPr/>
          <p:nvPr/>
        </p:nvGrpSpPr>
        <p:grpSpPr>
          <a:xfrm>
            <a:off x="7562234" y="3133615"/>
            <a:ext cx="3275750" cy="540774"/>
            <a:chOff x="855406" y="3264310"/>
            <a:chExt cx="3952567" cy="54077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6BA48C8-9B4C-149B-D825-5C015F83C2FB}"/>
                </a:ext>
              </a:extLst>
            </p:cNvPr>
            <p:cNvCxnSpPr/>
            <p:nvPr/>
          </p:nvCxnSpPr>
          <p:spPr>
            <a:xfrm>
              <a:off x="855406" y="3274142"/>
              <a:ext cx="3952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AB773CF-A805-C1DC-CDF5-E57F8AF6A899}"/>
                </a:ext>
              </a:extLst>
            </p:cNvPr>
            <p:cNvCxnSpPr/>
            <p:nvPr/>
          </p:nvCxnSpPr>
          <p:spPr>
            <a:xfrm>
              <a:off x="875069" y="3274142"/>
              <a:ext cx="0" cy="5309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0668166-9DC2-875C-B9B0-2EF5D87E3E90}"/>
                </a:ext>
              </a:extLst>
            </p:cNvPr>
            <p:cNvCxnSpPr/>
            <p:nvPr/>
          </p:nvCxnSpPr>
          <p:spPr>
            <a:xfrm>
              <a:off x="4798141" y="3264310"/>
              <a:ext cx="0" cy="5309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B0CE250-7228-FBED-BE93-AB9B6091DB73}"/>
              </a:ext>
            </a:extLst>
          </p:cNvPr>
          <p:cNvSpPr txBox="1"/>
          <p:nvPr/>
        </p:nvSpPr>
        <p:spPr>
          <a:xfrm>
            <a:off x="6518658" y="3650781"/>
            <a:ext cx="233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Boiling/Evaporation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DAFD59-6653-5E79-244D-45421E178854}"/>
              </a:ext>
            </a:extLst>
          </p:cNvPr>
          <p:cNvSpPr txBox="1"/>
          <p:nvPr/>
        </p:nvSpPr>
        <p:spPr>
          <a:xfrm>
            <a:off x="10049180" y="3650781"/>
            <a:ext cx="163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Condensation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287F40-7A33-A39A-0D89-D9AF7C5C98EC}"/>
              </a:ext>
            </a:extLst>
          </p:cNvPr>
          <p:cNvSpPr txBox="1"/>
          <p:nvPr/>
        </p:nvSpPr>
        <p:spPr>
          <a:xfrm>
            <a:off x="6064281" y="3998497"/>
            <a:ext cx="2830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Heat is transferred as the liquid absorbs energy and changes to a vapor phase.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6AC50A-DF03-5144-AAE5-85B5776DA25A}"/>
              </a:ext>
            </a:extLst>
          </p:cNvPr>
          <p:cNvSpPr txBox="1"/>
          <p:nvPr/>
        </p:nvSpPr>
        <p:spPr>
          <a:xfrm>
            <a:off x="9538520" y="3959199"/>
            <a:ext cx="26534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</a:t>
            </a:r>
            <a:r>
              <a:rPr lang="en-US" dirty="0"/>
              <a:t>eat transfer occurs when a vapor changes phase to a liquid</a:t>
            </a:r>
            <a:r>
              <a:rPr lang="tr-TR" dirty="0"/>
              <a:t>.</a:t>
            </a:r>
          </a:p>
        </p:txBody>
      </p:sp>
      <p:pic>
        <p:nvPicPr>
          <p:cNvPr id="2050" name="Picture 2" descr="Two-Phase Heat Exchangers | SpringerLink">
            <a:extLst>
              <a:ext uri="{FF2B5EF4-FFF2-40B4-BE49-F238E27FC236}">
                <a16:creationId xmlns:a16="http://schemas.microsoft.com/office/drawing/2014/main" id="{DEFF95E1-DA71-3634-E283-B60D1C91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17" y="5043862"/>
            <a:ext cx="4571384" cy="16950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9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2C9E863-0848-308B-A96B-43663342B48F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19D7D2-A7B7-D67E-FD32-E6E652FF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F41F04E6-C150-9F4E-3D6A-C2CFAEF49859}"/>
              </a:ext>
            </a:extLst>
          </p:cNvPr>
          <p:cNvSpPr txBox="1"/>
          <p:nvPr/>
        </p:nvSpPr>
        <p:spPr>
          <a:xfrm>
            <a:off x="104114" y="114689"/>
            <a:ext cx="932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4. Flow Arrangements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2533FE-6296-0C1A-DED1-416FE5FABA3F}"/>
              </a:ext>
            </a:extLst>
          </p:cNvPr>
          <p:cNvGrpSpPr/>
          <p:nvPr/>
        </p:nvGrpSpPr>
        <p:grpSpPr>
          <a:xfrm>
            <a:off x="1602658" y="1023236"/>
            <a:ext cx="8799872" cy="518357"/>
            <a:chOff x="2546554" y="1191079"/>
            <a:chExt cx="7098891" cy="51835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23A318D-1A3D-4AF2-51B2-D952AA54174D}"/>
                </a:ext>
              </a:extLst>
            </p:cNvPr>
            <p:cNvCxnSpPr/>
            <p:nvPr/>
          </p:nvCxnSpPr>
          <p:spPr>
            <a:xfrm>
              <a:off x="2644877" y="1229033"/>
              <a:ext cx="690224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D313AFD1-9BC4-8D7D-2F7E-E0F3BA0C786C}"/>
                </a:ext>
              </a:extLst>
            </p:cNvPr>
            <p:cNvSpPr/>
            <p:nvPr/>
          </p:nvSpPr>
          <p:spPr>
            <a:xfrm>
              <a:off x="2546554" y="1191079"/>
              <a:ext cx="285136" cy="4916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CD3134CC-CB34-2BA0-B659-BCA646083601}"/>
                </a:ext>
              </a:extLst>
            </p:cNvPr>
            <p:cNvSpPr/>
            <p:nvPr/>
          </p:nvSpPr>
          <p:spPr>
            <a:xfrm>
              <a:off x="9360309" y="1191079"/>
              <a:ext cx="285136" cy="4916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7B67A581-4AAD-7585-5528-76A679FB3F00}"/>
                </a:ext>
              </a:extLst>
            </p:cNvPr>
            <p:cNvSpPr/>
            <p:nvPr/>
          </p:nvSpPr>
          <p:spPr>
            <a:xfrm>
              <a:off x="5953431" y="1217828"/>
              <a:ext cx="285136" cy="4916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946BFBB-B110-25DD-DE67-87030C20377A}"/>
              </a:ext>
            </a:extLst>
          </p:cNvPr>
          <p:cNvSpPr txBox="1"/>
          <p:nvPr/>
        </p:nvSpPr>
        <p:spPr>
          <a:xfrm>
            <a:off x="700970" y="1563534"/>
            <a:ext cx="211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PARALLEL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87128-12E4-57AC-D493-452DF41CEDD2}"/>
              </a:ext>
            </a:extLst>
          </p:cNvPr>
          <p:cNvSpPr txBox="1"/>
          <p:nvPr/>
        </p:nvSpPr>
        <p:spPr>
          <a:xfrm>
            <a:off x="5101457" y="156353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COUNTER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F5DA3-D25F-98D0-49EE-45D5163DDD60}"/>
              </a:ext>
            </a:extLst>
          </p:cNvPr>
          <p:cNvSpPr txBox="1"/>
          <p:nvPr/>
        </p:nvSpPr>
        <p:spPr>
          <a:xfrm>
            <a:off x="9486743" y="1571311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CROSS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91FA3F-FB7B-CC95-B4D3-42621F45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4" y="2124708"/>
            <a:ext cx="3142783" cy="1507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C989F8-F21F-C2C3-125C-9399F9BBA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267" y="2124707"/>
            <a:ext cx="2699466" cy="1507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A73319-0550-FAD9-9F52-854945A19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0849" y="2086754"/>
            <a:ext cx="3035501" cy="1545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079FA-0695-0445-B041-7F740C941C2C}"/>
              </a:ext>
            </a:extLst>
          </p:cNvPr>
          <p:cNvSpPr txBox="1"/>
          <p:nvPr/>
        </p:nvSpPr>
        <p:spPr>
          <a:xfrm>
            <a:off x="-1" y="3695399"/>
            <a:ext cx="37559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H</a:t>
            </a:r>
            <a:r>
              <a:rPr lang="en-US" dirty="0" err="1"/>
              <a:t>ot</a:t>
            </a:r>
            <a:r>
              <a:rPr lang="en-US" dirty="0"/>
              <a:t> and cold fluids flow in the </a:t>
            </a:r>
            <a:r>
              <a:rPr lang="en-US" b="1" dirty="0">
                <a:solidFill>
                  <a:srgbClr val="FF0000"/>
                </a:solidFill>
              </a:rPr>
              <a:t>same direction</a:t>
            </a:r>
            <a:endParaRPr lang="tr-TR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Advantages: </a:t>
            </a:r>
            <a:r>
              <a:rPr lang="tr-TR" dirty="0"/>
              <a:t>Relatively high temperature difference at the entrance </a:t>
            </a:r>
            <a:r>
              <a:rPr lang="tr-TR" dirty="0">
                <a:sym typeface="Wingdings" panose="05000000000000000000" pitchFamily="2" charset="2"/>
              </a:rPr>
              <a:t> high heat transfer rates and efficient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ym typeface="Wingdings" panose="05000000000000000000" pitchFamily="2" charset="2"/>
              </a:rPr>
              <a:t>Disadvantages: </a:t>
            </a:r>
            <a:r>
              <a:rPr lang="tr-TR" dirty="0">
                <a:sym typeface="Wingdings" panose="05000000000000000000" pitchFamily="2" charset="2"/>
              </a:rPr>
              <a:t>The temperature decreases along the length, leading to reduce heat transfer effectiveness. </a:t>
            </a:r>
            <a:r>
              <a:rPr lang="tr-TR" b="1" dirty="0">
                <a:solidFill>
                  <a:srgbClr val="0000FF"/>
                </a:solidFill>
                <a:sym typeface="Wingdings" panose="05000000000000000000" pitchFamily="2" charset="2"/>
              </a:rPr>
              <a:t>Lower heat transfer rates</a:t>
            </a:r>
            <a:r>
              <a:rPr lang="tr-TR" b="1" dirty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compared to others.</a:t>
            </a:r>
            <a:endParaRPr lang="tr-T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DFA8CF-B683-0360-2349-B6A7992127DB}"/>
              </a:ext>
            </a:extLst>
          </p:cNvPr>
          <p:cNvSpPr txBox="1"/>
          <p:nvPr/>
        </p:nvSpPr>
        <p:spPr>
          <a:xfrm>
            <a:off x="4272113" y="3695399"/>
            <a:ext cx="37559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H</a:t>
            </a:r>
            <a:r>
              <a:rPr lang="en-US" dirty="0" err="1"/>
              <a:t>ot</a:t>
            </a:r>
            <a:r>
              <a:rPr lang="en-US" dirty="0"/>
              <a:t> and cold fluids flow in the </a:t>
            </a:r>
            <a:r>
              <a:rPr lang="tr-TR" b="1" dirty="0">
                <a:solidFill>
                  <a:srgbClr val="FF0000"/>
                </a:solidFill>
              </a:rPr>
              <a:t>opposite</a:t>
            </a:r>
            <a:r>
              <a:rPr lang="en-US" b="1" dirty="0">
                <a:solidFill>
                  <a:srgbClr val="FF0000"/>
                </a:solidFill>
              </a:rPr>
              <a:t> direction</a:t>
            </a:r>
            <a:endParaRPr lang="tr-TR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Advantages: </a:t>
            </a:r>
            <a:r>
              <a:rPr lang="tr-TR" b="1" dirty="0">
                <a:solidFill>
                  <a:srgbClr val="0000FF"/>
                </a:solidFill>
              </a:rPr>
              <a:t>highest overall heat transfer rates.</a:t>
            </a:r>
            <a:r>
              <a:rPr lang="tr-TR" dirty="0"/>
              <a:t> Nearly constant temperature difference along the length </a:t>
            </a:r>
            <a:r>
              <a:rPr lang="tr-TR" dirty="0">
                <a:sym typeface="Wingdings" panose="05000000000000000000" pitchFamily="2" charset="2"/>
              </a:rPr>
              <a:t> efficient heat transfer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ym typeface="Wingdings" panose="05000000000000000000" pitchFamily="2" charset="2"/>
              </a:rPr>
              <a:t>Disadvantages: </a:t>
            </a:r>
            <a:r>
              <a:rPr lang="tr-TR" dirty="0">
                <a:sym typeface="Wingdings" panose="05000000000000000000" pitchFamily="2" charset="2"/>
              </a:rPr>
              <a:t>At the entrance, lower temperature differences can result in larger heat exchanger sizes or higher surface areas.</a:t>
            </a:r>
            <a:endParaRPr lang="tr-T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D60869-1034-AA4B-1410-FF18033DB7BC}"/>
              </a:ext>
            </a:extLst>
          </p:cNvPr>
          <p:cNvSpPr txBox="1"/>
          <p:nvPr/>
        </p:nvSpPr>
        <p:spPr>
          <a:xfrm>
            <a:off x="8300639" y="3695399"/>
            <a:ext cx="38913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tr-TR" dirty="0"/>
              <a:t>H</a:t>
            </a:r>
            <a:r>
              <a:rPr lang="en-US" dirty="0" err="1"/>
              <a:t>ot</a:t>
            </a:r>
            <a:r>
              <a:rPr lang="en-US" dirty="0"/>
              <a:t> and cold fluids flow </a:t>
            </a:r>
            <a:r>
              <a:rPr lang="en-US" b="1" dirty="0">
                <a:solidFill>
                  <a:srgbClr val="FF0000"/>
                </a:solidFill>
              </a:rPr>
              <a:t>perpendicular to each other</a:t>
            </a:r>
            <a:endParaRPr lang="tr-TR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Advantages: </a:t>
            </a:r>
            <a:r>
              <a:rPr lang="tr-TR" dirty="0"/>
              <a:t>good heat transfer rates and compact heat exchanger designs</a:t>
            </a:r>
            <a:endParaRPr lang="tr-T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ym typeface="Wingdings" panose="05000000000000000000" pitchFamily="2" charset="2"/>
              </a:rPr>
              <a:t>Disadvantages: </a:t>
            </a:r>
            <a:r>
              <a:rPr lang="tr-TR" b="1" dirty="0">
                <a:solidFill>
                  <a:srgbClr val="0000FF"/>
                </a:solidFill>
                <a:sym typeface="Wingdings" panose="05000000000000000000" pitchFamily="2" charset="2"/>
              </a:rPr>
              <a:t>Lower heat transfer rates compared to counter flow. </a:t>
            </a:r>
            <a:r>
              <a:rPr lang="tr-TR" dirty="0">
                <a:sym typeface="Wingdings" panose="05000000000000000000" pitchFamily="2" charset="2"/>
              </a:rPr>
              <a:t>The temperature difference is not as high as in the parallel or counter flow, which may impact the overall heat transfer effectiveness.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790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E21741-F298-9CA0-BF7A-49144EA5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16</a:t>
            </a:fld>
            <a:endParaRPr lang="tr-T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2C9E863-0848-308B-A96B-43663342B48F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19D7D2-A7B7-D67E-FD32-E6E652FF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F41F04E6-C150-9F4E-3D6A-C2CFAEF49859}"/>
              </a:ext>
            </a:extLst>
          </p:cNvPr>
          <p:cNvSpPr txBox="1"/>
          <p:nvPr/>
        </p:nvSpPr>
        <p:spPr>
          <a:xfrm>
            <a:off x="217280" y="114689"/>
            <a:ext cx="932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APPLICATION AREAS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94BE7-F256-FAB4-4A0B-55DC653B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168" y="946947"/>
            <a:ext cx="5989892" cy="5785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630E0-2BBE-4074-885E-5440FD4A4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6" y="1383198"/>
            <a:ext cx="2328341" cy="1988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B10E64-CF31-8B86-F12C-5598FD7B7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046" y="3839562"/>
            <a:ext cx="2072255" cy="194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09D6B-553A-0F02-7DE9-9D41C4ADA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28" y="4463371"/>
            <a:ext cx="1948523" cy="166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D6117B-8EC9-37B2-B80F-FFDA1EAA7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8739" y="1294762"/>
            <a:ext cx="1896183" cy="17641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294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9CDE840-AF4E-62EA-EFCD-381DC06F416A}"/>
              </a:ext>
            </a:extLst>
          </p:cNvPr>
          <p:cNvSpPr/>
          <p:nvPr/>
        </p:nvSpPr>
        <p:spPr>
          <a:xfrm>
            <a:off x="7711594" y="1237032"/>
            <a:ext cx="4224768" cy="17614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117DF-FC4E-E9F3-0D13-56CC2D7EB493}"/>
              </a:ext>
            </a:extLst>
          </p:cNvPr>
          <p:cNvSpPr/>
          <p:nvPr/>
        </p:nvSpPr>
        <p:spPr>
          <a:xfrm>
            <a:off x="108154" y="3454327"/>
            <a:ext cx="4459474" cy="15379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2C9E863-0848-308B-A96B-43663342B48F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19D7D2-A7B7-D67E-FD32-E6E652FF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F41F04E6-C150-9F4E-3D6A-C2CFAEF49859}"/>
              </a:ext>
            </a:extLst>
          </p:cNvPr>
          <p:cNvSpPr txBox="1"/>
          <p:nvPr/>
        </p:nvSpPr>
        <p:spPr>
          <a:xfrm>
            <a:off x="217280" y="114689"/>
            <a:ext cx="932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Selection Criteria for Heat Exchangers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6B070F-2CD1-178E-E0D1-8D77BBF17724}"/>
              </a:ext>
            </a:extLst>
          </p:cNvPr>
          <p:cNvSpPr/>
          <p:nvPr/>
        </p:nvSpPr>
        <p:spPr>
          <a:xfrm>
            <a:off x="108154" y="1059426"/>
            <a:ext cx="3373435" cy="2273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3E5B1-587C-DD04-FBCF-DDA0965C6858}"/>
              </a:ext>
            </a:extLst>
          </p:cNvPr>
          <p:cNvSpPr txBox="1"/>
          <p:nvPr/>
        </p:nvSpPr>
        <p:spPr>
          <a:xfrm>
            <a:off x="139592" y="1180617"/>
            <a:ext cx="3341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Heat Transfer Requirements:</a:t>
            </a:r>
          </a:p>
          <a:p>
            <a:r>
              <a:rPr lang="en-US" dirty="0"/>
              <a:t>Determine the heat transfer rate and the temperature difference required for the application.</a:t>
            </a:r>
            <a:r>
              <a:rPr lang="tr-TR" dirty="0"/>
              <a:t> </a:t>
            </a:r>
            <a:r>
              <a:rPr lang="en-US" dirty="0"/>
              <a:t>This includes considering factors such as the </a:t>
            </a:r>
            <a:r>
              <a:rPr lang="en-US" b="1" dirty="0"/>
              <a:t>heat load</a:t>
            </a:r>
            <a:r>
              <a:rPr lang="en-US" dirty="0"/>
              <a:t>, </a:t>
            </a:r>
            <a:r>
              <a:rPr lang="en-US" b="1" dirty="0"/>
              <a:t>fluid flow rates</a:t>
            </a:r>
            <a:r>
              <a:rPr lang="en-US" dirty="0"/>
              <a:t>, and </a:t>
            </a:r>
            <a:r>
              <a:rPr lang="en-US" b="1" dirty="0"/>
              <a:t>desired outlet temperatures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DD46C-4DE5-007B-0226-4876E6E364F5}"/>
              </a:ext>
            </a:extLst>
          </p:cNvPr>
          <p:cNvSpPr/>
          <p:nvPr/>
        </p:nvSpPr>
        <p:spPr>
          <a:xfrm>
            <a:off x="4812347" y="3610134"/>
            <a:ext cx="2692098" cy="1321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49A47-C866-1210-14EB-A453A57CA28F}"/>
              </a:ext>
            </a:extLst>
          </p:cNvPr>
          <p:cNvSpPr txBox="1"/>
          <p:nvPr/>
        </p:nvSpPr>
        <p:spPr>
          <a:xfrm>
            <a:off x="4843785" y="3731324"/>
            <a:ext cx="269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Fluid Compatibility: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chemical compatibility, corrosion resistance, and fouling tendencies</a:t>
            </a:r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98D17C-2178-34FE-6412-0F92ED2DBF0A}"/>
              </a:ext>
            </a:extLst>
          </p:cNvPr>
          <p:cNvSpPr/>
          <p:nvPr/>
        </p:nvSpPr>
        <p:spPr>
          <a:xfrm>
            <a:off x="3795252" y="1059426"/>
            <a:ext cx="3559277" cy="22205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4CFF2-0701-425A-B467-1512732A6173}"/>
              </a:ext>
            </a:extLst>
          </p:cNvPr>
          <p:cNvSpPr txBox="1"/>
          <p:nvPr/>
        </p:nvSpPr>
        <p:spPr>
          <a:xfrm>
            <a:off x="3826690" y="1180617"/>
            <a:ext cx="3677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Efficiency and Effectiveness: </a:t>
            </a:r>
            <a:r>
              <a:rPr lang="en-US" dirty="0"/>
              <a:t>Consider factors such as </a:t>
            </a:r>
            <a:r>
              <a:rPr lang="en-US" b="1" dirty="0"/>
              <a:t>heat transfer coefficient</a:t>
            </a:r>
            <a:r>
              <a:rPr lang="en-US" dirty="0"/>
              <a:t>, </a:t>
            </a:r>
            <a:r>
              <a:rPr lang="en-US" b="1" dirty="0"/>
              <a:t>pressure drop</a:t>
            </a:r>
            <a:r>
              <a:rPr lang="en-US" dirty="0"/>
              <a:t>, </a:t>
            </a:r>
            <a:r>
              <a:rPr lang="en-US" b="1" dirty="0"/>
              <a:t>fouling potential</a:t>
            </a:r>
            <a:r>
              <a:rPr lang="en-US" dirty="0"/>
              <a:t>, and </a:t>
            </a:r>
            <a:r>
              <a:rPr lang="en-US" b="1" dirty="0"/>
              <a:t>overall thermal performance </a:t>
            </a:r>
            <a:r>
              <a:rPr lang="en-US" dirty="0"/>
              <a:t>to ensure optimal heat transfer efficiency and minimal energy losses.</a:t>
            </a:r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BFBBB-2F81-9778-AE34-34DC2316FAFD}"/>
              </a:ext>
            </a:extLst>
          </p:cNvPr>
          <p:cNvSpPr/>
          <p:nvPr/>
        </p:nvSpPr>
        <p:spPr>
          <a:xfrm>
            <a:off x="139592" y="5322394"/>
            <a:ext cx="3601038" cy="132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71720-8122-E431-3ED4-E11B4609FEB1}"/>
              </a:ext>
            </a:extLst>
          </p:cNvPr>
          <p:cNvSpPr txBox="1"/>
          <p:nvPr/>
        </p:nvSpPr>
        <p:spPr>
          <a:xfrm>
            <a:off x="269353" y="5382990"/>
            <a:ext cx="360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Space and Size Constraints: </a:t>
            </a:r>
            <a:r>
              <a:rPr lang="en-US" dirty="0"/>
              <a:t>Evaluate the available space (</a:t>
            </a:r>
            <a:r>
              <a:rPr lang="en-US" b="1" dirty="0"/>
              <a:t>physical dimensions</a:t>
            </a:r>
            <a:r>
              <a:rPr lang="en-US" dirty="0"/>
              <a:t>, </a:t>
            </a:r>
            <a:r>
              <a:rPr lang="en-US" b="1" dirty="0"/>
              <a:t>layout</a:t>
            </a:r>
            <a:r>
              <a:rPr lang="en-US" dirty="0"/>
              <a:t>, and </a:t>
            </a:r>
            <a:r>
              <a:rPr lang="en-US" b="1" dirty="0"/>
              <a:t>footprint</a:t>
            </a:r>
            <a:r>
              <a:rPr lang="en-US" dirty="0"/>
              <a:t> of the heat exchanger)</a:t>
            </a:r>
            <a:endParaRPr lang="tr-T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07F2F-C8D7-3879-ECE5-D08651668226}"/>
              </a:ext>
            </a:extLst>
          </p:cNvPr>
          <p:cNvSpPr txBox="1"/>
          <p:nvPr/>
        </p:nvSpPr>
        <p:spPr>
          <a:xfrm>
            <a:off x="108155" y="3454326"/>
            <a:ext cx="45479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Flow Configuration: </a:t>
            </a:r>
          </a:p>
          <a:p>
            <a:r>
              <a:rPr lang="tr-TR" dirty="0"/>
              <a:t>The most suitable flow configuration (</a:t>
            </a:r>
            <a:r>
              <a:rPr lang="tr-TR" b="1" dirty="0"/>
              <a:t>parallel, counter, or cross flow</a:t>
            </a:r>
            <a:r>
              <a:rPr lang="tr-TR" dirty="0"/>
              <a:t>) for the application requirements, temperature profiles, and desired heat transfer characteristics.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F774A2-FE88-C695-49AD-DE09F882C128}"/>
              </a:ext>
            </a:extLst>
          </p:cNvPr>
          <p:cNvSpPr/>
          <p:nvPr/>
        </p:nvSpPr>
        <p:spPr>
          <a:xfrm>
            <a:off x="4000152" y="5166588"/>
            <a:ext cx="3752404" cy="1524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E825EC-5CF8-4BFD-7C6A-4676BCFA9D76}"/>
              </a:ext>
            </a:extLst>
          </p:cNvPr>
          <p:cNvSpPr txBox="1"/>
          <p:nvPr/>
        </p:nvSpPr>
        <p:spPr>
          <a:xfrm>
            <a:off x="4031590" y="5166586"/>
            <a:ext cx="3828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Material Selection: </a:t>
            </a:r>
          </a:p>
          <a:p>
            <a:r>
              <a:rPr lang="en-US" b="1" dirty="0"/>
              <a:t>fluid compatibility</a:t>
            </a:r>
            <a:r>
              <a:rPr lang="en-US" dirty="0"/>
              <a:t>, </a:t>
            </a:r>
            <a:r>
              <a:rPr lang="en-US" b="1" dirty="0"/>
              <a:t>operating temperature, pressure</a:t>
            </a:r>
            <a:r>
              <a:rPr lang="en-US" dirty="0"/>
              <a:t>, and </a:t>
            </a:r>
            <a:r>
              <a:rPr lang="en-US" b="1" dirty="0"/>
              <a:t>corrosion resistance</a:t>
            </a:r>
            <a:r>
              <a:rPr lang="tr-TR" b="1" dirty="0"/>
              <a:t> </a:t>
            </a:r>
            <a:r>
              <a:rPr lang="tr-TR" dirty="0"/>
              <a:t>for </a:t>
            </a:r>
            <a:r>
              <a:rPr lang="en-US" dirty="0"/>
              <a:t>the </a:t>
            </a:r>
            <a:r>
              <a:rPr lang="en-US" i="1" dirty="0"/>
              <a:t>cost-effectiveness</a:t>
            </a:r>
            <a:r>
              <a:rPr lang="en-US" dirty="0"/>
              <a:t> and </a:t>
            </a:r>
            <a:r>
              <a:rPr lang="en-US" i="1" dirty="0"/>
              <a:t>longevity</a:t>
            </a:r>
            <a:r>
              <a:rPr lang="en-US" dirty="0"/>
              <a:t> of the materials </a:t>
            </a:r>
            <a:endParaRPr lang="tr-T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7D838A-A111-E030-1658-6D4E20886A56}"/>
              </a:ext>
            </a:extLst>
          </p:cNvPr>
          <p:cNvSpPr/>
          <p:nvPr/>
        </p:nvSpPr>
        <p:spPr>
          <a:xfrm>
            <a:off x="8204904" y="5221119"/>
            <a:ext cx="3559277" cy="1362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E0B6B-E293-0EDA-6935-AC43E86CC7A0}"/>
              </a:ext>
            </a:extLst>
          </p:cNvPr>
          <p:cNvSpPr txBox="1"/>
          <p:nvPr/>
        </p:nvSpPr>
        <p:spPr>
          <a:xfrm>
            <a:off x="8283562" y="5283003"/>
            <a:ext cx="3559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Maintenance and Cleaning: </a:t>
            </a:r>
          </a:p>
          <a:p>
            <a:r>
              <a:rPr lang="tr-TR" dirty="0"/>
              <a:t>Assess the accessibility and </a:t>
            </a:r>
            <a:r>
              <a:rPr lang="tr-TR" b="1" dirty="0"/>
              <a:t>ease of maintenance</a:t>
            </a:r>
            <a:r>
              <a:rPr lang="tr-TR" dirty="0"/>
              <a:t>, </a:t>
            </a:r>
            <a:r>
              <a:rPr lang="tr-TR" b="1" dirty="0"/>
              <a:t>inspection</a:t>
            </a:r>
            <a:r>
              <a:rPr lang="tr-TR" dirty="0"/>
              <a:t>, and </a:t>
            </a:r>
            <a:r>
              <a:rPr lang="tr-TR" b="1" dirty="0"/>
              <a:t>cleaning</a:t>
            </a:r>
            <a:r>
              <a:rPr lang="tr-TR" dirty="0"/>
              <a:t> of the heat exchanger.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5A0755-44A6-1C7B-8F06-CF70EDF3FDEE}"/>
              </a:ext>
            </a:extLst>
          </p:cNvPr>
          <p:cNvSpPr/>
          <p:nvPr/>
        </p:nvSpPr>
        <p:spPr>
          <a:xfrm>
            <a:off x="7996484" y="3229075"/>
            <a:ext cx="4011625" cy="1816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E92B35-86D9-6EB7-A569-C6982D52E122}"/>
              </a:ext>
            </a:extLst>
          </p:cNvPr>
          <p:cNvSpPr txBox="1"/>
          <p:nvPr/>
        </p:nvSpPr>
        <p:spPr>
          <a:xfrm>
            <a:off x="7996484" y="3290960"/>
            <a:ext cx="40902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Cost Considerations: </a:t>
            </a:r>
          </a:p>
          <a:p>
            <a:r>
              <a:rPr lang="en-US" dirty="0"/>
              <a:t>Evaluate the </a:t>
            </a:r>
            <a:r>
              <a:rPr lang="en-US" b="1" dirty="0"/>
              <a:t>initial investment cost </a:t>
            </a:r>
            <a:r>
              <a:rPr lang="en-US" dirty="0"/>
              <a:t>as well as the </a:t>
            </a:r>
            <a:r>
              <a:rPr lang="en-US" b="1" dirty="0"/>
              <a:t>operational and maintenance costs</a:t>
            </a:r>
            <a:r>
              <a:rPr lang="tr-TR" b="1" dirty="0"/>
              <a:t>. </a:t>
            </a:r>
            <a:r>
              <a:rPr lang="en-US" dirty="0"/>
              <a:t>Consider factors such as equipment cost, installation costs, </a:t>
            </a:r>
            <a:r>
              <a:rPr lang="tr-TR" dirty="0"/>
              <a:t>and </a:t>
            </a:r>
            <a:r>
              <a:rPr lang="en-US" dirty="0"/>
              <a:t>energy consumption </a:t>
            </a:r>
            <a:r>
              <a:rPr lang="tr-TR" dirty="0"/>
              <a:t>for cost-effectiveness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9FBF88-3C1A-CD6C-E04B-91984DE87948}"/>
              </a:ext>
            </a:extLst>
          </p:cNvPr>
          <p:cNvSpPr txBox="1"/>
          <p:nvPr/>
        </p:nvSpPr>
        <p:spPr>
          <a:xfrm>
            <a:off x="7752556" y="1237032"/>
            <a:ext cx="41838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Environmental Considerations: </a:t>
            </a:r>
          </a:p>
          <a:p>
            <a:r>
              <a:rPr lang="tr-TR" dirty="0"/>
              <a:t>Consider any </a:t>
            </a:r>
            <a:r>
              <a:rPr lang="tr-TR" b="1" dirty="0"/>
              <a:t>environmental regulations</a:t>
            </a:r>
            <a:r>
              <a:rPr lang="tr-TR" dirty="0"/>
              <a:t>, </a:t>
            </a:r>
            <a:r>
              <a:rPr lang="tr-TR" b="1" dirty="0"/>
              <a:t>energy efficiency goals</a:t>
            </a:r>
            <a:r>
              <a:rPr lang="tr-TR" dirty="0"/>
              <a:t>, or </a:t>
            </a:r>
            <a:r>
              <a:rPr lang="tr-TR" b="1" dirty="0"/>
              <a:t>sustainability targets</a:t>
            </a:r>
            <a:r>
              <a:rPr lang="tr-TR" dirty="0"/>
              <a:t>. Evaluate the environmental impact of the heat exchanger </a:t>
            </a:r>
            <a:r>
              <a:rPr lang="tr-TR" b="1" dirty="0"/>
              <a:t>materials</a:t>
            </a:r>
            <a:r>
              <a:rPr lang="tr-TR" dirty="0"/>
              <a:t>, </a:t>
            </a:r>
            <a:r>
              <a:rPr lang="tr-TR" b="1" dirty="0"/>
              <a:t>potential emissions</a:t>
            </a:r>
            <a:r>
              <a:rPr lang="tr-TR" dirty="0"/>
              <a:t>, and </a:t>
            </a:r>
            <a:r>
              <a:rPr lang="tr-TR" b="1" dirty="0"/>
              <a:t>energy consumption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64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7281" y="74909"/>
            <a:ext cx="453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8D176-2ABD-47A3-4646-3DFDB8A5A547}"/>
              </a:ext>
            </a:extLst>
          </p:cNvPr>
          <p:cNvSpPr txBox="1"/>
          <p:nvPr/>
        </p:nvSpPr>
        <p:spPr>
          <a:xfrm>
            <a:off x="217281" y="907167"/>
            <a:ext cx="11414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b="1" dirty="0">
                <a:solidFill>
                  <a:srgbClr val="0000FF"/>
                </a:solidFill>
              </a:rPr>
              <a:t>Heat exchangers </a:t>
            </a:r>
            <a:r>
              <a:rPr lang="tr-TR" sz="3200" b="1" dirty="0"/>
              <a:t>are devices that provide the flow of thermal energy between </a:t>
            </a:r>
            <a:r>
              <a:rPr lang="tr-TR" sz="3200" b="1" dirty="0">
                <a:solidFill>
                  <a:srgbClr val="FF0000"/>
                </a:solidFill>
              </a:rPr>
              <a:t>two or more fluids </a:t>
            </a:r>
            <a:r>
              <a:rPr lang="tr-TR" sz="3200" b="1" dirty="0"/>
              <a:t>at different temperatures.</a:t>
            </a:r>
          </a:p>
        </p:txBody>
      </p:sp>
      <p:pic>
        <p:nvPicPr>
          <p:cNvPr id="13" name="Picture 12" descr="A picture containing screenshot, art&#10;&#10;Description automatically generated">
            <a:extLst>
              <a:ext uri="{FF2B5EF4-FFF2-40B4-BE49-F238E27FC236}">
                <a16:creationId xmlns:a16="http://schemas.microsoft.com/office/drawing/2014/main" id="{795D911F-2F89-7689-AB75-123C9B7C6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20" y="2226565"/>
            <a:ext cx="5751529" cy="1990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6089FC-34FF-0A3C-74BB-466F6D06DD19}"/>
              </a:ext>
            </a:extLst>
          </p:cNvPr>
          <p:cNvSpPr txBox="1"/>
          <p:nvPr/>
        </p:nvSpPr>
        <p:spPr>
          <a:xfrm>
            <a:off x="217281" y="2057953"/>
            <a:ext cx="8198911" cy="422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Power production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Process, chemical, and food industries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Electronics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Environmental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Waste heat recovery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Manufacturing industry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Air-conditioning, refrigeration, and space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95220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FCAE1027-B777-1032-65AA-C76F00D49A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405"/>
          <a:stretch>
            <a:fillRect/>
          </a:stretch>
        </p:blipFill>
        <p:spPr>
          <a:xfrm>
            <a:off x="5417888" y="1553944"/>
            <a:ext cx="5858705" cy="34892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846" y="53134"/>
            <a:ext cx="856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INTRODUCTION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>
          <a:xfrm>
            <a:off x="9269362" y="6278806"/>
            <a:ext cx="2743200" cy="365125"/>
          </a:xfrm>
        </p:spPr>
        <p:txBody>
          <a:bodyPr/>
          <a:lstStyle/>
          <a:p>
            <a:fld id="{9DC36462-DBD6-4833-A557-4F162F5DA347}" type="slidenum">
              <a:rPr lang="tr-TR" smtClean="0"/>
              <a:t>3</a:t>
            </a:fld>
            <a:endParaRPr lang="tr-T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BAA80-6D16-3334-58DF-DF9F416562CA}"/>
              </a:ext>
            </a:extLst>
          </p:cNvPr>
          <p:cNvSpPr txBox="1"/>
          <p:nvPr/>
        </p:nvSpPr>
        <p:spPr>
          <a:xfrm>
            <a:off x="114846" y="1097204"/>
            <a:ext cx="4349268" cy="4821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b="1" dirty="0">
                <a:solidFill>
                  <a:srgbClr val="0000FF"/>
                </a:solidFill>
              </a:rPr>
              <a:t>Transfer processes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Direct contact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Indirect contact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b="1" dirty="0">
                <a:solidFill>
                  <a:srgbClr val="33CC33"/>
                </a:solidFill>
              </a:rPr>
              <a:t>Geometry of construction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b="1" dirty="0"/>
              <a:t>Tubes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b="1" dirty="0"/>
              <a:t>Plates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b="1" dirty="0"/>
              <a:t>Extended surfaces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6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B9BA0B-9B4B-C4EB-46E8-0CE555A279D8}"/>
              </a:ext>
            </a:extLst>
          </p:cNvPr>
          <p:cNvSpPr/>
          <p:nvPr/>
        </p:nvSpPr>
        <p:spPr>
          <a:xfrm>
            <a:off x="5349063" y="1553944"/>
            <a:ext cx="5997677" cy="218487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CE29E6-DB5E-48AF-EB1F-104C583DA599}"/>
              </a:ext>
            </a:extLst>
          </p:cNvPr>
          <p:cNvSpPr/>
          <p:nvPr/>
        </p:nvSpPr>
        <p:spPr>
          <a:xfrm>
            <a:off x="5349062" y="3771507"/>
            <a:ext cx="5997677" cy="1271697"/>
          </a:xfrm>
          <a:prstGeom prst="rect">
            <a:avLst/>
          </a:prstGeom>
          <a:noFill/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34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8288" y="83911"/>
            <a:ext cx="85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INTRODUCTION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9288852" y="6338761"/>
            <a:ext cx="2743200" cy="365125"/>
          </a:xfrm>
        </p:spPr>
        <p:txBody>
          <a:bodyPr/>
          <a:lstStyle/>
          <a:p>
            <a:fld id="{9DC36462-DBD6-4833-A557-4F162F5DA347}" type="slidenum">
              <a:rPr lang="tr-TR" smtClean="0"/>
              <a:t>4</a:t>
            </a:fld>
            <a:endParaRPr lang="tr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8AB40-D600-BB28-ED9F-645507B95BB9}"/>
              </a:ext>
            </a:extLst>
          </p:cNvPr>
          <p:cNvSpPr txBox="1"/>
          <p:nvPr/>
        </p:nvSpPr>
        <p:spPr>
          <a:xfrm>
            <a:off x="114846" y="1005902"/>
            <a:ext cx="4436214" cy="4821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b="1" dirty="0">
                <a:solidFill>
                  <a:srgbClr val="0070C0"/>
                </a:solidFill>
              </a:rPr>
              <a:t>Heat transfer mechanisms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Single phase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 b="1" dirty="0"/>
              <a:t>Two phase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b="1" dirty="0">
                <a:solidFill>
                  <a:srgbClr val="7030A0"/>
                </a:solidFill>
              </a:rPr>
              <a:t>Flow arrangements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b="1" dirty="0"/>
              <a:t>Parallel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b="1" dirty="0"/>
              <a:t>Counter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b="1" dirty="0"/>
              <a:t>Crossflows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F74263-FF14-5C50-599E-9D33557B6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445" y="1005902"/>
            <a:ext cx="6688487" cy="4268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2B38FCD-9097-2330-674E-5696C2C1E334}"/>
              </a:ext>
            </a:extLst>
          </p:cNvPr>
          <p:cNvSpPr/>
          <p:nvPr/>
        </p:nvSpPr>
        <p:spPr>
          <a:xfrm>
            <a:off x="4922446" y="1005902"/>
            <a:ext cx="6688486" cy="20192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75A7D0-975B-C64A-3C5B-E1E0651BC7F7}"/>
              </a:ext>
            </a:extLst>
          </p:cNvPr>
          <p:cNvSpPr/>
          <p:nvPr/>
        </p:nvSpPr>
        <p:spPr>
          <a:xfrm>
            <a:off x="4922446" y="3086795"/>
            <a:ext cx="6688486" cy="218764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76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8455" y="76735"/>
            <a:ext cx="85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1. TRANSFER PROCESSES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662FD-F682-357F-C16F-ACAF24D7CCB3}"/>
              </a:ext>
            </a:extLst>
          </p:cNvPr>
          <p:cNvSpPr txBox="1"/>
          <p:nvPr/>
        </p:nvSpPr>
        <p:spPr>
          <a:xfrm>
            <a:off x="777622" y="955302"/>
            <a:ext cx="468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DIRECT CONTACT: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A55CB-1BEE-6352-69EB-E4114831F5CB}"/>
              </a:ext>
            </a:extLst>
          </p:cNvPr>
          <p:cNvSpPr txBox="1"/>
          <p:nvPr/>
        </p:nvSpPr>
        <p:spPr>
          <a:xfrm>
            <a:off x="6372958" y="1044330"/>
            <a:ext cx="468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INDIRECT CONTACT: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D07AD-1B6E-3E9E-B870-00360D98DED5}"/>
              </a:ext>
            </a:extLst>
          </p:cNvPr>
          <p:cNvSpPr txBox="1"/>
          <p:nvPr/>
        </p:nvSpPr>
        <p:spPr>
          <a:xfrm>
            <a:off x="143928" y="1567550"/>
            <a:ext cx="55194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b="1" dirty="0"/>
              <a:t>The two fluids </a:t>
            </a:r>
            <a:r>
              <a:rPr lang="tr-TR" sz="2100" dirty="0"/>
              <a:t>come into </a:t>
            </a:r>
            <a:r>
              <a:rPr lang="tr-TR" sz="2100" b="1" dirty="0"/>
              <a:t>direct contact </a:t>
            </a:r>
            <a:r>
              <a:rPr lang="tr-TR" sz="2100" dirty="0"/>
              <a:t>with each other, allowing for the transfer of heat through </a:t>
            </a:r>
            <a:r>
              <a:rPr lang="tr-TR" sz="2100" b="1" dirty="0">
                <a:solidFill>
                  <a:srgbClr val="FF0000"/>
                </a:solidFill>
              </a:rPr>
              <a:t>mixing</a:t>
            </a:r>
            <a:r>
              <a:rPr lang="tr-TR" sz="2100" dirty="0"/>
              <a:t> with the </a:t>
            </a:r>
            <a:r>
              <a:rPr lang="tr-TR" sz="2100" b="1" dirty="0"/>
              <a:t>physical interaction </a:t>
            </a:r>
            <a:r>
              <a:rPr lang="tr-TR" sz="2100" dirty="0"/>
              <a:t>and </a:t>
            </a:r>
            <a:r>
              <a:rPr lang="tr-TR" sz="2100" b="1" dirty="0"/>
              <a:t>intermixing of the fluids</a:t>
            </a:r>
            <a:r>
              <a:rPr lang="tr-TR" sz="21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dirty="0"/>
              <a:t>In this process, the </a:t>
            </a:r>
            <a:r>
              <a:rPr lang="tr-TR" sz="2100" b="1" dirty="0">
                <a:solidFill>
                  <a:srgbClr val="FF0000"/>
                </a:solidFill>
              </a:rPr>
              <a:t>heat</a:t>
            </a:r>
            <a:r>
              <a:rPr lang="tr-TR" sz="2100" dirty="0"/>
              <a:t> is transferred from the hotter fluid to the cooler fluid through </a:t>
            </a:r>
            <a:r>
              <a:rPr lang="tr-TR" sz="2100" b="1" dirty="0"/>
              <a:t>conduction, convection</a:t>
            </a:r>
            <a:r>
              <a:rPr lang="tr-TR" sz="2100" dirty="0"/>
              <a:t>, and sometimes </a:t>
            </a:r>
            <a:r>
              <a:rPr lang="tr-TR" sz="2100" b="1" dirty="0"/>
              <a:t>evaporation or condensation</a:t>
            </a:r>
            <a:r>
              <a:rPr lang="tr-TR" sz="21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14F14F-AD65-2AEC-6D65-2394DC08815B}"/>
              </a:ext>
            </a:extLst>
          </p:cNvPr>
          <p:cNvSpPr txBox="1"/>
          <p:nvPr/>
        </p:nvSpPr>
        <p:spPr>
          <a:xfrm>
            <a:off x="5973485" y="1567550"/>
            <a:ext cx="58340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They keep the two fluids physically separated and do </a:t>
            </a:r>
            <a:r>
              <a:rPr lang="en-US" sz="2100" b="1" dirty="0"/>
              <a:t>not allow them to mix</a:t>
            </a:r>
            <a:r>
              <a:rPr lang="en-US" sz="21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The heat transfer occurs through a </a:t>
            </a:r>
            <a:r>
              <a:rPr lang="en-US" sz="2100" b="1" dirty="0"/>
              <a:t>solid barrier or wall</a:t>
            </a:r>
            <a:r>
              <a:rPr lang="en-US" sz="21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The heat is transferred from the hotter fluid to the solid wall through </a:t>
            </a:r>
            <a:r>
              <a:rPr lang="en-US" sz="2100" b="1" dirty="0">
                <a:solidFill>
                  <a:srgbClr val="0000FF"/>
                </a:solidFill>
              </a:rPr>
              <a:t>conduction</a:t>
            </a:r>
            <a:r>
              <a:rPr lang="en-US" sz="2100" dirty="0"/>
              <a:t>, and then from the solid wall to the cooler fluid on the other side through conduction again.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CE695B-25C0-FF3A-F093-D9ADD60943EC}"/>
              </a:ext>
            </a:extLst>
          </p:cNvPr>
          <p:cNvGrpSpPr/>
          <p:nvPr/>
        </p:nvGrpSpPr>
        <p:grpSpPr>
          <a:xfrm>
            <a:off x="6248028" y="4092971"/>
            <a:ext cx="5943972" cy="2394957"/>
            <a:chOff x="298992" y="4133213"/>
            <a:chExt cx="5943972" cy="239495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D191E5-BC96-7429-D0CE-8C94EB29AA88}"/>
                </a:ext>
              </a:extLst>
            </p:cNvPr>
            <p:cNvSpPr/>
            <p:nvPr/>
          </p:nvSpPr>
          <p:spPr>
            <a:xfrm>
              <a:off x="1347019" y="4882411"/>
              <a:ext cx="3342968" cy="81607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8E38F2-0D68-E834-5ABD-9A62067B98A9}"/>
                </a:ext>
              </a:extLst>
            </p:cNvPr>
            <p:cNvSpPr/>
            <p:nvPr/>
          </p:nvSpPr>
          <p:spPr>
            <a:xfrm>
              <a:off x="3678137" y="4474372"/>
              <a:ext cx="520237" cy="81607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B1CF80-672D-597B-EF96-8FDBC81A6209}"/>
                </a:ext>
              </a:extLst>
            </p:cNvPr>
            <p:cNvSpPr/>
            <p:nvPr/>
          </p:nvSpPr>
          <p:spPr>
            <a:xfrm>
              <a:off x="1732223" y="5290450"/>
              <a:ext cx="520237" cy="81607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40E543-9033-5B32-C1F9-F132007F8F4A}"/>
                </a:ext>
              </a:extLst>
            </p:cNvPr>
            <p:cNvSpPr/>
            <p:nvPr/>
          </p:nvSpPr>
          <p:spPr>
            <a:xfrm>
              <a:off x="895171" y="5069095"/>
              <a:ext cx="4246663" cy="4505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66000"/>
                    <a:satMod val="160000"/>
                  </a:schemeClr>
                </a:gs>
                <a:gs pos="77000">
                  <a:schemeClr val="accent2"/>
                </a:gs>
                <a:gs pos="20000">
                  <a:schemeClr val="accent5">
                    <a:tint val="44500"/>
                    <a:satMod val="16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10F6A82C-0652-34B1-E23B-7DEB3ACAE991}"/>
                </a:ext>
              </a:extLst>
            </p:cNvPr>
            <p:cNvSpPr/>
            <p:nvPr/>
          </p:nvSpPr>
          <p:spPr>
            <a:xfrm>
              <a:off x="520672" y="5160519"/>
              <a:ext cx="363794" cy="25986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951D8484-14F5-E17C-43C2-222F4790C737}"/>
                </a:ext>
              </a:extLst>
            </p:cNvPr>
            <p:cNvSpPr/>
            <p:nvPr/>
          </p:nvSpPr>
          <p:spPr>
            <a:xfrm>
              <a:off x="1628547" y="5160519"/>
              <a:ext cx="363794" cy="25986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FBACD5E-D88C-7ABF-6B95-7932BC39BD96}"/>
                </a:ext>
              </a:extLst>
            </p:cNvPr>
            <p:cNvSpPr/>
            <p:nvPr/>
          </p:nvSpPr>
          <p:spPr>
            <a:xfrm>
              <a:off x="2822730" y="5160519"/>
              <a:ext cx="363794" cy="25986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C8FAF751-0C65-540A-B6EA-8DEAFF2D762B}"/>
                </a:ext>
              </a:extLst>
            </p:cNvPr>
            <p:cNvSpPr/>
            <p:nvPr/>
          </p:nvSpPr>
          <p:spPr>
            <a:xfrm>
              <a:off x="3938255" y="5160519"/>
              <a:ext cx="363794" cy="25986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7EEF110E-D11C-ACB8-B9E1-36AD280C0608}"/>
                </a:ext>
              </a:extLst>
            </p:cNvPr>
            <p:cNvSpPr/>
            <p:nvPr/>
          </p:nvSpPr>
          <p:spPr>
            <a:xfrm>
              <a:off x="5193234" y="5160519"/>
              <a:ext cx="363794" cy="25986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95C925-CFB3-FDA5-4E8B-A8CC30CAA5FC}"/>
                </a:ext>
              </a:extLst>
            </p:cNvPr>
            <p:cNvSpPr txBox="1"/>
            <p:nvPr/>
          </p:nvSpPr>
          <p:spPr>
            <a:xfrm>
              <a:off x="298992" y="4422764"/>
              <a:ext cx="1204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/>
                <a:t>Cold liquid in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12E40D-D0F4-2C14-D45F-92FB2C25DA1F}"/>
                </a:ext>
              </a:extLst>
            </p:cNvPr>
            <p:cNvSpPr txBox="1"/>
            <p:nvPr/>
          </p:nvSpPr>
          <p:spPr>
            <a:xfrm>
              <a:off x="5094855" y="5464759"/>
              <a:ext cx="1148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/>
                <a:t>Warm liquid out</a:t>
              </a:r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1C1AB26F-7D0D-6535-6E31-ECF0915A62ED}"/>
                </a:ext>
              </a:extLst>
            </p:cNvPr>
            <p:cNvSpPr/>
            <p:nvPr/>
          </p:nvSpPr>
          <p:spPr>
            <a:xfrm rot="5400000">
              <a:off x="3756358" y="4301960"/>
              <a:ext cx="363794" cy="25986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92C7CE-077E-B436-46A7-BB42176D4C96}"/>
                </a:ext>
              </a:extLst>
            </p:cNvPr>
            <p:cNvSpPr txBox="1"/>
            <p:nvPr/>
          </p:nvSpPr>
          <p:spPr>
            <a:xfrm>
              <a:off x="3983334" y="4133213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/>
                <a:t>Steam 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8C06BA-4951-375A-BE32-06D74D9C945E}"/>
                </a:ext>
              </a:extLst>
            </p:cNvPr>
            <p:cNvSpPr txBox="1"/>
            <p:nvPr/>
          </p:nvSpPr>
          <p:spPr>
            <a:xfrm>
              <a:off x="951030" y="6158838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/>
                <a:t>Hot condensate out</a:t>
              </a:r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F5665434-13C0-62AF-0A3D-96EC211DCF0A}"/>
                </a:ext>
              </a:extLst>
            </p:cNvPr>
            <p:cNvSpPr/>
            <p:nvPr/>
          </p:nvSpPr>
          <p:spPr>
            <a:xfrm rot="5400000">
              <a:off x="1813164" y="5953211"/>
              <a:ext cx="363794" cy="25986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F0DD97A-4C63-8175-CFAF-3DFB870E8230}"/>
              </a:ext>
            </a:extLst>
          </p:cNvPr>
          <p:cNvGrpSpPr/>
          <p:nvPr/>
        </p:nvGrpSpPr>
        <p:grpSpPr>
          <a:xfrm>
            <a:off x="81704" y="4341083"/>
            <a:ext cx="5266090" cy="1775813"/>
            <a:chOff x="-34617" y="4113741"/>
            <a:chExt cx="5266090" cy="177581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4DF6A7-60A2-2316-9304-5E1159DC5DF8}"/>
                </a:ext>
              </a:extLst>
            </p:cNvPr>
            <p:cNvSpPr/>
            <p:nvPr/>
          </p:nvSpPr>
          <p:spPr>
            <a:xfrm>
              <a:off x="1203674" y="4524274"/>
              <a:ext cx="362562" cy="4790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1EF652E-1EE9-B491-DCD1-60373C0C9A75}"/>
                </a:ext>
              </a:extLst>
            </p:cNvPr>
            <p:cNvGrpSpPr/>
            <p:nvPr/>
          </p:nvGrpSpPr>
          <p:grpSpPr>
            <a:xfrm>
              <a:off x="1002977" y="4870720"/>
              <a:ext cx="3775492" cy="1018834"/>
              <a:chOff x="685936" y="4858943"/>
              <a:chExt cx="3775492" cy="1018834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F4C3A23-322E-EE33-B4C6-FF508B4C00A9}"/>
                  </a:ext>
                </a:extLst>
              </p:cNvPr>
              <p:cNvSpPr/>
              <p:nvPr/>
            </p:nvSpPr>
            <p:spPr>
              <a:xfrm>
                <a:off x="685936" y="4858943"/>
                <a:ext cx="3224190" cy="101883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32000">
                    <a:schemeClr val="accent2">
                      <a:lumMod val="60000"/>
                      <a:lumOff val="40000"/>
                    </a:schemeClr>
                  </a:gs>
                  <a:gs pos="76000">
                    <a:schemeClr val="accent2"/>
                  </a:gs>
                  <a:gs pos="100000">
                    <a:srgbClr val="C00000"/>
                  </a:gs>
                </a:gsLst>
                <a:lin ang="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3" name="Trapezoid 42">
                <a:extLst>
                  <a:ext uri="{FF2B5EF4-FFF2-40B4-BE49-F238E27FC236}">
                    <a16:creationId xmlns:a16="http://schemas.microsoft.com/office/drawing/2014/main" id="{1752120B-B759-5CDF-9F15-65ADAD681E1B}"/>
                  </a:ext>
                </a:extLst>
              </p:cNvPr>
              <p:cNvSpPr/>
              <p:nvPr/>
            </p:nvSpPr>
            <p:spPr>
              <a:xfrm rot="5400000">
                <a:off x="3676360" y="5092709"/>
                <a:ext cx="1018834" cy="551302"/>
              </a:xfrm>
              <a:prstGeom prst="trapezoid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3BA3427B-E253-A160-6443-ECA9276AD0C4}"/>
                </a:ext>
              </a:extLst>
            </p:cNvPr>
            <p:cNvSpPr/>
            <p:nvPr/>
          </p:nvSpPr>
          <p:spPr>
            <a:xfrm>
              <a:off x="281068" y="5236794"/>
              <a:ext cx="383458" cy="2631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4E691F1-172B-B938-5EFA-54BABE5F0FFA}"/>
                </a:ext>
              </a:extLst>
            </p:cNvPr>
            <p:cNvSpPr/>
            <p:nvPr/>
          </p:nvSpPr>
          <p:spPr>
            <a:xfrm>
              <a:off x="750646" y="5212179"/>
              <a:ext cx="2670154" cy="36933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860205-3526-391E-B4A8-1C677B261EE9}"/>
                </a:ext>
              </a:extLst>
            </p:cNvPr>
            <p:cNvSpPr txBox="1"/>
            <p:nvPr/>
          </p:nvSpPr>
          <p:spPr>
            <a:xfrm>
              <a:off x="-34617" y="4842168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/>
                <a:t>Steam in</a:t>
              </a:r>
            </a:p>
          </p:txBody>
        </p:sp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F5291F76-915A-BC29-7490-9D7636C4DA4F}"/>
                </a:ext>
              </a:extLst>
            </p:cNvPr>
            <p:cNvSpPr/>
            <p:nvPr/>
          </p:nvSpPr>
          <p:spPr>
            <a:xfrm rot="5400000">
              <a:off x="1176470" y="4253174"/>
              <a:ext cx="383458" cy="263132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CBEDEC9-535A-FB18-1611-9E46CD828FD0}"/>
                </a:ext>
              </a:extLst>
            </p:cNvPr>
            <p:cNvSpPr txBox="1"/>
            <p:nvPr/>
          </p:nvSpPr>
          <p:spPr>
            <a:xfrm>
              <a:off x="1406734" y="4113741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/>
                <a:t>Cold liquid in</a:t>
              </a: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BC137629-CDEE-A93F-929F-D5FBC7FB71DE}"/>
                </a:ext>
              </a:extLst>
            </p:cNvPr>
            <p:cNvSpPr/>
            <p:nvPr/>
          </p:nvSpPr>
          <p:spPr>
            <a:xfrm>
              <a:off x="4848015" y="5236794"/>
              <a:ext cx="383458" cy="26313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2BA986A-FDBA-D10F-4D58-98BD8027DB0E}"/>
              </a:ext>
            </a:extLst>
          </p:cNvPr>
          <p:cNvSpPr txBox="1"/>
          <p:nvPr/>
        </p:nvSpPr>
        <p:spPr>
          <a:xfrm>
            <a:off x="4883721" y="5719733"/>
            <a:ext cx="11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Warm liquid out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AA9DF1-EB99-4912-F84B-9A49F3F04AB0}"/>
              </a:ext>
            </a:extLst>
          </p:cNvPr>
          <p:cNvGrpSpPr/>
          <p:nvPr/>
        </p:nvGrpSpPr>
        <p:grpSpPr>
          <a:xfrm>
            <a:off x="2903654" y="5230688"/>
            <a:ext cx="478046" cy="284948"/>
            <a:chOff x="2903654" y="5230688"/>
            <a:chExt cx="478046" cy="284948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85D5AFB-C706-A0D5-DC95-B49EE8C40CE4}"/>
                </a:ext>
              </a:extLst>
            </p:cNvPr>
            <p:cNvCxnSpPr/>
            <p:nvPr/>
          </p:nvCxnSpPr>
          <p:spPr>
            <a:xfrm flipV="1">
              <a:off x="2903654" y="5244637"/>
              <a:ext cx="0" cy="2709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F8381BE-7B88-32D3-9D20-6A7195B9F3D0}"/>
                </a:ext>
              </a:extLst>
            </p:cNvPr>
            <p:cNvCxnSpPr/>
            <p:nvPr/>
          </p:nvCxnSpPr>
          <p:spPr>
            <a:xfrm flipV="1">
              <a:off x="3067067" y="5230688"/>
              <a:ext cx="0" cy="2709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664EB52-43A0-0FD8-9F34-0E3B4491901C}"/>
                </a:ext>
              </a:extLst>
            </p:cNvPr>
            <p:cNvCxnSpPr/>
            <p:nvPr/>
          </p:nvCxnSpPr>
          <p:spPr>
            <a:xfrm flipV="1">
              <a:off x="3234216" y="5244636"/>
              <a:ext cx="0" cy="2709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051312D-3695-ACA2-C909-EE58AE105185}"/>
                </a:ext>
              </a:extLst>
            </p:cNvPr>
            <p:cNvCxnSpPr/>
            <p:nvPr/>
          </p:nvCxnSpPr>
          <p:spPr>
            <a:xfrm flipV="1">
              <a:off x="3381700" y="5244636"/>
              <a:ext cx="0" cy="2709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801952-044C-F9DF-E5B6-8C5D84340F0A}"/>
              </a:ext>
            </a:extLst>
          </p:cNvPr>
          <p:cNvGrpSpPr/>
          <p:nvPr/>
        </p:nvGrpSpPr>
        <p:grpSpPr>
          <a:xfrm rot="10800000">
            <a:off x="2903654" y="5708299"/>
            <a:ext cx="478046" cy="284948"/>
            <a:chOff x="2903654" y="5230688"/>
            <a:chExt cx="478046" cy="284948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41BAF59-71A8-B098-889D-A1A385BB8F31}"/>
                </a:ext>
              </a:extLst>
            </p:cNvPr>
            <p:cNvCxnSpPr/>
            <p:nvPr/>
          </p:nvCxnSpPr>
          <p:spPr>
            <a:xfrm flipV="1">
              <a:off x="2903654" y="5244637"/>
              <a:ext cx="0" cy="2709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A03D0E8-4508-D62B-D5B3-00303D795316}"/>
                </a:ext>
              </a:extLst>
            </p:cNvPr>
            <p:cNvCxnSpPr/>
            <p:nvPr/>
          </p:nvCxnSpPr>
          <p:spPr>
            <a:xfrm flipV="1">
              <a:off x="3067067" y="5230688"/>
              <a:ext cx="0" cy="2709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E20D87F-0D94-3AF9-A645-C16FF9841F94}"/>
                </a:ext>
              </a:extLst>
            </p:cNvPr>
            <p:cNvCxnSpPr/>
            <p:nvPr/>
          </p:nvCxnSpPr>
          <p:spPr>
            <a:xfrm flipV="1">
              <a:off x="3234216" y="5244636"/>
              <a:ext cx="0" cy="2709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3037252-ED29-E8D2-5613-3C67A27815BA}"/>
                </a:ext>
              </a:extLst>
            </p:cNvPr>
            <p:cNvCxnSpPr/>
            <p:nvPr/>
          </p:nvCxnSpPr>
          <p:spPr>
            <a:xfrm flipV="1">
              <a:off x="3381700" y="5244636"/>
              <a:ext cx="0" cy="2709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26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5358" y="83530"/>
            <a:ext cx="85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2. GEOMETRY OF CONSTRUCTION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6</a:t>
            </a:fld>
            <a:endParaRPr lang="tr-TR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A5A75B-67FC-B501-B354-7D7CAE2F750B}"/>
              </a:ext>
            </a:extLst>
          </p:cNvPr>
          <p:cNvGrpSpPr/>
          <p:nvPr/>
        </p:nvGrpSpPr>
        <p:grpSpPr>
          <a:xfrm>
            <a:off x="125358" y="1021150"/>
            <a:ext cx="5815781" cy="2729385"/>
            <a:chOff x="125358" y="1021150"/>
            <a:chExt cx="5815781" cy="27293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42A9A1-6A78-0040-2A4A-58319A2F73E6}"/>
                </a:ext>
              </a:extLst>
            </p:cNvPr>
            <p:cNvSpPr txBox="1"/>
            <p:nvPr/>
          </p:nvSpPr>
          <p:spPr>
            <a:xfrm>
              <a:off x="975848" y="1021150"/>
              <a:ext cx="3785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/>
                <a:t>3.1. TUBULAR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5D0050-9F6F-9C10-77F8-0203522F7721}"/>
                </a:ext>
              </a:extLst>
            </p:cNvPr>
            <p:cNvSpPr txBox="1"/>
            <p:nvPr/>
          </p:nvSpPr>
          <p:spPr>
            <a:xfrm>
              <a:off x="125358" y="2494795"/>
              <a:ext cx="2163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800" b="1" dirty="0"/>
                <a:t>Double pipe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E0F8B9-51B0-6769-991B-5A66B83D03E6}"/>
                </a:ext>
              </a:extLst>
            </p:cNvPr>
            <p:cNvCxnSpPr/>
            <p:nvPr/>
          </p:nvCxnSpPr>
          <p:spPr>
            <a:xfrm>
              <a:off x="1206907" y="1855592"/>
              <a:ext cx="33233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6A8BA12-0D1E-3627-AB75-D346B9B3BF54}"/>
                </a:ext>
              </a:extLst>
            </p:cNvPr>
            <p:cNvCxnSpPr/>
            <p:nvPr/>
          </p:nvCxnSpPr>
          <p:spPr>
            <a:xfrm>
              <a:off x="1206907" y="1848464"/>
              <a:ext cx="0" cy="5211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BF5944-6C61-7396-1C9D-ABFF88D22DD5}"/>
                </a:ext>
              </a:extLst>
            </p:cNvPr>
            <p:cNvCxnSpPr>
              <a:cxnSpLocks/>
            </p:cNvCxnSpPr>
            <p:nvPr/>
          </p:nvCxnSpPr>
          <p:spPr>
            <a:xfrm>
              <a:off x="2834145" y="1855592"/>
              <a:ext cx="0" cy="14454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526A429-0214-6948-2F11-5A83A37F2E95}"/>
                </a:ext>
              </a:extLst>
            </p:cNvPr>
            <p:cNvCxnSpPr/>
            <p:nvPr/>
          </p:nvCxnSpPr>
          <p:spPr>
            <a:xfrm>
              <a:off x="4530211" y="1845760"/>
              <a:ext cx="0" cy="5211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8175B1-6ECE-51F8-DB27-BDBB9BCB80EC}"/>
                </a:ext>
              </a:extLst>
            </p:cNvPr>
            <p:cNvSpPr txBox="1"/>
            <p:nvPr/>
          </p:nvSpPr>
          <p:spPr>
            <a:xfrm>
              <a:off x="1671483" y="3227315"/>
              <a:ext cx="2394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800" b="1" dirty="0"/>
                <a:t>Shell and tube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CE4087-4F70-64C8-57F9-78A9006D1151}"/>
                </a:ext>
              </a:extLst>
            </p:cNvPr>
            <p:cNvSpPr txBox="1"/>
            <p:nvPr/>
          </p:nvSpPr>
          <p:spPr>
            <a:xfrm>
              <a:off x="3281513" y="2489980"/>
              <a:ext cx="2659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800" b="1" dirty="0"/>
                <a:t>Spiral tube type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333694-7140-389A-4368-5D744515B739}"/>
              </a:ext>
            </a:extLst>
          </p:cNvPr>
          <p:cNvGrpSpPr/>
          <p:nvPr/>
        </p:nvGrpSpPr>
        <p:grpSpPr>
          <a:xfrm>
            <a:off x="6457332" y="1021150"/>
            <a:ext cx="5298895" cy="2728034"/>
            <a:chOff x="6457332" y="1021150"/>
            <a:chExt cx="5298895" cy="272803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251653-79EE-26B8-CE6E-F555DE54761C}"/>
                </a:ext>
              </a:extLst>
            </p:cNvPr>
            <p:cNvSpPr txBox="1"/>
            <p:nvPr/>
          </p:nvSpPr>
          <p:spPr>
            <a:xfrm>
              <a:off x="7384820" y="1021150"/>
              <a:ext cx="3785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/>
                <a:t>3.2. PLATE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8FAEB6-6D1B-128D-EA27-5AB1B1CCF34D}"/>
                </a:ext>
              </a:extLst>
            </p:cNvPr>
            <p:cNvSpPr txBox="1"/>
            <p:nvPr/>
          </p:nvSpPr>
          <p:spPr>
            <a:xfrm>
              <a:off x="6457332" y="2489980"/>
              <a:ext cx="2558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800" b="1" dirty="0"/>
                <a:t>Gasketed-plate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15D2A5-EFCF-7D18-AEE6-04A0E35B6CDE}"/>
                </a:ext>
              </a:extLst>
            </p:cNvPr>
            <p:cNvCxnSpPr/>
            <p:nvPr/>
          </p:nvCxnSpPr>
          <p:spPr>
            <a:xfrm>
              <a:off x="7704374" y="1855592"/>
              <a:ext cx="33233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6FE87A4-EC34-F658-0C51-D7F608207555}"/>
                </a:ext>
              </a:extLst>
            </p:cNvPr>
            <p:cNvCxnSpPr/>
            <p:nvPr/>
          </p:nvCxnSpPr>
          <p:spPr>
            <a:xfrm>
              <a:off x="7704374" y="1848464"/>
              <a:ext cx="0" cy="5211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19113C7-EADE-14C7-04F0-AA8E620BF70C}"/>
                </a:ext>
              </a:extLst>
            </p:cNvPr>
            <p:cNvCxnSpPr>
              <a:cxnSpLocks/>
            </p:cNvCxnSpPr>
            <p:nvPr/>
          </p:nvCxnSpPr>
          <p:spPr>
            <a:xfrm>
              <a:off x="9331612" y="1855592"/>
              <a:ext cx="0" cy="14454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48F1B86-E38C-3499-F692-47D029027C79}"/>
                </a:ext>
              </a:extLst>
            </p:cNvPr>
            <p:cNvCxnSpPr/>
            <p:nvPr/>
          </p:nvCxnSpPr>
          <p:spPr>
            <a:xfrm>
              <a:off x="11027678" y="1845760"/>
              <a:ext cx="0" cy="5211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C10A22-D99A-0828-5E09-4B5FC67DDF3C}"/>
                </a:ext>
              </a:extLst>
            </p:cNvPr>
            <p:cNvSpPr txBox="1"/>
            <p:nvPr/>
          </p:nvSpPr>
          <p:spPr>
            <a:xfrm>
              <a:off x="8360687" y="3225964"/>
              <a:ext cx="2394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800" b="1" dirty="0"/>
                <a:t>Spiral plate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0BC5AF-7790-A5A7-8068-D8588C87BB4A}"/>
                </a:ext>
              </a:extLst>
            </p:cNvPr>
            <p:cNvSpPr txBox="1"/>
            <p:nvPr/>
          </p:nvSpPr>
          <p:spPr>
            <a:xfrm>
              <a:off x="10328090" y="2483864"/>
              <a:ext cx="1428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800" b="1" dirty="0"/>
                <a:t>Lamella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050C5B-7C74-00BE-372A-A06DEC54C3DE}"/>
              </a:ext>
            </a:extLst>
          </p:cNvPr>
          <p:cNvGrpSpPr/>
          <p:nvPr/>
        </p:nvGrpSpPr>
        <p:grpSpPr>
          <a:xfrm>
            <a:off x="2598170" y="4186451"/>
            <a:ext cx="7883019" cy="1795894"/>
            <a:chOff x="2598170" y="4186451"/>
            <a:chExt cx="7883019" cy="17958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79DCCC-661C-6088-F783-E6269D1CC489}"/>
                </a:ext>
              </a:extLst>
            </p:cNvPr>
            <p:cNvSpPr txBox="1"/>
            <p:nvPr/>
          </p:nvSpPr>
          <p:spPr>
            <a:xfrm>
              <a:off x="2598170" y="5459125"/>
              <a:ext cx="2163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800" b="1" dirty="0"/>
                <a:t>Plate Fin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1BF2280-8DEB-7170-7952-45352D4D9F7F}"/>
                </a:ext>
              </a:extLst>
            </p:cNvPr>
            <p:cNvCxnSpPr>
              <a:cxnSpLocks/>
            </p:cNvCxnSpPr>
            <p:nvPr/>
          </p:nvCxnSpPr>
          <p:spPr>
            <a:xfrm>
              <a:off x="3302497" y="4923786"/>
              <a:ext cx="53081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CC912E-2913-876B-7F52-0E1CD3550BC1}"/>
                </a:ext>
              </a:extLst>
            </p:cNvPr>
            <p:cNvCxnSpPr/>
            <p:nvPr/>
          </p:nvCxnSpPr>
          <p:spPr>
            <a:xfrm>
              <a:off x="3312329" y="4913954"/>
              <a:ext cx="0" cy="5211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6128E22-DBAA-4E7E-465C-66CF99B3BEC2}"/>
                </a:ext>
              </a:extLst>
            </p:cNvPr>
            <p:cNvCxnSpPr/>
            <p:nvPr/>
          </p:nvCxnSpPr>
          <p:spPr>
            <a:xfrm>
              <a:off x="8608141" y="4913954"/>
              <a:ext cx="0" cy="5211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AE03CA-E404-E4A6-3BAD-232F3E57D9A7}"/>
                </a:ext>
              </a:extLst>
            </p:cNvPr>
            <p:cNvSpPr txBox="1"/>
            <p:nvPr/>
          </p:nvSpPr>
          <p:spPr>
            <a:xfrm>
              <a:off x="7821563" y="5459125"/>
              <a:ext cx="2659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800" b="1" dirty="0"/>
                <a:t>Tube Fin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9A7F66-DAC3-FA81-558E-F21C2C4BC4E7}"/>
                </a:ext>
              </a:extLst>
            </p:cNvPr>
            <p:cNvSpPr txBox="1"/>
            <p:nvPr/>
          </p:nvSpPr>
          <p:spPr>
            <a:xfrm>
              <a:off x="2886827" y="4186451"/>
              <a:ext cx="6108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/>
                <a:t>3.3 EXTENDED SURFACE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48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7281" y="114689"/>
            <a:ext cx="856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2.1.1 TUBULAR – Double Pipe Heat Exchanger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7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EAE86-8B6D-D712-4AF3-F5D17CD49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328" y="867387"/>
            <a:ext cx="4750103" cy="2467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6E9D76-A875-4E09-0A2B-F3285A5EBEF6}"/>
              </a:ext>
            </a:extLst>
          </p:cNvPr>
          <p:cNvSpPr txBox="1"/>
          <p:nvPr/>
        </p:nvSpPr>
        <p:spPr>
          <a:xfrm>
            <a:off x="217281" y="946947"/>
            <a:ext cx="6806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One pipe is placed </a:t>
            </a:r>
            <a:r>
              <a:rPr lang="tr-TR" sz="2400" b="1" dirty="0"/>
              <a:t>concentrically</a:t>
            </a:r>
            <a:r>
              <a:rPr lang="tr-TR" sz="2400" dirty="0"/>
              <a:t> inside another of a larger diameter to direct the flow from one section to the next.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They can have either </a:t>
            </a:r>
            <a:r>
              <a:rPr lang="tr-TR" sz="2400" b="1" dirty="0"/>
              <a:t>parallel</a:t>
            </a:r>
            <a:r>
              <a:rPr lang="tr-TR" sz="2400" dirty="0"/>
              <a:t> or </a:t>
            </a:r>
            <a:r>
              <a:rPr lang="tr-TR" sz="2400" b="1" dirty="0"/>
              <a:t>counter flow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Heat transfer in a double pipe heat exchanger occurs through </a:t>
            </a:r>
            <a:r>
              <a:rPr lang="en-US" sz="2400" b="1" dirty="0"/>
              <a:t>conduction</a:t>
            </a:r>
            <a:r>
              <a:rPr lang="en-US" sz="2400" dirty="0"/>
              <a:t> across the tube wall.</a:t>
            </a:r>
            <a:endParaRPr lang="tr-TR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4E057-CAEA-7D07-FD9E-1E83FA91EA09}"/>
              </a:ext>
            </a:extLst>
          </p:cNvPr>
          <p:cNvSpPr txBox="1"/>
          <p:nvPr/>
        </p:nvSpPr>
        <p:spPr>
          <a:xfrm>
            <a:off x="217281" y="3326991"/>
            <a:ext cx="118609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 process fluid transfers heat to the inner tube wall through </a:t>
            </a:r>
            <a:r>
              <a:rPr lang="en-US" sz="2400" b="1" dirty="0"/>
              <a:t>convection</a:t>
            </a:r>
            <a:r>
              <a:rPr lang="en-US" sz="2400" dirty="0"/>
              <a:t>, and then the heat is conducted through the tube wall to the outer tube.</a:t>
            </a: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Advantages</a:t>
            </a:r>
            <a:r>
              <a:rPr lang="en-US" sz="2400" dirty="0"/>
              <a:t> of double pipe heat exchangers include their </a:t>
            </a:r>
            <a:r>
              <a:rPr lang="en-US" sz="2400" b="1" dirty="0"/>
              <a:t>simple design</a:t>
            </a:r>
            <a:r>
              <a:rPr lang="en-US" sz="2400" dirty="0"/>
              <a:t>, </a:t>
            </a:r>
            <a:r>
              <a:rPr lang="en-US" sz="2400" b="1" dirty="0"/>
              <a:t>ease of maintenance</a:t>
            </a:r>
            <a:r>
              <a:rPr lang="en-US" sz="2400" dirty="0"/>
              <a:t>, and </a:t>
            </a:r>
            <a:r>
              <a:rPr lang="en-US" sz="2400" b="1" dirty="0"/>
              <a:t>ability to handle fluids with </a:t>
            </a:r>
            <a:r>
              <a:rPr lang="tr-TR" sz="2400" b="1" dirty="0"/>
              <a:t>high-temperature</a:t>
            </a:r>
            <a:r>
              <a:rPr lang="en-US" sz="2400" b="1" dirty="0"/>
              <a:t> differences</a:t>
            </a:r>
            <a:r>
              <a:rPr lang="en-US" sz="2400" dirty="0"/>
              <a:t>.</a:t>
            </a: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They are </a:t>
            </a:r>
            <a:r>
              <a:rPr lang="en-US" sz="2400" b="1" dirty="0"/>
              <a:t>cost-effective</a:t>
            </a:r>
            <a:r>
              <a:rPr lang="en-US" sz="2400" dirty="0"/>
              <a:t> and have </a:t>
            </a:r>
            <a:r>
              <a:rPr lang="en-US" sz="2400" b="1" dirty="0"/>
              <a:t>lower pressure drop </a:t>
            </a:r>
            <a:r>
              <a:rPr lang="tr-TR" sz="2400" dirty="0"/>
              <a:t>than other</a:t>
            </a:r>
            <a:r>
              <a:rPr lang="en-US" sz="2400" dirty="0"/>
              <a:t> heat exchangers.</a:t>
            </a: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</a:rPr>
              <a:t>M</a:t>
            </a:r>
            <a:r>
              <a:rPr lang="en-US" sz="2400" b="1" dirty="0" err="1">
                <a:solidFill>
                  <a:srgbClr val="0000FF"/>
                </a:solidFill>
              </a:rPr>
              <a:t>ain</a:t>
            </a:r>
            <a:r>
              <a:rPr lang="en-US" sz="2400" b="1" dirty="0">
                <a:solidFill>
                  <a:srgbClr val="0000FF"/>
                </a:solidFill>
              </a:rPr>
              <a:t> limitation </a:t>
            </a:r>
            <a:r>
              <a:rPr lang="en-US" sz="2400" dirty="0"/>
              <a:t>is their </a:t>
            </a:r>
            <a:r>
              <a:rPr lang="en-US" sz="2400" b="1" dirty="0">
                <a:solidFill>
                  <a:srgbClr val="0000FF"/>
                </a:solidFill>
              </a:rPr>
              <a:t>relatively low heat transfer capacity </a:t>
            </a:r>
            <a:r>
              <a:rPr lang="en-US" sz="2400" dirty="0"/>
              <a:t>compared to </a:t>
            </a:r>
            <a:r>
              <a:rPr lang="tr-TR" sz="2400" dirty="0"/>
              <a:t>the others</a:t>
            </a:r>
            <a:r>
              <a:rPr lang="en-US" sz="2400" dirty="0"/>
              <a:t>. They are </a:t>
            </a:r>
            <a:r>
              <a:rPr lang="en-US" sz="2400" b="1" dirty="0"/>
              <a:t>not typically suitable for high-duty applications or situations where large heat transfer areas are required</a:t>
            </a:r>
            <a:r>
              <a:rPr lang="en-US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5459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7281" y="114689"/>
            <a:ext cx="921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2.1.2. TUBULAR – Shell and Tube Heat Exchanger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8</a:t>
            </a:fld>
            <a:endParaRPr lang="tr-TR"/>
          </a:p>
        </p:txBody>
      </p:sp>
      <p:pic>
        <p:nvPicPr>
          <p:cNvPr id="2050" name="Picture 2" descr="Basics of Shell &amp; Tube Heat Exchangers - Arveng Training &amp; Engineering">
            <a:extLst>
              <a:ext uri="{FF2B5EF4-FFF2-40B4-BE49-F238E27FC236}">
                <a16:creationId xmlns:a16="http://schemas.microsoft.com/office/drawing/2014/main" id="{A0FB615F-1485-AB15-8943-4CD93A4D7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4015" r="6365" b="4858"/>
          <a:stretch/>
        </p:blipFill>
        <p:spPr bwMode="auto">
          <a:xfrm>
            <a:off x="6734127" y="1327355"/>
            <a:ext cx="5319251" cy="37165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4A1563-8EF5-60CC-084B-8917BA58B651}"/>
              </a:ext>
            </a:extLst>
          </p:cNvPr>
          <p:cNvSpPr txBox="1"/>
          <p:nvPr/>
        </p:nvSpPr>
        <p:spPr>
          <a:xfrm>
            <a:off x="138622" y="946947"/>
            <a:ext cx="635066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/>
              <a:t>They consist of a </a:t>
            </a:r>
            <a:r>
              <a:rPr lang="en-US" sz="2200" b="1" dirty="0">
                <a:solidFill>
                  <a:srgbClr val="0000FF"/>
                </a:solidFill>
              </a:rPr>
              <a:t>shell</a:t>
            </a:r>
            <a:r>
              <a:rPr lang="en-US" sz="2200" dirty="0"/>
              <a:t>, typically a </a:t>
            </a:r>
            <a:r>
              <a:rPr lang="en-US" sz="2200" b="1" dirty="0"/>
              <a:t>cylindrical vessel</a:t>
            </a:r>
            <a:r>
              <a:rPr lang="en-US" sz="2200" dirty="0"/>
              <a:t>, and a </a:t>
            </a:r>
            <a:r>
              <a:rPr lang="en-US" sz="2200" b="1" dirty="0">
                <a:solidFill>
                  <a:srgbClr val="0000FF"/>
                </a:solidFill>
              </a:rPr>
              <a:t>bundle of tubes</a:t>
            </a:r>
            <a:r>
              <a:rPr lang="en-US" sz="2200" dirty="0"/>
              <a:t> within the shell. One fluid flows inside the tubes (tube-side fluid), while the other fluid flows outside the tubes within the shell (shell-side fluid). </a:t>
            </a:r>
            <a:endParaRPr lang="tr-T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/>
              <a:t>Shell and tube heat exchangers can have either a </a:t>
            </a:r>
            <a:r>
              <a:rPr lang="en-US" sz="2200" b="1" dirty="0"/>
              <a:t>parallel flow </a:t>
            </a:r>
            <a:r>
              <a:rPr lang="en-US" sz="2200" dirty="0"/>
              <a:t>or a </a:t>
            </a:r>
            <a:r>
              <a:rPr lang="en-US" sz="2200" b="1" dirty="0"/>
              <a:t>counterflow</a:t>
            </a:r>
            <a:r>
              <a:rPr lang="en-US" sz="2200" dirty="0"/>
              <a:t> arrangement.</a:t>
            </a:r>
            <a:endParaRPr lang="tr-T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/>
              <a:t>Heat transfer in a shell and tube heat exchanger occurs through </a:t>
            </a:r>
            <a:r>
              <a:rPr lang="en-US" sz="2200" b="1" dirty="0"/>
              <a:t>convection</a:t>
            </a:r>
            <a:r>
              <a:rPr lang="en-US" sz="2200" dirty="0"/>
              <a:t> and </a:t>
            </a:r>
            <a:r>
              <a:rPr lang="en-US" sz="2200" b="1" dirty="0"/>
              <a:t>conduction</a:t>
            </a:r>
            <a:r>
              <a:rPr lang="en-US" sz="2200" dirty="0"/>
              <a:t>.</a:t>
            </a:r>
            <a:endParaRPr lang="tr-T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rgbClr val="FF0000"/>
                </a:solidFill>
              </a:rPr>
              <a:t>Advantages: </a:t>
            </a:r>
            <a:r>
              <a:rPr lang="en-US" sz="2200" dirty="0"/>
              <a:t>high heat transfer efficiency, compatibility with high-pressure and high-temperature applications, and ease of maintenance.</a:t>
            </a:r>
            <a:endParaRPr lang="tr-TR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rgbClr val="FF0000"/>
                </a:solidFill>
              </a:rPr>
              <a:t>Disadvantages: </a:t>
            </a:r>
            <a:r>
              <a:rPr lang="tr-TR" sz="2200" dirty="0"/>
              <a:t>t</a:t>
            </a:r>
            <a:r>
              <a:rPr lang="en-US" sz="2200" dirty="0"/>
              <a:t>end to be </a:t>
            </a:r>
            <a:r>
              <a:rPr lang="en-US" sz="2200" b="1" dirty="0"/>
              <a:t>larger and more complex</a:t>
            </a:r>
            <a:r>
              <a:rPr lang="tr-TR" sz="2200" b="1" dirty="0"/>
              <a:t>,</a:t>
            </a:r>
            <a:r>
              <a:rPr lang="en-US" sz="2200" dirty="0"/>
              <a:t> </a:t>
            </a:r>
            <a:r>
              <a:rPr lang="en-US" sz="2200" b="1" dirty="0"/>
              <a:t>higher manufacturing costs and pressure drops</a:t>
            </a:r>
            <a:r>
              <a:rPr lang="en-US" sz="2200" dirty="0"/>
              <a:t> compared to other heat exchanger types. 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19644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7281" y="114689"/>
            <a:ext cx="949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2.1.3. TUBULAR – Spiral Tube Heat Exchanger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9</a:t>
            </a:fld>
            <a:endParaRPr lang="tr-TR"/>
          </a:p>
        </p:txBody>
      </p:sp>
      <p:pic>
        <p:nvPicPr>
          <p:cNvPr id="3074" name="Picture 2" descr="Schematic of a Spiral Heat Exchanger | Download Scientific Diagram">
            <a:extLst>
              <a:ext uri="{FF2B5EF4-FFF2-40B4-BE49-F238E27FC236}">
                <a16:creationId xmlns:a16="http://schemas.microsoft.com/office/drawing/2014/main" id="{A70FDF01-5C31-11AD-A316-9ABE4AA2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15" y="1386559"/>
            <a:ext cx="3708912" cy="3866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16A22B-B3F0-307D-520D-AC0AFFF4B947}"/>
              </a:ext>
            </a:extLst>
          </p:cNvPr>
          <p:cNvSpPr txBox="1"/>
          <p:nvPr/>
        </p:nvSpPr>
        <p:spPr>
          <a:xfrm>
            <a:off x="217280" y="1191907"/>
            <a:ext cx="741255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dirty="0"/>
              <a:t>Spiral tube heat exchangers, also known as </a:t>
            </a:r>
            <a:r>
              <a:rPr lang="en-US" sz="2300" b="1" dirty="0"/>
              <a:t>spiral heat exchangers</a:t>
            </a:r>
            <a:r>
              <a:rPr lang="en-US" sz="2300" dirty="0"/>
              <a:t> or </a:t>
            </a:r>
            <a:r>
              <a:rPr lang="en-US" sz="2300" b="1" dirty="0"/>
              <a:t>helical heat exchangers</a:t>
            </a:r>
            <a:r>
              <a:rPr lang="en-US" sz="2300" dirty="0"/>
              <a:t>, are specialized types of heat exchangers that feature a unique spiral design. </a:t>
            </a:r>
            <a:endParaRPr lang="tr-TR" sz="23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dirty="0"/>
              <a:t>Spiral tube heat exchangers consist of </a:t>
            </a:r>
            <a:r>
              <a:rPr lang="en-US" sz="2300" b="1" dirty="0"/>
              <a:t>two flat sheets</a:t>
            </a:r>
            <a:r>
              <a:rPr lang="en-US" sz="2300" dirty="0"/>
              <a:t>, that are wound in </a:t>
            </a:r>
            <a:r>
              <a:rPr lang="en-US" sz="2300" b="1" dirty="0"/>
              <a:t>a spiral pattern </a:t>
            </a:r>
            <a:r>
              <a:rPr lang="en-US" sz="2300" dirty="0"/>
              <a:t>to create a </a:t>
            </a:r>
            <a:r>
              <a:rPr lang="en-US" sz="2300" b="1" dirty="0"/>
              <a:t>series of parallel channels</a:t>
            </a:r>
            <a:r>
              <a:rPr lang="en-US" sz="2300" dirty="0"/>
              <a:t>. </a:t>
            </a:r>
            <a:endParaRPr lang="tr-TR" sz="23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dirty="0"/>
              <a:t>Heat transfer in a spiral tube heat exchanger occurs through a combination of conduction and forced convection.</a:t>
            </a:r>
            <a:endParaRPr lang="tr-TR" sz="23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300" b="1" dirty="0">
                <a:solidFill>
                  <a:srgbClr val="FF0000"/>
                </a:solidFill>
              </a:rPr>
              <a:t>Advantages: </a:t>
            </a:r>
            <a:r>
              <a:rPr lang="tr-TR" sz="2300" dirty="0"/>
              <a:t>Compact design, high heat transfer coefficient, resistance to fouling, Versatility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300" b="1" dirty="0">
                <a:solidFill>
                  <a:srgbClr val="FF0000"/>
                </a:solidFill>
              </a:rPr>
              <a:t>Disadvantages: </a:t>
            </a:r>
            <a:r>
              <a:rPr lang="tr-TR" sz="2300" dirty="0"/>
              <a:t>Pressure drop and manufacturing complexity</a:t>
            </a:r>
          </a:p>
        </p:txBody>
      </p:sp>
    </p:spTree>
    <p:extLst>
      <p:ext uri="{BB962C8B-B14F-4D97-AF65-F5344CB8AC3E}">
        <p14:creationId xmlns:p14="http://schemas.microsoft.com/office/powerpoint/2010/main" val="150395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1550</Words>
  <Application>Microsoft Office PowerPoint</Application>
  <PresentationFormat>Geniş ekran</PresentationFormat>
  <Paragraphs>163</Paragraphs>
  <Slides>17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SYSTEM DESIGN 2023-2024 / SPRING</dc:title>
  <dc:creator>mertatak</dc:creator>
  <cp:lastModifiedBy>Yağmur Nalbant</cp:lastModifiedBy>
  <cp:revision>127</cp:revision>
  <dcterms:created xsi:type="dcterms:W3CDTF">2023-01-06T13:00:28Z</dcterms:created>
  <dcterms:modified xsi:type="dcterms:W3CDTF">2025-10-03T07:52:00Z</dcterms:modified>
</cp:coreProperties>
</file>