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2" r:id="rId7"/>
    <p:sldId id="263" r:id="rId8"/>
    <p:sldId id="264" r:id="rId9"/>
    <p:sldId id="265" r:id="rId10"/>
    <p:sldId id="266" r:id="rId11"/>
    <p:sldId id="271" r:id="rId12"/>
    <p:sldId id="272" r:id="rId13"/>
    <p:sldId id="267" r:id="rId14"/>
    <p:sldId id="268" r:id="rId15"/>
    <p:sldId id="269" r:id="rId16"/>
    <p:sldId id="270" r:id="rId17"/>
    <p:sldId id="274" r:id="rId18"/>
    <p:sldId id="273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26.9.2019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TURK 201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İKİNCİ DERS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0144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476672"/>
            <a:ext cx="8064896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Tekil </a:t>
            </a:r>
            <a:r>
              <a:rPr lang="tr-TR" b="1" dirty="0" smtClean="0"/>
              <a:t>			Çoğul 		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kitap </a:t>
            </a:r>
            <a:r>
              <a:rPr lang="tr-TR" dirty="0" smtClean="0"/>
              <a:t>			kitaplar 		 	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öğrenci		öğrenciler</a:t>
            </a:r>
          </a:p>
          <a:p>
            <a:pPr marL="0" indent="0">
              <a:buNone/>
            </a:pPr>
            <a:r>
              <a:rPr lang="tr-TR" dirty="0" smtClean="0"/>
              <a:t>kedi 			kediler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kutu </a:t>
            </a:r>
            <a:r>
              <a:rPr lang="tr-TR" dirty="0" smtClean="0"/>
              <a:t>			kutular 		</a:t>
            </a:r>
          </a:p>
          <a:p>
            <a:pPr marL="0" indent="0">
              <a:buNone/>
            </a:pPr>
            <a:r>
              <a:rPr lang="tr-TR" dirty="0" smtClean="0"/>
              <a:t>köy 			köyler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televizyon </a:t>
            </a:r>
            <a:r>
              <a:rPr lang="tr-TR" dirty="0" smtClean="0"/>
              <a:t>		televizyonlar 	</a:t>
            </a:r>
          </a:p>
          <a:p>
            <a:pPr marL="0" indent="0">
              <a:buNone/>
            </a:pPr>
            <a:r>
              <a:rPr lang="tr-TR" dirty="0" smtClean="0"/>
              <a:t>üzüm 		üzümler</a:t>
            </a:r>
          </a:p>
          <a:p>
            <a:pPr marL="0" indent="0">
              <a:buNone/>
            </a:pPr>
            <a:r>
              <a:rPr lang="tr-TR" dirty="0" smtClean="0"/>
              <a:t>Pencere		pencereler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kız </a:t>
            </a:r>
            <a:r>
              <a:rPr lang="tr-TR" dirty="0" smtClean="0"/>
              <a:t>	</a:t>
            </a:r>
            <a:r>
              <a:rPr lang="tr-TR" dirty="0"/>
              <a:t>		kızlar</a:t>
            </a:r>
          </a:p>
        </p:txBody>
      </p:sp>
    </p:spTree>
    <p:extLst>
      <p:ext uri="{BB962C8B-B14F-4D97-AF65-F5344CB8AC3E}">
        <p14:creationId xmlns:p14="http://schemas.microsoft.com/office/powerpoint/2010/main" val="3064863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İŞARET ZAMİRLERİ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</a:t>
            </a:r>
            <a:r>
              <a:rPr lang="tr-TR" dirty="0"/>
              <a:t>	</a:t>
            </a:r>
            <a:r>
              <a:rPr lang="tr-TR" dirty="0" smtClean="0"/>
              <a:t>(YAKIN)</a:t>
            </a:r>
          </a:p>
          <a:p>
            <a:r>
              <a:rPr lang="tr-TR" dirty="0" smtClean="0"/>
              <a:t>ŞU			(UZAK)</a:t>
            </a:r>
          </a:p>
          <a:p>
            <a:r>
              <a:rPr lang="tr-TR" dirty="0" smtClean="0"/>
              <a:t>O				(ÇOK UZAK)</a:t>
            </a:r>
          </a:p>
          <a:p>
            <a:endParaRPr lang="tr-TR" dirty="0"/>
          </a:p>
          <a:p>
            <a:r>
              <a:rPr lang="tr-TR" dirty="0" smtClean="0"/>
              <a:t>BUNLAR 		(YAKIN)</a:t>
            </a:r>
          </a:p>
          <a:p>
            <a:r>
              <a:rPr lang="tr-TR" dirty="0" smtClean="0"/>
              <a:t>ŞUNLAR			(UZAK)</a:t>
            </a:r>
          </a:p>
          <a:p>
            <a:r>
              <a:rPr lang="tr-TR" dirty="0" smtClean="0"/>
              <a:t>ONLAR					(ÇOK UZAK)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895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Soru eki (</a:t>
            </a:r>
            <a:r>
              <a:rPr lang="tr-TR" b="1" dirty="0" err="1" smtClean="0"/>
              <a:t>mI</a:t>
            </a:r>
            <a:r>
              <a:rPr lang="tr-TR" b="1" dirty="0" smtClean="0"/>
              <a:t>) </a:t>
            </a:r>
            <a:r>
              <a:rPr lang="tr-TR" b="1" dirty="0"/>
              <a:t>(</a:t>
            </a:r>
            <a:r>
              <a:rPr lang="tr-TR" b="1" dirty="0" err="1"/>
              <a:t>Yes</a:t>
            </a:r>
            <a:r>
              <a:rPr lang="tr-TR" b="1" dirty="0"/>
              <a:t> /No </a:t>
            </a:r>
            <a:r>
              <a:rPr lang="tr-TR" b="1" dirty="0" err="1"/>
              <a:t>Questions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b="1" dirty="0"/>
              <a:t>a, ı </a:t>
            </a:r>
            <a:r>
              <a:rPr lang="tr-TR" b="1" dirty="0" smtClean="0"/>
              <a:t>		mı</a:t>
            </a:r>
            <a:r>
              <a:rPr lang="tr-TR" b="1" dirty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b="1" dirty="0"/>
              <a:t>e, i </a:t>
            </a:r>
            <a:r>
              <a:rPr lang="tr-TR" b="1" dirty="0" smtClean="0"/>
              <a:t>		mi</a:t>
            </a:r>
            <a:r>
              <a:rPr lang="tr-TR" b="1" dirty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b="1" dirty="0"/>
              <a:t>o, u </a:t>
            </a:r>
            <a:r>
              <a:rPr lang="tr-TR" b="1" dirty="0" smtClean="0"/>
              <a:t>		mu</a:t>
            </a:r>
            <a:r>
              <a:rPr lang="tr-TR" b="1" dirty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b="1" dirty="0"/>
              <a:t>ö, ü </a:t>
            </a:r>
            <a:r>
              <a:rPr lang="tr-TR" b="1" dirty="0" smtClean="0"/>
              <a:t>		mü</a:t>
            </a:r>
            <a:r>
              <a:rPr lang="tr-TR" b="1" dirty="0"/>
              <a:t>?</a:t>
            </a:r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1331640" y="18448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1259632" y="27089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1331640" y="35010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Ok 6"/>
          <p:cNvSpPr/>
          <p:nvPr/>
        </p:nvSpPr>
        <p:spPr>
          <a:xfrm>
            <a:off x="1323684" y="42930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915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nedir? (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this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tr-TR" dirty="0"/>
              <a:t>Bunlar ne(</a:t>
            </a:r>
            <a:r>
              <a:rPr lang="tr-TR" dirty="0" err="1"/>
              <a:t>dir</a:t>
            </a:r>
            <a:r>
              <a:rPr lang="tr-TR" dirty="0"/>
              <a:t>)?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dirty="0"/>
              <a:t>Bunlar bardak(tır).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dirty="0"/>
              <a:t>Bardaklar.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988840"/>
            <a:ext cx="4315345" cy="2876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4191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kim? (</a:t>
            </a:r>
            <a:r>
              <a:rPr lang="tr-TR" dirty="0" err="1" smtClean="0"/>
              <a:t>Who</a:t>
            </a:r>
            <a:r>
              <a:rPr lang="tr-TR" dirty="0" smtClean="0"/>
              <a:t> is…?)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tr-TR" dirty="0"/>
              <a:t>Bunlar kim(</a:t>
            </a:r>
            <a:r>
              <a:rPr lang="tr-TR" dirty="0" err="1"/>
              <a:t>dir</a:t>
            </a:r>
            <a:r>
              <a:rPr lang="tr-TR" dirty="0"/>
              <a:t>)?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dirty="0"/>
              <a:t>Bunlar öğrenci(</a:t>
            </a:r>
            <a:r>
              <a:rPr lang="tr-TR" dirty="0" err="1"/>
              <a:t>dir</a:t>
            </a:r>
            <a:r>
              <a:rPr lang="tr-TR" dirty="0"/>
              <a:t>).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dirty="0"/>
              <a:t>Öğrenciler.</a:t>
            </a: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060848"/>
            <a:ext cx="3369717" cy="2787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884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HAYIR – DEĞİL (NO – NOT)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tr-TR" sz="4000" dirty="0"/>
              <a:t>Bu masa mı?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4000" dirty="0"/>
              <a:t>Hayır, (masa değil) koltuk.</a:t>
            </a:r>
            <a:endParaRPr lang="tr-TR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77072"/>
            <a:ext cx="3347449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691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476672"/>
            <a:ext cx="8507288" cy="6048672"/>
          </a:xfrm>
        </p:spPr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1. Bu öğrenci .........?</a:t>
            </a:r>
          </a:p>
          <a:p>
            <a:pPr marL="0" indent="0">
              <a:buNone/>
            </a:pPr>
            <a:r>
              <a:rPr lang="tr-TR" dirty="0"/>
              <a:t>Evet, .................. .</a:t>
            </a:r>
          </a:p>
          <a:p>
            <a:pPr marL="0" indent="0">
              <a:buNone/>
            </a:pPr>
            <a:r>
              <a:rPr lang="tr-TR" dirty="0"/>
              <a:t>Hayır, ................. 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2</a:t>
            </a:r>
            <a:r>
              <a:rPr lang="tr-TR" dirty="0"/>
              <a:t>. Bu </a:t>
            </a:r>
            <a:r>
              <a:rPr lang="tr-TR" dirty="0" smtClean="0"/>
              <a:t>bardak………..?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Evet, .............. .</a:t>
            </a:r>
          </a:p>
          <a:p>
            <a:pPr marL="0" indent="0">
              <a:buNone/>
            </a:pPr>
            <a:r>
              <a:rPr lang="tr-TR" dirty="0"/>
              <a:t>Hayır, ............. 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dirty="0" smtClean="0"/>
              <a:t>Ankara kalabalık </a:t>
            </a:r>
            <a:r>
              <a:rPr lang="tr-TR" dirty="0"/>
              <a:t>………?</a:t>
            </a:r>
          </a:p>
          <a:p>
            <a:pPr marL="0" indent="0">
              <a:buNone/>
            </a:pPr>
            <a:r>
              <a:rPr lang="tr-TR" dirty="0"/>
              <a:t>Evet, ............................ .</a:t>
            </a:r>
          </a:p>
          <a:p>
            <a:pPr marL="0" indent="0">
              <a:buNone/>
            </a:pPr>
            <a:r>
              <a:rPr lang="tr-TR" dirty="0"/>
              <a:t>Hayır, ........................... 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6835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4. Bunlar </a:t>
            </a:r>
            <a:r>
              <a:rPr lang="tr-TR" dirty="0" smtClean="0"/>
              <a:t>silgi……?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Evet, .................. .</a:t>
            </a:r>
          </a:p>
          <a:p>
            <a:pPr marL="0" indent="0">
              <a:buNone/>
            </a:pPr>
            <a:r>
              <a:rPr lang="tr-TR" dirty="0"/>
              <a:t>Hayır, ................. 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5. O </a:t>
            </a:r>
            <a:r>
              <a:rPr lang="tr-TR" dirty="0" smtClean="0"/>
              <a:t>kadın……….?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Evet, ................ .</a:t>
            </a:r>
          </a:p>
          <a:p>
            <a:pPr marL="0" indent="0">
              <a:buNone/>
            </a:pPr>
            <a:r>
              <a:rPr lang="tr-TR" dirty="0"/>
              <a:t>Hayır, ............... 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6. Ev </a:t>
            </a:r>
            <a:r>
              <a:rPr lang="tr-TR" dirty="0" smtClean="0"/>
              <a:t>güzel…………?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Evet, ................ .</a:t>
            </a:r>
          </a:p>
          <a:p>
            <a:pPr marL="0" indent="0">
              <a:buNone/>
            </a:pPr>
            <a:r>
              <a:rPr lang="tr-TR" dirty="0"/>
              <a:t>Hayır, ...............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5602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/>
              <a:t>Var, Yok (</a:t>
            </a:r>
            <a:r>
              <a:rPr lang="tr-TR" sz="3600" b="1" dirty="0" err="1"/>
              <a:t>There</a:t>
            </a:r>
            <a:r>
              <a:rPr lang="tr-TR" sz="3600" b="1" dirty="0"/>
              <a:t> is / </a:t>
            </a:r>
            <a:r>
              <a:rPr lang="tr-TR" sz="3600" b="1" dirty="0" err="1"/>
              <a:t>are</a:t>
            </a:r>
            <a:r>
              <a:rPr lang="tr-TR" sz="3600" b="1" dirty="0"/>
              <a:t> - </a:t>
            </a:r>
            <a:r>
              <a:rPr lang="tr-TR" sz="3600" b="1" dirty="0" err="1"/>
              <a:t>There</a:t>
            </a:r>
            <a:r>
              <a:rPr lang="tr-TR" sz="3600" b="1" dirty="0"/>
              <a:t> </a:t>
            </a:r>
            <a:r>
              <a:rPr lang="tr-TR" sz="3600" b="1" dirty="0" err="1"/>
              <a:t>isn</a:t>
            </a:r>
            <a:r>
              <a:rPr lang="en-US" sz="3600" b="1" dirty="0"/>
              <a:t>’</a:t>
            </a:r>
            <a:r>
              <a:rPr lang="tr-TR" sz="3600" b="1" dirty="0"/>
              <a:t>t / </a:t>
            </a:r>
            <a:r>
              <a:rPr lang="tr-TR" sz="3600" b="1" dirty="0" err="1"/>
              <a:t>aren</a:t>
            </a:r>
            <a:r>
              <a:rPr lang="en-US" sz="3600" b="1" dirty="0"/>
              <a:t>’</a:t>
            </a:r>
            <a:r>
              <a:rPr lang="tr-TR" sz="3600" b="1" dirty="0"/>
              <a:t>t)</a:t>
            </a:r>
            <a:endParaRPr lang="tr-TR" sz="3600" dirty="0"/>
          </a:p>
          <a:p>
            <a:pPr marL="0" indent="0">
              <a:buNone/>
            </a:pPr>
            <a:r>
              <a:rPr lang="tr-TR" sz="3600" b="1" dirty="0"/>
              <a:t>Örnek:</a:t>
            </a:r>
            <a:endParaRPr lang="tr-TR" sz="3600" dirty="0"/>
          </a:p>
          <a:p>
            <a:pPr marL="0" indent="0">
              <a:buNone/>
            </a:pPr>
            <a:r>
              <a:rPr lang="tr-TR" sz="3600" dirty="0"/>
              <a:t>Evde bilgisayar var. Evde bilgisayar yok.</a:t>
            </a:r>
          </a:p>
          <a:p>
            <a:pPr marL="0" indent="0">
              <a:buNone/>
            </a:pPr>
            <a:r>
              <a:rPr lang="tr-TR" sz="3600" dirty="0"/>
              <a:t>Ofiste sekreter var. Ofiste sekreter yok.</a:t>
            </a:r>
          </a:p>
          <a:p>
            <a:pPr marL="0" indent="0">
              <a:buNone/>
            </a:pPr>
            <a:r>
              <a:rPr lang="tr-TR" sz="3600" dirty="0"/>
              <a:t>Dolapta elbiseler var. Dolapta elbiseler yok.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17625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Aşağıdaki cevaplara uygun sorular </a:t>
            </a:r>
            <a:r>
              <a:rPr lang="tr-TR" b="1" dirty="0" smtClean="0"/>
              <a:t>yazın.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</a:t>
            </a:r>
            <a:r>
              <a:rPr lang="tr-TR" dirty="0"/>
              <a:t>. ……………………………………………………. ?</a:t>
            </a:r>
          </a:p>
          <a:p>
            <a:pPr marL="0" indent="0">
              <a:buNone/>
            </a:pPr>
            <a:r>
              <a:rPr lang="tr-TR" dirty="0"/>
              <a:t>Evet, bu sandalye.</a:t>
            </a:r>
          </a:p>
          <a:p>
            <a:pPr marL="0" indent="0">
              <a:buNone/>
            </a:pPr>
            <a:r>
              <a:rPr lang="tr-TR" dirty="0"/>
              <a:t>2. ……………………………………………………. ?</a:t>
            </a:r>
          </a:p>
          <a:p>
            <a:pPr marL="0" indent="0">
              <a:buNone/>
            </a:pPr>
            <a:r>
              <a:rPr lang="tr-TR" dirty="0"/>
              <a:t>Hayır, köpek değil.</a:t>
            </a:r>
          </a:p>
          <a:p>
            <a:pPr marL="0" indent="0">
              <a:buNone/>
            </a:pPr>
            <a:r>
              <a:rPr lang="tr-TR" dirty="0"/>
              <a:t>3. ……………………………………………………. ?</a:t>
            </a:r>
          </a:p>
          <a:p>
            <a:pPr marL="0" indent="0">
              <a:buNone/>
            </a:pPr>
            <a:r>
              <a:rPr lang="tr-TR" dirty="0"/>
              <a:t>Evet, şu sözlük.</a:t>
            </a:r>
          </a:p>
          <a:p>
            <a:pPr marL="0" indent="0">
              <a:buNone/>
            </a:pPr>
            <a:r>
              <a:rPr lang="tr-TR" dirty="0"/>
              <a:t>4. ……………………………………………………. ?</a:t>
            </a:r>
          </a:p>
          <a:p>
            <a:pPr marL="0" indent="0">
              <a:buNone/>
            </a:pPr>
            <a:r>
              <a:rPr lang="tr-TR" dirty="0"/>
              <a:t>Hayır, o gözlük değil.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842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ALFABE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3600" b="1" dirty="0"/>
              <a:t>A </a:t>
            </a:r>
            <a:r>
              <a:rPr lang="tr-TR" sz="3600" b="1" dirty="0" err="1"/>
              <a:t>a</a:t>
            </a:r>
            <a:r>
              <a:rPr lang="tr-TR" sz="3600" b="1" dirty="0"/>
              <a:t> </a:t>
            </a:r>
            <a:r>
              <a:rPr lang="tr-TR" sz="3600" b="1" dirty="0" smtClean="0"/>
              <a:t>-</a:t>
            </a:r>
            <a:r>
              <a:rPr lang="tr-TR" sz="3600" b="1" dirty="0"/>
              <a:t>	</a:t>
            </a:r>
            <a:r>
              <a:rPr lang="tr-TR" sz="3600" b="1" dirty="0" smtClean="0"/>
              <a:t>B </a:t>
            </a:r>
            <a:r>
              <a:rPr lang="tr-TR" sz="3600" b="1" dirty="0" err="1"/>
              <a:t>b</a:t>
            </a:r>
            <a:r>
              <a:rPr lang="tr-TR" sz="3600" b="1" dirty="0"/>
              <a:t> </a:t>
            </a:r>
            <a:r>
              <a:rPr lang="tr-TR" sz="3600" b="1" dirty="0" smtClean="0"/>
              <a:t>-	C </a:t>
            </a:r>
            <a:r>
              <a:rPr lang="tr-TR" sz="3600" b="1" dirty="0" err="1"/>
              <a:t>c</a:t>
            </a:r>
            <a:r>
              <a:rPr lang="tr-TR" sz="3600" b="1" dirty="0"/>
              <a:t> </a:t>
            </a:r>
            <a:r>
              <a:rPr lang="tr-TR" sz="3600" b="1" dirty="0" smtClean="0"/>
              <a:t>-	Ç </a:t>
            </a:r>
            <a:r>
              <a:rPr lang="tr-TR" sz="3600" b="1" dirty="0" err="1"/>
              <a:t>ç</a:t>
            </a:r>
            <a:r>
              <a:rPr lang="tr-TR" sz="3600" b="1" dirty="0"/>
              <a:t> </a:t>
            </a:r>
            <a:r>
              <a:rPr lang="tr-TR" sz="3600" b="1" dirty="0" smtClean="0"/>
              <a:t>-	D </a:t>
            </a:r>
            <a:r>
              <a:rPr lang="tr-TR" sz="3600" b="1" dirty="0" err="1" smtClean="0"/>
              <a:t>d</a:t>
            </a:r>
            <a:r>
              <a:rPr lang="tr-TR" sz="3600" b="1" dirty="0"/>
              <a:t> </a:t>
            </a:r>
            <a:r>
              <a:rPr lang="tr-TR" sz="3600" b="1" dirty="0" smtClean="0"/>
              <a:t>-	E </a:t>
            </a:r>
            <a:r>
              <a:rPr lang="tr-TR" sz="3600" b="1" dirty="0" err="1" smtClean="0"/>
              <a:t>e</a:t>
            </a:r>
            <a:r>
              <a:rPr lang="tr-TR" sz="3600" b="1" dirty="0" smtClean="0"/>
              <a:t> -</a:t>
            </a:r>
            <a:r>
              <a:rPr lang="tr-TR" sz="3600" b="1" dirty="0"/>
              <a:t>	</a:t>
            </a:r>
            <a:r>
              <a:rPr lang="pt-BR" sz="3600" b="1" dirty="0" smtClean="0"/>
              <a:t>F </a:t>
            </a:r>
            <a:r>
              <a:rPr lang="pt-BR" sz="3600" b="1" dirty="0"/>
              <a:t>f </a:t>
            </a:r>
            <a:r>
              <a:rPr lang="tr-TR" sz="3600" b="1" dirty="0" smtClean="0"/>
              <a:t> -	</a:t>
            </a:r>
            <a:r>
              <a:rPr lang="pt-BR" sz="3600" b="1" dirty="0" smtClean="0"/>
              <a:t>G </a:t>
            </a:r>
            <a:r>
              <a:rPr lang="pt-BR" sz="3600" b="1" dirty="0"/>
              <a:t>g </a:t>
            </a:r>
            <a:r>
              <a:rPr lang="tr-TR" sz="3600" b="1" dirty="0" smtClean="0"/>
              <a:t>-	</a:t>
            </a:r>
            <a:r>
              <a:rPr lang="pt-BR" sz="3600" b="1" dirty="0" smtClean="0"/>
              <a:t>Ğ ğ</a:t>
            </a:r>
            <a:r>
              <a:rPr lang="tr-TR" sz="3600" b="1" dirty="0" smtClean="0"/>
              <a:t> -</a:t>
            </a:r>
            <a:r>
              <a:rPr lang="pt-BR" sz="3600" b="1" dirty="0" smtClean="0"/>
              <a:t> </a:t>
            </a:r>
            <a:r>
              <a:rPr lang="pt-BR" sz="3600" b="1" dirty="0"/>
              <a:t>H h </a:t>
            </a:r>
            <a:r>
              <a:rPr lang="tr-TR" sz="3600" b="1" dirty="0" smtClean="0"/>
              <a:t>- </a:t>
            </a:r>
            <a:r>
              <a:rPr lang="pt-BR" sz="3600" b="1" dirty="0" smtClean="0"/>
              <a:t>I </a:t>
            </a:r>
            <a:r>
              <a:rPr lang="pt-BR" sz="3600" b="1" dirty="0"/>
              <a:t>ı </a:t>
            </a:r>
            <a:r>
              <a:rPr lang="tr-TR" sz="3600" b="1" dirty="0" smtClean="0"/>
              <a:t>	- </a:t>
            </a:r>
            <a:r>
              <a:rPr lang="pt-BR" sz="3600" b="1" dirty="0" smtClean="0"/>
              <a:t>İ i</a:t>
            </a:r>
            <a:r>
              <a:rPr lang="tr-TR" sz="3600" b="1" dirty="0" smtClean="0"/>
              <a:t>	- </a:t>
            </a:r>
            <a:r>
              <a:rPr lang="pt-BR" sz="3600" b="1" dirty="0" smtClean="0"/>
              <a:t>J </a:t>
            </a:r>
            <a:r>
              <a:rPr lang="pt-BR" sz="3600" b="1" dirty="0"/>
              <a:t>j </a:t>
            </a:r>
            <a:r>
              <a:rPr lang="tr-TR" sz="3600" b="1" dirty="0" smtClean="0"/>
              <a:t>-	 </a:t>
            </a:r>
            <a:r>
              <a:rPr lang="pt-BR" sz="3600" b="1" dirty="0" smtClean="0"/>
              <a:t>K </a:t>
            </a:r>
            <a:r>
              <a:rPr lang="pt-BR" sz="3600" b="1" dirty="0"/>
              <a:t>k </a:t>
            </a:r>
            <a:r>
              <a:rPr lang="tr-TR" sz="3600" b="1" dirty="0" smtClean="0"/>
              <a:t>	-  </a:t>
            </a:r>
            <a:r>
              <a:rPr lang="pt-BR" sz="3600" b="1" dirty="0" smtClean="0"/>
              <a:t>L </a:t>
            </a:r>
            <a:r>
              <a:rPr lang="pt-BR" sz="3600" b="1" dirty="0"/>
              <a:t>l </a:t>
            </a:r>
            <a:r>
              <a:rPr lang="tr-TR" sz="3600" b="1" dirty="0" smtClean="0"/>
              <a:t>-  </a:t>
            </a:r>
            <a:r>
              <a:rPr lang="pt-BR" sz="3600" b="1" dirty="0" smtClean="0"/>
              <a:t>M m</a:t>
            </a:r>
            <a:r>
              <a:rPr lang="tr-TR" sz="3600" b="1" dirty="0" smtClean="0"/>
              <a:t> -  </a:t>
            </a:r>
            <a:r>
              <a:rPr lang="pt-BR" sz="3600" b="1" dirty="0" smtClean="0"/>
              <a:t>N n</a:t>
            </a:r>
            <a:r>
              <a:rPr lang="tr-TR" sz="3600" b="1" dirty="0" smtClean="0"/>
              <a:t> -</a:t>
            </a:r>
            <a:r>
              <a:rPr lang="pt-BR" sz="3600" b="1" dirty="0" smtClean="0"/>
              <a:t> O o</a:t>
            </a:r>
            <a:r>
              <a:rPr lang="tr-TR" sz="3600" b="1" dirty="0" smtClean="0"/>
              <a:t>	- </a:t>
            </a:r>
            <a:r>
              <a:rPr lang="pt-BR" sz="3600" b="1" dirty="0" smtClean="0"/>
              <a:t>Ö </a:t>
            </a:r>
            <a:r>
              <a:rPr lang="pt-BR" sz="3600" b="1" dirty="0"/>
              <a:t>ö </a:t>
            </a:r>
            <a:r>
              <a:rPr lang="tr-TR" sz="3600" b="1" dirty="0" smtClean="0"/>
              <a:t>-  </a:t>
            </a:r>
            <a:r>
              <a:rPr lang="pt-BR" sz="3600" b="1" dirty="0" smtClean="0"/>
              <a:t>P </a:t>
            </a:r>
            <a:r>
              <a:rPr lang="pt-BR" sz="3600" b="1" dirty="0"/>
              <a:t>p </a:t>
            </a:r>
            <a:r>
              <a:rPr lang="tr-TR" sz="3600" b="1" dirty="0" smtClean="0"/>
              <a:t>-   </a:t>
            </a:r>
            <a:r>
              <a:rPr lang="pt-BR" sz="3600" b="1" dirty="0" smtClean="0"/>
              <a:t>R </a:t>
            </a:r>
            <a:r>
              <a:rPr lang="pt-BR" sz="3600" b="1" dirty="0"/>
              <a:t>r </a:t>
            </a:r>
            <a:r>
              <a:rPr lang="tr-TR" sz="3600" b="1" dirty="0" smtClean="0"/>
              <a:t>-  </a:t>
            </a:r>
            <a:r>
              <a:rPr lang="pt-BR" sz="3600" b="1" dirty="0" smtClean="0"/>
              <a:t>S </a:t>
            </a:r>
            <a:r>
              <a:rPr lang="pt-BR" sz="3600" b="1" dirty="0"/>
              <a:t>s </a:t>
            </a:r>
            <a:r>
              <a:rPr lang="tr-TR" sz="3600" b="1" dirty="0" smtClean="0"/>
              <a:t>-	</a:t>
            </a:r>
            <a:r>
              <a:rPr lang="pt-BR" sz="3600" b="1" dirty="0" smtClean="0"/>
              <a:t>Ş </a:t>
            </a:r>
            <a:r>
              <a:rPr lang="pt-BR" sz="3600" b="1" dirty="0"/>
              <a:t>ş </a:t>
            </a:r>
            <a:r>
              <a:rPr lang="tr-TR" sz="3600" b="1" dirty="0" smtClean="0"/>
              <a:t>-	</a:t>
            </a:r>
            <a:r>
              <a:rPr lang="pt-BR" sz="3600" b="1" dirty="0" smtClean="0"/>
              <a:t>T t</a:t>
            </a:r>
            <a:r>
              <a:rPr lang="tr-TR" sz="3600" b="1" dirty="0" smtClean="0"/>
              <a:t> -	</a:t>
            </a:r>
            <a:r>
              <a:rPr lang="pl-PL" sz="3600" b="1" dirty="0" smtClean="0"/>
              <a:t>U u</a:t>
            </a:r>
            <a:r>
              <a:rPr lang="tr-TR" sz="3600" b="1" dirty="0" smtClean="0"/>
              <a:t> - </a:t>
            </a:r>
            <a:r>
              <a:rPr lang="pl-PL" sz="3600" b="1" dirty="0" smtClean="0"/>
              <a:t>Ü </a:t>
            </a:r>
            <a:r>
              <a:rPr lang="pl-PL" sz="3600" b="1" dirty="0"/>
              <a:t>ü </a:t>
            </a:r>
            <a:r>
              <a:rPr lang="tr-TR" sz="3600" b="1" dirty="0" smtClean="0"/>
              <a:t>-  </a:t>
            </a:r>
            <a:r>
              <a:rPr lang="pl-PL" sz="3600" b="1" dirty="0" smtClean="0"/>
              <a:t>V </a:t>
            </a:r>
            <a:r>
              <a:rPr lang="pl-PL" sz="3600" b="1" dirty="0"/>
              <a:t>v </a:t>
            </a:r>
            <a:r>
              <a:rPr lang="tr-TR" sz="3600" b="1" dirty="0" smtClean="0"/>
              <a:t>- </a:t>
            </a:r>
            <a:r>
              <a:rPr lang="pl-PL" sz="3600" b="1" dirty="0" smtClean="0"/>
              <a:t>Y </a:t>
            </a:r>
            <a:r>
              <a:rPr lang="pl-PL" sz="3600" b="1" dirty="0"/>
              <a:t>y </a:t>
            </a:r>
            <a:r>
              <a:rPr lang="tr-TR" sz="3600" b="1" dirty="0" smtClean="0"/>
              <a:t>- </a:t>
            </a:r>
            <a:r>
              <a:rPr lang="pl-PL" sz="3600" b="1" dirty="0" smtClean="0"/>
              <a:t>Z </a:t>
            </a:r>
            <a:r>
              <a:rPr lang="pl-PL" sz="3600" b="1" dirty="0"/>
              <a:t>z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977354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5" y="0"/>
            <a:ext cx="9187565" cy="6764075"/>
          </a:xfrm>
        </p:spPr>
      </p:pic>
    </p:spTree>
    <p:extLst>
      <p:ext uri="{BB962C8B-B14F-4D97-AF65-F5344CB8AC3E}">
        <p14:creationId xmlns:p14="http://schemas.microsoft.com/office/powerpoint/2010/main" val="3717376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 numCol="2"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19988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 numCol="2"/>
          <a:lstStyle/>
          <a:p>
            <a:pPr marL="0" indent="0">
              <a:buNone/>
            </a:pPr>
            <a:r>
              <a:rPr lang="tr-TR" dirty="0" smtClean="0"/>
              <a:t>SAYI ÇALIŞMALARI</a:t>
            </a:r>
          </a:p>
          <a:p>
            <a:pPr marL="0" indent="0">
              <a:buNone/>
            </a:pPr>
            <a:r>
              <a:rPr lang="tr-TR" dirty="0" smtClean="0"/>
              <a:t>5.</a:t>
            </a:r>
          </a:p>
          <a:p>
            <a:pPr marL="0" indent="0">
              <a:buNone/>
            </a:pPr>
            <a:r>
              <a:rPr lang="tr-TR" dirty="0" smtClean="0"/>
              <a:t>18.</a:t>
            </a:r>
          </a:p>
          <a:p>
            <a:pPr marL="0" indent="0">
              <a:buNone/>
            </a:pPr>
            <a:r>
              <a:rPr lang="tr-TR" dirty="0" smtClean="0"/>
              <a:t>26.</a:t>
            </a:r>
          </a:p>
          <a:p>
            <a:pPr marL="0" indent="0">
              <a:buNone/>
            </a:pPr>
            <a:r>
              <a:rPr lang="tr-TR" dirty="0" smtClean="0"/>
              <a:t>33.</a:t>
            </a:r>
          </a:p>
          <a:p>
            <a:pPr marL="0" indent="0">
              <a:buNone/>
            </a:pPr>
            <a:r>
              <a:rPr lang="tr-TR" dirty="0" smtClean="0"/>
              <a:t>49.</a:t>
            </a:r>
          </a:p>
          <a:p>
            <a:pPr marL="0" indent="0">
              <a:buNone/>
            </a:pPr>
            <a:r>
              <a:rPr lang="tr-TR" dirty="0" smtClean="0"/>
              <a:t>55.</a:t>
            </a:r>
          </a:p>
          <a:p>
            <a:pPr marL="0" indent="0">
              <a:buNone/>
            </a:pPr>
            <a:r>
              <a:rPr lang="tr-TR" dirty="0" smtClean="0"/>
              <a:t>61.</a:t>
            </a:r>
          </a:p>
          <a:p>
            <a:pPr marL="0" indent="0">
              <a:buNone/>
            </a:pPr>
            <a:r>
              <a:rPr lang="tr-TR" dirty="0" smtClean="0"/>
              <a:t>72.	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74.</a:t>
            </a:r>
          </a:p>
          <a:p>
            <a:pPr marL="0" indent="0">
              <a:buNone/>
            </a:pPr>
            <a:r>
              <a:rPr lang="tr-TR" dirty="0" smtClean="0"/>
              <a:t>80.</a:t>
            </a:r>
          </a:p>
          <a:p>
            <a:pPr marL="0" indent="0">
              <a:buNone/>
            </a:pPr>
            <a:r>
              <a:rPr lang="tr-TR" dirty="0" smtClean="0"/>
              <a:t>87.</a:t>
            </a:r>
          </a:p>
          <a:p>
            <a:pPr marL="0" indent="0">
              <a:buNone/>
            </a:pPr>
            <a:r>
              <a:rPr lang="tr-TR" dirty="0" smtClean="0"/>
              <a:t>96.</a:t>
            </a:r>
          </a:p>
          <a:p>
            <a:pPr marL="0" indent="0">
              <a:buNone/>
            </a:pPr>
            <a:r>
              <a:rPr lang="tr-TR" dirty="0" smtClean="0"/>
              <a:t>103.</a:t>
            </a:r>
          </a:p>
          <a:p>
            <a:pPr marL="0" indent="0">
              <a:buNone/>
            </a:pPr>
            <a:r>
              <a:rPr lang="tr-TR" dirty="0" smtClean="0"/>
              <a:t>119.</a:t>
            </a:r>
          </a:p>
          <a:p>
            <a:pPr marL="0" indent="0">
              <a:buNone/>
            </a:pPr>
            <a:r>
              <a:rPr lang="tr-TR" dirty="0" smtClean="0"/>
              <a:t>225.</a:t>
            </a:r>
          </a:p>
          <a:p>
            <a:pPr marL="0" indent="0">
              <a:buNone/>
            </a:pPr>
            <a:r>
              <a:rPr lang="tr-TR" dirty="0" smtClean="0"/>
              <a:t>452.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28257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TELEFON NUMARAN KAÇ?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tr-TR" dirty="0" smtClean="0"/>
              <a:t>0 505	333	26	42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dirty="0" smtClean="0"/>
              <a:t>0 535	100	01	00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mtClean="0"/>
              <a:t>0 532	999	62	83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4929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HARFLER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 Ünsüzler</a:t>
            </a:r>
            <a:endParaRPr lang="tr-TR" dirty="0"/>
          </a:p>
          <a:p>
            <a:pPr marL="0" indent="0">
              <a:buNone/>
            </a:pPr>
            <a:r>
              <a:rPr lang="pt-BR" dirty="0"/>
              <a:t>b, c, ç, d, f, g, ğ, h, j, k, l,</a:t>
            </a:r>
          </a:p>
          <a:p>
            <a:pPr marL="0" indent="0">
              <a:buNone/>
            </a:pPr>
            <a:r>
              <a:rPr lang="pt-BR" dirty="0"/>
              <a:t>m, n, p, r, s, ş, t, v, y, </a:t>
            </a:r>
            <a:r>
              <a:rPr lang="pt-BR" dirty="0" smtClean="0"/>
              <a:t>z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 Ünlüler</a:t>
            </a:r>
            <a:endParaRPr lang="pt-BR" dirty="0"/>
          </a:p>
          <a:p>
            <a:pPr marL="0" indent="0">
              <a:buNone/>
            </a:pPr>
            <a:r>
              <a:rPr lang="pl-PL" dirty="0"/>
              <a:t>Kalın: a, ı, o, u</a:t>
            </a:r>
          </a:p>
          <a:p>
            <a:pPr marL="0" indent="0">
              <a:buNone/>
            </a:pPr>
            <a:r>
              <a:rPr lang="it-IT" dirty="0"/>
              <a:t>İnce: e, i, ö, 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02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tr-TR" dirty="0"/>
              <a:t>A </a:t>
            </a:r>
            <a:r>
              <a:rPr lang="tr-TR" dirty="0" smtClean="0"/>
              <a:t>	Be 	Ce 	Çe 	De 	E	Fe 	Ge	Yumuşak	Ge 	He 	I 	İ	</a:t>
            </a:r>
            <a:r>
              <a:rPr lang="fr-FR" dirty="0" smtClean="0"/>
              <a:t>Je </a:t>
            </a:r>
            <a:r>
              <a:rPr lang="tr-TR" dirty="0" smtClean="0"/>
              <a:t>	</a:t>
            </a:r>
            <a:r>
              <a:rPr lang="fr-FR" dirty="0" err="1" smtClean="0"/>
              <a:t>Ke</a:t>
            </a:r>
            <a:r>
              <a:rPr lang="fr-FR" dirty="0" smtClean="0"/>
              <a:t> Le</a:t>
            </a:r>
            <a:r>
              <a:rPr lang="tr-TR" dirty="0" smtClean="0"/>
              <a:t>	</a:t>
            </a:r>
            <a:r>
              <a:rPr lang="fr-FR" dirty="0" smtClean="0"/>
              <a:t>Me </a:t>
            </a:r>
            <a:r>
              <a:rPr lang="tr-TR" dirty="0" smtClean="0"/>
              <a:t>	</a:t>
            </a:r>
            <a:r>
              <a:rPr lang="fr-FR" dirty="0" smtClean="0"/>
              <a:t>Ne </a:t>
            </a:r>
            <a:r>
              <a:rPr lang="tr-TR" dirty="0" smtClean="0"/>
              <a:t>	</a:t>
            </a:r>
            <a:r>
              <a:rPr lang="fr-FR" dirty="0" smtClean="0"/>
              <a:t>O</a:t>
            </a:r>
            <a:r>
              <a:rPr lang="tr-TR" dirty="0" smtClean="0"/>
              <a:t>	Ö 	Pe 	Re 	Se 	Şe	Te	U 	Ü 	Ve 	Ye 	Ze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801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Aşağıdaki ifadeleri eşleştirelim.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Görüşmek </a:t>
            </a:r>
            <a:r>
              <a:rPr lang="tr-TR" dirty="0"/>
              <a:t>üzere. </a:t>
            </a:r>
            <a:r>
              <a:rPr lang="tr-TR" dirty="0" smtClean="0"/>
              <a:t>					Çinliyim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Merhaba. </a:t>
            </a:r>
            <a:r>
              <a:rPr lang="tr-TR" dirty="0" smtClean="0"/>
              <a:t>						Ben </a:t>
            </a:r>
            <a:r>
              <a:rPr lang="tr-TR" dirty="0"/>
              <a:t>de.</a:t>
            </a:r>
          </a:p>
          <a:p>
            <a:pPr marL="0" indent="0">
              <a:buNone/>
            </a:pPr>
            <a:r>
              <a:rPr lang="tr-TR" dirty="0"/>
              <a:t>Teşekkür ederim. </a:t>
            </a:r>
            <a:r>
              <a:rPr lang="tr-TR" dirty="0" smtClean="0"/>
              <a:t>					Güle </a:t>
            </a:r>
            <a:r>
              <a:rPr lang="tr-TR" dirty="0"/>
              <a:t>güle.</a:t>
            </a:r>
          </a:p>
          <a:p>
            <a:pPr marL="0" indent="0">
              <a:buNone/>
            </a:pPr>
            <a:r>
              <a:rPr lang="tr-TR" dirty="0"/>
              <a:t>Hoşça kal. </a:t>
            </a:r>
            <a:r>
              <a:rPr lang="tr-TR" dirty="0" smtClean="0"/>
              <a:t>						Merhaba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Memnun oldum. </a:t>
            </a:r>
            <a:r>
              <a:rPr lang="tr-TR" dirty="0" smtClean="0"/>
              <a:t>					Rica </a:t>
            </a:r>
            <a:r>
              <a:rPr lang="tr-TR" dirty="0"/>
              <a:t>ederim.</a:t>
            </a:r>
          </a:p>
          <a:p>
            <a:pPr marL="0" indent="0">
              <a:buNone/>
            </a:pPr>
            <a:r>
              <a:rPr lang="tr-TR" dirty="0"/>
              <a:t>Nasılsın? </a:t>
            </a:r>
            <a:r>
              <a:rPr lang="tr-TR" dirty="0" smtClean="0"/>
              <a:t>						İyilik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Nerelisin? </a:t>
            </a:r>
            <a:r>
              <a:rPr lang="tr-TR" dirty="0" smtClean="0"/>
              <a:t>						Görüşürüz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Ne haber? </a:t>
            </a:r>
            <a:r>
              <a:rPr lang="tr-TR" dirty="0" smtClean="0"/>
              <a:t>						Ahmet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Hoş geldin. </a:t>
            </a:r>
            <a:r>
              <a:rPr lang="tr-TR" dirty="0" smtClean="0"/>
              <a:t>						İyiyim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fi-FI" dirty="0"/>
              <a:t>Senin adın ne? </a:t>
            </a:r>
            <a:r>
              <a:rPr lang="tr-TR" dirty="0" smtClean="0"/>
              <a:t>					</a:t>
            </a:r>
            <a:r>
              <a:rPr lang="fi-FI" dirty="0" smtClean="0"/>
              <a:t>Hoş </a:t>
            </a:r>
            <a:r>
              <a:rPr lang="fi-FI" dirty="0"/>
              <a:t>bulduk.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9877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ÇOĞUL EKİ (-</a:t>
            </a:r>
            <a:r>
              <a:rPr lang="tr-TR" dirty="0" err="1" smtClean="0"/>
              <a:t>ler</a:t>
            </a:r>
            <a:r>
              <a:rPr lang="tr-TR" dirty="0" smtClean="0"/>
              <a:t> / -</a:t>
            </a:r>
            <a:r>
              <a:rPr lang="tr-TR" dirty="0" err="1" smtClean="0"/>
              <a:t>lar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1. NOT: </a:t>
            </a:r>
            <a:r>
              <a:rPr lang="tr-TR" dirty="0"/>
              <a:t>Sayılarla ve miktar </a:t>
            </a:r>
            <a:r>
              <a:rPr lang="tr-TR" dirty="0" smtClean="0"/>
              <a:t>bildiren sıfatlarla </a:t>
            </a:r>
            <a:r>
              <a:rPr lang="tr-TR" dirty="0"/>
              <a:t>birlikte kullanılan </a:t>
            </a:r>
            <a:r>
              <a:rPr lang="tr-TR" dirty="0" smtClean="0"/>
              <a:t>isimlerde çoğul </a:t>
            </a:r>
            <a:r>
              <a:rPr lang="tr-TR" dirty="0"/>
              <a:t>eki kullanılmaz.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i="1" dirty="0" smtClean="0"/>
              <a:t>(</a:t>
            </a:r>
            <a:r>
              <a:rPr lang="en-US" i="1" dirty="0" smtClean="0"/>
              <a:t>Nouns </a:t>
            </a:r>
            <a:r>
              <a:rPr lang="en-US" i="1" dirty="0"/>
              <a:t>do not take plural suffix </a:t>
            </a:r>
            <a:r>
              <a:rPr lang="en-US" i="1" dirty="0" smtClean="0"/>
              <a:t>when</a:t>
            </a:r>
            <a:r>
              <a:rPr lang="tr-TR" i="1" dirty="0" smtClean="0"/>
              <a:t> </a:t>
            </a:r>
            <a:r>
              <a:rPr lang="en-US" i="1" dirty="0" smtClean="0"/>
              <a:t>they </a:t>
            </a:r>
            <a:r>
              <a:rPr lang="en-US" i="1" dirty="0"/>
              <a:t>are used with numbers</a:t>
            </a:r>
            <a:r>
              <a:rPr lang="en-US" i="1" dirty="0" smtClean="0"/>
              <a:t>.</a:t>
            </a:r>
            <a:r>
              <a:rPr lang="tr-TR" i="1" dirty="0" smtClean="0"/>
              <a:t>)</a:t>
            </a:r>
            <a:endParaRPr lang="en-US" i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üç çocuk </a:t>
            </a:r>
            <a:r>
              <a:rPr lang="tr-TR" dirty="0" smtClean="0"/>
              <a:t>		az kişi</a:t>
            </a:r>
            <a:r>
              <a:rPr lang="tr-TR" dirty="0"/>
              <a:t>	</a:t>
            </a:r>
            <a:r>
              <a:rPr lang="tr-TR" dirty="0" err="1" smtClean="0"/>
              <a:t>İ̇</a:t>
            </a:r>
            <a:r>
              <a:rPr lang="tr-TR" dirty="0" err="1"/>
              <a:t>ki</a:t>
            </a:r>
            <a:r>
              <a:rPr lang="tr-TR" dirty="0"/>
              <a:t> kalem </a:t>
            </a:r>
            <a:r>
              <a:rPr lang="tr-TR" dirty="0" smtClean="0"/>
              <a:t>	çok </a:t>
            </a:r>
            <a:r>
              <a:rPr lang="tr-TR" dirty="0"/>
              <a:t>insan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beş bardak </a:t>
            </a:r>
            <a:r>
              <a:rPr lang="tr-TR" dirty="0" smtClean="0"/>
              <a:t>	hiç </a:t>
            </a:r>
            <a:r>
              <a:rPr lang="tr-TR" dirty="0"/>
              <a:t>yabancı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8531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s-ES" b="1" dirty="0"/>
              <a:t>2. NOT: </a:t>
            </a:r>
            <a:r>
              <a:rPr lang="es-ES" dirty="0"/>
              <a:t>Son hecelerinde ‘‘a, o, u’’ </a:t>
            </a:r>
            <a:r>
              <a:rPr lang="es-ES" dirty="0" smtClean="0"/>
              <a:t>bulunan</a:t>
            </a:r>
            <a:r>
              <a:rPr lang="tr-TR" dirty="0" smtClean="0"/>
              <a:t> bazı </a:t>
            </a:r>
            <a:r>
              <a:rPr lang="tr-TR" dirty="0"/>
              <a:t>yabancı kelimeler, ‘‘-</a:t>
            </a:r>
            <a:r>
              <a:rPr lang="tr-TR" dirty="0" err="1"/>
              <a:t>ler</a:t>
            </a:r>
            <a:r>
              <a:rPr lang="tr-TR" dirty="0" smtClean="0"/>
              <a:t>’’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tr-TR" dirty="0" smtClean="0"/>
              <a:t>ekini alırlar.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i="1" dirty="0" smtClean="0"/>
              <a:t>Some </a:t>
            </a:r>
            <a:r>
              <a:rPr lang="en-US" i="1" dirty="0"/>
              <a:t>borrowed words, having ‘a, o, </a:t>
            </a:r>
            <a:r>
              <a:rPr lang="en-US" i="1" dirty="0" smtClean="0"/>
              <a:t>u’</a:t>
            </a:r>
            <a:r>
              <a:rPr lang="tr-TR" i="1" dirty="0" smtClean="0"/>
              <a:t> </a:t>
            </a:r>
            <a:r>
              <a:rPr lang="en-US" i="1" dirty="0" smtClean="0"/>
              <a:t>in </a:t>
            </a:r>
            <a:r>
              <a:rPr lang="en-US" i="1" dirty="0"/>
              <a:t>the last syllable, take ‘‘-</a:t>
            </a:r>
            <a:r>
              <a:rPr lang="en-US" i="1" dirty="0" err="1"/>
              <a:t>ler</a:t>
            </a:r>
            <a:r>
              <a:rPr lang="en-US" i="1" dirty="0"/>
              <a:t>’’ suffix.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dirty="0"/>
              <a:t>saatler </a:t>
            </a:r>
            <a:r>
              <a:rPr lang="tr-TR" dirty="0" smtClean="0"/>
              <a:t>	roller 	meşguller	hayaller 	alkoller 	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dirty="0"/>
              <a:t>p</a:t>
            </a:r>
            <a:r>
              <a:rPr lang="tr-TR" dirty="0" smtClean="0"/>
              <a:t>etroller	haller 		semboller 	kalpler	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dirty="0" smtClean="0"/>
              <a:t>seyahatler 	misaller		idealler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8371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tr-TR" b="1" dirty="0"/>
              <a:t>Aşağıdaki kelimeleri çoğul yapalım.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dirty="0"/>
              <a:t>defter…. </a:t>
            </a:r>
            <a:r>
              <a:rPr lang="tr-TR" dirty="0" smtClean="0"/>
              <a:t> 	erkek</a:t>
            </a:r>
            <a:r>
              <a:rPr lang="tr-TR" dirty="0"/>
              <a:t>…. </a:t>
            </a:r>
            <a:r>
              <a:rPr lang="tr-TR" dirty="0" smtClean="0"/>
              <a:t> ev</a:t>
            </a:r>
            <a:r>
              <a:rPr lang="tr-TR" dirty="0"/>
              <a:t>….. </a:t>
            </a:r>
            <a:r>
              <a:rPr lang="tr-TR" dirty="0" smtClean="0"/>
              <a:t> 	oda</a:t>
            </a:r>
            <a:r>
              <a:rPr lang="tr-TR" dirty="0"/>
              <a:t>…… </a:t>
            </a:r>
            <a:r>
              <a:rPr lang="tr-TR" dirty="0" smtClean="0"/>
              <a:t>	park</a:t>
            </a:r>
            <a:r>
              <a:rPr lang="tr-TR" dirty="0"/>
              <a:t>….. orman…. </a:t>
            </a:r>
            <a:r>
              <a:rPr lang="tr-TR" dirty="0" smtClean="0"/>
              <a:t>	kadın…. 	elbise</a:t>
            </a:r>
            <a:r>
              <a:rPr lang="tr-TR" dirty="0"/>
              <a:t>… </a:t>
            </a:r>
            <a:r>
              <a:rPr lang="tr-TR" dirty="0" smtClean="0"/>
              <a:t>	öğrenci</a:t>
            </a:r>
            <a:r>
              <a:rPr lang="tr-TR" dirty="0"/>
              <a:t>…. film….. </a:t>
            </a:r>
            <a:r>
              <a:rPr lang="tr-TR" dirty="0" smtClean="0"/>
              <a:t>	ekmek</a:t>
            </a:r>
            <a:r>
              <a:rPr lang="tr-TR" dirty="0"/>
              <a:t>…. </a:t>
            </a:r>
            <a:r>
              <a:rPr lang="tr-TR" dirty="0" smtClean="0"/>
              <a:t>	otel</a:t>
            </a:r>
            <a:r>
              <a:rPr lang="tr-TR" dirty="0"/>
              <a:t>… </a:t>
            </a:r>
            <a:r>
              <a:rPr lang="tr-TR" dirty="0" smtClean="0"/>
              <a:t>	kira</a:t>
            </a:r>
            <a:r>
              <a:rPr lang="tr-TR" dirty="0"/>
              <a:t>….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7891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tr-TR" dirty="0"/>
              <a:t>lokanta… </a:t>
            </a:r>
            <a:r>
              <a:rPr lang="tr-TR" dirty="0" smtClean="0"/>
              <a:t>	banka</a:t>
            </a:r>
            <a:r>
              <a:rPr lang="tr-TR" dirty="0"/>
              <a:t>… </a:t>
            </a:r>
            <a:r>
              <a:rPr lang="tr-TR" dirty="0" smtClean="0"/>
              <a:t>	sorun</a:t>
            </a:r>
            <a:r>
              <a:rPr lang="tr-TR" dirty="0"/>
              <a:t>…. </a:t>
            </a:r>
            <a:r>
              <a:rPr lang="tr-TR" dirty="0" smtClean="0"/>
              <a:t>	balık</a:t>
            </a:r>
            <a:r>
              <a:rPr lang="tr-TR" dirty="0"/>
              <a:t>…  bulaşık… </a:t>
            </a:r>
            <a:r>
              <a:rPr lang="tr-TR" dirty="0" smtClean="0"/>
              <a:t>	numara</a:t>
            </a:r>
            <a:r>
              <a:rPr lang="tr-TR" dirty="0"/>
              <a:t>… </a:t>
            </a:r>
            <a:r>
              <a:rPr lang="tr-TR" dirty="0" smtClean="0"/>
              <a:t>	çamaşır</a:t>
            </a:r>
            <a:r>
              <a:rPr lang="tr-TR" dirty="0"/>
              <a:t>…. </a:t>
            </a:r>
            <a:r>
              <a:rPr lang="tr-TR" dirty="0" smtClean="0"/>
              <a:t>	paket</a:t>
            </a:r>
            <a:r>
              <a:rPr lang="tr-TR" dirty="0"/>
              <a:t>… </a:t>
            </a:r>
            <a:r>
              <a:rPr lang="tr-TR" dirty="0" smtClean="0"/>
              <a:t>bilet</a:t>
            </a:r>
            <a:r>
              <a:rPr lang="tr-TR" dirty="0"/>
              <a:t>…. büro…. </a:t>
            </a:r>
            <a:r>
              <a:rPr lang="tr-TR" dirty="0" smtClean="0"/>
              <a:t>	eczane</a:t>
            </a:r>
            <a:r>
              <a:rPr lang="tr-TR" dirty="0"/>
              <a:t>… </a:t>
            </a:r>
            <a:r>
              <a:rPr lang="tr-TR" dirty="0" smtClean="0"/>
              <a:t>	kahve</a:t>
            </a:r>
            <a:r>
              <a:rPr lang="tr-TR" dirty="0"/>
              <a:t>… </a:t>
            </a:r>
            <a:r>
              <a:rPr lang="tr-TR" dirty="0" smtClean="0"/>
              <a:t>	sandalye</a:t>
            </a:r>
            <a:r>
              <a:rPr lang="tr-TR" dirty="0"/>
              <a:t>… piyano… </a:t>
            </a:r>
            <a:r>
              <a:rPr lang="tr-TR" dirty="0" smtClean="0"/>
              <a:t>	patates</a:t>
            </a:r>
            <a:r>
              <a:rPr lang="tr-TR" dirty="0"/>
              <a:t>…..</a:t>
            </a:r>
          </a:p>
          <a:p>
            <a:pPr marL="0" indent="0">
              <a:lnSpc>
                <a:spcPct val="20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95815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459</Words>
  <Application>Microsoft Office PowerPoint</Application>
  <PresentationFormat>Ekran Gösterisi (4:3)</PresentationFormat>
  <Paragraphs>153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TURK 201</vt:lpstr>
      <vt:lpstr>ALFABE</vt:lpstr>
      <vt:lpstr>HARFLER</vt:lpstr>
      <vt:lpstr>OKUMA</vt:lpstr>
      <vt:lpstr>Aşağıdaki ifadeleri eşleştirelim. </vt:lpstr>
      <vt:lpstr>ÇOĞUL EKİ (-ler / -lar)</vt:lpstr>
      <vt:lpstr>PowerPoint Sunusu</vt:lpstr>
      <vt:lpstr>PowerPoint Sunusu</vt:lpstr>
      <vt:lpstr>PowerPoint Sunusu</vt:lpstr>
      <vt:lpstr>PowerPoint Sunusu</vt:lpstr>
      <vt:lpstr>İŞARET ZAMİRLERİ</vt:lpstr>
      <vt:lpstr>Soru eki (mI) (Yes /No Questions)</vt:lpstr>
      <vt:lpstr>Bu nedir? (What is this)</vt:lpstr>
      <vt:lpstr>Bu kim? (Who is…?)</vt:lpstr>
      <vt:lpstr>HAYIR – DEĞİL (NO – NOT)</vt:lpstr>
      <vt:lpstr>PowerPoint Sunusu</vt:lpstr>
      <vt:lpstr>PowerPoint Sunusu</vt:lpstr>
      <vt:lpstr>PowerPoint Sunusu</vt:lpstr>
      <vt:lpstr>Aşağıdaki cevaplara uygun sorular yazın.</vt:lpstr>
      <vt:lpstr>PowerPoint Sunusu</vt:lpstr>
      <vt:lpstr>PowerPoint Sunusu</vt:lpstr>
      <vt:lpstr>PowerPoint Sunusu</vt:lpstr>
      <vt:lpstr>TELEFON NUMARAN KAÇ?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</dc:creator>
  <cp:lastModifiedBy>Samsun</cp:lastModifiedBy>
  <cp:revision>9</cp:revision>
  <dcterms:created xsi:type="dcterms:W3CDTF">2019-09-26T06:14:56Z</dcterms:created>
  <dcterms:modified xsi:type="dcterms:W3CDTF">2019-09-26T07:14:48Z</dcterms:modified>
</cp:coreProperties>
</file>