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6" r:id="rId3"/>
    <p:sldId id="257" r:id="rId4"/>
    <p:sldId id="258" r:id="rId5"/>
    <p:sldId id="259" r:id="rId6"/>
    <p:sldId id="260" r:id="rId7"/>
    <p:sldId id="277" r:id="rId8"/>
    <p:sldId id="278" r:id="rId9"/>
    <p:sldId id="279" r:id="rId10"/>
    <p:sldId id="280" r:id="rId11"/>
    <p:sldId id="281" r:id="rId12"/>
    <p:sldId id="282" r:id="rId13"/>
    <p:sldId id="285" r:id="rId14"/>
    <p:sldId id="286" r:id="rId15"/>
    <p:sldId id="289" r:id="rId16"/>
    <p:sldId id="290" r:id="rId17"/>
    <p:sldId id="291" r:id="rId18"/>
    <p:sldId id="261" r:id="rId19"/>
    <p:sldId id="262" r:id="rId20"/>
    <p:sldId id="292" r:id="rId21"/>
    <p:sldId id="293" r:id="rId22"/>
    <p:sldId id="294" r:id="rId23"/>
    <p:sldId id="295" r:id="rId24"/>
    <p:sldId id="296" r:id="rId25"/>
    <p:sldId id="297" r:id="rId26"/>
    <p:sldId id="298" r:id="rId27"/>
    <p:sldId id="299" r:id="rId28"/>
    <p:sldId id="263" r:id="rId29"/>
    <p:sldId id="301" r:id="rId30"/>
    <p:sldId id="302"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6600"/>
    <a:srgbClr val="33CC33"/>
    <a:srgbClr val="FF6D70"/>
    <a:srgbClr val="7BA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11D1-4E60-47B4-890A-CBDDAEF85B98}" type="datetimeFigureOut">
              <a:rPr lang="tr-TR" smtClean="0"/>
              <a:t>18.12.2025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6A1CE-FC0E-4A22-935C-19720DCD3ADD}" type="slidenum">
              <a:rPr lang="tr-TR" smtClean="0"/>
              <a:t>‹#›</a:t>
            </a:fld>
            <a:endParaRPr lang="tr-TR"/>
          </a:p>
        </p:txBody>
      </p:sp>
    </p:spTree>
    <p:extLst>
      <p:ext uri="{BB962C8B-B14F-4D97-AF65-F5344CB8AC3E}">
        <p14:creationId xmlns:p14="http://schemas.microsoft.com/office/powerpoint/2010/main" val="195958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D7FAF02-780B-4A5F-BFFA-7BEDF2917C00}" type="datetime1">
              <a:rPr lang="tr-TR" smtClean="0"/>
              <a:t>18.12.2025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23864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2E256B5-B9B5-465A-A985-5817FDD708F9}" type="datetime1">
              <a:rPr lang="tr-TR" smtClean="0"/>
              <a:t>18.12.2025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78312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06DD0F5-E58E-4B1E-B325-60F345033986}" type="datetime1">
              <a:rPr lang="tr-TR" smtClean="0"/>
              <a:t>18.12.2025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72860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FDFFFB7-7F08-47C4-8455-37F08D6A698C}" type="datetime1">
              <a:rPr lang="tr-TR" smtClean="0"/>
              <a:t>18.12.2025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256835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0B272-6411-42FE-8E49-013C02E3AD90}" type="datetime1">
              <a:rPr lang="tr-TR" smtClean="0"/>
              <a:t>18.12.2025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18685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F9639A34-6CD4-49ED-94FF-3861F98F11DF}" type="datetime1">
              <a:rPr lang="tr-TR" smtClean="0"/>
              <a:t>18.12.2025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56562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3BF49C0-5EDA-4F15-8B86-F697B4903820}" type="datetime1">
              <a:rPr lang="tr-TR" smtClean="0"/>
              <a:t>18.12.2025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99393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E21E7F75-5CFE-4AC3-81BD-58B4E241C78D}" type="datetime1">
              <a:rPr lang="tr-TR" smtClean="0"/>
              <a:t>18.12.2025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92925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A6701-26CF-49DA-9789-56DC12CA6705}" type="datetime1">
              <a:rPr lang="tr-TR" smtClean="0"/>
              <a:t>18.12.2025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47894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505BF-0C6A-4E97-87C4-D52478CB628C}" type="datetime1">
              <a:rPr lang="tr-TR" smtClean="0"/>
              <a:t>18.12.2025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17195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FE88C7-5622-4069-852D-8BC63A88FDD8}" type="datetime1">
              <a:rPr lang="tr-TR" smtClean="0"/>
              <a:t>18.12.2025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423703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253BA-1AA3-4C6D-9D30-8D6F79AD47D9}" type="datetime1">
              <a:rPr lang="tr-TR" smtClean="0"/>
              <a:t>18.12.2025</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6462-DBD6-4833-A557-4F162F5DA347}" type="slidenum">
              <a:rPr lang="tr-TR" smtClean="0"/>
              <a:t>‹#›</a:t>
            </a:fld>
            <a:endParaRPr lang="tr-TR"/>
          </a:p>
        </p:txBody>
      </p:sp>
    </p:spTree>
    <p:extLst>
      <p:ext uri="{BB962C8B-B14F-4D97-AF65-F5344CB8AC3E}">
        <p14:creationId xmlns:p14="http://schemas.microsoft.com/office/powerpoint/2010/main" val="407606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60183" y="85679"/>
            <a:ext cx="2650335" cy="751436"/>
          </a:xfrm>
          <a:prstGeom prst="rect">
            <a:avLst/>
          </a:prstGeom>
          <a:ln>
            <a:solidFill>
              <a:schemeClr val="bg2">
                <a:lumMod val="75000"/>
              </a:schemeClr>
            </a:solidFill>
          </a:ln>
        </p:spPr>
      </p:pic>
      <p:cxnSp>
        <p:nvCxnSpPr>
          <p:cNvPr id="7" name="Straight Connector 6"/>
          <p:cNvCxnSpPr/>
          <p:nvPr/>
        </p:nvCxnSpPr>
        <p:spPr>
          <a:xfrm>
            <a:off x="1686616" y="4341715"/>
            <a:ext cx="9162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6616" y="3286409"/>
            <a:ext cx="9162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9761" y="3428936"/>
            <a:ext cx="10832477" cy="646331"/>
          </a:xfrm>
          <a:prstGeom prst="rect">
            <a:avLst/>
          </a:prstGeom>
          <a:noFill/>
        </p:spPr>
        <p:txBody>
          <a:bodyPr wrap="square" rtlCol="0">
            <a:spAutoFit/>
          </a:bodyPr>
          <a:lstStyle/>
          <a:p>
            <a:pPr algn="ctr"/>
            <a:r>
              <a:rPr lang="en-US" sz="3600" b="1" dirty="0"/>
              <a:t>Fouling of </a:t>
            </a:r>
            <a:r>
              <a:rPr lang="tr-TR" sz="3600" b="1" dirty="0"/>
              <a:t>H</a:t>
            </a:r>
            <a:r>
              <a:rPr lang="en-US" sz="3600" b="1" dirty="0"/>
              <a:t>eat </a:t>
            </a:r>
            <a:r>
              <a:rPr lang="tr-TR" sz="3600" b="1" dirty="0"/>
              <a:t>E</a:t>
            </a:r>
            <a:r>
              <a:rPr lang="en-US" sz="3600" b="1" dirty="0" err="1"/>
              <a:t>xchanger</a:t>
            </a:r>
            <a:endParaRPr lang="tr-TR" sz="3600" b="1" dirty="0"/>
          </a:p>
        </p:txBody>
      </p:sp>
      <p:sp>
        <p:nvSpPr>
          <p:cNvPr id="10" name="TextBox 9"/>
          <p:cNvSpPr txBox="1"/>
          <p:nvPr/>
        </p:nvSpPr>
        <p:spPr>
          <a:xfrm>
            <a:off x="1605134" y="5182822"/>
            <a:ext cx="6054097" cy="1200329"/>
          </a:xfrm>
          <a:prstGeom prst="rect">
            <a:avLst/>
          </a:prstGeom>
          <a:noFill/>
        </p:spPr>
        <p:txBody>
          <a:bodyPr wrap="square" rtlCol="0">
            <a:spAutoFit/>
          </a:bodyPr>
          <a:lstStyle/>
          <a:p>
            <a:r>
              <a:rPr lang="tr-TR" sz="2400" b="1" dirty="0"/>
              <a:t>Dr. Yağmur NALBANT ATAK</a:t>
            </a:r>
          </a:p>
          <a:p>
            <a:r>
              <a:rPr lang="tr-TR" sz="2400" b="1" i="1" dirty="0"/>
              <a:t>Atılım University</a:t>
            </a:r>
          </a:p>
          <a:p>
            <a:r>
              <a:rPr lang="tr-TR" sz="2400" b="1" i="1" dirty="0"/>
              <a:t>Department of Mechanical Engineering</a:t>
            </a:r>
          </a:p>
        </p:txBody>
      </p:sp>
      <p:sp>
        <p:nvSpPr>
          <p:cNvPr id="11" name="Title 1"/>
          <p:cNvSpPr txBox="1">
            <a:spLocks/>
          </p:cNvSpPr>
          <p:nvPr/>
        </p:nvSpPr>
        <p:spPr>
          <a:xfrm>
            <a:off x="1149446" y="939462"/>
            <a:ext cx="9391461" cy="21525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sz="4400" b="1">
                <a:solidFill>
                  <a:srgbClr val="C00000"/>
                </a:solidFill>
              </a:rPr>
              <a:t>ME 453 </a:t>
            </a:r>
            <a:br>
              <a:rPr lang="tr-TR" sz="4400" b="1">
                <a:solidFill>
                  <a:srgbClr val="C00000"/>
                </a:solidFill>
              </a:rPr>
            </a:br>
            <a:r>
              <a:rPr lang="tr-TR" sz="4400" b="1">
                <a:solidFill>
                  <a:srgbClr val="C00000"/>
                </a:solidFill>
              </a:rPr>
              <a:t>HEAT EXCHANGER DESIGN</a:t>
            </a:r>
            <a:br>
              <a:rPr lang="tr-TR" sz="4400" b="1"/>
            </a:br>
            <a:r>
              <a:rPr lang="tr-TR" sz="4000" b="1"/>
              <a:t>2024-2025 / SPRING</a:t>
            </a:r>
            <a:endParaRPr lang="tr-TR" sz="4400" b="1" dirty="0"/>
          </a:p>
        </p:txBody>
      </p:sp>
      <p:sp>
        <p:nvSpPr>
          <p:cNvPr id="4" name="Slide Number Placeholder 3"/>
          <p:cNvSpPr>
            <a:spLocks noGrp="1"/>
          </p:cNvSpPr>
          <p:nvPr>
            <p:ph type="sldNum" sz="quarter" idx="12"/>
          </p:nvPr>
        </p:nvSpPr>
        <p:spPr/>
        <p:txBody>
          <a:bodyPr/>
          <a:lstStyle/>
          <a:p>
            <a:fld id="{9DC36462-DBD6-4833-A557-4F162F5DA347}" type="slidenum">
              <a:rPr lang="tr-TR" smtClean="0"/>
              <a:t>1</a:t>
            </a:fld>
            <a:endParaRPr lang="tr-TR"/>
          </a:p>
        </p:txBody>
      </p:sp>
    </p:spTree>
    <p:extLst>
      <p:ext uri="{BB962C8B-B14F-4D97-AF65-F5344CB8AC3E}">
        <p14:creationId xmlns:p14="http://schemas.microsoft.com/office/powerpoint/2010/main" val="55364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12D54-9EF2-B55C-3BA1-CF35DCC2C28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3546BF0-756D-EF89-CB52-5DA47DE83322}"/>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F2756623-218B-7D72-0A87-92813541AAB0}"/>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6D50EC0D-B6EC-6B45-3258-0A5DD3EDFDAF}"/>
              </a:ext>
            </a:extLst>
          </p:cNvPr>
          <p:cNvSpPr txBox="1"/>
          <p:nvPr/>
        </p:nvSpPr>
        <p:spPr>
          <a:xfrm>
            <a:off x="217281" y="74909"/>
            <a:ext cx="4535788" cy="707886"/>
          </a:xfrm>
          <a:prstGeom prst="rect">
            <a:avLst/>
          </a:prstGeom>
          <a:noFill/>
        </p:spPr>
        <p:txBody>
          <a:bodyPr wrap="square" rtlCol="0">
            <a:spAutoFit/>
          </a:bodyPr>
          <a:lstStyle/>
          <a:p>
            <a:r>
              <a:rPr lang="tr-TR" sz="4000" b="1" dirty="0" err="1"/>
              <a:t>Effects</a:t>
            </a:r>
            <a:r>
              <a:rPr lang="tr-TR" sz="4000" b="1" dirty="0"/>
              <a:t> of </a:t>
            </a:r>
            <a:r>
              <a:rPr lang="tr-TR" sz="4000" b="1" dirty="0" err="1"/>
              <a:t>Fouling</a:t>
            </a:r>
            <a:endParaRPr lang="tr-TR" sz="4000" b="1" dirty="0"/>
          </a:p>
        </p:txBody>
      </p:sp>
      <p:sp>
        <p:nvSpPr>
          <p:cNvPr id="2" name="Metin kutusu 1">
            <a:extLst>
              <a:ext uri="{FF2B5EF4-FFF2-40B4-BE49-F238E27FC236}">
                <a16:creationId xmlns:a16="http://schemas.microsoft.com/office/drawing/2014/main" id="{8DF0ED45-B9CF-DD33-6786-D0F543FD2921}"/>
              </a:ext>
            </a:extLst>
          </p:cNvPr>
          <p:cNvSpPr txBox="1"/>
          <p:nvPr/>
        </p:nvSpPr>
        <p:spPr>
          <a:xfrm>
            <a:off x="217281" y="1001192"/>
            <a:ext cx="11660191" cy="53937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tr-TR" sz="2200" b="1" dirty="0" err="1"/>
              <a:t>Pressure</a:t>
            </a:r>
            <a:r>
              <a:rPr lang="tr-TR" sz="2200" b="1" dirty="0"/>
              <a:t> </a:t>
            </a:r>
            <a:r>
              <a:rPr lang="tr-TR" sz="2200" b="1" dirty="0" err="1"/>
              <a:t>drop</a:t>
            </a:r>
            <a:r>
              <a:rPr lang="tr-TR" sz="2200" b="1" dirty="0"/>
              <a:t> </a:t>
            </a:r>
            <a:r>
              <a:rPr lang="tr-TR" sz="2200" b="1" dirty="0" err="1"/>
              <a:t>under</a:t>
            </a:r>
            <a:r>
              <a:rPr lang="tr-TR" sz="2200" b="1" dirty="0"/>
              <a:t> </a:t>
            </a:r>
            <a:r>
              <a:rPr lang="tr-TR" sz="2200" b="1" dirty="0" err="1"/>
              <a:t>fouled</a:t>
            </a:r>
            <a:r>
              <a:rPr lang="tr-TR" sz="2200" b="1" dirty="0"/>
              <a:t> and </a:t>
            </a:r>
            <a:r>
              <a:rPr lang="tr-TR" sz="2200" b="1" dirty="0" err="1"/>
              <a:t>clean</a:t>
            </a:r>
            <a:r>
              <a:rPr lang="tr-TR" sz="2200" b="1" dirty="0"/>
              <a:t> </a:t>
            </a:r>
            <a:r>
              <a:rPr lang="tr-TR" sz="2200" b="1" dirty="0" err="1"/>
              <a:t>conditions</a:t>
            </a:r>
            <a:r>
              <a:rPr lang="tr-TR" sz="2200" b="1" dirty="0"/>
              <a:t> can be </a:t>
            </a:r>
            <a:r>
              <a:rPr lang="tr-TR" sz="2200" b="1" dirty="0" err="1"/>
              <a:t>related</a:t>
            </a:r>
            <a:r>
              <a:rPr lang="tr-TR" sz="2200" b="1" dirty="0"/>
              <a:t> as:</a:t>
            </a: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6065CD85-1859-F2AA-C292-1F66689E53CF}"/>
                  </a:ext>
                </a:extLst>
              </p:cNvPr>
              <p:cNvSpPr txBox="1"/>
              <p:nvPr/>
            </p:nvSpPr>
            <p:spPr>
              <a:xfrm>
                <a:off x="8981853" y="1001192"/>
                <a:ext cx="2498569" cy="92551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a:latin typeface="Cambria Math" panose="02040503050406030204" pitchFamily="18" charset="0"/>
                                  <a:ea typeface="Cambria Math" panose="02040503050406030204" pitchFamily="18" charset="0"/>
                                </a:rPr>
                                <m:t>𝐏</m:t>
                              </m:r>
                            </m:e>
                            <m:sub>
                              <m:r>
                                <a:rPr lang="tr-TR" sz="2400" b="1" i="1" smtClean="0">
                                  <a:latin typeface="Cambria Math" panose="02040503050406030204" pitchFamily="18" charset="0"/>
                                  <a:ea typeface="Cambria Math" panose="02040503050406030204" pitchFamily="18" charset="0"/>
                                </a:rPr>
                                <m:t>𝒇</m:t>
                              </m:r>
                            </m:sub>
                          </m:sSub>
                        </m:num>
                        <m:den>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a:latin typeface="Cambria Math" panose="02040503050406030204" pitchFamily="18" charset="0"/>
                                  <a:ea typeface="Cambria Math" panose="02040503050406030204" pitchFamily="18" charset="0"/>
                                </a:rPr>
                                <m:t>𝐏</m:t>
                              </m:r>
                            </m:e>
                            <m:sub>
                              <m:r>
                                <a:rPr lang="tr-TR" sz="2400" b="1" i="1" smtClean="0">
                                  <a:latin typeface="Cambria Math" panose="02040503050406030204" pitchFamily="18" charset="0"/>
                                  <a:ea typeface="Cambria Math" panose="02040503050406030204" pitchFamily="18" charset="0"/>
                                </a:rPr>
                                <m:t>𝒄</m:t>
                              </m:r>
                            </m:sub>
                          </m:sSub>
                        </m:den>
                      </m:f>
                      <m:r>
                        <a:rPr lang="tr-TR" sz="2400" b="1" i="0"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𝒇</m:t>
                              </m:r>
                            </m:e>
                            <m:sub>
                              <m:r>
                                <a:rPr lang="tr-TR" sz="2400" b="1" i="1" smtClean="0">
                                  <a:latin typeface="Cambria Math" panose="02040503050406030204" pitchFamily="18" charset="0"/>
                                  <a:ea typeface="Cambria Math" panose="02040503050406030204" pitchFamily="18" charset="0"/>
                                </a:rPr>
                                <m:t>𝒇</m:t>
                              </m:r>
                            </m:sub>
                          </m:sSub>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𝒄</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𝒇</m:t>
                              </m:r>
                            </m:e>
                            <m:sub>
                              <m:r>
                                <a:rPr lang="tr-TR" sz="2400" b="1" i="1" smtClean="0">
                                  <a:latin typeface="Cambria Math" panose="02040503050406030204" pitchFamily="18" charset="0"/>
                                  <a:ea typeface="Cambria Math" panose="02040503050406030204" pitchFamily="18" charset="0"/>
                                </a:rPr>
                                <m:t>𝒄</m:t>
                              </m:r>
                            </m:sub>
                          </m:sSub>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𝒇</m:t>
                              </m:r>
                            </m:sub>
                          </m:sSub>
                        </m:den>
                      </m:f>
                      <m:sSup>
                        <m:sSupPr>
                          <m:ctrlPr>
                            <a:rPr lang="tr-TR" sz="2400" b="1" i="1" smtClean="0">
                              <a:latin typeface="Cambria Math" panose="02040503050406030204" pitchFamily="18" charset="0"/>
                              <a:ea typeface="Cambria Math" panose="02040503050406030204" pitchFamily="18" charset="0"/>
                            </a:rPr>
                          </m:ctrlPr>
                        </m:sSupPr>
                        <m:e>
                          <m:d>
                            <m:dPr>
                              <m:ctrlPr>
                                <a:rPr lang="tr-TR" sz="2400" b="1" i="1" smtClean="0">
                                  <a:latin typeface="Cambria Math" panose="02040503050406030204" pitchFamily="18" charset="0"/>
                                  <a:ea typeface="Cambria Math" panose="02040503050406030204" pitchFamily="18" charset="0"/>
                                </a:rPr>
                              </m:ctrlPr>
                            </m:dPr>
                            <m:e>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𝒖</m:t>
                                      </m:r>
                                    </m:e>
                                    <m:sub>
                                      <m:r>
                                        <a:rPr lang="tr-TR" sz="2400" b="1" i="1" smtClean="0">
                                          <a:latin typeface="Cambria Math" panose="02040503050406030204" pitchFamily="18" charset="0"/>
                                          <a:ea typeface="Cambria Math" panose="02040503050406030204" pitchFamily="18" charset="0"/>
                                        </a:rPr>
                                        <m:t>𝒇</m:t>
                                      </m:r>
                                    </m:sub>
                                  </m:sSub>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𝒖</m:t>
                                      </m:r>
                                    </m:e>
                                    <m:sub>
                                      <m:r>
                                        <a:rPr lang="tr-TR" sz="2400" b="1" i="1" smtClean="0">
                                          <a:latin typeface="Cambria Math" panose="02040503050406030204" pitchFamily="18" charset="0"/>
                                          <a:ea typeface="Cambria Math" panose="02040503050406030204" pitchFamily="18" charset="0"/>
                                        </a:rPr>
                                        <m:t>𝒄</m:t>
                                      </m:r>
                                    </m:sub>
                                  </m:sSub>
                                </m:den>
                              </m:f>
                            </m:e>
                          </m:d>
                        </m:e>
                        <m:sup>
                          <m:r>
                            <a:rPr lang="tr-TR" sz="2400" b="1" i="1" smtClean="0">
                              <a:latin typeface="Cambria Math" panose="02040503050406030204" pitchFamily="18" charset="0"/>
                              <a:ea typeface="Cambria Math" panose="02040503050406030204" pitchFamily="18" charset="0"/>
                            </a:rPr>
                            <m:t>𝟐</m:t>
                          </m:r>
                        </m:sup>
                      </m:sSup>
                    </m:oMath>
                  </m:oMathPara>
                </a14:m>
                <a:endParaRPr lang="tr-TR" sz="2400" b="1" dirty="0"/>
              </a:p>
            </p:txBody>
          </p:sp>
        </mc:Choice>
        <mc:Fallback xmlns="">
          <p:sp>
            <p:nvSpPr>
              <p:cNvPr id="3" name="Metin kutusu 2">
                <a:extLst>
                  <a:ext uri="{FF2B5EF4-FFF2-40B4-BE49-F238E27FC236}">
                    <a16:creationId xmlns:a16="http://schemas.microsoft.com/office/drawing/2014/main" id="{6065CD85-1859-F2AA-C292-1F66689E53CF}"/>
                  </a:ext>
                </a:extLst>
              </p:cNvPr>
              <p:cNvSpPr txBox="1">
                <a:spLocks noRot="1" noChangeAspect="1" noMove="1" noResize="1" noEditPoints="1" noAdjustHandles="1" noChangeArrowheads="1" noChangeShapeType="1" noTextEdit="1"/>
              </p:cNvSpPr>
              <p:nvPr/>
            </p:nvSpPr>
            <p:spPr>
              <a:xfrm>
                <a:off x="8981853" y="1001192"/>
                <a:ext cx="2498569" cy="925510"/>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C41A2747-DF3A-0152-2E8C-0BA0EF7203AB}"/>
                  </a:ext>
                </a:extLst>
              </p:cNvPr>
              <p:cNvSpPr txBox="1"/>
              <p:nvPr/>
            </p:nvSpPr>
            <p:spPr>
              <a:xfrm>
                <a:off x="217281" y="1926702"/>
                <a:ext cx="8411153" cy="15550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tr-TR" sz="2200" b="1" dirty="0"/>
                  <a:t>By </a:t>
                </a:r>
                <a:r>
                  <a:rPr lang="tr-TR" sz="2200" b="1" dirty="0" err="1"/>
                  <a:t>assuming</a:t>
                </a:r>
                <a:r>
                  <a:rPr lang="tr-TR" sz="2200" b="1" dirty="0"/>
                  <a:t> </a:t>
                </a:r>
                <a:r>
                  <a:rPr lang="tr-TR" sz="2200" b="1" dirty="0" err="1"/>
                  <a:t>that</a:t>
                </a:r>
                <a:r>
                  <a:rPr lang="tr-TR" sz="2200" b="1" dirty="0"/>
                  <a:t> </a:t>
                </a:r>
                <a:r>
                  <a:rPr lang="tr-TR" sz="2200" b="1" dirty="0" err="1"/>
                  <a:t>the</a:t>
                </a:r>
                <a:r>
                  <a:rPr lang="tr-TR" sz="2200" b="1" dirty="0"/>
                  <a:t> </a:t>
                </a:r>
                <a:r>
                  <a:rPr lang="tr-TR" sz="2200" b="1" dirty="0" err="1"/>
                  <a:t>mass</a:t>
                </a:r>
                <a:r>
                  <a:rPr lang="tr-TR" sz="2200" b="1" dirty="0"/>
                  <a:t> </a:t>
                </a:r>
                <a:r>
                  <a:rPr lang="tr-TR" sz="2200" b="1" dirty="0" err="1"/>
                  <a:t>flow</a:t>
                </a:r>
                <a:r>
                  <a:rPr lang="tr-TR" sz="2200" b="1" dirty="0"/>
                  <a:t> rate </a:t>
                </a:r>
                <a14:m>
                  <m:oMath xmlns:m="http://schemas.openxmlformats.org/officeDocument/2006/math">
                    <m:acc>
                      <m:accPr>
                        <m:chr m:val="̇"/>
                        <m:ctrlPr>
                          <a:rPr lang="tr-TR" sz="2200" b="1" i="1" smtClean="0">
                            <a:latin typeface="Cambria Math" panose="02040503050406030204" pitchFamily="18" charset="0"/>
                          </a:rPr>
                        </m:ctrlPr>
                      </m:accPr>
                      <m:e>
                        <m:r>
                          <a:rPr lang="tr-TR" sz="2200" b="1" i="1" smtClean="0">
                            <a:latin typeface="Cambria Math" panose="02040503050406030204" pitchFamily="18" charset="0"/>
                          </a:rPr>
                          <m:t>𝒎</m:t>
                        </m:r>
                      </m:e>
                    </m:acc>
                    <m:r>
                      <a:rPr lang="tr-TR" sz="2200" b="1" i="1" smtClean="0">
                        <a:latin typeface="Cambria Math" panose="02040503050406030204" pitchFamily="18" charset="0"/>
                      </a:rPr>
                      <m:t>=</m:t>
                    </m:r>
                    <m:r>
                      <a:rPr lang="tr-TR" sz="2200" b="1" i="1" smtClean="0">
                        <a:latin typeface="Cambria Math" panose="02040503050406030204" pitchFamily="18" charset="0"/>
                        <a:ea typeface="Cambria Math" panose="02040503050406030204" pitchFamily="18" charset="0"/>
                      </a:rPr>
                      <m:t>𝝆</m:t>
                    </m:r>
                    <m:sSub>
                      <m:sSubPr>
                        <m:ctrlPr>
                          <a:rPr lang="tr-TR" sz="2200" b="1" i="1" smtClean="0">
                            <a:latin typeface="Cambria Math" panose="02040503050406030204" pitchFamily="18" charset="0"/>
                            <a:ea typeface="Cambria Math" panose="02040503050406030204" pitchFamily="18" charset="0"/>
                          </a:rPr>
                        </m:ctrlPr>
                      </m:sSubPr>
                      <m:e>
                        <m:r>
                          <a:rPr lang="tr-TR" sz="2200" b="1" i="1" smtClean="0">
                            <a:latin typeface="Cambria Math" panose="02040503050406030204" pitchFamily="18" charset="0"/>
                            <a:ea typeface="Cambria Math" panose="02040503050406030204" pitchFamily="18" charset="0"/>
                          </a:rPr>
                          <m:t>𝒖</m:t>
                        </m:r>
                      </m:e>
                      <m:sub>
                        <m:r>
                          <a:rPr lang="tr-TR" sz="2200" b="1" i="1" smtClean="0">
                            <a:latin typeface="Cambria Math" panose="02040503050406030204" pitchFamily="18" charset="0"/>
                            <a:ea typeface="Cambria Math" panose="02040503050406030204" pitchFamily="18" charset="0"/>
                          </a:rPr>
                          <m:t>𝒎</m:t>
                        </m:r>
                      </m:sub>
                    </m:sSub>
                    <m:r>
                      <a:rPr lang="tr-TR" sz="2200" b="1" i="1" smtClean="0">
                        <a:latin typeface="Cambria Math" panose="02040503050406030204" pitchFamily="18" charset="0"/>
                        <a:ea typeface="Cambria Math" panose="02040503050406030204" pitchFamily="18" charset="0"/>
                      </a:rPr>
                      <m:t>𝑨</m:t>
                    </m:r>
                  </m:oMath>
                </a14:m>
                <a:r>
                  <a:rPr lang="tr-TR" sz="2200" b="1" dirty="0"/>
                  <a:t> </a:t>
                </a:r>
                <a:r>
                  <a:rPr lang="tr-TR" sz="2200" b="1" dirty="0" err="1"/>
                  <a:t>under</a:t>
                </a:r>
                <a:r>
                  <a:rPr lang="tr-TR" sz="2200" b="1" dirty="0"/>
                  <a:t> </a:t>
                </a:r>
                <a:r>
                  <a:rPr lang="tr-TR" sz="2200" b="1" dirty="0" err="1"/>
                  <a:t>clean</a:t>
                </a:r>
                <a:r>
                  <a:rPr lang="tr-TR" sz="2200" b="1" dirty="0"/>
                  <a:t> and </a:t>
                </a:r>
                <a:r>
                  <a:rPr lang="tr-TR" sz="2200" b="1" dirty="0" err="1"/>
                  <a:t>fouled</a:t>
                </a:r>
                <a:r>
                  <a:rPr lang="tr-TR" sz="2200" b="1" dirty="0"/>
                  <a:t> </a:t>
                </a:r>
                <a:r>
                  <a:rPr lang="tr-TR" sz="2200" b="1" dirty="0" err="1"/>
                  <a:t>conditions</a:t>
                </a:r>
                <a:r>
                  <a:rPr lang="tr-TR" sz="2200" b="1" dirty="0"/>
                  <a:t> is </a:t>
                </a:r>
                <a:r>
                  <a:rPr lang="tr-TR" sz="2200" b="1" dirty="0" err="1"/>
                  <a:t>the</a:t>
                </a:r>
                <a:r>
                  <a:rPr lang="tr-TR" sz="2200" b="1" dirty="0"/>
                  <a:t> </a:t>
                </a:r>
                <a:r>
                  <a:rPr lang="tr-TR" sz="2200" b="1" dirty="0" err="1"/>
                  <a:t>same</a:t>
                </a:r>
                <a:r>
                  <a:rPr lang="tr-TR" sz="2200" b="1" dirty="0"/>
                  <a:t>, </a:t>
                </a:r>
                <a:r>
                  <a:rPr lang="tr-TR" sz="2200" b="1" dirty="0" err="1"/>
                  <a:t>the</a:t>
                </a:r>
                <a:r>
                  <a:rPr lang="tr-TR" sz="2200" b="1" dirty="0"/>
                  <a:t> </a:t>
                </a:r>
                <a:r>
                  <a:rPr lang="tr-TR" sz="2200" b="1" dirty="0" err="1"/>
                  <a:t>equation</a:t>
                </a:r>
                <a:r>
                  <a:rPr lang="tr-TR" sz="2200" b="1" dirty="0"/>
                  <a:t> </a:t>
                </a:r>
                <a:r>
                  <a:rPr lang="tr-TR" sz="2200" b="1" dirty="0" err="1"/>
                  <a:t>given</a:t>
                </a:r>
                <a:r>
                  <a:rPr lang="tr-TR" sz="2200" b="1" dirty="0"/>
                  <a:t> </a:t>
                </a:r>
                <a:r>
                  <a:rPr lang="tr-TR" sz="2200" b="1" dirty="0" err="1"/>
                  <a:t>above</a:t>
                </a:r>
                <a:r>
                  <a:rPr lang="tr-TR" sz="2200" b="1" dirty="0"/>
                  <a:t> can be </a:t>
                </a:r>
                <a:r>
                  <a:rPr lang="tr-TR" sz="2200" b="1" dirty="0" err="1"/>
                  <a:t>revised</a:t>
                </a:r>
                <a:r>
                  <a:rPr lang="tr-TR" sz="2200" b="1" dirty="0"/>
                  <a:t> as </a:t>
                </a:r>
                <a:r>
                  <a:rPr lang="tr-TR" sz="2200" b="1" dirty="0" err="1"/>
                  <a:t>follows</a:t>
                </a:r>
                <a:r>
                  <a:rPr lang="tr-TR" sz="2200" b="1" dirty="0"/>
                  <a:t>:</a:t>
                </a:r>
              </a:p>
            </p:txBody>
          </p:sp>
        </mc:Choice>
        <mc:Fallback xmlns="">
          <p:sp>
            <p:nvSpPr>
              <p:cNvPr id="6" name="Metin kutusu 5">
                <a:extLst>
                  <a:ext uri="{FF2B5EF4-FFF2-40B4-BE49-F238E27FC236}">
                    <a16:creationId xmlns:a16="http://schemas.microsoft.com/office/drawing/2014/main" id="{C41A2747-DF3A-0152-2E8C-0BA0EF7203AB}"/>
                  </a:ext>
                </a:extLst>
              </p:cNvPr>
              <p:cNvSpPr txBox="1">
                <a:spLocks noRot="1" noChangeAspect="1" noMove="1" noResize="1" noEditPoints="1" noAdjustHandles="1" noChangeArrowheads="1" noChangeShapeType="1" noTextEdit="1"/>
              </p:cNvSpPr>
              <p:nvPr/>
            </p:nvSpPr>
            <p:spPr>
              <a:xfrm>
                <a:off x="217281" y="1926702"/>
                <a:ext cx="8411153" cy="1555041"/>
              </a:xfrm>
              <a:prstGeom prst="rect">
                <a:avLst/>
              </a:prstGeom>
              <a:blipFill>
                <a:blip r:embed="rId4"/>
                <a:stretch>
                  <a:fillRect l="-870" r="-1015" b="-7451"/>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8" name="Metin kutusu 7">
                <a:extLst>
                  <a:ext uri="{FF2B5EF4-FFF2-40B4-BE49-F238E27FC236}">
                    <a16:creationId xmlns:a16="http://schemas.microsoft.com/office/drawing/2014/main" id="{6E58FA68-11BD-F759-F648-5D1EA83C1291}"/>
                  </a:ext>
                </a:extLst>
              </p:cNvPr>
              <p:cNvSpPr txBox="1"/>
              <p:nvPr/>
            </p:nvSpPr>
            <p:spPr>
              <a:xfrm>
                <a:off x="9144526" y="2206763"/>
                <a:ext cx="2245358" cy="94878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a:latin typeface="Cambria Math" panose="02040503050406030204" pitchFamily="18" charset="0"/>
                                  <a:ea typeface="Cambria Math" panose="02040503050406030204" pitchFamily="18" charset="0"/>
                                </a:rPr>
                                <m:t>𝐏</m:t>
                              </m:r>
                            </m:e>
                            <m:sub>
                              <m:r>
                                <a:rPr lang="tr-TR" sz="2400" b="1" i="1" smtClean="0">
                                  <a:latin typeface="Cambria Math" panose="02040503050406030204" pitchFamily="18" charset="0"/>
                                  <a:ea typeface="Cambria Math" panose="02040503050406030204" pitchFamily="18" charset="0"/>
                                </a:rPr>
                                <m:t>𝒇</m:t>
                              </m:r>
                            </m:sub>
                          </m:sSub>
                        </m:num>
                        <m:den>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a:latin typeface="Cambria Math" panose="02040503050406030204" pitchFamily="18" charset="0"/>
                                  <a:ea typeface="Cambria Math" panose="02040503050406030204" pitchFamily="18" charset="0"/>
                                </a:rPr>
                                <m:t>𝐏</m:t>
                              </m:r>
                            </m:e>
                            <m:sub>
                              <m:r>
                                <a:rPr lang="tr-TR" sz="2400" b="1" i="1" smtClean="0">
                                  <a:latin typeface="Cambria Math" panose="02040503050406030204" pitchFamily="18" charset="0"/>
                                  <a:ea typeface="Cambria Math" panose="02040503050406030204" pitchFamily="18" charset="0"/>
                                </a:rPr>
                                <m:t>𝒄</m:t>
                              </m:r>
                            </m:sub>
                          </m:sSub>
                        </m:den>
                      </m:f>
                      <m:r>
                        <a:rPr lang="tr-TR" sz="2400" b="1" i="0"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𝒇</m:t>
                              </m:r>
                            </m:e>
                            <m:sub>
                              <m:r>
                                <a:rPr lang="tr-TR" sz="2400" b="1" i="1" smtClean="0">
                                  <a:latin typeface="Cambria Math" panose="02040503050406030204" pitchFamily="18" charset="0"/>
                                  <a:ea typeface="Cambria Math" panose="02040503050406030204" pitchFamily="18" charset="0"/>
                                </a:rPr>
                                <m:t>𝒇</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𝒇</m:t>
                              </m:r>
                            </m:e>
                            <m:sub>
                              <m:r>
                                <a:rPr lang="tr-TR" sz="2400" b="1" i="1" smtClean="0">
                                  <a:latin typeface="Cambria Math" panose="02040503050406030204" pitchFamily="18" charset="0"/>
                                  <a:ea typeface="Cambria Math" panose="02040503050406030204" pitchFamily="18" charset="0"/>
                                </a:rPr>
                                <m:t>𝒄</m:t>
                              </m:r>
                            </m:sub>
                          </m:sSub>
                        </m:den>
                      </m:f>
                      <m:sSup>
                        <m:sSupPr>
                          <m:ctrlPr>
                            <a:rPr lang="tr-TR" sz="2400" b="1" i="1" smtClean="0">
                              <a:latin typeface="Cambria Math" panose="02040503050406030204" pitchFamily="18" charset="0"/>
                              <a:ea typeface="Cambria Math" panose="02040503050406030204" pitchFamily="18" charset="0"/>
                            </a:rPr>
                          </m:ctrlPr>
                        </m:sSupPr>
                        <m:e>
                          <m:d>
                            <m:dPr>
                              <m:ctrlPr>
                                <a:rPr lang="tr-TR" sz="2400" b="1" i="1" smtClean="0">
                                  <a:latin typeface="Cambria Math" panose="02040503050406030204" pitchFamily="18" charset="0"/>
                                  <a:ea typeface="Cambria Math" panose="02040503050406030204" pitchFamily="18" charset="0"/>
                                </a:rPr>
                              </m:ctrlPr>
                            </m:dPr>
                            <m:e>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𝒄</m:t>
                                      </m:r>
                                    </m:sub>
                                  </m:sSub>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𝒇</m:t>
                                      </m:r>
                                    </m:sub>
                                  </m:sSub>
                                </m:den>
                              </m:f>
                            </m:e>
                          </m:d>
                        </m:e>
                        <m:sup>
                          <m:r>
                            <a:rPr lang="tr-TR" sz="2400" b="1" i="1" smtClean="0">
                              <a:latin typeface="Cambria Math" panose="02040503050406030204" pitchFamily="18" charset="0"/>
                              <a:ea typeface="Cambria Math" panose="02040503050406030204" pitchFamily="18" charset="0"/>
                            </a:rPr>
                            <m:t>𝟓</m:t>
                          </m:r>
                        </m:sup>
                      </m:sSup>
                    </m:oMath>
                  </m:oMathPara>
                </a14:m>
                <a:endParaRPr lang="tr-TR" sz="2400" b="1" dirty="0"/>
              </a:p>
            </p:txBody>
          </p:sp>
        </mc:Choice>
        <mc:Fallback>
          <p:sp>
            <p:nvSpPr>
              <p:cNvPr id="8" name="Metin kutusu 7">
                <a:extLst>
                  <a:ext uri="{FF2B5EF4-FFF2-40B4-BE49-F238E27FC236}">
                    <a16:creationId xmlns:a16="http://schemas.microsoft.com/office/drawing/2014/main" id="{6E58FA68-11BD-F759-F648-5D1EA83C1291}"/>
                  </a:ext>
                </a:extLst>
              </p:cNvPr>
              <p:cNvSpPr txBox="1">
                <a:spLocks noRot="1" noChangeAspect="1" noMove="1" noResize="1" noEditPoints="1" noAdjustHandles="1" noChangeArrowheads="1" noChangeShapeType="1" noTextEdit="1"/>
              </p:cNvSpPr>
              <p:nvPr/>
            </p:nvSpPr>
            <p:spPr>
              <a:xfrm>
                <a:off x="9144526" y="2206763"/>
                <a:ext cx="2245358" cy="948786"/>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a:extLst>
                  <a:ext uri="{FF2B5EF4-FFF2-40B4-BE49-F238E27FC236}">
                    <a16:creationId xmlns:a16="http://schemas.microsoft.com/office/drawing/2014/main" id="{B981628E-0009-43FF-A289-337490E6578C}"/>
                  </a:ext>
                </a:extLst>
              </p:cNvPr>
              <p:cNvSpPr txBox="1"/>
              <p:nvPr/>
            </p:nvSpPr>
            <p:spPr>
              <a:xfrm>
                <a:off x="217281" y="3527256"/>
                <a:ext cx="11553188" cy="115775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tr-TR" sz="2200" b="1" dirty="0"/>
                  <a:t>The </a:t>
                </a:r>
                <a:r>
                  <a:rPr lang="tr-TR" sz="2200" b="1" dirty="0" err="1"/>
                  <a:t>fouling</a:t>
                </a:r>
                <a:r>
                  <a:rPr lang="tr-TR" sz="2200" b="1" dirty="0"/>
                  <a:t> </a:t>
                </a:r>
                <a:r>
                  <a:rPr lang="tr-TR" sz="2200" b="1" dirty="0" err="1"/>
                  <a:t>factor</a:t>
                </a:r>
                <a:r>
                  <a:rPr lang="tr-TR" sz="2200" b="1" dirty="0"/>
                  <a:t> can be </a:t>
                </a:r>
                <a:r>
                  <a:rPr lang="tr-TR" sz="2200" b="1" dirty="0" err="1"/>
                  <a:t>related</a:t>
                </a:r>
                <a:r>
                  <a:rPr lang="tr-TR" sz="2200" b="1" dirty="0"/>
                  <a:t> to </a:t>
                </a:r>
                <a:r>
                  <a:rPr lang="tr-TR" sz="2200" b="1" dirty="0" err="1"/>
                  <a:t>the</a:t>
                </a:r>
                <a:r>
                  <a:rPr lang="tr-TR" sz="2200" b="1" dirty="0"/>
                  <a:t> </a:t>
                </a:r>
                <a:r>
                  <a:rPr lang="tr-TR" sz="2200" b="1" dirty="0">
                    <a:solidFill>
                      <a:schemeClr val="accent2"/>
                    </a:solidFill>
                  </a:rPr>
                  <a:t>fouling </a:t>
                </a:r>
                <a:r>
                  <a:rPr lang="tr-TR" sz="2200" b="1" dirty="0" err="1">
                    <a:solidFill>
                      <a:schemeClr val="accent2"/>
                    </a:solidFill>
                  </a:rPr>
                  <a:t>thermal</a:t>
                </a:r>
                <a:r>
                  <a:rPr lang="tr-TR" sz="2200" b="1" dirty="0">
                    <a:solidFill>
                      <a:schemeClr val="accent2"/>
                    </a:solidFill>
                  </a:rPr>
                  <a:t> </a:t>
                </a:r>
                <a:r>
                  <a:rPr lang="tr-TR" sz="2200" b="1" dirty="0" err="1">
                    <a:solidFill>
                      <a:schemeClr val="accent2"/>
                    </a:solidFill>
                  </a:rPr>
                  <a:t>conductivity</a:t>
                </a:r>
                <a:r>
                  <a:rPr lang="tr-TR" sz="2200" b="1" dirty="0">
                    <a:solidFill>
                      <a:schemeClr val="accent2"/>
                    </a:solidFill>
                  </a:rPr>
                  <a:t>, </a:t>
                </a:r>
                <a14:m>
                  <m:oMath xmlns:m="http://schemas.openxmlformats.org/officeDocument/2006/math">
                    <m:sSub>
                      <m:sSubPr>
                        <m:ctrlPr>
                          <a:rPr lang="tr-TR" sz="2200" b="1" i="1" smtClean="0">
                            <a:solidFill>
                              <a:schemeClr val="accent2"/>
                            </a:solidFill>
                            <a:latin typeface="Cambria Math" panose="02040503050406030204" pitchFamily="18" charset="0"/>
                          </a:rPr>
                        </m:ctrlPr>
                      </m:sSubPr>
                      <m:e>
                        <m:r>
                          <a:rPr lang="tr-TR" sz="2200" b="1" i="1" smtClean="0">
                            <a:solidFill>
                              <a:schemeClr val="accent2"/>
                            </a:solidFill>
                            <a:latin typeface="Cambria Math" panose="02040503050406030204" pitchFamily="18" charset="0"/>
                          </a:rPr>
                          <m:t>𝒌</m:t>
                        </m:r>
                      </m:e>
                      <m:sub>
                        <m:r>
                          <a:rPr lang="tr-TR" sz="2200" b="1" i="1" smtClean="0">
                            <a:solidFill>
                              <a:schemeClr val="accent2"/>
                            </a:solidFill>
                            <a:latin typeface="Cambria Math" panose="02040503050406030204" pitchFamily="18" charset="0"/>
                          </a:rPr>
                          <m:t>𝒇</m:t>
                        </m:r>
                      </m:sub>
                    </m:sSub>
                  </m:oMath>
                </a14:m>
                <a:r>
                  <a:rPr lang="tr-TR" sz="2200" b="1" dirty="0"/>
                  <a:t>, and </a:t>
                </a:r>
                <a:r>
                  <a:rPr lang="tr-TR" sz="2200" b="1" dirty="0" err="1"/>
                  <a:t>the</a:t>
                </a:r>
                <a:r>
                  <a:rPr lang="tr-TR" sz="2200" b="1" dirty="0"/>
                  <a:t> </a:t>
                </a:r>
                <a:r>
                  <a:rPr lang="tr-TR" sz="2200" b="1" dirty="0">
                    <a:solidFill>
                      <a:schemeClr val="accent2"/>
                    </a:solidFill>
                  </a:rPr>
                  <a:t>fouling </a:t>
                </a:r>
                <a:r>
                  <a:rPr lang="tr-TR" sz="2200" b="1" dirty="0" err="1">
                    <a:solidFill>
                      <a:schemeClr val="accent2"/>
                    </a:solidFill>
                  </a:rPr>
                  <a:t>thickness</a:t>
                </a:r>
                <a:r>
                  <a:rPr lang="tr-TR" sz="2200" b="1" dirty="0">
                    <a:solidFill>
                      <a:schemeClr val="accent2"/>
                    </a:solidFill>
                  </a:rPr>
                  <a:t>, </a:t>
                </a:r>
                <a14:m>
                  <m:oMath xmlns:m="http://schemas.openxmlformats.org/officeDocument/2006/math">
                    <m:sSub>
                      <m:sSubPr>
                        <m:ctrlPr>
                          <a:rPr lang="tr-TR" sz="2200" b="1" i="1" smtClean="0">
                            <a:solidFill>
                              <a:schemeClr val="accent2"/>
                            </a:solidFill>
                            <a:latin typeface="Cambria Math" panose="02040503050406030204" pitchFamily="18" charset="0"/>
                          </a:rPr>
                        </m:ctrlPr>
                      </m:sSubPr>
                      <m:e>
                        <m:r>
                          <a:rPr lang="tr-TR" sz="2200" b="1" i="1" smtClean="0">
                            <a:solidFill>
                              <a:schemeClr val="accent2"/>
                            </a:solidFill>
                            <a:latin typeface="Cambria Math" panose="02040503050406030204" pitchFamily="18" charset="0"/>
                          </a:rPr>
                          <m:t>𝒕</m:t>
                        </m:r>
                      </m:e>
                      <m:sub>
                        <m:r>
                          <a:rPr lang="tr-TR" sz="2200" b="1" i="1" smtClean="0">
                            <a:solidFill>
                              <a:schemeClr val="accent2"/>
                            </a:solidFill>
                            <a:latin typeface="Cambria Math" panose="02040503050406030204" pitchFamily="18" charset="0"/>
                          </a:rPr>
                          <m:t>𝒇</m:t>
                        </m:r>
                      </m:sub>
                    </m:sSub>
                  </m:oMath>
                </a14:m>
                <a:r>
                  <a:rPr lang="tr-TR" sz="2200" b="1" dirty="0">
                    <a:solidFill>
                      <a:schemeClr val="accent2"/>
                    </a:solidFill>
                  </a:rPr>
                  <a:t>,</a:t>
                </a:r>
                <a:r>
                  <a:rPr lang="tr-TR" sz="2200" b="1" dirty="0"/>
                  <a:t> as:</a:t>
                </a:r>
              </a:p>
            </p:txBody>
          </p:sp>
        </mc:Choice>
        <mc:Fallback xmlns="">
          <p:sp>
            <p:nvSpPr>
              <p:cNvPr id="9" name="Metin kutusu 8">
                <a:extLst>
                  <a:ext uri="{FF2B5EF4-FFF2-40B4-BE49-F238E27FC236}">
                    <a16:creationId xmlns:a16="http://schemas.microsoft.com/office/drawing/2014/main" id="{B981628E-0009-43FF-A289-337490E6578C}"/>
                  </a:ext>
                </a:extLst>
              </p:cNvPr>
              <p:cNvSpPr txBox="1">
                <a:spLocks noRot="1" noChangeAspect="1" noMove="1" noResize="1" noEditPoints="1" noAdjustHandles="1" noChangeArrowheads="1" noChangeShapeType="1" noTextEdit="1"/>
              </p:cNvSpPr>
              <p:nvPr/>
            </p:nvSpPr>
            <p:spPr>
              <a:xfrm>
                <a:off x="217281" y="3527256"/>
                <a:ext cx="11553188" cy="1157753"/>
              </a:xfrm>
              <a:prstGeom prst="rect">
                <a:avLst/>
              </a:prstGeom>
              <a:blipFill>
                <a:blip r:embed="rId6"/>
                <a:stretch>
                  <a:fillRect l="-633" r="-686" b="-684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B0D3DC07-D2A5-3483-7E5A-DA9A71DFA318}"/>
                  </a:ext>
                </a:extLst>
              </p:cNvPr>
              <p:cNvSpPr txBox="1"/>
              <p:nvPr/>
            </p:nvSpPr>
            <p:spPr>
              <a:xfrm>
                <a:off x="697676" y="4890049"/>
                <a:ext cx="1158266" cy="79836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𝑹</m:t>
                          </m:r>
                        </m:e>
                        <m:sub>
                          <m:r>
                            <a:rPr lang="tr-TR" sz="2400" b="1" i="1">
                              <a:latin typeface="Cambria Math" panose="02040503050406030204" pitchFamily="18" charset="0"/>
                              <a:ea typeface="Cambria Math" panose="02040503050406030204" pitchFamily="18" charset="0"/>
                            </a:rPr>
                            <m:t>𝒇</m:t>
                          </m:r>
                        </m:sub>
                      </m:sSub>
                      <m:r>
                        <a:rPr lang="tr-TR" sz="2400" b="1" i="0"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𝒕</m:t>
                              </m:r>
                            </m:e>
                            <m:sub>
                              <m:r>
                                <a:rPr lang="tr-TR" sz="2400" b="1" i="1" smtClean="0">
                                  <a:latin typeface="Cambria Math" panose="02040503050406030204" pitchFamily="18" charset="0"/>
                                  <a:ea typeface="Cambria Math" panose="02040503050406030204" pitchFamily="18" charset="0"/>
                                </a:rPr>
                                <m:t>𝒇</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𝒌</m:t>
                              </m:r>
                            </m:e>
                            <m:sub>
                              <m:r>
                                <a:rPr lang="tr-TR" sz="2400" b="1" i="1" smtClean="0">
                                  <a:latin typeface="Cambria Math" panose="02040503050406030204" pitchFamily="18" charset="0"/>
                                  <a:ea typeface="Cambria Math" panose="02040503050406030204" pitchFamily="18" charset="0"/>
                                </a:rPr>
                                <m:t>𝒇</m:t>
                              </m:r>
                            </m:sub>
                          </m:sSub>
                        </m:den>
                      </m:f>
                    </m:oMath>
                  </m:oMathPara>
                </a14:m>
                <a:endParaRPr lang="tr-TR" sz="2400" b="1" dirty="0"/>
              </a:p>
            </p:txBody>
          </p:sp>
        </mc:Choice>
        <mc:Fallback xmlns="">
          <p:sp>
            <p:nvSpPr>
              <p:cNvPr id="10" name="Metin kutusu 9">
                <a:extLst>
                  <a:ext uri="{FF2B5EF4-FFF2-40B4-BE49-F238E27FC236}">
                    <a16:creationId xmlns:a16="http://schemas.microsoft.com/office/drawing/2014/main" id="{B0D3DC07-D2A5-3483-7E5A-DA9A71DFA318}"/>
                  </a:ext>
                </a:extLst>
              </p:cNvPr>
              <p:cNvSpPr txBox="1">
                <a:spLocks noRot="1" noChangeAspect="1" noMove="1" noResize="1" noEditPoints="1" noAdjustHandles="1" noChangeArrowheads="1" noChangeShapeType="1" noTextEdit="1"/>
              </p:cNvSpPr>
              <p:nvPr/>
            </p:nvSpPr>
            <p:spPr>
              <a:xfrm>
                <a:off x="697676" y="4890049"/>
                <a:ext cx="1158266" cy="798360"/>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22EA025C-7C46-693C-DEE5-8CABE66F5425}"/>
                  </a:ext>
                </a:extLst>
              </p:cNvPr>
              <p:cNvSpPr txBox="1"/>
              <p:nvPr/>
            </p:nvSpPr>
            <p:spPr>
              <a:xfrm>
                <a:off x="697676" y="5824244"/>
                <a:ext cx="2579681" cy="88549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𝑹</m:t>
                          </m:r>
                        </m:e>
                        <m:sub>
                          <m:r>
                            <a:rPr lang="tr-TR" sz="2400" b="1" i="1">
                              <a:latin typeface="Cambria Math" panose="02040503050406030204" pitchFamily="18" charset="0"/>
                              <a:ea typeface="Cambria Math" panose="02040503050406030204" pitchFamily="18" charset="0"/>
                            </a:rPr>
                            <m:t>𝒇</m:t>
                          </m:r>
                        </m:sub>
                      </m:sSub>
                      <m:r>
                        <a:rPr lang="tr-TR" sz="2400" b="1" i="0"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𝒄</m:t>
                              </m:r>
                            </m:sub>
                          </m:sSub>
                          <m:r>
                            <a:rPr lang="tr-TR" sz="2400" b="1" i="1" smtClean="0">
                              <a:latin typeface="Cambria Math" panose="02040503050406030204" pitchFamily="18" charset="0"/>
                              <a:ea typeface="Cambria Math" panose="02040503050406030204" pitchFamily="18" charset="0"/>
                            </a:rPr>
                            <m:t>𝒍𝒏</m:t>
                          </m:r>
                          <m:d>
                            <m:dPr>
                              <m:ctrlPr>
                                <a:rPr lang="tr-TR" sz="2400" b="1" i="1" smtClean="0">
                                  <a:latin typeface="Cambria Math" panose="02040503050406030204" pitchFamily="18" charset="0"/>
                                  <a:ea typeface="Cambria Math" panose="02040503050406030204" pitchFamily="18" charset="0"/>
                                </a:rPr>
                              </m:ctrlPr>
                            </m:dPr>
                            <m:e>
                              <m:f>
                                <m:fPr>
                                  <m:type m:val="lin"/>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𝒄</m:t>
                                      </m:r>
                                    </m:sub>
                                  </m:sSub>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𝒇</m:t>
                                      </m:r>
                                    </m:sub>
                                  </m:sSub>
                                </m:den>
                              </m:f>
                            </m:e>
                          </m:d>
                        </m:num>
                        <m:den>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𝝅</m:t>
                          </m:r>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𝒌</m:t>
                              </m:r>
                            </m:e>
                            <m:sub>
                              <m:r>
                                <a:rPr lang="tr-TR" sz="2400" b="1" i="1" smtClean="0">
                                  <a:latin typeface="Cambria Math" panose="02040503050406030204" pitchFamily="18" charset="0"/>
                                  <a:ea typeface="Cambria Math" panose="02040503050406030204" pitchFamily="18" charset="0"/>
                                </a:rPr>
                                <m:t>𝒇</m:t>
                              </m:r>
                            </m:sub>
                          </m:sSub>
                        </m:den>
                      </m:f>
                    </m:oMath>
                  </m:oMathPara>
                </a14:m>
                <a:endParaRPr lang="tr-TR" sz="2400" b="1" dirty="0"/>
              </a:p>
            </p:txBody>
          </p:sp>
        </mc:Choice>
        <mc:Fallback xmlns="">
          <p:sp>
            <p:nvSpPr>
              <p:cNvPr id="11" name="Metin kutusu 10">
                <a:extLst>
                  <a:ext uri="{FF2B5EF4-FFF2-40B4-BE49-F238E27FC236}">
                    <a16:creationId xmlns:a16="http://schemas.microsoft.com/office/drawing/2014/main" id="{22EA025C-7C46-693C-DEE5-8CABE66F5425}"/>
                  </a:ext>
                </a:extLst>
              </p:cNvPr>
              <p:cNvSpPr txBox="1">
                <a:spLocks noRot="1" noChangeAspect="1" noMove="1" noResize="1" noEditPoints="1" noAdjustHandles="1" noChangeArrowheads="1" noChangeShapeType="1" noTextEdit="1"/>
              </p:cNvSpPr>
              <p:nvPr/>
            </p:nvSpPr>
            <p:spPr>
              <a:xfrm>
                <a:off x="697676" y="5824244"/>
                <a:ext cx="2579681" cy="885499"/>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2" name="Metin kutusu 11">
            <a:extLst>
              <a:ext uri="{FF2B5EF4-FFF2-40B4-BE49-F238E27FC236}">
                <a16:creationId xmlns:a16="http://schemas.microsoft.com/office/drawing/2014/main" id="{03A9892E-93D5-E68D-B85E-28830ECD7357}"/>
              </a:ext>
            </a:extLst>
          </p:cNvPr>
          <p:cNvSpPr txBox="1"/>
          <p:nvPr/>
        </p:nvSpPr>
        <p:spPr>
          <a:xfrm>
            <a:off x="2577831" y="4993937"/>
            <a:ext cx="2354093" cy="400110"/>
          </a:xfrm>
          <a:prstGeom prst="rect">
            <a:avLst/>
          </a:prstGeom>
          <a:noFill/>
        </p:spPr>
        <p:txBody>
          <a:bodyPr wrap="square" rtlCol="0">
            <a:spAutoFit/>
          </a:bodyPr>
          <a:lstStyle/>
          <a:p>
            <a:r>
              <a:rPr lang="tr-TR" sz="2000" b="1" dirty="0" err="1"/>
              <a:t>For</a:t>
            </a:r>
            <a:r>
              <a:rPr lang="tr-TR" sz="2000" b="1" dirty="0"/>
              <a:t> a plane </a:t>
            </a:r>
            <a:r>
              <a:rPr lang="tr-TR" sz="2000" b="1" dirty="0" err="1"/>
              <a:t>wall</a:t>
            </a:r>
            <a:endParaRPr lang="tr-TR" sz="2000" b="1" dirty="0"/>
          </a:p>
        </p:txBody>
      </p:sp>
      <p:sp>
        <p:nvSpPr>
          <p:cNvPr id="13" name="Metin kutusu 12">
            <a:extLst>
              <a:ext uri="{FF2B5EF4-FFF2-40B4-BE49-F238E27FC236}">
                <a16:creationId xmlns:a16="http://schemas.microsoft.com/office/drawing/2014/main" id="{F1240DC1-C1CA-CA25-A1B3-4742AC1E9E2D}"/>
              </a:ext>
            </a:extLst>
          </p:cNvPr>
          <p:cNvSpPr txBox="1"/>
          <p:nvPr/>
        </p:nvSpPr>
        <p:spPr>
          <a:xfrm>
            <a:off x="3566295" y="6043278"/>
            <a:ext cx="3787816" cy="400110"/>
          </a:xfrm>
          <a:prstGeom prst="rect">
            <a:avLst/>
          </a:prstGeom>
          <a:noFill/>
        </p:spPr>
        <p:txBody>
          <a:bodyPr wrap="square" rtlCol="0">
            <a:spAutoFit/>
          </a:bodyPr>
          <a:lstStyle/>
          <a:p>
            <a:r>
              <a:rPr lang="tr-TR" sz="2000" b="1" dirty="0" err="1"/>
              <a:t>For</a:t>
            </a:r>
            <a:r>
              <a:rPr lang="tr-TR" sz="2000" b="1" dirty="0"/>
              <a:t> a </a:t>
            </a:r>
            <a:r>
              <a:rPr lang="tr-TR" sz="2000" b="1" dirty="0" err="1"/>
              <a:t>cylindrical</a:t>
            </a:r>
            <a:r>
              <a:rPr lang="tr-TR" sz="2000" b="1" dirty="0"/>
              <a:t> </a:t>
            </a:r>
            <a:r>
              <a:rPr lang="tr-TR" sz="2000" b="1" dirty="0" err="1"/>
              <a:t>tube</a:t>
            </a:r>
            <a:r>
              <a:rPr lang="tr-TR" sz="2000" b="1" dirty="0"/>
              <a:t> </a:t>
            </a:r>
            <a:r>
              <a:rPr lang="tr-TR" sz="2000" b="1" dirty="0" err="1"/>
              <a:t>wall</a:t>
            </a:r>
            <a:endParaRPr lang="tr-TR" sz="2000" b="1" dirty="0"/>
          </a:p>
        </p:txBody>
      </p:sp>
    </p:spTree>
    <p:extLst>
      <p:ext uri="{BB962C8B-B14F-4D97-AF65-F5344CB8AC3E}">
        <p14:creationId xmlns:p14="http://schemas.microsoft.com/office/powerpoint/2010/main" val="16387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F5FBC-A44A-FDE4-FEB9-C9EF4514784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C5D17B-650E-0FE5-0C2B-545CFD85C99B}"/>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C8C30F9E-63D9-5AB3-C869-EE2B60D5BA79}"/>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3EB7196F-A227-A4E6-F92D-471021961BD0}"/>
              </a:ext>
            </a:extLst>
          </p:cNvPr>
          <p:cNvSpPr txBox="1"/>
          <p:nvPr/>
        </p:nvSpPr>
        <p:spPr>
          <a:xfrm>
            <a:off x="217281" y="74909"/>
            <a:ext cx="4535788" cy="707886"/>
          </a:xfrm>
          <a:prstGeom prst="rect">
            <a:avLst/>
          </a:prstGeom>
          <a:noFill/>
        </p:spPr>
        <p:txBody>
          <a:bodyPr wrap="square" rtlCol="0">
            <a:spAutoFit/>
          </a:bodyPr>
          <a:lstStyle/>
          <a:p>
            <a:r>
              <a:rPr lang="tr-TR" sz="4000" b="1" dirty="0" err="1"/>
              <a:t>Effects</a:t>
            </a:r>
            <a:r>
              <a:rPr lang="tr-TR" sz="4000" b="1" dirty="0"/>
              <a:t> of </a:t>
            </a:r>
            <a:r>
              <a:rPr lang="tr-TR" sz="4000" b="1" dirty="0" err="1"/>
              <a:t>Fouling</a:t>
            </a:r>
            <a:endParaRPr lang="tr-TR" sz="4000" b="1" dirty="0"/>
          </a:p>
        </p:txBody>
      </p:sp>
      <mc:AlternateContent xmlns:mc="http://schemas.openxmlformats.org/markup-compatibility/2006" xmlns:a14="http://schemas.microsoft.com/office/drawing/2010/main">
        <mc:Choice Requires="a14">
          <p:sp>
            <p:nvSpPr>
              <p:cNvPr id="2" name="Metin kutusu 1">
                <a:extLst>
                  <a:ext uri="{FF2B5EF4-FFF2-40B4-BE49-F238E27FC236}">
                    <a16:creationId xmlns:a16="http://schemas.microsoft.com/office/drawing/2014/main" id="{7D365809-2DA5-6899-9102-53026730325F}"/>
                  </a:ext>
                </a:extLst>
              </p:cNvPr>
              <p:cNvSpPr txBox="1"/>
              <p:nvPr/>
            </p:nvSpPr>
            <p:spPr>
              <a:xfrm>
                <a:off x="217281" y="1001192"/>
                <a:ext cx="11660191" cy="55784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tr-TR" sz="2200" b="1" dirty="0">
                    <a:solidFill>
                      <a:schemeClr val="accent2"/>
                    </a:solidFill>
                  </a:rPr>
                  <a:t>Inner </a:t>
                </a:r>
                <a:r>
                  <a:rPr lang="tr-TR" sz="2200" b="1" dirty="0" err="1">
                    <a:solidFill>
                      <a:schemeClr val="accent2"/>
                    </a:solidFill>
                  </a:rPr>
                  <a:t>diameter</a:t>
                </a:r>
                <a:r>
                  <a:rPr lang="tr-TR" sz="2200" b="1" dirty="0">
                    <a:solidFill>
                      <a:schemeClr val="accent2"/>
                    </a:solidFill>
                  </a:rPr>
                  <a:t> </a:t>
                </a:r>
                <a:r>
                  <a:rPr lang="tr-TR" sz="2200" b="1" dirty="0" err="1">
                    <a:solidFill>
                      <a:schemeClr val="accent2"/>
                    </a:solidFill>
                  </a:rPr>
                  <a:t>under</a:t>
                </a:r>
                <a:r>
                  <a:rPr lang="tr-TR" sz="2200" b="1" dirty="0">
                    <a:solidFill>
                      <a:schemeClr val="accent2"/>
                    </a:solidFill>
                  </a:rPr>
                  <a:t> </a:t>
                </a:r>
                <a:r>
                  <a:rPr lang="tr-TR" sz="2200" b="1" dirty="0" err="1">
                    <a:solidFill>
                      <a:schemeClr val="accent2"/>
                    </a:solidFill>
                  </a:rPr>
                  <a:t>fouled</a:t>
                </a:r>
                <a:r>
                  <a:rPr lang="tr-TR" sz="2200" b="1" dirty="0">
                    <a:solidFill>
                      <a:schemeClr val="accent2"/>
                    </a:solidFill>
                  </a:rPr>
                  <a:t> </a:t>
                </a:r>
                <a:r>
                  <a:rPr lang="tr-TR" sz="2200" b="1" dirty="0" err="1">
                    <a:solidFill>
                      <a:schemeClr val="accent2"/>
                    </a:solidFill>
                  </a:rPr>
                  <a:t>conditions</a:t>
                </a:r>
                <a:r>
                  <a:rPr lang="tr-TR" sz="2200" b="1" dirty="0">
                    <a:solidFill>
                      <a:schemeClr val="accent2"/>
                    </a:solidFill>
                  </a:rPr>
                  <a:t>, </a:t>
                </a:r>
                <a14:m>
                  <m:oMath xmlns:m="http://schemas.openxmlformats.org/officeDocument/2006/math">
                    <m:sSub>
                      <m:sSubPr>
                        <m:ctrlPr>
                          <a:rPr lang="tr-TR" sz="2000" b="1" i="1" smtClean="0">
                            <a:solidFill>
                              <a:schemeClr val="accent2"/>
                            </a:solidFill>
                            <a:latin typeface="Cambria Math" panose="02040503050406030204" pitchFamily="18" charset="0"/>
                            <a:ea typeface="Cambria Math" panose="02040503050406030204" pitchFamily="18" charset="0"/>
                          </a:rPr>
                        </m:ctrlPr>
                      </m:sSubPr>
                      <m:e>
                        <m:r>
                          <a:rPr lang="tr-TR" sz="2000" b="1" i="1" smtClean="0">
                            <a:solidFill>
                              <a:schemeClr val="accent2"/>
                            </a:solidFill>
                            <a:latin typeface="Cambria Math" panose="02040503050406030204" pitchFamily="18" charset="0"/>
                            <a:ea typeface="Cambria Math" panose="02040503050406030204" pitchFamily="18" charset="0"/>
                          </a:rPr>
                          <m:t>𝒅</m:t>
                        </m:r>
                      </m:e>
                      <m:sub>
                        <m:r>
                          <a:rPr lang="tr-TR" sz="2000" b="1" i="1">
                            <a:solidFill>
                              <a:schemeClr val="accent2"/>
                            </a:solidFill>
                            <a:latin typeface="Cambria Math" panose="02040503050406030204" pitchFamily="18" charset="0"/>
                            <a:ea typeface="Cambria Math" panose="02040503050406030204" pitchFamily="18" charset="0"/>
                          </a:rPr>
                          <m:t>𝒇</m:t>
                        </m:r>
                      </m:sub>
                    </m:sSub>
                  </m:oMath>
                </a14:m>
                <a:r>
                  <a:rPr lang="tr-TR" sz="2200" b="1" dirty="0"/>
                  <a:t>, can be </a:t>
                </a:r>
                <a:r>
                  <a:rPr lang="tr-TR" sz="2200" b="1" dirty="0" err="1"/>
                  <a:t>obtained</a:t>
                </a:r>
                <a:r>
                  <a:rPr lang="tr-TR" sz="2200" b="1" dirty="0"/>
                  <a:t> by </a:t>
                </a:r>
                <a:r>
                  <a:rPr lang="tr-TR" sz="2200" b="1" dirty="0" err="1"/>
                  <a:t>rearranging</a:t>
                </a:r>
                <a:r>
                  <a:rPr lang="tr-TR" sz="2200" b="1" dirty="0"/>
                  <a:t>:</a:t>
                </a:r>
              </a:p>
            </p:txBody>
          </p:sp>
        </mc:Choice>
        <mc:Fallback xmlns="">
          <p:sp>
            <p:nvSpPr>
              <p:cNvPr id="2" name="Metin kutusu 1">
                <a:extLst>
                  <a:ext uri="{FF2B5EF4-FFF2-40B4-BE49-F238E27FC236}">
                    <a16:creationId xmlns:a16="http://schemas.microsoft.com/office/drawing/2014/main" id="{7D365809-2DA5-6899-9102-53026730325F}"/>
                  </a:ext>
                </a:extLst>
              </p:cNvPr>
              <p:cNvSpPr txBox="1">
                <a:spLocks noRot="1" noChangeAspect="1" noMove="1" noResize="1" noEditPoints="1" noAdjustHandles="1" noChangeArrowheads="1" noChangeShapeType="1" noTextEdit="1"/>
              </p:cNvSpPr>
              <p:nvPr/>
            </p:nvSpPr>
            <p:spPr>
              <a:xfrm>
                <a:off x="217281" y="1001192"/>
                <a:ext cx="11660191" cy="557845"/>
              </a:xfrm>
              <a:prstGeom prst="rect">
                <a:avLst/>
              </a:prstGeom>
              <a:blipFill>
                <a:blip r:embed="rId3"/>
                <a:stretch>
                  <a:fillRect l="-628" b="-1847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1950202F-58DC-0286-2A59-6FDAA9F25CA7}"/>
                  </a:ext>
                </a:extLst>
              </p:cNvPr>
              <p:cNvSpPr txBox="1"/>
              <p:nvPr/>
            </p:nvSpPr>
            <p:spPr>
              <a:xfrm>
                <a:off x="639311" y="1806381"/>
                <a:ext cx="3439723"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𝒇</m:t>
                          </m:r>
                        </m:sub>
                      </m:sSub>
                      <m:r>
                        <a:rPr lang="tr-TR" sz="2400" b="1" i="0" smtClean="0">
                          <a:latin typeface="Cambria Math" panose="02040503050406030204" pitchFamily="18" charset="0"/>
                          <a:ea typeface="Cambria Math" panose="02040503050406030204" pitchFamily="18" charset="0"/>
                        </a:rPr>
                        <m:t>=</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𝒄</m:t>
                          </m:r>
                        </m:sub>
                      </m:sSub>
                      <m:r>
                        <a:rPr lang="tr-TR" sz="2400" b="1" i="1" smtClean="0">
                          <a:latin typeface="Cambria Math" panose="02040503050406030204" pitchFamily="18" charset="0"/>
                          <a:ea typeface="Cambria Math" panose="02040503050406030204" pitchFamily="18" charset="0"/>
                        </a:rPr>
                        <m:t>𝒆𝒙𝒑</m:t>
                      </m:r>
                      <m:d>
                        <m:dPr>
                          <m:ctrlPr>
                            <a:rPr lang="tr-TR" sz="2400" b="1" i="1" smtClean="0">
                              <a:latin typeface="Cambria Math" panose="02040503050406030204" pitchFamily="18" charset="0"/>
                              <a:ea typeface="Cambria Math" panose="02040503050406030204" pitchFamily="18" charset="0"/>
                            </a:rPr>
                          </m:ctrlPr>
                        </m:dPr>
                        <m:e>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𝝅</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𝒌</m:t>
                                  </m:r>
                                </m:e>
                                <m:sub>
                                  <m:r>
                                    <a:rPr lang="tr-TR" sz="2400" b="1" i="1" smtClean="0">
                                      <a:latin typeface="Cambria Math" panose="02040503050406030204" pitchFamily="18" charset="0"/>
                                      <a:ea typeface="Cambria Math" panose="02040503050406030204" pitchFamily="18" charset="0"/>
                                    </a:rPr>
                                    <m:t>𝒇</m:t>
                                  </m:r>
                                </m:sub>
                              </m:sSub>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𝑹</m:t>
                                  </m:r>
                                </m:e>
                                <m:sub>
                                  <m:r>
                                    <a:rPr lang="tr-TR" sz="2400" b="1" i="1" smtClean="0">
                                      <a:latin typeface="Cambria Math" panose="02040503050406030204" pitchFamily="18" charset="0"/>
                                      <a:ea typeface="Cambria Math" panose="02040503050406030204" pitchFamily="18" charset="0"/>
                                    </a:rPr>
                                    <m:t>𝒇</m:t>
                                  </m:r>
                                </m:sub>
                              </m:sSub>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𝒄</m:t>
                                  </m:r>
                                </m:sub>
                              </m:sSub>
                            </m:den>
                          </m:f>
                        </m:e>
                      </m:d>
                    </m:oMath>
                  </m:oMathPara>
                </a14:m>
                <a:endParaRPr lang="tr-TR" sz="2400" b="1" dirty="0"/>
              </a:p>
            </p:txBody>
          </p:sp>
        </mc:Choice>
        <mc:Fallback xmlns="">
          <p:sp>
            <p:nvSpPr>
              <p:cNvPr id="3" name="Metin kutusu 2">
                <a:extLst>
                  <a:ext uri="{FF2B5EF4-FFF2-40B4-BE49-F238E27FC236}">
                    <a16:creationId xmlns:a16="http://schemas.microsoft.com/office/drawing/2014/main" id="{1950202F-58DC-0286-2A59-6FDAA9F25CA7}"/>
                  </a:ext>
                </a:extLst>
              </p:cNvPr>
              <p:cNvSpPr txBox="1">
                <a:spLocks noRot="1" noChangeAspect="1" noMove="1" noResize="1" noEditPoints="1" noAdjustHandles="1" noChangeArrowheads="1" noChangeShapeType="1" noTextEdit="1"/>
              </p:cNvSpPr>
              <p:nvPr/>
            </p:nvSpPr>
            <p:spPr>
              <a:xfrm>
                <a:off x="639311" y="1806381"/>
                <a:ext cx="3439723" cy="829843"/>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2E9363F0-01CB-29CD-3C51-4962564B104E}"/>
                  </a:ext>
                </a:extLst>
              </p:cNvPr>
              <p:cNvSpPr txBox="1"/>
              <p:nvPr/>
            </p:nvSpPr>
            <p:spPr>
              <a:xfrm>
                <a:off x="217280" y="2966179"/>
                <a:ext cx="11660191" cy="55784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tr-TR" sz="2200" b="1" dirty="0">
                    <a:solidFill>
                      <a:schemeClr val="tx1"/>
                    </a:solidFill>
                  </a:rPr>
                  <a:t>The </a:t>
                </a:r>
                <a:r>
                  <a:rPr lang="tr-TR" sz="2200" b="1" dirty="0">
                    <a:solidFill>
                      <a:srgbClr val="0000FF"/>
                    </a:solidFill>
                  </a:rPr>
                  <a:t>fouling </a:t>
                </a:r>
                <a:r>
                  <a:rPr lang="tr-TR" sz="2200" b="1" dirty="0" err="1">
                    <a:solidFill>
                      <a:srgbClr val="0000FF"/>
                    </a:solidFill>
                  </a:rPr>
                  <a:t>thickness</a:t>
                </a:r>
                <a:r>
                  <a:rPr lang="tr-TR" sz="2200" b="1" dirty="0">
                    <a:solidFill>
                      <a:srgbClr val="0000FF"/>
                    </a:solidFill>
                  </a:rPr>
                  <a:t>, </a:t>
                </a:r>
                <a14:m>
                  <m:oMath xmlns:m="http://schemas.openxmlformats.org/officeDocument/2006/math">
                    <m:sSub>
                      <m:sSubPr>
                        <m:ctrlPr>
                          <a:rPr lang="tr-TR" sz="2000" b="1" i="1" smtClean="0">
                            <a:solidFill>
                              <a:srgbClr val="0000FF"/>
                            </a:solidFill>
                            <a:latin typeface="Cambria Math" panose="02040503050406030204" pitchFamily="18" charset="0"/>
                            <a:ea typeface="Cambria Math" panose="02040503050406030204" pitchFamily="18" charset="0"/>
                          </a:rPr>
                        </m:ctrlPr>
                      </m:sSubPr>
                      <m:e>
                        <m:r>
                          <a:rPr lang="tr-TR" sz="2000" b="1" i="1" smtClean="0">
                            <a:solidFill>
                              <a:srgbClr val="0000FF"/>
                            </a:solidFill>
                            <a:latin typeface="Cambria Math" panose="02040503050406030204" pitchFamily="18" charset="0"/>
                            <a:ea typeface="Cambria Math" panose="02040503050406030204" pitchFamily="18" charset="0"/>
                          </a:rPr>
                          <m:t>𝒕</m:t>
                        </m:r>
                      </m:e>
                      <m:sub>
                        <m:r>
                          <a:rPr lang="tr-TR" sz="2000" b="1" i="1">
                            <a:solidFill>
                              <a:srgbClr val="0000FF"/>
                            </a:solidFill>
                            <a:latin typeface="Cambria Math" panose="02040503050406030204" pitchFamily="18" charset="0"/>
                            <a:ea typeface="Cambria Math" panose="02040503050406030204" pitchFamily="18" charset="0"/>
                          </a:rPr>
                          <m:t>𝒇</m:t>
                        </m:r>
                      </m:sub>
                    </m:sSub>
                  </m:oMath>
                </a14:m>
                <a:r>
                  <a:rPr lang="tr-TR" sz="2200" b="1" dirty="0">
                    <a:solidFill>
                      <a:schemeClr val="tx1"/>
                    </a:solidFill>
                  </a:rPr>
                  <a:t>, is </a:t>
                </a:r>
                <a:r>
                  <a:rPr lang="tr-TR" sz="2200" b="1" dirty="0" err="1">
                    <a:solidFill>
                      <a:schemeClr val="tx1"/>
                    </a:solidFill>
                  </a:rPr>
                  <a:t>expressed</a:t>
                </a:r>
                <a:r>
                  <a:rPr lang="tr-TR" sz="2200" b="1" dirty="0">
                    <a:solidFill>
                      <a:schemeClr val="tx1"/>
                    </a:solidFill>
                  </a:rPr>
                  <a:t> as:</a:t>
                </a:r>
              </a:p>
            </p:txBody>
          </p:sp>
        </mc:Choice>
        <mc:Fallback xmlns="">
          <p:sp>
            <p:nvSpPr>
              <p:cNvPr id="6" name="Metin kutusu 5">
                <a:extLst>
                  <a:ext uri="{FF2B5EF4-FFF2-40B4-BE49-F238E27FC236}">
                    <a16:creationId xmlns:a16="http://schemas.microsoft.com/office/drawing/2014/main" id="{2E9363F0-01CB-29CD-3C51-4962564B104E}"/>
                  </a:ext>
                </a:extLst>
              </p:cNvPr>
              <p:cNvSpPr txBox="1">
                <a:spLocks noRot="1" noChangeAspect="1" noMove="1" noResize="1" noEditPoints="1" noAdjustHandles="1" noChangeArrowheads="1" noChangeShapeType="1" noTextEdit="1"/>
              </p:cNvSpPr>
              <p:nvPr/>
            </p:nvSpPr>
            <p:spPr>
              <a:xfrm>
                <a:off x="217280" y="2966179"/>
                <a:ext cx="11660191" cy="557845"/>
              </a:xfrm>
              <a:prstGeom prst="rect">
                <a:avLst/>
              </a:prstGeom>
              <a:blipFill>
                <a:blip r:embed="rId5"/>
                <a:stretch>
                  <a:fillRect l="-628" b="-1868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1F7C8F6E-43B0-1C6B-6A23-FAFCE73226AE}"/>
                  </a:ext>
                </a:extLst>
              </p:cNvPr>
              <p:cNvSpPr txBox="1"/>
              <p:nvPr/>
            </p:nvSpPr>
            <p:spPr>
              <a:xfrm>
                <a:off x="639311" y="3817490"/>
                <a:ext cx="4691221"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𝒕</m:t>
                          </m:r>
                        </m:e>
                        <m:sub>
                          <m:r>
                            <a:rPr lang="tr-TR" sz="2400" b="1" i="1">
                              <a:latin typeface="Cambria Math" panose="02040503050406030204" pitchFamily="18" charset="0"/>
                              <a:ea typeface="Cambria Math" panose="02040503050406030204" pitchFamily="18" charset="0"/>
                            </a:rPr>
                            <m:t>𝒇</m:t>
                          </m:r>
                        </m:sub>
                      </m:sSub>
                      <m:r>
                        <a:rPr lang="tr-TR" sz="2400" b="1" i="0" smtClean="0">
                          <a:latin typeface="Cambria Math" panose="02040503050406030204" pitchFamily="18" charset="0"/>
                          <a:ea typeface="Cambria Math" panose="02040503050406030204" pitchFamily="18" charset="0"/>
                        </a:rPr>
                        <m:t>=</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𝟓</m:t>
                          </m:r>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𝒄</m:t>
                          </m:r>
                        </m:sub>
                      </m:sSub>
                      <m:d>
                        <m:dPr>
                          <m:begChr m:val="["/>
                          <m:endChr m:val="]"/>
                          <m:ctrlPr>
                            <a:rPr lang="tr-TR" sz="2400" b="1" i="1" smtClean="0">
                              <a:latin typeface="Cambria Math" panose="02040503050406030204" pitchFamily="18" charset="0"/>
                              <a:ea typeface="Cambria Math" panose="02040503050406030204" pitchFamily="18" charset="0"/>
                            </a:rPr>
                          </m:ctrlPr>
                        </m:dPr>
                        <m:e>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𝒆𝒙𝒑</m:t>
                          </m:r>
                          <m:d>
                            <m:dPr>
                              <m:ctrlPr>
                                <a:rPr lang="tr-TR" sz="2400" b="1" i="1">
                                  <a:latin typeface="Cambria Math" panose="02040503050406030204" pitchFamily="18" charset="0"/>
                                  <a:ea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r>
                                    <a:rPr lang="tr-TR" sz="2400" b="1" i="1">
                                      <a:latin typeface="Cambria Math" panose="02040503050406030204" pitchFamily="18" charset="0"/>
                                      <a:ea typeface="Cambria Math" panose="02040503050406030204" pitchFamily="18" charset="0"/>
                                    </a:rPr>
                                    <m:t>𝟐</m:t>
                                  </m:r>
                                  <m:r>
                                    <a:rPr lang="tr-TR" sz="2400" b="1" i="1">
                                      <a:latin typeface="Cambria Math" panose="02040503050406030204" pitchFamily="18" charset="0"/>
                                      <a:ea typeface="Cambria Math" panose="02040503050406030204" pitchFamily="18" charset="0"/>
                                    </a:rPr>
                                    <m:t>𝝅</m:t>
                                  </m:r>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𝒌</m:t>
                                      </m:r>
                                    </m:e>
                                    <m:sub>
                                      <m:r>
                                        <a:rPr lang="tr-TR" sz="2400" b="1" i="1">
                                          <a:latin typeface="Cambria Math" panose="02040503050406030204" pitchFamily="18" charset="0"/>
                                          <a:ea typeface="Cambria Math" panose="02040503050406030204" pitchFamily="18" charset="0"/>
                                        </a:rPr>
                                        <m:t>𝒇</m:t>
                                      </m:r>
                                    </m:sub>
                                  </m:sSub>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𝑹</m:t>
                                      </m:r>
                                    </m:e>
                                    <m:sub>
                                      <m:r>
                                        <a:rPr lang="tr-TR" sz="2400" b="1" i="1">
                                          <a:latin typeface="Cambria Math" panose="02040503050406030204" pitchFamily="18" charset="0"/>
                                          <a:ea typeface="Cambria Math" panose="02040503050406030204" pitchFamily="18" charset="0"/>
                                        </a:rPr>
                                        <m:t>𝒇</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𝒄</m:t>
                                      </m:r>
                                    </m:sub>
                                  </m:sSub>
                                </m:den>
                              </m:f>
                            </m:e>
                          </m:d>
                        </m:e>
                      </m:d>
                    </m:oMath>
                  </m:oMathPara>
                </a14:m>
                <a:endParaRPr lang="tr-TR" sz="2400" b="1" dirty="0"/>
              </a:p>
            </p:txBody>
          </p:sp>
        </mc:Choice>
        <mc:Fallback xmlns="">
          <p:sp>
            <p:nvSpPr>
              <p:cNvPr id="8" name="Metin kutusu 7">
                <a:extLst>
                  <a:ext uri="{FF2B5EF4-FFF2-40B4-BE49-F238E27FC236}">
                    <a16:creationId xmlns:a16="http://schemas.microsoft.com/office/drawing/2014/main" id="{1F7C8F6E-43B0-1C6B-6A23-FAFCE73226AE}"/>
                  </a:ext>
                </a:extLst>
              </p:cNvPr>
              <p:cNvSpPr txBox="1">
                <a:spLocks noRot="1" noChangeAspect="1" noMove="1" noResize="1" noEditPoints="1" noAdjustHandles="1" noChangeArrowheads="1" noChangeShapeType="1" noTextEdit="1"/>
              </p:cNvSpPr>
              <p:nvPr/>
            </p:nvSpPr>
            <p:spPr>
              <a:xfrm>
                <a:off x="639311" y="3817490"/>
                <a:ext cx="4691221" cy="829843"/>
              </a:xfrm>
              <a:prstGeom prst="rect">
                <a:avLst/>
              </a:prstGeom>
              <a:blipFill>
                <a:blip r:embed="rId6"/>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93196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8557-EB82-5B06-043C-9BFEA17417A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D15769F-97EA-E8A1-E4D2-7C58CAAFBBAB}"/>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AA6035D2-2ED0-8A09-F131-3F5A0A565A5D}"/>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520304D6-4FA9-8B20-B746-9D9A86311A30}"/>
              </a:ext>
            </a:extLst>
          </p:cNvPr>
          <p:cNvSpPr txBox="1"/>
          <p:nvPr/>
        </p:nvSpPr>
        <p:spPr>
          <a:xfrm>
            <a:off x="217281" y="74909"/>
            <a:ext cx="4535788" cy="707886"/>
          </a:xfrm>
          <a:prstGeom prst="rect">
            <a:avLst/>
          </a:prstGeom>
          <a:noFill/>
        </p:spPr>
        <p:txBody>
          <a:bodyPr wrap="square" rtlCol="0">
            <a:spAutoFit/>
          </a:bodyPr>
          <a:lstStyle/>
          <a:p>
            <a:r>
              <a:rPr lang="tr-TR" sz="4000" b="1" dirty="0" err="1"/>
              <a:t>Effects</a:t>
            </a:r>
            <a:r>
              <a:rPr lang="tr-TR" sz="4000" b="1" dirty="0"/>
              <a:t> of </a:t>
            </a:r>
            <a:r>
              <a:rPr lang="tr-TR" sz="4000" b="1" dirty="0" err="1"/>
              <a:t>Fouling</a:t>
            </a:r>
            <a:endParaRPr lang="tr-TR" sz="4000" b="1" dirty="0"/>
          </a:p>
        </p:txBody>
      </p:sp>
      <p:sp>
        <p:nvSpPr>
          <p:cNvPr id="3" name="Metin kutusu 2">
            <a:extLst>
              <a:ext uri="{FF2B5EF4-FFF2-40B4-BE49-F238E27FC236}">
                <a16:creationId xmlns:a16="http://schemas.microsoft.com/office/drawing/2014/main" id="{364DF67D-E672-E19E-F200-5B107AEA8A23}"/>
              </a:ext>
            </a:extLst>
          </p:cNvPr>
          <p:cNvSpPr txBox="1"/>
          <p:nvPr/>
        </p:nvSpPr>
        <p:spPr>
          <a:xfrm>
            <a:off x="217281" y="903767"/>
            <a:ext cx="11728285" cy="1631216"/>
          </a:xfrm>
          <a:prstGeom prst="rect">
            <a:avLst/>
          </a:prstGeom>
          <a:noFill/>
        </p:spPr>
        <p:txBody>
          <a:bodyPr wrap="square">
            <a:spAutoFit/>
          </a:bodyPr>
          <a:lstStyle/>
          <a:p>
            <a:pPr marL="285750" indent="-285750" algn="just">
              <a:buFont typeface="Arial" panose="020B0604020202020204" pitchFamily="34" charset="0"/>
              <a:buChar char="•"/>
            </a:pPr>
            <a:r>
              <a:rPr lang="tr-TR" sz="2000" b="1" dirty="0" err="1"/>
              <a:t>In</a:t>
            </a:r>
            <a:r>
              <a:rPr lang="tr-TR" sz="2000" b="1" dirty="0"/>
              <a:t> general, </a:t>
            </a:r>
            <a:r>
              <a:rPr lang="tr-TR" sz="2000" b="1" dirty="0" err="1"/>
              <a:t>the</a:t>
            </a:r>
            <a:r>
              <a:rPr lang="tr-TR" sz="2000" b="1" dirty="0"/>
              <a:t> </a:t>
            </a:r>
            <a:r>
              <a:rPr lang="tr-TR" sz="2000" b="1" dirty="0" err="1"/>
              <a:t>fouling</a:t>
            </a:r>
            <a:r>
              <a:rPr lang="tr-TR" sz="2000" b="1" dirty="0"/>
              <a:t> </a:t>
            </a:r>
            <a:r>
              <a:rPr lang="tr-TR" sz="2000" b="1" dirty="0" err="1"/>
              <a:t>layer</a:t>
            </a:r>
            <a:r>
              <a:rPr lang="tr-TR" sz="2000" b="1" dirty="0"/>
              <a:t> </a:t>
            </a:r>
            <a:r>
              <a:rPr lang="tr-TR" sz="2000" b="1" dirty="0" err="1"/>
              <a:t>consists</a:t>
            </a:r>
            <a:r>
              <a:rPr lang="tr-TR" sz="2000" b="1" dirty="0"/>
              <a:t> of </a:t>
            </a:r>
            <a:r>
              <a:rPr lang="tr-TR" sz="2000" b="1" dirty="0" err="1"/>
              <a:t>several</a:t>
            </a:r>
            <a:r>
              <a:rPr lang="tr-TR" sz="2000" b="1" dirty="0"/>
              <a:t> materials. </a:t>
            </a:r>
            <a:r>
              <a:rPr lang="tr-TR" sz="2000" b="1" dirty="0" err="1"/>
              <a:t>Thermal</a:t>
            </a:r>
            <a:r>
              <a:rPr lang="tr-TR" sz="2000" b="1" dirty="0"/>
              <a:t> </a:t>
            </a:r>
            <a:r>
              <a:rPr lang="tr-TR" sz="2000" b="1" dirty="0" err="1"/>
              <a:t>conductivity</a:t>
            </a:r>
            <a:r>
              <a:rPr lang="tr-TR" sz="2000" b="1" dirty="0"/>
              <a:t> </a:t>
            </a:r>
            <a:r>
              <a:rPr lang="tr-TR" sz="2000" b="1" dirty="0" err="1"/>
              <a:t>may</a:t>
            </a:r>
            <a:r>
              <a:rPr lang="tr-TR" sz="2000" b="1" dirty="0"/>
              <a:t> </a:t>
            </a:r>
            <a:r>
              <a:rPr lang="tr-TR" sz="2000" b="1" dirty="0" err="1"/>
              <a:t>also</a:t>
            </a:r>
            <a:r>
              <a:rPr lang="tr-TR" sz="2000" b="1" dirty="0"/>
              <a:t> be </a:t>
            </a:r>
            <a:r>
              <a:rPr lang="tr-TR" sz="2000" b="1" dirty="0" err="1"/>
              <a:t>nonuniform</a:t>
            </a:r>
            <a:r>
              <a:rPr lang="tr-TR" sz="2000" b="1" dirty="0"/>
              <a:t>. </a:t>
            </a:r>
            <a:r>
              <a:rPr lang="tr-TR" sz="2000" b="1" dirty="0" err="1"/>
              <a:t>Approximate</a:t>
            </a:r>
            <a:r>
              <a:rPr lang="tr-TR" sz="2000" b="1" dirty="0"/>
              <a:t> </a:t>
            </a:r>
            <a:r>
              <a:rPr lang="tr-TR" sz="2000" b="1" dirty="0" err="1"/>
              <a:t>thermal</a:t>
            </a:r>
            <a:r>
              <a:rPr lang="tr-TR" sz="2000" b="1" dirty="0"/>
              <a:t> </a:t>
            </a:r>
            <a:r>
              <a:rPr lang="tr-TR" sz="2000" b="1" dirty="0" err="1"/>
              <a:t>conductivities</a:t>
            </a:r>
            <a:r>
              <a:rPr lang="tr-TR" sz="2000" b="1" dirty="0"/>
              <a:t> of </a:t>
            </a:r>
            <a:r>
              <a:rPr lang="tr-TR" sz="2000" b="1" dirty="0" err="1"/>
              <a:t>pure</a:t>
            </a:r>
            <a:r>
              <a:rPr lang="tr-TR" sz="2000" b="1" dirty="0"/>
              <a:t> materials </a:t>
            </a:r>
            <a:r>
              <a:rPr lang="tr-TR" sz="2000" b="1" dirty="0" err="1"/>
              <a:t>that</a:t>
            </a:r>
            <a:r>
              <a:rPr lang="tr-TR" sz="2000" b="1" dirty="0"/>
              <a:t> can </a:t>
            </a:r>
            <a:r>
              <a:rPr lang="tr-TR" sz="2000" b="1" dirty="0" err="1"/>
              <a:t>constitute</a:t>
            </a:r>
            <a:r>
              <a:rPr lang="tr-TR" sz="2000" b="1" dirty="0"/>
              <a:t> </a:t>
            </a:r>
            <a:r>
              <a:rPr lang="tr-TR" sz="2000" b="1" dirty="0" err="1"/>
              <a:t>fouling</a:t>
            </a:r>
            <a:r>
              <a:rPr lang="tr-TR" sz="2000" b="1" dirty="0"/>
              <a:t> </a:t>
            </a:r>
            <a:r>
              <a:rPr lang="tr-TR" sz="2000" b="1" dirty="0" err="1"/>
              <a:t>deposits</a:t>
            </a:r>
            <a:r>
              <a:rPr lang="tr-TR" sz="2000" b="1" dirty="0"/>
              <a:t> </a:t>
            </a:r>
            <a:r>
              <a:rPr lang="tr-TR" sz="2000" b="1" dirty="0" err="1"/>
              <a:t>are</a:t>
            </a:r>
            <a:r>
              <a:rPr lang="tr-TR" sz="2000" b="1" dirty="0"/>
              <a:t> </a:t>
            </a:r>
            <a:r>
              <a:rPr lang="tr-TR" sz="2000" b="1" dirty="0" err="1"/>
              <a:t>given</a:t>
            </a:r>
            <a:r>
              <a:rPr lang="tr-TR" sz="2000" b="1" dirty="0"/>
              <a:t> in </a:t>
            </a:r>
            <a:r>
              <a:rPr lang="tr-TR" sz="2000" b="1" dirty="0" err="1"/>
              <a:t>the</a:t>
            </a:r>
            <a:r>
              <a:rPr lang="tr-TR" sz="2000" b="1" dirty="0"/>
              <a:t> </a:t>
            </a:r>
            <a:r>
              <a:rPr lang="tr-TR" sz="2000" b="1" dirty="0" err="1"/>
              <a:t>second</a:t>
            </a:r>
            <a:r>
              <a:rPr lang="tr-TR" sz="2000" b="1" dirty="0"/>
              <a:t> </a:t>
            </a:r>
            <a:r>
              <a:rPr lang="tr-TR" sz="2000" b="1" dirty="0" err="1"/>
              <a:t>column</a:t>
            </a:r>
            <a:r>
              <a:rPr lang="tr-TR" sz="2000" b="1" dirty="0"/>
              <a:t> of </a:t>
            </a:r>
            <a:r>
              <a:rPr lang="tr-TR" sz="2000" b="1" dirty="0" err="1"/>
              <a:t>Table</a:t>
            </a:r>
            <a:r>
              <a:rPr lang="tr-TR" sz="2000" b="1" dirty="0"/>
              <a:t> </a:t>
            </a:r>
            <a:r>
              <a:rPr lang="tr-TR" sz="2000" b="1"/>
              <a:t>5.3. </a:t>
            </a:r>
            <a:endParaRPr lang="tr-TR" sz="2000" b="1" dirty="0"/>
          </a:p>
          <a:p>
            <a:pPr marL="285750" indent="-285750" algn="just">
              <a:buFont typeface="Arial" panose="020B0604020202020204" pitchFamily="34" charset="0"/>
              <a:buChar char="•"/>
            </a:pPr>
            <a:r>
              <a:rPr lang="tr-TR" sz="2000" b="1" dirty="0" err="1"/>
              <a:t>The</a:t>
            </a:r>
            <a:r>
              <a:rPr lang="tr-TR" sz="2000" b="1" dirty="0"/>
              <a:t> </a:t>
            </a:r>
            <a:r>
              <a:rPr lang="tr-TR" sz="2000" b="1" dirty="0" err="1"/>
              <a:t>percentage</a:t>
            </a:r>
            <a:r>
              <a:rPr lang="tr-TR" sz="2000" b="1" dirty="0"/>
              <a:t> of </a:t>
            </a:r>
            <a:r>
              <a:rPr lang="tr-TR" sz="2000" b="1" dirty="0" err="1"/>
              <a:t>remaining</a:t>
            </a:r>
            <a:r>
              <a:rPr lang="tr-TR" sz="2000" b="1" dirty="0"/>
              <a:t> </a:t>
            </a:r>
            <a:r>
              <a:rPr lang="tr-TR" sz="2000" b="1" dirty="0" err="1"/>
              <a:t>flow</a:t>
            </a:r>
            <a:r>
              <a:rPr lang="tr-TR" sz="2000" b="1" dirty="0"/>
              <a:t> </a:t>
            </a:r>
            <a:r>
              <a:rPr lang="tr-TR" sz="2000" b="1" dirty="0" err="1"/>
              <a:t>area</a:t>
            </a:r>
            <a:r>
              <a:rPr lang="tr-TR" sz="2000" b="1" dirty="0"/>
              <a:t> and </a:t>
            </a:r>
            <a:r>
              <a:rPr lang="tr-TR" sz="2000" b="1" dirty="0" err="1"/>
              <a:t>percentage</a:t>
            </a:r>
            <a:r>
              <a:rPr lang="tr-TR" sz="2000" b="1" dirty="0"/>
              <a:t> </a:t>
            </a:r>
            <a:r>
              <a:rPr lang="tr-TR" sz="2000" b="1" dirty="0" err="1"/>
              <a:t>increase</a:t>
            </a:r>
            <a:r>
              <a:rPr lang="tr-TR" sz="2000" b="1" dirty="0"/>
              <a:t> in </a:t>
            </a:r>
            <a:r>
              <a:rPr lang="tr-TR" sz="2000" b="1" dirty="0" err="1"/>
              <a:t>the</a:t>
            </a:r>
            <a:r>
              <a:rPr lang="tr-TR" sz="2000" b="1" dirty="0"/>
              <a:t> </a:t>
            </a:r>
            <a:r>
              <a:rPr lang="tr-TR" sz="2000" b="1" dirty="0" err="1"/>
              <a:t>pressure</a:t>
            </a:r>
            <a:r>
              <a:rPr lang="tr-TR" sz="2000" b="1" dirty="0"/>
              <a:t> </a:t>
            </a:r>
            <a:r>
              <a:rPr lang="tr-TR" sz="2000" b="1" dirty="0" err="1"/>
              <a:t>drop</a:t>
            </a:r>
            <a:r>
              <a:rPr lang="tr-TR" sz="2000" b="1" dirty="0"/>
              <a:t> </a:t>
            </a:r>
            <a:r>
              <a:rPr lang="tr-TR" sz="2000" b="1" dirty="0" err="1"/>
              <a:t>are</a:t>
            </a:r>
            <a:r>
              <a:rPr lang="tr-TR" sz="2000" b="1" dirty="0"/>
              <a:t> </a:t>
            </a:r>
            <a:r>
              <a:rPr lang="tr-TR" sz="2000" b="1" dirty="0" err="1"/>
              <a:t>given</a:t>
            </a:r>
            <a:r>
              <a:rPr lang="tr-TR" sz="2000" b="1" dirty="0"/>
              <a:t> in </a:t>
            </a:r>
            <a:r>
              <a:rPr lang="tr-TR" sz="2000" b="1" dirty="0" err="1"/>
              <a:t>columns</a:t>
            </a:r>
            <a:r>
              <a:rPr lang="tr-TR" sz="2000" b="1" dirty="0"/>
              <a:t> 3 and 4 of </a:t>
            </a:r>
            <a:r>
              <a:rPr lang="tr-TR" sz="2000" b="1" dirty="0" err="1"/>
              <a:t>Table</a:t>
            </a:r>
            <a:r>
              <a:rPr lang="tr-TR" sz="2000" b="1" dirty="0"/>
              <a:t> 5.3, </a:t>
            </a:r>
            <a:r>
              <a:rPr lang="tr-TR" sz="2000" b="1" dirty="0" err="1"/>
              <a:t>respectively</a:t>
            </a:r>
            <a:r>
              <a:rPr lang="tr-TR" sz="2000" b="1" dirty="0"/>
              <a:t>. </a:t>
            </a:r>
          </a:p>
        </p:txBody>
      </p:sp>
      <p:pic>
        <p:nvPicPr>
          <p:cNvPr id="8" name="Resim 7">
            <a:extLst>
              <a:ext uri="{FF2B5EF4-FFF2-40B4-BE49-F238E27FC236}">
                <a16:creationId xmlns:a16="http://schemas.microsoft.com/office/drawing/2014/main" id="{CFD99F5C-3B8F-093B-CBDA-56AE1E934A5B}"/>
              </a:ext>
            </a:extLst>
          </p:cNvPr>
          <p:cNvPicPr>
            <a:picLocks noChangeAspect="1"/>
          </p:cNvPicPr>
          <p:nvPr/>
        </p:nvPicPr>
        <p:blipFill>
          <a:blip r:embed="rId3"/>
          <a:stretch>
            <a:fillRect/>
          </a:stretch>
        </p:blipFill>
        <p:spPr>
          <a:xfrm>
            <a:off x="1991637" y="2615545"/>
            <a:ext cx="7839075" cy="4076700"/>
          </a:xfrm>
          <a:prstGeom prst="rect">
            <a:avLst/>
          </a:prstGeom>
          <a:ln>
            <a:solidFill>
              <a:schemeClr val="tx1"/>
            </a:solidFill>
          </a:ln>
        </p:spPr>
      </p:pic>
    </p:spTree>
    <p:extLst>
      <p:ext uri="{BB962C8B-B14F-4D97-AF65-F5344CB8AC3E}">
        <p14:creationId xmlns:p14="http://schemas.microsoft.com/office/powerpoint/2010/main" val="292704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35796-F498-A7F4-367F-74C73171D5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A8C513-B3E8-2BE9-EF1B-88502723B7C9}"/>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68BEDAE7-B528-527C-05E2-B710F91DDBE2}"/>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FA5C2488-71FB-C861-ABF7-C2CF95BA0CD9}"/>
              </a:ext>
            </a:extLst>
          </p:cNvPr>
          <p:cNvSpPr txBox="1"/>
          <p:nvPr/>
        </p:nvSpPr>
        <p:spPr>
          <a:xfrm>
            <a:off x="217281" y="74909"/>
            <a:ext cx="4535788" cy="707886"/>
          </a:xfrm>
          <a:prstGeom prst="rect">
            <a:avLst/>
          </a:prstGeom>
          <a:noFill/>
        </p:spPr>
        <p:txBody>
          <a:bodyPr wrap="square" rtlCol="0">
            <a:spAutoFit/>
          </a:bodyPr>
          <a:lstStyle/>
          <a:p>
            <a:r>
              <a:rPr lang="tr-TR" sz="4000" b="1" dirty="0" err="1"/>
              <a:t>Aspects</a:t>
            </a:r>
            <a:r>
              <a:rPr lang="tr-TR" sz="4000" b="1" dirty="0"/>
              <a:t> of </a:t>
            </a:r>
            <a:r>
              <a:rPr lang="tr-TR" sz="4000" b="1" dirty="0" err="1"/>
              <a:t>Fouling</a:t>
            </a:r>
            <a:endParaRPr lang="tr-TR" sz="4000" b="1" dirty="0"/>
          </a:p>
        </p:txBody>
      </p:sp>
      <p:sp>
        <p:nvSpPr>
          <p:cNvPr id="2" name="Metin kutusu 1">
            <a:extLst>
              <a:ext uri="{FF2B5EF4-FFF2-40B4-BE49-F238E27FC236}">
                <a16:creationId xmlns:a16="http://schemas.microsoft.com/office/drawing/2014/main" id="{B7F6F145-0E8D-496D-F595-78AD45D8E08A}"/>
              </a:ext>
            </a:extLst>
          </p:cNvPr>
          <p:cNvSpPr txBox="1"/>
          <p:nvPr/>
        </p:nvSpPr>
        <p:spPr>
          <a:xfrm>
            <a:off x="217281" y="1011539"/>
            <a:ext cx="7033098" cy="584775"/>
          </a:xfrm>
          <a:prstGeom prst="rect">
            <a:avLst/>
          </a:prstGeom>
          <a:noFill/>
        </p:spPr>
        <p:txBody>
          <a:bodyPr wrap="square" rtlCol="0">
            <a:spAutoFit/>
          </a:bodyPr>
          <a:lstStyle/>
          <a:p>
            <a:pPr marL="285750" indent="-285750">
              <a:buFont typeface="Wingdings" panose="05000000000000000000" pitchFamily="2" charset="2"/>
              <a:buChar char="Ø"/>
            </a:pPr>
            <a:r>
              <a:rPr lang="tr-TR" sz="3200" b="1" dirty="0" err="1">
                <a:solidFill>
                  <a:srgbClr val="FF0000"/>
                </a:solidFill>
              </a:rPr>
              <a:t>Categories</a:t>
            </a:r>
            <a:r>
              <a:rPr lang="tr-TR" sz="3200" b="1" dirty="0">
                <a:solidFill>
                  <a:srgbClr val="FF0000"/>
                </a:solidFill>
              </a:rPr>
              <a:t> of </a:t>
            </a:r>
            <a:r>
              <a:rPr lang="tr-TR" sz="3200" b="1" dirty="0" err="1">
                <a:solidFill>
                  <a:srgbClr val="FF0000"/>
                </a:solidFill>
              </a:rPr>
              <a:t>Fouling</a:t>
            </a:r>
            <a:r>
              <a:rPr lang="tr-TR" sz="3200" b="1" dirty="0">
                <a:solidFill>
                  <a:srgbClr val="FF0000"/>
                </a:solidFill>
              </a:rPr>
              <a:t>:</a:t>
            </a:r>
          </a:p>
        </p:txBody>
      </p:sp>
      <p:sp>
        <p:nvSpPr>
          <p:cNvPr id="3" name="Metin kutusu 2">
            <a:extLst>
              <a:ext uri="{FF2B5EF4-FFF2-40B4-BE49-F238E27FC236}">
                <a16:creationId xmlns:a16="http://schemas.microsoft.com/office/drawing/2014/main" id="{5F334E34-B4D4-7501-D3D7-5448D1939220}"/>
              </a:ext>
            </a:extLst>
          </p:cNvPr>
          <p:cNvSpPr txBox="1"/>
          <p:nvPr/>
        </p:nvSpPr>
        <p:spPr>
          <a:xfrm>
            <a:off x="342425" y="1784647"/>
            <a:ext cx="11498094" cy="2677656"/>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In heat exchangers, "fouling" refers to the accumulation of unwanted materials (such as dirt, scale, biological growth, or corrosion products) on heat transfer surfaces. This accumulation reduces the efficiency of heat exchange by providing an additional thermal resistance and impeding the flow of fluids. </a:t>
            </a:r>
            <a:endParaRPr lang="tr-TR" sz="2400" b="1" dirty="0"/>
          </a:p>
          <a:p>
            <a:pPr marL="342900" indent="-342900" algn="just">
              <a:buFont typeface="Arial" panose="020B0604020202020204" pitchFamily="34" charset="0"/>
              <a:buChar char="•"/>
            </a:pPr>
            <a:r>
              <a:rPr lang="tr-TR" sz="2400" b="1" dirty="0" err="1"/>
              <a:t>Fouling</a:t>
            </a:r>
            <a:r>
              <a:rPr lang="tr-TR" sz="2400" b="1" dirty="0"/>
              <a:t> </a:t>
            </a:r>
            <a:r>
              <a:rPr lang="tr-TR" sz="2400" b="1" dirty="0" err="1"/>
              <a:t>depends</a:t>
            </a:r>
            <a:r>
              <a:rPr lang="tr-TR" sz="2400" b="1" dirty="0"/>
              <a:t> on </a:t>
            </a:r>
            <a:r>
              <a:rPr lang="tr-TR" sz="2400" b="1" dirty="0" err="1"/>
              <a:t>the</a:t>
            </a:r>
            <a:r>
              <a:rPr lang="tr-TR" sz="2400" b="1" dirty="0"/>
              <a:t> </a:t>
            </a:r>
            <a:r>
              <a:rPr lang="tr-TR" sz="2400" b="1" dirty="0" err="1"/>
              <a:t>type</a:t>
            </a:r>
            <a:r>
              <a:rPr lang="tr-TR" sz="2400" b="1" dirty="0"/>
              <a:t> of </a:t>
            </a:r>
            <a:r>
              <a:rPr lang="tr-TR" sz="2400" b="1" dirty="0" err="1"/>
              <a:t>heat</a:t>
            </a:r>
            <a:r>
              <a:rPr lang="tr-TR" sz="2400" b="1" dirty="0"/>
              <a:t> transfer service (</a:t>
            </a:r>
            <a:r>
              <a:rPr lang="tr-TR" sz="2400" b="1" dirty="0" err="1"/>
              <a:t>boiling</a:t>
            </a:r>
            <a:r>
              <a:rPr lang="tr-TR" sz="2400" b="1" dirty="0"/>
              <a:t>, </a:t>
            </a:r>
            <a:r>
              <a:rPr lang="tr-TR" sz="2400" b="1" dirty="0" err="1"/>
              <a:t>condensation</a:t>
            </a:r>
            <a:r>
              <a:rPr lang="tr-TR" sz="2400" b="1" dirty="0"/>
              <a:t>), </a:t>
            </a:r>
            <a:r>
              <a:rPr lang="tr-TR" sz="2400" b="1" dirty="0" err="1"/>
              <a:t>the</a:t>
            </a:r>
            <a:r>
              <a:rPr lang="tr-TR" sz="2400" b="1" dirty="0"/>
              <a:t> </a:t>
            </a:r>
            <a:r>
              <a:rPr lang="tr-TR" sz="2400" b="1" dirty="0" err="1"/>
              <a:t>type</a:t>
            </a:r>
            <a:r>
              <a:rPr lang="tr-TR" sz="2400" b="1" dirty="0"/>
              <a:t> of </a:t>
            </a:r>
            <a:r>
              <a:rPr lang="tr-TR" sz="2400" b="1" dirty="0" err="1"/>
              <a:t>fluid</a:t>
            </a:r>
            <a:r>
              <a:rPr lang="tr-TR" sz="2400" b="1" dirty="0"/>
              <a:t> </a:t>
            </a:r>
            <a:r>
              <a:rPr lang="tr-TR" sz="2400" b="1" dirty="0" err="1"/>
              <a:t>stream</a:t>
            </a:r>
            <a:r>
              <a:rPr lang="tr-TR" sz="2400" b="1" dirty="0"/>
              <a:t> (</a:t>
            </a:r>
            <a:r>
              <a:rPr lang="tr-TR" sz="2400" b="1" dirty="0" err="1"/>
              <a:t>liquid</a:t>
            </a:r>
            <a:r>
              <a:rPr lang="tr-TR" sz="2400" b="1" dirty="0"/>
              <a:t> </a:t>
            </a:r>
            <a:r>
              <a:rPr lang="tr-TR" sz="2400" b="1" dirty="0" err="1"/>
              <a:t>or</a:t>
            </a:r>
            <a:r>
              <a:rPr lang="tr-TR" sz="2400" b="1" dirty="0"/>
              <a:t> gas), </a:t>
            </a:r>
            <a:r>
              <a:rPr lang="tr-TR" sz="2400" b="1" dirty="0" err="1"/>
              <a:t>or</a:t>
            </a:r>
            <a:r>
              <a:rPr lang="tr-TR" sz="2400" b="1" dirty="0"/>
              <a:t> </a:t>
            </a:r>
            <a:r>
              <a:rPr lang="tr-TR" sz="2400" b="1" dirty="0" err="1"/>
              <a:t>the</a:t>
            </a:r>
            <a:r>
              <a:rPr lang="tr-TR" sz="2400" b="1" dirty="0"/>
              <a:t> </a:t>
            </a:r>
            <a:r>
              <a:rPr lang="tr-TR" sz="2400" b="1" dirty="0" err="1"/>
              <a:t>kind</a:t>
            </a:r>
            <a:r>
              <a:rPr lang="tr-TR" sz="2400" b="1" dirty="0"/>
              <a:t> of applications (</a:t>
            </a:r>
            <a:r>
              <a:rPr lang="tr-TR" sz="2400" b="1" dirty="0" err="1"/>
              <a:t>refrigeration</a:t>
            </a:r>
            <a:r>
              <a:rPr lang="tr-TR" sz="2400" b="1" dirty="0"/>
              <a:t>, Power </a:t>
            </a:r>
            <a:r>
              <a:rPr lang="tr-TR" sz="2400" b="1" dirty="0" err="1"/>
              <a:t>generation</a:t>
            </a:r>
            <a:r>
              <a:rPr lang="tr-TR" sz="2400" b="1" dirty="0"/>
              <a:t>). </a:t>
            </a:r>
          </a:p>
        </p:txBody>
      </p:sp>
      <p:sp>
        <p:nvSpPr>
          <p:cNvPr id="6" name="Metin kutusu 5">
            <a:extLst>
              <a:ext uri="{FF2B5EF4-FFF2-40B4-BE49-F238E27FC236}">
                <a16:creationId xmlns:a16="http://schemas.microsoft.com/office/drawing/2014/main" id="{A2BD1868-B740-7374-7CB4-8F811A7F4A0C}"/>
              </a:ext>
            </a:extLst>
          </p:cNvPr>
          <p:cNvSpPr txBox="1"/>
          <p:nvPr/>
        </p:nvSpPr>
        <p:spPr>
          <a:xfrm>
            <a:off x="262646" y="4667575"/>
            <a:ext cx="2739958"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Scaling</a:t>
            </a:r>
            <a:r>
              <a:rPr lang="tr-TR" sz="2400" b="1" dirty="0"/>
              <a:t> </a:t>
            </a:r>
            <a:r>
              <a:rPr lang="tr-TR" sz="2400" b="1" dirty="0" err="1"/>
              <a:t>Fouling</a:t>
            </a:r>
            <a:r>
              <a:rPr lang="tr-TR" sz="2400" b="1" dirty="0"/>
              <a:t> (</a:t>
            </a:r>
            <a:r>
              <a:rPr lang="tr-TR" sz="2400" b="1" dirty="0" err="1"/>
              <a:t>inorganic</a:t>
            </a:r>
            <a:r>
              <a:rPr lang="tr-TR" sz="2400" b="1" dirty="0"/>
              <a:t> </a:t>
            </a:r>
            <a:r>
              <a:rPr lang="tr-TR" sz="2400" b="1" dirty="0" err="1"/>
              <a:t>fouling</a:t>
            </a:r>
            <a:r>
              <a:rPr lang="tr-TR" sz="2400" b="1" dirty="0"/>
              <a:t>)</a:t>
            </a:r>
          </a:p>
        </p:txBody>
      </p:sp>
      <p:sp>
        <p:nvSpPr>
          <p:cNvPr id="8" name="Metin kutusu 7">
            <a:extLst>
              <a:ext uri="{FF2B5EF4-FFF2-40B4-BE49-F238E27FC236}">
                <a16:creationId xmlns:a16="http://schemas.microsoft.com/office/drawing/2014/main" id="{8B2309A2-2F21-4BFA-6824-FBE39BDD2F5F}"/>
              </a:ext>
            </a:extLst>
          </p:cNvPr>
          <p:cNvSpPr txBox="1"/>
          <p:nvPr/>
        </p:nvSpPr>
        <p:spPr>
          <a:xfrm>
            <a:off x="262646" y="5812714"/>
            <a:ext cx="2739958"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Biological</a:t>
            </a:r>
            <a:r>
              <a:rPr lang="tr-TR" sz="2400" b="1" dirty="0"/>
              <a:t> </a:t>
            </a:r>
            <a:r>
              <a:rPr lang="tr-TR" sz="2400" b="1" dirty="0" err="1"/>
              <a:t>Fouling</a:t>
            </a:r>
            <a:endParaRPr lang="tr-TR" sz="2400" b="1" dirty="0"/>
          </a:p>
        </p:txBody>
      </p:sp>
      <p:sp>
        <p:nvSpPr>
          <p:cNvPr id="9" name="Metin kutusu 8">
            <a:extLst>
              <a:ext uri="{FF2B5EF4-FFF2-40B4-BE49-F238E27FC236}">
                <a16:creationId xmlns:a16="http://schemas.microsoft.com/office/drawing/2014/main" id="{AFC2D11D-D15E-0742-BC6F-FED6FE6BF338}"/>
              </a:ext>
            </a:extLst>
          </p:cNvPr>
          <p:cNvSpPr txBox="1"/>
          <p:nvPr/>
        </p:nvSpPr>
        <p:spPr>
          <a:xfrm>
            <a:off x="3239309" y="4508469"/>
            <a:ext cx="2739958"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Particulate</a:t>
            </a:r>
            <a:r>
              <a:rPr lang="tr-TR" sz="2400" b="1" dirty="0"/>
              <a:t> </a:t>
            </a:r>
            <a:r>
              <a:rPr lang="tr-TR" sz="2400" b="1" dirty="0" err="1"/>
              <a:t>Fouling</a:t>
            </a:r>
            <a:endParaRPr lang="tr-TR" sz="2400" b="1" dirty="0"/>
          </a:p>
        </p:txBody>
      </p:sp>
      <p:sp>
        <p:nvSpPr>
          <p:cNvPr id="10" name="Metin kutusu 9">
            <a:extLst>
              <a:ext uri="{FF2B5EF4-FFF2-40B4-BE49-F238E27FC236}">
                <a16:creationId xmlns:a16="http://schemas.microsoft.com/office/drawing/2014/main" id="{A226F2C1-E25B-F53A-0C7D-BB80C648F93E}"/>
              </a:ext>
            </a:extLst>
          </p:cNvPr>
          <p:cNvSpPr txBox="1"/>
          <p:nvPr/>
        </p:nvSpPr>
        <p:spPr>
          <a:xfrm>
            <a:off x="3239309" y="5239077"/>
            <a:ext cx="2739958"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Corrosion</a:t>
            </a:r>
            <a:r>
              <a:rPr lang="tr-TR" sz="2400" b="1" dirty="0"/>
              <a:t> </a:t>
            </a:r>
            <a:r>
              <a:rPr lang="tr-TR" sz="2400" b="1" dirty="0" err="1"/>
              <a:t>Fouling</a:t>
            </a:r>
            <a:endParaRPr lang="tr-TR" sz="2400" b="1" dirty="0"/>
          </a:p>
        </p:txBody>
      </p:sp>
      <p:sp>
        <p:nvSpPr>
          <p:cNvPr id="11" name="Metin kutusu 10">
            <a:extLst>
              <a:ext uri="{FF2B5EF4-FFF2-40B4-BE49-F238E27FC236}">
                <a16:creationId xmlns:a16="http://schemas.microsoft.com/office/drawing/2014/main" id="{42E9CDB3-6995-4DCB-802B-1C1D02D9B7C7}"/>
              </a:ext>
            </a:extLst>
          </p:cNvPr>
          <p:cNvSpPr txBox="1"/>
          <p:nvPr/>
        </p:nvSpPr>
        <p:spPr>
          <a:xfrm>
            <a:off x="6401831" y="5799181"/>
            <a:ext cx="2739958"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Organic</a:t>
            </a:r>
            <a:r>
              <a:rPr lang="tr-TR" sz="2400" b="1" dirty="0"/>
              <a:t> </a:t>
            </a:r>
            <a:r>
              <a:rPr lang="tr-TR" sz="2400" b="1" dirty="0" err="1"/>
              <a:t>Fouling</a:t>
            </a:r>
            <a:endParaRPr lang="tr-TR" sz="2400" b="1" dirty="0"/>
          </a:p>
        </p:txBody>
      </p:sp>
      <p:sp>
        <p:nvSpPr>
          <p:cNvPr id="12" name="Metin kutusu 11">
            <a:extLst>
              <a:ext uri="{FF2B5EF4-FFF2-40B4-BE49-F238E27FC236}">
                <a16:creationId xmlns:a16="http://schemas.microsoft.com/office/drawing/2014/main" id="{91E1D346-4408-607D-3ECA-9BD2A2B7DE9D}"/>
              </a:ext>
            </a:extLst>
          </p:cNvPr>
          <p:cNvSpPr txBox="1"/>
          <p:nvPr/>
        </p:nvSpPr>
        <p:spPr>
          <a:xfrm>
            <a:off x="6391071" y="4462303"/>
            <a:ext cx="2739958"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a:t>Polymeric </a:t>
            </a:r>
            <a:r>
              <a:rPr lang="tr-TR" sz="2400" b="1" dirty="0" err="1"/>
              <a:t>Fouling</a:t>
            </a:r>
            <a:endParaRPr lang="tr-TR" sz="2400" b="1" dirty="0"/>
          </a:p>
        </p:txBody>
      </p:sp>
      <p:sp>
        <p:nvSpPr>
          <p:cNvPr id="13" name="Metin kutusu 12">
            <a:extLst>
              <a:ext uri="{FF2B5EF4-FFF2-40B4-BE49-F238E27FC236}">
                <a16:creationId xmlns:a16="http://schemas.microsoft.com/office/drawing/2014/main" id="{F4756BB3-0054-C782-50F0-E3437CDFF91D}"/>
              </a:ext>
            </a:extLst>
          </p:cNvPr>
          <p:cNvSpPr txBox="1"/>
          <p:nvPr/>
        </p:nvSpPr>
        <p:spPr>
          <a:xfrm>
            <a:off x="6391071" y="5130742"/>
            <a:ext cx="2739958"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Aging</a:t>
            </a:r>
            <a:r>
              <a:rPr lang="tr-TR" sz="2400" b="1" dirty="0"/>
              <a:t> </a:t>
            </a:r>
            <a:r>
              <a:rPr lang="tr-TR" sz="2400" b="1" dirty="0" err="1"/>
              <a:t>Fouling</a:t>
            </a:r>
            <a:endParaRPr lang="tr-TR" sz="2400" b="1" dirty="0"/>
          </a:p>
        </p:txBody>
      </p:sp>
      <p:sp>
        <p:nvSpPr>
          <p:cNvPr id="14" name="Metin kutusu 13">
            <a:extLst>
              <a:ext uri="{FF2B5EF4-FFF2-40B4-BE49-F238E27FC236}">
                <a16:creationId xmlns:a16="http://schemas.microsoft.com/office/drawing/2014/main" id="{21A51CC0-E0E7-2D43-B0C9-E5A23C3D38E9}"/>
              </a:ext>
            </a:extLst>
          </p:cNvPr>
          <p:cNvSpPr txBox="1"/>
          <p:nvPr/>
        </p:nvSpPr>
        <p:spPr>
          <a:xfrm>
            <a:off x="3072834" y="6123459"/>
            <a:ext cx="3258767"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Crystallization</a:t>
            </a:r>
            <a:r>
              <a:rPr lang="tr-TR" sz="2400" b="1" dirty="0"/>
              <a:t> </a:t>
            </a:r>
            <a:r>
              <a:rPr lang="tr-TR" sz="2400" b="1" dirty="0" err="1"/>
              <a:t>Fouling</a:t>
            </a:r>
            <a:endParaRPr lang="tr-TR" sz="2400" b="1" dirty="0"/>
          </a:p>
        </p:txBody>
      </p:sp>
      <p:sp>
        <p:nvSpPr>
          <p:cNvPr id="15" name="Metin kutusu 14">
            <a:extLst>
              <a:ext uri="{FF2B5EF4-FFF2-40B4-BE49-F238E27FC236}">
                <a16:creationId xmlns:a16="http://schemas.microsoft.com/office/drawing/2014/main" id="{7B6DE111-BAD5-00EE-BB99-62E8B6963F2A}"/>
              </a:ext>
            </a:extLst>
          </p:cNvPr>
          <p:cNvSpPr txBox="1"/>
          <p:nvPr/>
        </p:nvSpPr>
        <p:spPr>
          <a:xfrm>
            <a:off x="9541664" y="4538656"/>
            <a:ext cx="2412461"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Fouling</a:t>
            </a:r>
            <a:r>
              <a:rPr lang="tr-TR" sz="2400" b="1" dirty="0"/>
              <a:t> </a:t>
            </a:r>
            <a:r>
              <a:rPr lang="tr-TR" sz="2400" b="1" dirty="0" err="1"/>
              <a:t>due</a:t>
            </a:r>
            <a:r>
              <a:rPr lang="tr-TR" sz="2400" b="1" dirty="0"/>
              <a:t> to </a:t>
            </a:r>
            <a:r>
              <a:rPr lang="tr-TR" sz="2400" b="1" dirty="0" err="1"/>
              <a:t>fluid</a:t>
            </a:r>
            <a:r>
              <a:rPr lang="tr-TR" sz="2400" b="1" dirty="0"/>
              <a:t> </a:t>
            </a:r>
            <a:r>
              <a:rPr lang="tr-TR" sz="2400" b="1" dirty="0" err="1"/>
              <a:t>dynamics</a:t>
            </a:r>
            <a:endParaRPr lang="tr-TR" sz="2400" b="1" dirty="0"/>
          </a:p>
        </p:txBody>
      </p:sp>
      <p:sp>
        <p:nvSpPr>
          <p:cNvPr id="16" name="Metin kutusu 15">
            <a:extLst>
              <a:ext uri="{FF2B5EF4-FFF2-40B4-BE49-F238E27FC236}">
                <a16:creationId xmlns:a16="http://schemas.microsoft.com/office/drawing/2014/main" id="{A50B52C0-3D44-FEC3-85DF-4A014D116D5D}"/>
              </a:ext>
            </a:extLst>
          </p:cNvPr>
          <p:cNvSpPr txBox="1"/>
          <p:nvPr/>
        </p:nvSpPr>
        <p:spPr>
          <a:xfrm>
            <a:off x="9516893" y="5700742"/>
            <a:ext cx="2412461" cy="830997"/>
          </a:xfrm>
          <a:prstGeom prst="rect">
            <a:avLst/>
          </a:prstGeom>
          <a:solidFill>
            <a:schemeClr val="accent4">
              <a:lumMod val="20000"/>
              <a:lumOff val="80000"/>
            </a:schemeClr>
          </a:solidFill>
          <a:ln>
            <a:solidFill>
              <a:schemeClr val="tx1"/>
            </a:solidFill>
          </a:ln>
        </p:spPr>
        <p:txBody>
          <a:bodyPr wrap="square" rtlCol="0">
            <a:spAutoFit/>
          </a:bodyPr>
          <a:lstStyle/>
          <a:p>
            <a:pPr algn="ctr"/>
            <a:r>
              <a:rPr lang="tr-TR" sz="2400" b="1" dirty="0" err="1"/>
              <a:t>Chemical</a:t>
            </a:r>
            <a:r>
              <a:rPr lang="tr-TR" sz="2400" b="1" dirty="0"/>
              <a:t> </a:t>
            </a:r>
            <a:r>
              <a:rPr lang="tr-TR" sz="2400" b="1" dirty="0" err="1"/>
              <a:t>Reaction</a:t>
            </a:r>
            <a:r>
              <a:rPr lang="tr-TR" sz="2400" b="1" dirty="0"/>
              <a:t> </a:t>
            </a:r>
            <a:r>
              <a:rPr lang="tr-TR" sz="2400" b="1" dirty="0" err="1"/>
              <a:t>Fouling</a:t>
            </a:r>
            <a:endParaRPr lang="tr-TR" sz="2400" b="1" dirty="0"/>
          </a:p>
        </p:txBody>
      </p:sp>
    </p:spTree>
    <p:extLst>
      <p:ext uri="{BB962C8B-B14F-4D97-AF65-F5344CB8AC3E}">
        <p14:creationId xmlns:p14="http://schemas.microsoft.com/office/powerpoint/2010/main" val="381240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84D83-3DE0-BC27-74AD-E83E5BAF97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EE7C8B3-5FD5-33CC-6536-E621F3B39ED9}"/>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11656BD9-CC60-ADD6-55BF-317A4B001B09}"/>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114619A0-A606-4F5C-F802-2C6443DDD69D}"/>
              </a:ext>
            </a:extLst>
          </p:cNvPr>
          <p:cNvSpPr txBox="1"/>
          <p:nvPr/>
        </p:nvSpPr>
        <p:spPr>
          <a:xfrm>
            <a:off x="217281" y="74909"/>
            <a:ext cx="4535788" cy="707886"/>
          </a:xfrm>
          <a:prstGeom prst="rect">
            <a:avLst/>
          </a:prstGeom>
          <a:noFill/>
        </p:spPr>
        <p:txBody>
          <a:bodyPr wrap="square" rtlCol="0">
            <a:spAutoFit/>
          </a:bodyPr>
          <a:lstStyle/>
          <a:p>
            <a:r>
              <a:rPr lang="tr-TR" sz="4000" b="1" dirty="0" err="1"/>
              <a:t>Aspects</a:t>
            </a:r>
            <a:r>
              <a:rPr lang="tr-TR" sz="4000" b="1" dirty="0"/>
              <a:t> of </a:t>
            </a:r>
            <a:r>
              <a:rPr lang="tr-TR" sz="4000" b="1" dirty="0" err="1"/>
              <a:t>Fouling</a:t>
            </a:r>
            <a:endParaRPr lang="tr-TR" sz="4000" b="1" dirty="0"/>
          </a:p>
        </p:txBody>
      </p:sp>
      <p:sp>
        <p:nvSpPr>
          <p:cNvPr id="3" name="Metin kutusu 2">
            <a:extLst>
              <a:ext uri="{FF2B5EF4-FFF2-40B4-BE49-F238E27FC236}">
                <a16:creationId xmlns:a16="http://schemas.microsoft.com/office/drawing/2014/main" id="{0BF8F0B5-9E4D-EE37-C403-6EEEBFCB9C7C}"/>
              </a:ext>
            </a:extLst>
          </p:cNvPr>
          <p:cNvSpPr txBox="1"/>
          <p:nvPr/>
        </p:nvSpPr>
        <p:spPr>
          <a:xfrm>
            <a:off x="143481" y="1056569"/>
            <a:ext cx="11539437" cy="4602029"/>
          </a:xfrm>
          <a:prstGeom prst="rect">
            <a:avLst/>
          </a:prstGeom>
          <a:noFill/>
        </p:spPr>
        <p:txBody>
          <a:bodyPr wrap="square">
            <a:spAutoFit/>
          </a:bodyPr>
          <a:lstStyle/>
          <a:p>
            <a:pPr algn="just">
              <a:lnSpc>
                <a:spcPct val="150000"/>
              </a:lnSpc>
            </a:pPr>
            <a:r>
              <a:rPr lang="en-US" sz="2200" b="1" dirty="0"/>
              <a:t>Key Factors Affecting Fouling:</a:t>
            </a:r>
          </a:p>
          <a:p>
            <a:pPr algn="just">
              <a:lnSpc>
                <a:spcPct val="150000"/>
              </a:lnSpc>
              <a:buFont typeface="Arial" panose="020B0604020202020204" pitchFamily="34" charset="0"/>
              <a:buChar char="•"/>
            </a:pPr>
            <a:r>
              <a:rPr lang="en-US" sz="2200" b="1" dirty="0"/>
              <a:t>Temperature</a:t>
            </a:r>
            <a:r>
              <a:rPr lang="en-US" sz="2200" dirty="0"/>
              <a:t>: Higher temperatures can accelerate scaling, biological growth, and other types of fouling.</a:t>
            </a:r>
          </a:p>
          <a:p>
            <a:pPr algn="just">
              <a:lnSpc>
                <a:spcPct val="150000"/>
              </a:lnSpc>
              <a:buFont typeface="Arial" panose="020B0604020202020204" pitchFamily="34" charset="0"/>
              <a:buChar char="•"/>
            </a:pPr>
            <a:r>
              <a:rPr lang="en-US" sz="2200" b="1" dirty="0"/>
              <a:t>Flow Velocity</a:t>
            </a:r>
            <a:r>
              <a:rPr lang="en-US" sz="2200" dirty="0"/>
              <a:t>: Low flow velocities tend to promote fouling, as they allow materials to settle on heat transfer surfaces.</a:t>
            </a:r>
          </a:p>
          <a:p>
            <a:pPr algn="just">
              <a:lnSpc>
                <a:spcPct val="150000"/>
              </a:lnSpc>
              <a:buFont typeface="Arial" panose="020B0604020202020204" pitchFamily="34" charset="0"/>
              <a:buChar char="•"/>
            </a:pPr>
            <a:r>
              <a:rPr lang="en-US" sz="2200" b="1" dirty="0"/>
              <a:t>Fluid Composition</a:t>
            </a:r>
            <a:r>
              <a:rPr lang="en-US" sz="2200" dirty="0"/>
              <a:t>: High concentrations of certain minerals, oils, or organic matter can increase fouling tendencies.</a:t>
            </a:r>
          </a:p>
          <a:p>
            <a:pPr algn="just">
              <a:lnSpc>
                <a:spcPct val="150000"/>
              </a:lnSpc>
              <a:buFont typeface="Arial" panose="020B0604020202020204" pitchFamily="34" charset="0"/>
              <a:buChar char="•"/>
            </a:pPr>
            <a:r>
              <a:rPr lang="en-US" sz="2200" b="1" dirty="0"/>
              <a:t>Surface Roughness</a:t>
            </a:r>
            <a:r>
              <a:rPr lang="en-US" sz="2200" dirty="0"/>
              <a:t>: Rougher surfaces tend to attract more fouling materials, as they provide more area for deposition.</a:t>
            </a:r>
          </a:p>
        </p:txBody>
      </p:sp>
    </p:spTree>
    <p:extLst>
      <p:ext uri="{BB962C8B-B14F-4D97-AF65-F5344CB8AC3E}">
        <p14:creationId xmlns:p14="http://schemas.microsoft.com/office/powerpoint/2010/main" val="222048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C0874-A55C-01B5-45D7-5A0F6FB9160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46882C1-DCF9-3382-8528-AC15D9EBE87F}"/>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7FC810E-962B-3F38-70F0-128E71009D91}"/>
              </a:ext>
            </a:extLst>
          </p:cNvPr>
          <p:cNvPicPr>
            <a:picLocks noChangeAspect="1"/>
          </p:cNvPicPr>
          <p:nvPr/>
        </p:nvPicPr>
        <p:blipFill>
          <a:blip r:embed="rId2"/>
          <a:stretch>
            <a:fillRect/>
          </a:stretch>
        </p:blipFill>
        <p:spPr>
          <a:xfrm>
            <a:off x="10106783" y="74909"/>
            <a:ext cx="2085217" cy="591211"/>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7B25F61D-140E-1CBB-ADA9-30206909714A}"/>
              </a:ext>
            </a:extLst>
          </p:cNvPr>
          <p:cNvSpPr txBox="1"/>
          <p:nvPr/>
        </p:nvSpPr>
        <p:spPr>
          <a:xfrm>
            <a:off x="162352" y="74909"/>
            <a:ext cx="9773025" cy="677108"/>
          </a:xfrm>
          <a:prstGeom prst="rect">
            <a:avLst/>
          </a:prstGeom>
          <a:noFill/>
        </p:spPr>
        <p:txBody>
          <a:bodyPr wrap="square" rtlCol="0">
            <a:spAutoFit/>
          </a:bodyPr>
          <a:lstStyle/>
          <a:p>
            <a:r>
              <a:rPr lang="tr-TR" sz="3800" b="1" dirty="0"/>
              <a:t>Design of Heat Exchangers </a:t>
            </a:r>
            <a:r>
              <a:rPr lang="tr-TR" sz="3800" b="1" dirty="0" err="1"/>
              <a:t>Subject</a:t>
            </a:r>
            <a:r>
              <a:rPr lang="tr-TR" sz="3800" b="1" dirty="0"/>
              <a:t> to </a:t>
            </a:r>
            <a:r>
              <a:rPr lang="tr-TR" sz="3800" b="1" dirty="0" err="1"/>
              <a:t>Fouling</a:t>
            </a:r>
            <a:endParaRPr lang="tr-TR" sz="3800" b="1" dirty="0"/>
          </a:p>
        </p:txBody>
      </p:sp>
      <p:pic>
        <p:nvPicPr>
          <p:cNvPr id="3" name="Resim 2">
            <a:extLst>
              <a:ext uri="{FF2B5EF4-FFF2-40B4-BE49-F238E27FC236}">
                <a16:creationId xmlns:a16="http://schemas.microsoft.com/office/drawing/2014/main" id="{6D2FEAE4-F3DC-8BD9-3B77-AC38D33EFEBF}"/>
              </a:ext>
            </a:extLst>
          </p:cNvPr>
          <p:cNvPicPr>
            <a:picLocks noChangeAspect="1"/>
          </p:cNvPicPr>
          <p:nvPr/>
        </p:nvPicPr>
        <p:blipFill>
          <a:blip r:embed="rId3"/>
          <a:stretch>
            <a:fillRect/>
          </a:stretch>
        </p:blipFill>
        <p:spPr>
          <a:xfrm>
            <a:off x="414572" y="1012994"/>
            <a:ext cx="11353800" cy="5610225"/>
          </a:xfrm>
          <a:prstGeom prst="rect">
            <a:avLst/>
          </a:prstGeom>
          <a:ln>
            <a:solidFill>
              <a:schemeClr val="tx1"/>
            </a:solidFill>
          </a:ln>
        </p:spPr>
      </p:pic>
    </p:spTree>
    <p:extLst>
      <p:ext uri="{BB962C8B-B14F-4D97-AF65-F5344CB8AC3E}">
        <p14:creationId xmlns:p14="http://schemas.microsoft.com/office/powerpoint/2010/main" val="315808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5FB0-E539-64F6-A7F5-FA3C77671BF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BFE385B-F765-E7E0-AB76-B3BACFCB6669}"/>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CBC203C9-D337-6D1A-361F-5B8476206E16}"/>
              </a:ext>
            </a:extLst>
          </p:cNvPr>
          <p:cNvPicPr>
            <a:picLocks noChangeAspect="1"/>
          </p:cNvPicPr>
          <p:nvPr/>
        </p:nvPicPr>
        <p:blipFill>
          <a:blip r:embed="rId2"/>
          <a:stretch>
            <a:fillRect/>
          </a:stretch>
        </p:blipFill>
        <p:spPr>
          <a:xfrm>
            <a:off x="10106783" y="74909"/>
            <a:ext cx="2085217" cy="591211"/>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C0875036-7254-237F-AB54-C46B1CFB78A8}"/>
              </a:ext>
            </a:extLst>
          </p:cNvPr>
          <p:cNvSpPr txBox="1"/>
          <p:nvPr/>
        </p:nvSpPr>
        <p:spPr>
          <a:xfrm>
            <a:off x="162352" y="74909"/>
            <a:ext cx="9773025" cy="677108"/>
          </a:xfrm>
          <a:prstGeom prst="rect">
            <a:avLst/>
          </a:prstGeom>
          <a:noFill/>
        </p:spPr>
        <p:txBody>
          <a:bodyPr wrap="square" rtlCol="0">
            <a:spAutoFit/>
          </a:bodyPr>
          <a:lstStyle/>
          <a:p>
            <a:r>
              <a:rPr lang="tr-TR" sz="3800" b="1" dirty="0"/>
              <a:t>Design of Heat Exchangers </a:t>
            </a:r>
            <a:r>
              <a:rPr lang="tr-TR" sz="3800" b="1" dirty="0" err="1"/>
              <a:t>Subject</a:t>
            </a:r>
            <a:r>
              <a:rPr lang="tr-TR" sz="3800" b="1" dirty="0"/>
              <a:t> to </a:t>
            </a:r>
            <a:r>
              <a:rPr lang="tr-TR" sz="3800" b="1" dirty="0" err="1"/>
              <a:t>Fouling</a:t>
            </a:r>
            <a:endParaRPr lang="tr-TR" sz="3800" b="1" dirty="0"/>
          </a:p>
        </p:txBody>
      </p:sp>
      <p:sp>
        <p:nvSpPr>
          <p:cNvPr id="2" name="Metin kutusu 1">
            <a:extLst>
              <a:ext uri="{FF2B5EF4-FFF2-40B4-BE49-F238E27FC236}">
                <a16:creationId xmlns:a16="http://schemas.microsoft.com/office/drawing/2014/main" id="{619B01B2-2F86-BB5C-0664-1BD0113C251C}"/>
              </a:ext>
            </a:extLst>
          </p:cNvPr>
          <p:cNvSpPr txBox="1"/>
          <p:nvPr/>
        </p:nvSpPr>
        <p:spPr>
          <a:xfrm>
            <a:off x="227329" y="1078864"/>
            <a:ext cx="11601505" cy="104721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tr-TR" sz="2200" b="1" dirty="0" err="1"/>
              <a:t>Cleanliness</a:t>
            </a:r>
            <a:r>
              <a:rPr lang="tr-TR" sz="2200" b="1" dirty="0"/>
              <a:t> </a:t>
            </a:r>
            <a:r>
              <a:rPr lang="tr-TR" sz="2200" b="1" dirty="0" err="1"/>
              <a:t>Factor</a:t>
            </a:r>
            <a:r>
              <a:rPr lang="tr-TR" sz="2200" b="1" dirty="0"/>
              <a:t> (CF) </a:t>
            </a:r>
            <a:r>
              <a:rPr lang="tr-TR" sz="2200" b="1" dirty="0" err="1"/>
              <a:t>relates</a:t>
            </a:r>
            <a:r>
              <a:rPr lang="tr-TR" sz="2200" b="1" dirty="0"/>
              <a:t> </a:t>
            </a:r>
            <a:r>
              <a:rPr lang="tr-TR" sz="2200" b="1" dirty="0" err="1"/>
              <a:t>the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 </a:t>
            </a:r>
            <a:r>
              <a:rPr lang="tr-TR" sz="2200" b="1" dirty="0" err="1"/>
              <a:t>when</a:t>
            </a:r>
            <a:r>
              <a:rPr lang="tr-TR" sz="2200" b="1" dirty="0"/>
              <a:t> </a:t>
            </a:r>
            <a:r>
              <a:rPr lang="tr-TR" sz="2200" b="1" dirty="0" err="1"/>
              <a:t>the</a:t>
            </a:r>
            <a:r>
              <a:rPr lang="tr-TR" sz="2200" b="1" dirty="0"/>
              <a:t> </a:t>
            </a:r>
            <a:r>
              <a:rPr lang="tr-TR" sz="2200" b="1" dirty="0" err="1"/>
              <a:t>heat</a:t>
            </a:r>
            <a:r>
              <a:rPr lang="tr-TR" sz="2200" b="1" dirty="0"/>
              <a:t> </a:t>
            </a:r>
            <a:r>
              <a:rPr lang="tr-TR" sz="2200" b="1" dirty="0" err="1"/>
              <a:t>exchanger</a:t>
            </a:r>
            <a:r>
              <a:rPr lang="tr-TR" sz="2200" b="1" dirty="0"/>
              <a:t> is </a:t>
            </a:r>
            <a:r>
              <a:rPr lang="tr-TR" sz="2200" b="1" dirty="0" err="1"/>
              <a:t>fouled</a:t>
            </a:r>
            <a:r>
              <a:rPr lang="tr-TR" sz="2200" b="1" dirty="0"/>
              <a:t> to </a:t>
            </a:r>
            <a:r>
              <a:rPr lang="tr-TR" sz="2200" b="1" dirty="0" err="1"/>
              <a:t>when</a:t>
            </a:r>
            <a:r>
              <a:rPr lang="tr-TR" sz="2200" b="1" dirty="0"/>
              <a:t> it is </a:t>
            </a:r>
            <a:r>
              <a:rPr lang="tr-TR" sz="2200" b="1" dirty="0" err="1"/>
              <a:t>clean</a:t>
            </a:r>
            <a:r>
              <a:rPr lang="tr-TR" sz="2200" b="1" dirty="0"/>
              <a:t>:</a:t>
            </a: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6D00056F-E512-994D-8236-6BD524194ACB}"/>
                  </a:ext>
                </a:extLst>
              </p:cNvPr>
              <p:cNvSpPr txBox="1"/>
              <p:nvPr/>
            </p:nvSpPr>
            <p:spPr>
              <a:xfrm>
                <a:off x="5254422" y="2126074"/>
                <a:ext cx="1125436" cy="70545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200" b="1" i="1" smtClean="0">
                          <a:latin typeface="Cambria Math" panose="02040503050406030204" pitchFamily="18" charset="0"/>
                        </a:rPr>
                        <m:t>𝑪𝑭</m:t>
                      </m:r>
                      <m:r>
                        <a:rPr lang="tr-TR" sz="2200" b="1" i="1" smtClean="0">
                          <a:latin typeface="Cambria Math" panose="02040503050406030204" pitchFamily="18" charset="0"/>
                        </a:rPr>
                        <m:t>=</m:t>
                      </m:r>
                      <m:f>
                        <m:fPr>
                          <m:ctrlPr>
                            <a:rPr lang="tr-TR" sz="2200" b="1" i="1" smtClean="0">
                              <a:latin typeface="Cambria Math" panose="02040503050406030204" pitchFamily="18" charset="0"/>
                            </a:rPr>
                          </m:ctrlPr>
                        </m:fPr>
                        <m:num>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𝑼</m:t>
                              </m:r>
                            </m:e>
                            <m:sub>
                              <m:r>
                                <a:rPr lang="tr-TR" sz="2200" b="1" i="1" smtClean="0">
                                  <a:latin typeface="Cambria Math" panose="02040503050406030204" pitchFamily="18" charset="0"/>
                                </a:rPr>
                                <m:t>𝒇</m:t>
                              </m:r>
                            </m:sub>
                          </m:sSub>
                        </m:num>
                        <m:den>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𝑼</m:t>
                              </m:r>
                            </m:e>
                            <m:sub>
                              <m:r>
                                <a:rPr lang="tr-TR" sz="2200" b="1" i="1" smtClean="0">
                                  <a:latin typeface="Cambria Math" panose="02040503050406030204" pitchFamily="18" charset="0"/>
                                </a:rPr>
                                <m:t>𝒄</m:t>
                              </m:r>
                            </m:sub>
                          </m:sSub>
                        </m:den>
                      </m:f>
                    </m:oMath>
                  </m:oMathPara>
                </a14:m>
                <a:endParaRPr lang="tr-TR" sz="2200" b="1" dirty="0"/>
              </a:p>
            </p:txBody>
          </p:sp>
        </mc:Choice>
        <mc:Fallback xmlns="">
          <p:sp>
            <p:nvSpPr>
              <p:cNvPr id="3" name="Metin kutusu 2">
                <a:extLst>
                  <a:ext uri="{FF2B5EF4-FFF2-40B4-BE49-F238E27FC236}">
                    <a16:creationId xmlns:a16="http://schemas.microsoft.com/office/drawing/2014/main" id="{6D00056F-E512-994D-8236-6BD524194ACB}"/>
                  </a:ext>
                </a:extLst>
              </p:cNvPr>
              <p:cNvSpPr txBox="1">
                <a:spLocks noRot="1" noChangeAspect="1" noMove="1" noResize="1" noEditPoints="1" noAdjustHandles="1" noChangeArrowheads="1" noChangeShapeType="1" noTextEdit="1"/>
              </p:cNvSpPr>
              <p:nvPr/>
            </p:nvSpPr>
            <p:spPr>
              <a:xfrm>
                <a:off x="5254422" y="2126074"/>
                <a:ext cx="1125436" cy="705450"/>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6" name="Metin kutusu 5">
            <a:extLst>
              <a:ext uri="{FF2B5EF4-FFF2-40B4-BE49-F238E27FC236}">
                <a16:creationId xmlns:a16="http://schemas.microsoft.com/office/drawing/2014/main" id="{510F896E-9C9C-8788-B84A-42E67E37FD4B}"/>
              </a:ext>
            </a:extLst>
          </p:cNvPr>
          <p:cNvSpPr txBox="1"/>
          <p:nvPr/>
        </p:nvSpPr>
        <p:spPr>
          <a:xfrm>
            <a:off x="162351" y="3309223"/>
            <a:ext cx="11812397" cy="155504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tr-TR" sz="2200" b="1" dirty="0" err="1"/>
              <a:t>It</a:t>
            </a:r>
            <a:r>
              <a:rPr lang="tr-TR" sz="2200" b="1" dirty="0"/>
              <a:t> is </a:t>
            </a:r>
            <a:r>
              <a:rPr lang="tr-TR" sz="2200" b="1" dirty="0" err="1"/>
              <a:t>apparent</a:t>
            </a:r>
            <a:r>
              <a:rPr lang="tr-TR" sz="2200" b="1" dirty="0"/>
              <a:t> </a:t>
            </a:r>
            <a:r>
              <a:rPr lang="tr-TR" sz="2200" b="1" dirty="0" err="1"/>
              <a:t>from</a:t>
            </a:r>
            <a:r>
              <a:rPr lang="tr-TR" sz="2200" b="1" dirty="0"/>
              <a:t> </a:t>
            </a:r>
            <a:r>
              <a:rPr lang="tr-TR" sz="2200" b="1" dirty="0" err="1"/>
              <a:t>above</a:t>
            </a:r>
            <a:r>
              <a:rPr lang="tr-TR" sz="2200" b="1" dirty="0"/>
              <a:t> </a:t>
            </a:r>
            <a:r>
              <a:rPr lang="tr-TR" sz="2200" b="1" dirty="0" err="1"/>
              <a:t>equation</a:t>
            </a:r>
            <a:r>
              <a:rPr lang="tr-TR" sz="2200" b="1" dirty="0"/>
              <a:t> </a:t>
            </a:r>
            <a:r>
              <a:rPr lang="tr-TR" sz="2200" b="1" dirty="0" err="1"/>
              <a:t>that</a:t>
            </a:r>
            <a:r>
              <a:rPr lang="tr-TR" sz="2200" b="1" dirty="0"/>
              <a:t> </a:t>
            </a:r>
            <a:r>
              <a:rPr lang="tr-TR" sz="2200" b="1" dirty="0" err="1"/>
              <a:t>this</a:t>
            </a:r>
            <a:r>
              <a:rPr lang="tr-TR" sz="2200" b="1" dirty="0"/>
              <a:t> </a:t>
            </a:r>
            <a:r>
              <a:rPr lang="tr-TR" sz="2200" b="1" dirty="0" err="1"/>
              <a:t>approach</a:t>
            </a:r>
            <a:r>
              <a:rPr lang="tr-TR" sz="2200" b="1" dirty="0"/>
              <a:t> </a:t>
            </a:r>
            <a:r>
              <a:rPr lang="tr-TR" sz="2200" b="1" dirty="0" err="1"/>
              <a:t>provides</a:t>
            </a:r>
            <a:r>
              <a:rPr lang="tr-TR" sz="2200" b="1" dirty="0"/>
              <a:t> a </a:t>
            </a:r>
            <a:r>
              <a:rPr lang="tr-TR" sz="2200" b="1" dirty="0" err="1"/>
              <a:t>fouling</a:t>
            </a:r>
            <a:r>
              <a:rPr lang="tr-TR" sz="2200" b="1" dirty="0"/>
              <a:t> </a:t>
            </a:r>
            <a:r>
              <a:rPr lang="tr-TR" sz="2200" b="1" dirty="0" err="1"/>
              <a:t>allowance</a:t>
            </a:r>
            <a:r>
              <a:rPr lang="tr-TR" sz="2200" b="1" dirty="0"/>
              <a:t> </a:t>
            </a:r>
            <a:r>
              <a:rPr lang="tr-TR" sz="2200" b="1" dirty="0" err="1"/>
              <a:t>that</a:t>
            </a:r>
            <a:r>
              <a:rPr lang="tr-TR" sz="2200" b="1" dirty="0"/>
              <a:t> </a:t>
            </a:r>
            <a:r>
              <a:rPr lang="tr-TR" sz="2200" b="1" dirty="0" err="1"/>
              <a:t>varies</a:t>
            </a:r>
            <a:r>
              <a:rPr lang="tr-TR" sz="2200" b="1" dirty="0"/>
              <a:t> </a:t>
            </a:r>
            <a:r>
              <a:rPr lang="tr-TR" sz="2200" b="1" dirty="0" err="1"/>
              <a:t>directly</a:t>
            </a:r>
            <a:r>
              <a:rPr lang="tr-TR" sz="2200" b="1" dirty="0"/>
              <a:t> </a:t>
            </a:r>
            <a:r>
              <a:rPr lang="tr-TR" sz="2200" b="1" dirty="0" err="1"/>
              <a:t>with</a:t>
            </a:r>
            <a:r>
              <a:rPr lang="tr-TR" sz="2200" b="1" dirty="0"/>
              <a:t> </a:t>
            </a:r>
            <a:r>
              <a:rPr lang="tr-TR" sz="2200" b="1" dirty="0" err="1"/>
              <a:t>the</a:t>
            </a:r>
            <a:r>
              <a:rPr lang="tr-TR" sz="2200" b="1" dirty="0"/>
              <a:t> </a:t>
            </a:r>
            <a:r>
              <a:rPr lang="tr-TR" sz="2200" b="1" dirty="0" err="1"/>
              <a:t>clean</a:t>
            </a:r>
            <a:r>
              <a:rPr lang="tr-TR" sz="2200" b="1" dirty="0"/>
              <a:t> </a:t>
            </a:r>
            <a:r>
              <a:rPr lang="tr-TR" sz="2200" b="1" dirty="0" err="1"/>
              <a:t>surface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 </a:t>
            </a:r>
            <a:r>
              <a:rPr lang="tr-TR" sz="2200" b="1" dirty="0" err="1"/>
              <a:t>The</a:t>
            </a:r>
            <a:r>
              <a:rPr lang="tr-TR" sz="2200" b="1" dirty="0"/>
              <a:t> </a:t>
            </a:r>
            <a:r>
              <a:rPr lang="tr-TR" sz="2200" b="1" dirty="0" err="1"/>
              <a:t>cleanless</a:t>
            </a:r>
            <a:r>
              <a:rPr lang="tr-TR" sz="2200" b="1" dirty="0"/>
              <a:t> </a:t>
            </a:r>
            <a:r>
              <a:rPr lang="tr-TR" sz="2200" b="1" dirty="0" err="1"/>
              <a:t>factor</a:t>
            </a:r>
            <a:r>
              <a:rPr lang="tr-TR" sz="2200" b="1" dirty="0"/>
              <a:t> can be </a:t>
            </a:r>
            <a:r>
              <a:rPr lang="tr-TR" sz="2200" b="1" dirty="0" err="1"/>
              <a:t>related</a:t>
            </a:r>
            <a:r>
              <a:rPr lang="tr-TR" sz="2200" b="1" dirty="0"/>
              <a:t> to </a:t>
            </a:r>
            <a:r>
              <a:rPr lang="tr-TR" sz="2200" b="1" dirty="0" err="1"/>
              <a:t>the</a:t>
            </a:r>
            <a:r>
              <a:rPr lang="tr-TR" sz="2200" b="1" dirty="0"/>
              <a:t> total </a:t>
            </a:r>
            <a:r>
              <a:rPr lang="tr-TR" sz="2200" b="1" dirty="0" err="1"/>
              <a:t>fouling</a:t>
            </a:r>
            <a:r>
              <a:rPr lang="tr-TR" sz="2200" b="1" dirty="0"/>
              <a:t> </a:t>
            </a:r>
            <a:r>
              <a:rPr lang="tr-TR" sz="2200" b="1" dirty="0" err="1"/>
              <a:t>resistance</a:t>
            </a:r>
            <a:r>
              <a:rPr lang="tr-TR" sz="2200" b="1" dirty="0"/>
              <a:t>:</a:t>
            </a:r>
          </a:p>
        </p:txBody>
      </p:sp>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11B4A4EB-A5BE-9996-86EE-C5B51E00E6CB}"/>
                  </a:ext>
                </a:extLst>
              </p:cNvPr>
              <p:cNvSpPr txBox="1"/>
              <p:nvPr/>
            </p:nvSpPr>
            <p:spPr>
              <a:xfrm>
                <a:off x="3161698" y="5200808"/>
                <a:ext cx="1749390" cy="693010"/>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𝑹</m:t>
                          </m:r>
                        </m:e>
                        <m:sub>
                          <m:r>
                            <a:rPr lang="tr-TR" sz="2200" b="1" i="1" smtClean="0">
                              <a:latin typeface="Cambria Math" panose="02040503050406030204" pitchFamily="18" charset="0"/>
                            </a:rPr>
                            <m:t>𝒇</m:t>
                          </m:r>
                          <m:r>
                            <a:rPr lang="tr-TR" sz="2200" b="1" i="1" smtClean="0">
                              <a:latin typeface="Cambria Math" panose="02040503050406030204" pitchFamily="18" charset="0"/>
                            </a:rPr>
                            <m:t>,</m:t>
                          </m:r>
                          <m:r>
                            <a:rPr lang="tr-TR" sz="2200" b="1" i="1" smtClean="0">
                              <a:latin typeface="Cambria Math" panose="02040503050406030204" pitchFamily="18" charset="0"/>
                            </a:rPr>
                            <m:t>𝒕</m:t>
                          </m:r>
                        </m:sub>
                      </m:sSub>
                      <m:r>
                        <a:rPr lang="tr-TR" sz="2200" b="1" i="1" smtClean="0">
                          <a:latin typeface="Cambria Math" panose="02040503050406030204" pitchFamily="18" charset="0"/>
                        </a:rPr>
                        <m:t>=</m:t>
                      </m:r>
                      <m:f>
                        <m:fPr>
                          <m:ctrlPr>
                            <a:rPr lang="tr-TR" sz="2200" b="1" i="1" smtClean="0">
                              <a:latin typeface="Cambria Math" panose="02040503050406030204" pitchFamily="18" charset="0"/>
                            </a:rPr>
                          </m:ctrlPr>
                        </m:fPr>
                        <m:num>
                          <m:r>
                            <a:rPr lang="tr-TR" sz="2200" b="1" i="1" smtClean="0">
                              <a:latin typeface="Cambria Math" panose="02040503050406030204" pitchFamily="18" charset="0"/>
                            </a:rPr>
                            <m:t>𝟏</m:t>
                          </m:r>
                          <m:r>
                            <a:rPr lang="tr-TR" sz="2200" b="1" i="1" smtClean="0">
                              <a:latin typeface="Cambria Math" panose="02040503050406030204" pitchFamily="18" charset="0"/>
                            </a:rPr>
                            <m:t>−</m:t>
                          </m:r>
                          <m:r>
                            <a:rPr lang="tr-TR" sz="2200" b="1" i="1" smtClean="0">
                              <a:latin typeface="Cambria Math" panose="02040503050406030204" pitchFamily="18" charset="0"/>
                            </a:rPr>
                            <m:t>𝑪𝑭</m:t>
                          </m:r>
                        </m:num>
                        <m:den>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𝑼</m:t>
                              </m:r>
                            </m:e>
                            <m:sub>
                              <m:r>
                                <a:rPr lang="tr-TR" sz="2200" b="1" i="1" smtClean="0">
                                  <a:latin typeface="Cambria Math" panose="02040503050406030204" pitchFamily="18" charset="0"/>
                                </a:rPr>
                                <m:t>𝒄</m:t>
                              </m:r>
                            </m:sub>
                          </m:sSub>
                          <m:r>
                            <a:rPr lang="tr-TR" sz="2200" b="1" i="1" smtClean="0">
                              <a:latin typeface="Cambria Math" panose="02040503050406030204" pitchFamily="18" charset="0"/>
                            </a:rPr>
                            <m:t>𝑪𝑭</m:t>
                          </m:r>
                        </m:den>
                      </m:f>
                    </m:oMath>
                  </m:oMathPara>
                </a14:m>
                <a:endParaRPr lang="tr-TR" sz="2200" b="1" dirty="0"/>
              </a:p>
            </p:txBody>
          </p:sp>
        </mc:Choice>
        <mc:Fallback xmlns="">
          <p:sp>
            <p:nvSpPr>
              <p:cNvPr id="8" name="Metin kutusu 7">
                <a:extLst>
                  <a:ext uri="{FF2B5EF4-FFF2-40B4-BE49-F238E27FC236}">
                    <a16:creationId xmlns:a16="http://schemas.microsoft.com/office/drawing/2014/main" id="{11B4A4EB-A5BE-9996-86EE-C5B51E00E6CB}"/>
                  </a:ext>
                </a:extLst>
              </p:cNvPr>
              <p:cNvSpPr txBox="1">
                <a:spLocks noRot="1" noChangeAspect="1" noMove="1" noResize="1" noEditPoints="1" noAdjustHandles="1" noChangeArrowheads="1" noChangeShapeType="1" noTextEdit="1"/>
              </p:cNvSpPr>
              <p:nvPr/>
            </p:nvSpPr>
            <p:spPr>
              <a:xfrm>
                <a:off x="3161698" y="5200808"/>
                <a:ext cx="1749390" cy="693010"/>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A6E6D745-BA89-C68F-0813-5DFA9F5D1250}"/>
                  </a:ext>
                </a:extLst>
              </p:cNvPr>
              <p:cNvSpPr txBox="1"/>
              <p:nvPr/>
            </p:nvSpPr>
            <p:spPr>
              <a:xfrm>
                <a:off x="6220703" y="5157463"/>
                <a:ext cx="2120421" cy="736355"/>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2200" b="1" i="1" smtClean="0">
                          <a:latin typeface="Cambria Math" panose="02040503050406030204" pitchFamily="18" charset="0"/>
                        </a:rPr>
                        <m:t>𝑪𝑭</m:t>
                      </m:r>
                      <m:r>
                        <a:rPr lang="tr-TR" sz="2200" b="1" i="1" smtClean="0">
                          <a:latin typeface="Cambria Math" panose="02040503050406030204" pitchFamily="18" charset="0"/>
                        </a:rPr>
                        <m:t>=</m:t>
                      </m:r>
                      <m:f>
                        <m:fPr>
                          <m:ctrlPr>
                            <a:rPr lang="tr-TR" sz="2200" b="1" i="1" smtClean="0">
                              <a:latin typeface="Cambria Math" panose="02040503050406030204" pitchFamily="18" charset="0"/>
                            </a:rPr>
                          </m:ctrlPr>
                        </m:fPr>
                        <m:num>
                          <m:r>
                            <a:rPr lang="tr-TR" sz="2200" b="1" i="1" smtClean="0">
                              <a:latin typeface="Cambria Math" panose="02040503050406030204" pitchFamily="18" charset="0"/>
                            </a:rPr>
                            <m:t>𝟏</m:t>
                          </m:r>
                        </m:num>
                        <m:den>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𝟏</m:t>
                              </m:r>
                              <m:r>
                                <a:rPr lang="tr-TR" sz="2200" b="1" i="1" smtClean="0">
                                  <a:latin typeface="Cambria Math" panose="02040503050406030204" pitchFamily="18" charset="0"/>
                                </a:rPr>
                                <m:t>+</m:t>
                              </m:r>
                              <m:sSub>
                                <m:sSubPr>
                                  <m:ctrlPr>
                                    <a:rPr lang="tr-TR" sz="2200" b="1" i="1">
                                      <a:latin typeface="Cambria Math" panose="02040503050406030204" pitchFamily="18" charset="0"/>
                                    </a:rPr>
                                  </m:ctrlPr>
                                </m:sSubPr>
                                <m:e>
                                  <m:r>
                                    <a:rPr lang="tr-TR" sz="2200" b="1" i="1">
                                      <a:latin typeface="Cambria Math" panose="02040503050406030204" pitchFamily="18" charset="0"/>
                                    </a:rPr>
                                    <m:t>𝑹</m:t>
                                  </m:r>
                                </m:e>
                                <m:sub>
                                  <m:r>
                                    <a:rPr lang="tr-TR" sz="2200" b="1" i="1">
                                      <a:latin typeface="Cambria Math" panose="02040503050406030204" pitchFamily="18" charset="0"/>
                                    </a:rPr>
                                    <m:t>𝒇</m:t>
                                  </m:r>
                                  <m:r>
                                    <a:rPr lang="tr-TR" sz="2200" b="1" i="1">
                                      <a:latin typeface="Cambria Math" panose="02040503050406030204" pitchFamily="18" charset="0"/>
                                    </a:rPr>
                                    <m:t>,</m:t>
                                  </m:r>
                                  <m:r>
                                    <a:rPr lang="tr-TR" sz="2200" b="1" i="1">
                                      <a:latin typeface="Cambria Math" panose="02040503050406030204" pitchFamily="18" charset="0"/>
                                    </a:rPr>
                                    <m:t>𝒕</m:t>
                                  </m:r>
                                </m:sub>
                              </m:sSub>
                              <m:r>
                                <a:rPr lang="tr-TR" sz="2200" b="1" i="1" smtClean="0">
                                  <a:latin typeface="Cambria Math" panose="02040503050406030204" pitchFamily="18" charset="0"/>
                                </a:rPr>
                                <m:t>𝑼</m:t>
                              </m:r>
                            </m:e>
                            <m:sub>
                              <m:r>
                                <a:rPr lang="tr-TR" sz="2200" b="1" i="1" smtClean="0">
                                  <a:latin typeface="Cambria Math" panose="02040503050406030204" pitchFamily="18" charset="0"/>
                                </a:rPr>
                                <m:t>𝒄</m:t>
                              </m:r>
                            </m:sub>
                          </m:sSub>
                        </m:den>
                      </m:f>
                    </m:oMath>
                  </m:oMathPara>
                </a14:m>
                <a:endParaRPr lang="tr-TR" sz="2200" b="1" dirty="0"/>
              </a:p>
            </p:txBody>
          </p:sp>
        </mc:Choice>
        <mc:Fallback xmlns="">
          <p:sp>
            <p:nvSpPr>
              <p:cNvPr id="11" name="Metin kutusu 10">
                <a:extLst>
                  <a:ext uri="{FF2B5EF4-FFF2-40B4-BE49-F238E27FC236}">
                    <a16:creationId xmlns:a16="http://schemas.microsoft.com/office/drawing/2014/main" id="{A6E6D745-BA89-C68F-0813-5DFA9F5D1250}"/>
                  </a:ext>
                </a:extLst>
              </p:cNvPr>
              <p:cNvSpPr txBox="1">
                <a:spLocks noRot="1" noChangeAspect="1" noMove="1" noResize="1" noEditPoints="1" noAdjustHandles="1" noChangeArrowheads="1" noChangeShapeType="1" noTextEdit="1"/>
              </p:cNvSpPr>
              <p:nvPr/>
            </p:nvSpPr>
            <p:spPr>
              <a:xfrm>
                <a:off x="6220703" y="5157463"/>
                <a:ext cx="2120421" cy="736355"/>
              </a:xfrm>
              <a:prstGeom prst="rect">
                <a:avLst/>
              </a:prstGeom>
              <a:blipFill>
                <a:blip r:embed="rId5"/>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198741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B5A6-E1C5-D83C-FA38-C0A543DD9F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78BAD8F-33B4-0A36-F6B5-D0AC5176421B}"/>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5C24434B-1237-5CB1-714E-79D666EAEB45}"/>
              </a:ext>
            </a:extLst>
          </p:cNvPr>
          <p:cNvPicPr>
            <a:picLocks noChangeAspect="1"/>
          </p:cNvPicPr>
          <p:nvPr/>
        </p:nvPicPr>
        <p:blipFill>
          <a:blip r:embed="rId2"/>
          <a:stretch>
            <a:fillRect/>
          </a:stretch>
        </p:blipFill>
        <p:spPr>
          <a:xfrm>
            <a:off x="10106783" y="74909"/>
            <a:ext cx="2085217" cy="591211"/>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97D5CC41-36BF-0EF2-28C7-1899CEA3742D}"/>
              </a:ext>
            </a:extLst>
          </p:cNvPr>
          <p:cNvSpPr txBox="1"/>
          <p:nvPr/>
        </p:nvSpPr>
        <p:spPr>
          <a:xfrm>
            <a:off x="162352" y="74909"/>
            <a:ext cx="9773025" cy="677108"/>
          </a:xfrm>
          <a:prstGeom prst="rect">
            <a:avLst/>
          </a:prstGeom>
          <a:noFill/>
        </p:spPr>
        <p:txBody>
          <a:bodyPr wrap="square" rtlCol="0">
            <a:spAutoFit/>
          </a:bodyPr>
          <a:lstStyle/>
          <a:p>
            <a:r>
              <a:rPr lang="tr-TR" sz="3800" b="1" dirty="0"/>
              <a:t>Design of Heat Exchangers </a:t>
            </a:r>
            <a:r>
              <a:rPr lang="tr-TR" sz="3800" b="1" dirty="0" err="1"/>
              <a:t>Subject</a:t>
            </a:r>
            <a:r>
              <a:rPr lang="tr-TR" sz="3800" b="1" dirty="0"/>
              <a:t> to </a:t>
            </a:r>
            <a:r>
              <a:rPr lang="tr-TR" sz="3800" b="1" dirty="0" err="1"/>
              <a:t>Fouling</a:t>
            </a:r>
            <a:endParaRPr lang="tr-TR" sz="3800" b="1" dirty="0"/>
          </a:p>
        </p:txBody>
      </p:sp>
      <p:pic>
        <p:nvPicPr>
          <p:cNvPr id="10" name="Resim 9">
            <a:extLst>
              <a:ext uri="{FF2B5EF4-FFF2-40B4-BE49-F238E27FC236}">
                <a16:creationId xmlns:a16="http://schemas.microsoft.com/office/drawing/2014/main" id="{DC33021E-D17D-71B6-39C3-7078D271EA9B}"/>
              </a:ext>
            </a:extLst>
          </p:cNvPr>
          <p:cNvPicPr>
            <a:picLocks noChangeAspect="1"/>
          </p:cNvPicPr>
          <p:nvPr/>
        </p:nvPicPr>
        <p:blipFill>
          <a:blip r:embed="rId3"/>
          <a:stretch>
            <a:fillRect/>
          </a:stretch>
        </p:blipFill>
        <p:spPr>
          <a:xfrm>
            <a:off x="245957" y="1059409"/>
            <a:ext cx="5737016" cy="5550536"/>
          </a:xfrm>
          <a:prstGeom prst="rect">
            <a:avLst/>
          </a:prstGeom>
          <a:ln>
            <a:solidFill>
              <a:schemeClr val="tx1"/>
            </a:solidFill>
          </a:ln>
        </p:spPr>
      </p:pic>
      <p:pic>
        <p:nvPicPr>
          <p:cNvPr id="3" name="Resim 2">
            <a:extLst>
              <a:ext uri="{FF2B5EF4-FFF2-40B4-BE49-F238E27FC236}">
                <a16:creationId xmlns:a16="http://schemas.microsoft.com/office/drawing/2014/main" id="{15BB8729-14E1-2029-8B3D-6F37B7853D14}"/>
              </a:ext>
            </a:extLst>
          </p:cNvPr>
          <p:cNvPicPr>
            <a:picLocks noChangeAspect="1"/>
          </p:cNvPicPr>
          <p:nvPr/>
        </p:nvPicPr>
        <p:blipFill>
          <a:blip r:embed="rId4"/>
          <a:stretch>
            <a:fillRect/>
          </a:stretch>
        </p:blipFill>
        <p:spPr>
          <a:xfrm>
            <a:off x="6246114" y="1059409"/>
            <a:ext cx="5699929" cy="5550536"/>
          </a:xfrm>
          <a:prstGeom prst="rect">
            <a:avLst/>
          </a:prstGeom>
          <a:ln>
            <a:solidFill>
              <a:schemeClr val="tx1"/>
            </a:solidFill>
          </a:ln>
        </p:spPr>
      </p:pic>
    </p:spTree>
    <p:extLst>
      <p:ext uri="{BB962C8B-B14F-4D97-AF65-F5344CB8AC3E}">
        <p14:creationId xmlns:p14="http://schemas.microsoft.com/office/powerpoint/2010/main" val="3466350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C38A2-D5A9-0A53-E278-F89327C412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6580F4-411E-D7F6-4D9F-3752DBFA5EA9}"/>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4A63D854-1030-BB7A-83E0-F9770E464AD0}"/>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629BD256-B960-4395-D556-D6CD3EB3E591}"/>
              </a:ext>
            </a:extLst>
          </p:cNvPr>
          <p:cNvSpPr txBox="1"/>
          <p:nvPr/>
        </p:nvSpPr>
        <p:spPr>
          <a:xfrm>
            <a:off x="217281" y="74909"/>
            <a:ext cx="11008438" cy="646331"/>
          </a:xfrm>
          <a:prstGeom prst="rect">
            <a:avLst/>
          </a:prstGeom>
          <a:noFill/>
        </p:spPr>
        <p:txBody>
          <a:bodyPr wrap="square" rtlCol="0">
            <a:spAutoFit/>
          </a:bodyPr>
          <a:lstStyle/>
          <a:p>
            <a:r>
              <a:rPr lang="tr-TR" sz="3600" b="1" dirty="0"/>
              <a:t>Design of Heat Exchangers </a:t>
            </a:r>
            <a:r>
              <a:rPr lang="tr-TR" sz="3600" b="1" dirty="0" err="1"/>
              <a:t>Subject</a:t>
            </a:r>
            <a:r>
              <a:rPr lang="tr-TR" sz="3600" b="1" dirty="0"/>
              <a:t> to </a:t>
            </a:r>
            <a:r>
              <a:rPr lang="tr-TR" sz="3600" b="1" dirty="0" err="1"/>
              <a:t>Fouling</a:t>
            </a:r>
            <a:endParaRPr lang="tr-TR" sz="3600" b="1" dirty="0"/>
          </a:p>
        </p:txBody>
      </p:sp>
      <p:pic>
        <p:nvPicPr>
          <p:cNvPr id="3" name="Resim 2">
            <a:extLst>
              <a:ext uri="{FF2B5EF4-FFF2-40B4-BE49-F238E27FC236}">
                <a16:creationId xmlns:a16="http://schemas.microsoft.com/office/drawing/2014/main" id="{3B97F0A3-EE28-8B98-423B-F54485CCA283}"/>
              </a:ext>
            </a:extLst>
          </p:cNvPr>
          <p:cNvPicPr>
            <a:picLocks noChangeAspect="1"/>
          </p:cNvPicPr>
          <p:nvPr/>
        </p:nvPicPr>
        <p:blipFill>
          <a:blip r:embed="rId3"/>
          <a:stretch>
            <a:fillRect/>
          </a:stretch>
        </p:blipFill>
        <p:spPr>
          <a:xfrm>
            <a:off x="108640" y="952251"/>
            <a:ext cx="11974719" cy="5874390"/>
          </a:xfrm>
          <a:prstGeom prst="rect">
            <a:avLst/>
          </a:prstGeom>
          <a:ln>
            <a:solidFill>
              <a:schemeClr val="tx1"/>
            </a:solidFill>
          </a:ln>
        </p:spPr>
      </p:pic>
    </p:spTree>
    <p:extLst>
      <p:ext uri="{BB962C8B-B14F-4D97-AF65-F5344CB8AC3E}">
        <p14:creationId xmlns:p14="http://schemas.microsoft.com/office/powerpoint/2010/main" val="410320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7A86E-74EC-B293-D067-71DE858660E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191E105-E9AC-B30F-2C89-07FBB79C7489}"/>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71DE78D5-C5E8-81ED-E8EE-889B7812B769}"/>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B75CCB96-771A-EC8F-86A2-1A973DBA8316}"/>
              </a:ext>
            </a:extLst>
          </p:cNvPr>
          <p:cNvSpPr txBox="1"/>
          <p:nvPr/>
        </p:nvSpPr>
        <p:spPr>
          <a:xfrm>
            <a:off x="217281" y="74909"/>
            <a:ext cx="11008438" cy="646331"/>
          </a:xfrm>
          <a:prstGeom prst="rect">
            <a:avLst/>
          </a:prstGeom>
          <a:noFill/>
        </p:spPr>
        <p:txBody>
          <a:bodyPr wrap="square" rtlCol="0">
            <a:spAutoFit/>
          </a:bodyPr>
          <a:lstStyle/>
          <a:p>
            <a:r>
              <a:rPr lang="tr-TR" sz="3600" b="1" dirty="0"/>
              <a:t>Design of Heat Exchangers </a:t>
            </a:r>
            <a:r>
              <a:rPr lang="tr-TR" sz="3600" b="1" dirty="0" err="1"/>
              <a:t>Subject</a:t>
            </a:r>
            <a:r>
              <a:rPr lang="tr-TR" sz="3600" b="1" dirty="0"/>
              <a:t> to </a:t>
            </a:r>
            <a:r>
              <a:rPr lang="tr-TR" sz="3600" b="1" dirty="0" err="1"/>
              <a:t>Fouling</a:t>
            </a:r>
            <a:endParaRPr lang="tr-TR" sz="3600" b="1" dirty="0"/>
          </a:p>
        </p:txBody>
      </p:sp>
      <p:pic>
        <p:nvPicPr>
          <p:cNvPr id="6" name="Resim 5">
            <a:extLst>
              <a:ext uri="{FF2B5EF4-FFF2-40B4-BE49-F238E27FC236}">
                <a16:creationId xmlns:a16="http://schemas.microsoft.com/office/drawing/2014/main" id="{E111E497-F224-DD2C-F901-BDB46711D61E}"/>
              </a:ext>
            </a:extLst>
          </p:cNvPr>
          <p:cNvPicPr>
            <a:picLocks noChangeAspect="1"/>
          </p:cNvPicPr>
          <p:nvPr/>
        </p:nvPicPr>
        <p:blipFill>
          <a:blip r:embed="rId3"/>
          <a:stretch>
            <a:fillRect/>
          </a:stretch>
        </p:blipFill>
        <p:spPr>
          <a:xfrm>
            <a:off x="1138136" y="946749"/>
            <a:ext cx="10450750" cy="5836342"/>
          </a:xfrm>
          <a:prstGeom prst="rect">
            <a:avLst/>
          </a:prstGeom>
          <a:ln>
            <a:solidFill>
              <a:schemeClr val="tx1"/>
            </a:solidFill>
          </a:ln>
        </p:spPr>
      </p:pic>
    </p:spTree>
    <p:extLst>
      <p:ext uri="{BB962C8B-B14F-4D97-AF65-F5344CB8AC3E}">
        <p14:creationId xmlns:p14="http://schemas.microsoft.com/office/powerpoint/2010/main" val="390052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BF850-DE0F-EF76-7DA4-EDE16280C3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3737F30-86F7-0225-D123-BDE0925CBBDC}"/>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3DCC5F19-6FCE-D102-C8DF-1E4988CEE49C}"/>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539F5E2F-45E8-9610-13FC-EE46056CB19C}"/>
              </a:ext>
            </a:extLst>
          </p:cNvPr>
          <p:cNvSpPr txBox="1"/>
          <p:nvPr/>
        </p:nvSpPr>
        <p:spPr>
          <a:xfrm>
            <a:off x="217280" y="74909"/>
            <a:ext cx="6348889" cy="707886"/>
          </a:xfrm>
          <a:prstGeom prst="rect">
            <a:avLst/>
          </a:prstGeom>
          <a:noFill/>
        </p:spPr>
        <p:txBody>
          <a:bodyPr wrap="square" rtlCol="0">
            <a:spAutoFit/>
          </a:bodyPr>
          <a:lstStyle/>
          <a:p>
            <a:r>
              <a:rPr lang="tr-TR" sz="4000" b="1" dirty="0"/>
              <a:t>Basic </a:t>
            </a:r>
            <a:r>
              <a:rPr lang="tr-TR" sz="4000" b="1" dirty="0" err="1"/>
              <a:t>Considerations</a:t>
            </a:r>
            <a:endParaRPr lang="tr-TR" sz="4000" b="1" dirty="0"/>
          </a:p>
        </p:txBody>
      </p:sp>
      <p:sp>
        <p:nvSpPr>
          <p:cNvPr id="2" name="Metin kutusu 1">
            <a:extLst>
              <a:ext uri="{FF2B5EF4-FFF2-40B4-BE49-F238E27FC236}">
                <a16:creationId xmlns:a16="http://schemas.microsoft.com/office/drawing/2014/main" id="{9B649C40-2EDF-6518-2EE8-E076C7032912}"/>
              </a:ext>
            </a:extLst>
          </p:cNvPr>
          <p:cNvSpPr txBox="1"/>
          <p:nvPr/>
        </p:nvSpPr>
        <p:spPr>
          <a:xfrm>
            <a:off x="301558" y="1089498"/>
            <a:ext cx="11575914" cy="1107996"/>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err="1"/>
              <a:t>Thermal</a:t>
            </a:r>
            <a:r>
              <a:rPr lang="tr-TR" sz="2200" b="1" dirty="0"/>
              <a:t> </a:t>
            </a:r>
            <a:r>
              <a:rPr lang="tr-TR" sz="2200" b="1" dirty="0" err="1"/>
              <a:t>analysis</a:t>
            </a:r>
            <a:r>
              <a:rPr lang="tr-TR" sz="2200" b="1" dirty="0"/>
              <a:t> of a </a:t>
            </a:r>
            <a:r>
              <a:rPr lang="tr-TR" sz="2200" b="1" dirty="0" err="1"/>
              <a:t>heat</a:t>
            </a:r>
            <a:r>
              <a:rPr lang="tr-TR" sz="2200" b="1" dirty="0"/>
              <a:t> </a:t>
            </a:r>
            <a:r>
              <a:rPr lang="tr-TR" sz="2200" b="1" dirty="0" err="1"/>
              <a:t>exchanger</a:t>
            </a:r>
            <a:r>
              <a:rPr lang="tr-TR" sz="2200" b="1" dirty="0"/>
              <a:t> is </a:t>
            </a:r>
            <a:r>
              <a:rPr lang="tr-TR" sz="2200" b="1" dirty="0" err="1"/>
              <a:t>governed</a:t>
            </a:r>
            <a:r>
              <a:rPr lang="tr-TR" sz="2200" b="1" dirty="0"/>
              <a:t> by </a:t>
            </a:r>
            <a:r>
              <a:rPr lang="tr-TR" sz="2200" b="1" dirty="0" err="1"/>
              <a:t>the</a:t>
            </a:r>
            <a:r>
              <a:rPr lang="tr-TR" sz="2200" b="1" dirty="0"/>
              <a:t> </a:t>
            </a:r>
            <a:r>
              <a:rPr lang="tr-TR" sz="2200" b="1" dirty="0" err="1"/>
              <a:t>conservation</a:t>
            </a:r>
            <a:r>
              <a:rPr lang="tr-TR" sz="2200" b="1" dirty="0"/>
              <a:t> of </a:t>
            </a:r>
            <a:r>
              <a:rPr lang="tr-TR" sz="2200" b="1" dirty="0" err="1"/>
              <a:t>energy</a:t>
            </a:r>
            <a:r>
              <a:rPr lang="tr-TR" sz="2200" b="1" dirty="0"/>
              <a:t> in </a:t>
            </a:r>
            <a:r>
              <a:rPr lang="tr-TR" sz="2200" b="1" dirty="0" err="1"/>
              <a:t>that</a:t>
            </a:r>
            <a:r>
              <a:rPr lang="tr-TR" sz="2200" b="1" dirty="0"/>
              <a:t> </a:t>
            </a:r>
            <a:r>
              <a:rPr lang="tr-TR" sz="2200" b="1" dirty="0" err="1"/>
              <a:t>the</a:t>
            </a:r>
            <a:r>
              <a:rPr lang="tr-TR" sz="2200" b="1" dirty="0"/>
              <a:t> </a:t>
            </a:r>
            <a:r>
              <a:rPr lang="tr-TR" sz="2200" b="1" dirty="0" err="1"/>
              <a:t>heat</a:t>
            </a:r>
            <a:r>
              <a:rPr lang="tr-TR" sz="2200" b="1" dirty="0"/>
              <a:t> </a:t>
            </a:r>
            <a:r>
              <a:rPr lang="tr-TR" sz="2200" b="1" dirty="0" err="1"/>
              <a:t>release</a:t>
            </a:r>
            <a:r>
              <a:rPr lang="tr-TR" sz="2200" b="1" dirty="0"/>
              <a:t> by </a:t>
            </a:r>
            <a:r>
              <a:rPr lang="tr-TR" sz="2200" b="1" dirty="0" err="1"/>
              <a:t>the</a:t>
            </a:r>
            <a:r>
              <a:rPr lang="tr-TR" sz="2200" b="1" dirty="0"/>
              <a:t> hot </a:t>
            </a:r>
            <a:r>
              <a:rPr lang="tr-TR" sz="2200" b="1" dirty="0" err="1"/>
              <a:t>fluid</a:t>
            </a:r>
            <a:r>
              <a:rPr lang="tr-TR" sz="2200" b="1" dirty="0"/>
              <a:t> </a:t>
            </a:r>
            <a:r>
              <a:rPr lang="tr-TR" sz="2200" b="1" dirty="0" err="1"/>
              <a:t>stream</a:t>
            </a:r>
            <a:r>
              <a:rPr lang="tr-TR" sz="2200" b="1" dirty="0"/>
              <a:t> </a:t>
            </a:r>
            <a:r>
              <a:rPr lang="tr-TR" sz="2200" b="1" dirty="0" err="1"/>
              <a:t>equals</a:t>
            </a:r>
            <a:r>
              <a:rPr lang="tr-TR" sz="2200" b="1" dirty="0"/>
              <a:t> </a:t>
            </a:r>
            <a:r>
              <a:rPr lang="tr-TR" sz="2200" b="1" dirty="0" err="1"/>
              <a:t>the</a:t>
            </a:r>
            <a:r>
              <a:rPr lang="tr-TR" sz="2200" b="1" dirty="0"/>
              <a:t> </a:t>
            </a:r>
            <a:r>
              <a:rPr lang="tr-TR" sz="2200" b="1" dirty="0" err="1"/>
              <a:t>heat</a:t>
            </a:r>
            <a:r>
              <a:rPr lang="tr-TR" sz="2200" b="1" dirty="0"/>
              <a:t> </a:t>
            </a:r>
            <a:r>
              <a:rPr lang="tr-TR" sz="2200" b="1" dirty="0" err="1"/>
              <a:t>gain</a:t>
            </a:r>
            <a:r>
              <a:rPr lang="tr-TR" sz="2200" b="1" dirty="0"/>
              <a:t> by </a:t>
            </a:r>
            <a:r>
              <a:rPr lang="tr-TR" sz="2200" b="1" dirty="0" err="1"/>
              <a:t>the</a:t>
            </a:r>
            <a:r>
              <a:rPr lang="tr-TR" sz="2200" b="1" dirty="0"/>
              <a:t> </a:t>
            </a:r>
            <a:r>
              <a:rPr lang="tr-TR" sz="2200" b="1" dirty="0" err="1"/>
              <a:t>cold</a:t>
            </a:r>
            <a:r>
              <a:rPr lang="tr-TR" sz="2200" b="1" dirty="0"/>
              <a:t> </a:t>
            </a:r>
            <a:r>
              <a:rPr lang="tr-TR" sz="2200" b="1" dirty="0" err="1"/>
              <a:t>fluid</a:t>
            </a:r>
            <a:r>
              <a:rPr lang="tr-TR" sz="2200" b="1" dirty="0"/>
              <a:t>.</a:t>
            </a:r>
          </a:p>
          <a:p>
            <a:pPr marL="342900" indent="-342900" algn="just">
              <a:buFont typeface="Arial" panose="020B0604020202020204" pitchFamily="34" charset="0"/>
              <a:buChar char="•"/>
            </a:pPr>
            <a:r>
              <a:rPr lang="tr-TR" sz="2200" b="1" dirty="0" err="1"/>
              <a:t>The</a:t>
            </a:r>
            <a:r>
              <a:rPr lang="tr-TR" sz="2200" b="1" dirty="0"/>
              <a:t> </a:t>
            </a:r>
            <a:r>
              <a:rPr lang="tr-TR" sz="2200" b="1" dirty="0" err="1"/>
              <a:t>heat</a:t>
            </a:r>
            <a:r>
              <a:rPr lang="tr-TR" sz="2200" b="1" dirty="0"/>
              <a:t> transfer, Q, is </a:t>
            </a:r>
            <a:r>
              <a:rPr lang="tr-TR" sz="2200" b="1" dirty="0" err="1"/>
              <a:t>related</a:t>
            </a:r>
            <a:r>
              <a:rPr lang="tr-TR" sz="2200" b="1" dirty="0"/>
              <a:t> to </a:t>
            </a:r>
            <a:r>
              <a:rPr lang="tr-TR" sz="2200" b="1" dirty="0" err="1"/>
              <a:t>the</a:t>
            </a:r>
            <a:r>
              <a:rPr lang="tr-TR" sz="2200" b="1" dirty="0"/>
              <a:t> </a:t>
            </a:r>
            <a:r>
              <a:rPr lang="tr-TR" sz="2200" b="1" dirty="0" err="1"/>
              <a:t>exchanger</a:t>
            </a:r>
            <a:r>
              <a:rPr lang="tr-TR" sz="2200" b="1" dirty="0"/>
              <a:t> </a:t>
            </a:r>
            <a:r>
              <a:rPr lang="tr-TR" sz="2200" b="1" dirty="0" err="1"/>
              <a:t>geometry</a:t>
            </a:r>
            <a:r>
              <a:rPr lang="tr-TR" sz="2200" b="1" dirty="0"/>
              <a:t> and </a:t>
            </a:r>
            <a:r>
              <a:rPr lang="tr-TR" sz="2200" b="1" dirty="0" err="1"/>
              <a:t>flow</a:t>
            </a:r>
            <a:r>
              <a:rPr lang="tr-TR" sz="2200" b="1" dirty="0"/>
              <a:t> </a:t>
            </a:r>
            <a:r>
              <a:rPr lang="tr-TR" sz="2200" b="1" dirty="0" err="1"/>
              <a:t>parameters</a:t>
            </a:r>
            <a:r>
              <a:rPr lang="tr-TR" sz="2200" b="1" dirty="0"/>
              <a:t> as:</a:t>
            </a: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34AD5BDF-983A-9F66-1CD3-CF439C89A9F4}"/>
                  </a:ext>
                </a:extLst>
              </p:cNvPr>
              <p:cNvSpPr txBox="1"/>
              <p:nvPr/>
            </p:nvSpPr>
            <p:spPr>
              <a:xfrm>
                <a:off x="2744990" y="2793168"/>
                <a:ext cx="2701189"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𝑸</m:t>
                      </m:r>
                      <m:r>
                        <a:rPr lang="tr-TR" sz="2800" b="1" i="1" smtClean="0">
                          <a:latin typeface="Cambria Math" panose="02040503050406030204" pitchFamily="18" charset="0"/>
                        </a:rPr>
                        <m:t>=</m:t>
                      </m:r>
                      <m:r>
                        <a:rPr lang="tr-TR" sz="2800" b="1" i="1" smtClean="0">
                          <a:latin typeface="Cambria Math" panose="02040503050406030204" pitchFamily="18" charset="0"/>
                        </a:rPr>
                        <m:t>𝑼</m:t>
                      </m:r>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𝑨</m:t>
                          </m:r>
                        </m:e>
                        <m:sub>
                          <m:r>
                            <a:rPr lang="tr-TR" sz="2800" b="1" i="1" smtClean="0">
                              <a:latin typeface="Cambria Math" panose="02040503050406030204" pitchFamily="18" charset="0"/>
                              <a:ea typeface="Cambria Math" panose="02040503050406030204" pitchFamily="18" charset="0"/>
                            </a:rPr>
                            <m:t>𝒐</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𝒎</m:t>
                          </m:r>
                        </m:sub>
                      </m:sSub>
                    </m:oMath>
                  </m:oMathPara>
                </a14:m>
                <a:endParaRPr lang="tr-TR" sz="2400" b="1" dirty="0"/>
              </a:p>
            </p:txBody>
          </p:sp>
        </mc:Choice>
        <mc:Fallback xmlns="">
          <p:sp>
            <p:nvSpPr>
              <p:cNvPr id="3" name="Metin kutusu 2">
                <a:extLst>
                  <a:ext uri="{FF2B5EF4-FFF2-40B4-BE49-F238E27FC236}">
                    <a16:creationId xmlns:a16="http://schemas.microsoft.com/office/drawing/2014/main" id="{34AD5BDF-983A-9F66-1CD3-CF439C89A9F4}"/>
                  </a:ext>
                </a:extLst>
              </p:cNvPr>
              <p:cNvSpPr txBox="1">
                <a:spLocks noRot="1" noChangeAspect="1" noMove="1" noResize="1" noEditPoints="1" noAdjustHandles="1" noChangeArrowheads="1" noChangeShapeType="1" noTextEdit="1"/>
              </p:cNvSpPr>
              <p:nvPr/>
            </p:nvSpPr>
            <p:spPr>
              <a:xfrm>
                <a:off x="2744990" y="2793168"/>
                <a:ext cx="2701189" cy="430887"/>
              </a:xfrm>
              <a:prstGeom prst="rect">
                <a:avLst/>
              </a:prstGeom>
              <a:blipFill>
                <a:blip r:embed="rId3"/>
                <a:stretch>
                  <a:fillRect/>
                </a:stretch>
              </a:blipFill>
              <a:ln>
                <a:solidFill>
                  <a:schemeClr val="tx1"/>
                </a:solidFill>
              </a:ln>
            </p:spPr>
            <p:txBody>
              <a:bodyPr/>
              <a:lstStyle/>
              <a:p>
                <a:r>
                  <a:rPr lang="tr-TR">
                    <a:noFill/>
                  </a:rPr>
                  <a:t> </a:t>
                </a:r>
              </a:p>
            </p:txBody>
          </p:sp>
        </mc:Fallback>
      </mc:AlternateContent>
      <p:grpSp>
        <p:nvGrpSpPr>
          <p:cNvPr id="11" name="Grup 10">
            <a:extLst>
              <a:ext uri="{FF2B5EF4-FFF2-40B4-BE49-F238E27FC236}">
                <a16:creationId xmlns:a16="http://schemas.microsoft.com/office/drawing/2014/main" id="{9D6696A9-DAD7-285F-B084-292E557EF621}"/>
              </a:ext>
            </a:extLst>
          </p:cNvPr>
          <p:cNvGrpSpPr/>
          <p:nvPr/>
        </p:nvGrpSpPr>
        <p:grpSpPr>
          <a:xfrm>
            <a:off x="7671330" y="2463786"/>
            <a:ext cx="3915765" cy="3631612"/>
            <a:chOff x="7437866" y="2351303"/>
            <a:chExt cx="3915765" cy="3631612"/>
          </a:xfrm>
        </p:grpSpPr>
        <p:pic>
          <p:nvPicPr>
            <p:cNvPr id="8" name="Resim 7">
              <a:extLst>
                <a:ext uri="{FF2B5EF4-FFF2-40B4-BE49-F238E27FC236}">
                  <a16:creationId xmlns:a16="http://schemas.microsoft.com/office/drawing/2014/main" id="{CDB3075B-426F-7D74-E4FC-E5C901F93F3B}"/>
                </a:ext>
              </a:extLst>
            </p:cNvPr>
            <p:cNvPicPr>
              <a:picLocks noChangeAspect="1"/>
            </p:cNvPicPr>
            <p:nvPr/>
          </p:nvPicPr>
          <p:blipFill>
            <a:blip r:embed="rId4"/>
            <a:stretch>
              <a:fillRect/>
            </a:stretch>
          </p:blipFill>
          <p:spPr>
            <a:xfrm>
              <a:off x="7437866" y="2351303"/>
              <a:ext cx="3915765" cy="3631612"/>
            </a:xfrm>
            <a:prstGeom prst="rect">
              <a:avLst/>
            </a:prstGeom>
            <a:ln>
              <a:solidFill>
                <a:schemeClr val="tx1"/>
              </a:solidFill>
            </a:ln>
          </p:spPr>
        </p:pic>
        <p:pic>
          <p:nvPicPr>
            <p:cNvPr id="10" name="Resim 9">
              <a:extLst>
                <a:ext uri="{FF2B5EF4-FFF2-40B4-BE49-F238E27FC236}">
                  <a16:creationId xmlns:a16="http://schemas.microsoft.com/office/drawing/2014/main" id="{DF1A3617-68B4-36D3-701E-0F4AA776F6C6}"/>
                </a:ext>
              </a:extLst>
            </p:cNvPr>
            <p:cNvPicPr>
              <a:picLocks noChangeAspect="1"/>
            </p:cNvPicPr>
            <p:nvPr/>
          </p:nvPicPr>
          <p:blipFill>
            <a:blip r:embed="rId5"/>
            <a:stretch>
              <a:fillRect/>
            </a:stretch>
          </p:blipFill>
          <p:spPr>
            <a:xfrm>
              <a:off x="10072282" y="5384766"/>
              <a:ext cx="1152525" cy="504825"/>
            </a:xfrm>
            <a:prstGeom prst="rect">
              <a:avLst/>
            </a:prstGeom>
          </p:spPr>
        </p:pic>
      </p:grpSp>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D5DDA8DE-84C5-49D1-B884-A66D41CC094D}"/>
                  </a:ext>
                </a:extLst>
              </p:cNvPr>
              <p:cNvSpPr txBox="1"/>
              <p:nvPr/>
            </p:nvSpPr>
            <p:spPr>
              <a:xfrm>
                <a:off x="731365" y="3819729"/>
                <a:ext cx="6462621" cy="1478546"/>
              </a:xfrm>
              <a:prstGeom prst="rect">
                <a:avLst/>
              </a:prstGeom>
              <a:noFill/>
            </p:spPr>
            <p:txBody>
              <a:bodyPr wrap="square" rtlCol="0">
                <a:spAutoFit/>
              </a:bodyPr>
              <a:lstStyle/>
              <a:p>
                <a:pPr algn="just"/>
                <a:r>
                  <a:rPr lang="tr-TR" sz="2200" b="1" dirty="0"/>
                  <a:t>w</a:t>
                </a:r>
                <a:r>
                  <a:rPr lang="tr-TR" sz="2200" b="1" dirty="0" err="1"/>
                  <a:t>here</a:t>
                </a:r>
                <a:r>
                  <a:rPr lang="tr-TR" sz="2200" b="1" dirty="0"/>
                  <a:t> </a:t>
                </a:r>
                <a14:m>
                  <m:oMath xmlns:m="http://schemas.openxmlformats.org/officeDocument/2006/math">
                    <m:sSub>
                      <m:sSubPr>
                        <m:ctrlPr>
                          <a:rPr lang="tr-TR" sz="2200" b="1" i="1" smtClean="0">
                            <a:latin typeface="Cambria Math" panose="02040503050406030204" pitchFamily="18" charset="0"/>
                            <a:ea typeface="Cambria Math" panose="02040503050406030204" pitchFamily="18" charset="0"/>
                          </a:rPr>
                        </m:ctrlPr>
                      </m:sSubPr>
                      <m:e>
                        <m:r>
                          <a:rPr lang="tr-TR" sz="2200" b="1" i="1" smtClean="0">
                            <a:latin typeface="Cambria Math" panose="02040503050406030204" pitchFamily="18" charset="0"/>
                            <a:ea typeface="Cambria Math" panose="02040503050406030204" pitchFamily="18" charset="0"/>
                          </a:rPr>
                          <m:t>𝑨</m:t>
                        </m:r>
                      </m:e>
                      <m:sub>
                        <m:r>
                          <a:rPr lang="tr-TR" sz="2200" b="1" i="1" smtClean="0">
                            <a:latin typeface="Cambria Math" panose="02040503050406030204" pitchFamily="18" charset="0"/>
                            <a:ea typeface="Cambria Math" panose="02040503050406030204" pitchFamily="18" charset="0"/>
                          </a:rPr>
                          <m:t>𝒐</m:t>
                        </m:r>
                      </m:sub>
                    </m:sSub>
                  </m:oMath>
                </a14:m>
                <a:r>
                  <a:rPr lang="tr-TR" sz="2200" b="1" dirty="0"/>
                  <a:t> is </a:t>
                </a:r>
                <a:r>
                  <a:rPr lang="tr-TR" sz="2200" b="1" dirty="0" err="1"/>
                  <a:t>based</a:t>
                </a:r>
                <a:r>
                  <a:rPr lang="tr-TR" sz="2200" b="1" dirty="0"/>
                  <a:t> on </a:t>
                </a:r>
                <a:r>
                  <a:rPr lang="tr-TR" sz="2200" b="1" dirty="0" err="1"/>
                  <a:t>the</a:t>
                </a:r>
                <a:r>
                  <a:rPr lang="tr-TR" sz="2200" b="1" dirty="0"/>
                  <a:t> </a:t>
                </a:r>
                <a:r>
                  <a:rPr lang="tr-TR" sz="2200" b="1" dirty="0" err="1"/>
                  <a:t>outside</a:t>
                </a:r>
                <a:r>
                  <a:rPr lang="tr-TR" sz="2200" b="1" dirty="0"/>
                  <a:t> </a:t>
                </a:r>
                <a:r>
                  <a:rPr lang="tr-TR" sz="2200" b="1" dirty="0" err="1"/>
                  <a:t>heat</a:t>
                </a:r>
                <a:r>
                  <a:rPr lang="tr-TR" sz="2200" b="1" dirty="0"/>
                  <a:t> transfer </a:t>
                </a:r>
                <a:r>
                  <a:rPr lang="tr-TR" sz="2200" b="1" dirty="0" err="1"/>
                  <a:t>surface</a:t>
                </a:r>
                <a:r>
                  <a:rPr lang="tr-TR" sz="2200" b="1" dirty="0"/>
                  <a:t> </a:t>
                </a:r>
                <a:r>
                  <a:rPr lang="tr-TR" sz="2200" b="1" dirty="0" err="1"/>
                  <a:t>area</a:t>
                </a:r>
                <a:r>
                  <a:rPr lang="tr-TR" sz="2200" b="1" dirty="0"/>
                  <a:t> of </a:t>
                </a:r>
                <a:r>
                  <a:rPr lang="tr-TR" sz="2200" b="1" dirty="0" err="1"/>
                  <a:t>the</a:t>
                </a:r>
                <a:r>
                  <a:rPr lang="tr-TR" sz="2200" b="1" dirty="0"/>
                  <a:t> </a:t>
                </a:r>
                <a:r>
                  <a:rPr lang="tr-TR" sz="2200" b="1" dirty="0" err="1"/>
                  <a:t>heat</a:t>
                </a:r>
                <a:r>
                  <a:rPr lang="tr-TR" sz="2200" b="1" dirty="0"/>
                  <a:t> </a:t>
                </a:r>
                <a:r>
                  <a:rPr lang="tr-TR" sz="2200" b="1" dirty="0" err="1"/>
                  <a:t>exchanger</a:t>
                </a:r>
                <a:r>
                  <a:rPr lang="tr-TR" sz="2200" b="1" dirty="0"/>
                  <a:t>. </a:t>
                </a:r>
                <a:r>
                  <a:rPr lang="tr-TR" sz="2200" b="1" dirty="0" err="1"/>
                  <a:t>We</a:t>
                </a:r>
                <a:r>
                  <a:rPr lang="tr-TR" sz="2200" b="1" dirty="0"/>
                  <a:t> </a:t>
                </a:r>
                <a:r>
                  <a:rPr lang="tr-TR" sz="2200" b="1" dirty="0" err="1"/>
                  <a:t>have</a:t>
                </a:r>
                <a:r>
                  <a:rPr lang="tr-TR" sz="2200" b="1" dirty="0"/>
                  <a:t> to </a:t>
                </a:r>
                <a:r>
                  <a:rPr lang="tr-TR" sz="2200" b="1" dirty="0" err="1"/>
                  <a:t>distinguish</a:t>
                </a:r>
                <a:r>
                  <a:rPr lang="tr-TR" sz="2200" b="1" dirty="0"/>
                  <a:t> </a:t>
                </a:r>
                <a:r>
                  <a:rPr lang="tr-TR" sz="2200" b="1" dirty="0" err="1"/>
                  <a:t>the</a:t>
                </a:r>
                <a:r>
                  <a:rPr lang="tr-TR" sz="2200" b="1" dirty="0"/>
                  <a:t> </a:t>
                </a:r>
                <a:r>
                  <a:rPr lang="tr-TR" sz="2200" b="1" dirty="0">
                    <a:solidFill>
                      <a:srgbClr val="FF0000"/>
                    </a:solidFill>
                  </a:rPr>
                  <a:t>overall </a:t>
                </a:r>
                <a:r>
                  <a:rPr lang="tr-TR" sz="2200" b="1" dirty="0" err="1">
                    <a:solidFill>
                      <a:srgbClr val="FF0000"/>
                    </a:solidFill>
                  </a:rPr>
                  <a:t>heat</a:t>
                </a:r>
                <a:r>
                  <a:rPr lang="tr-TR" sz="2200" b="1" dirty="0">
                    <a:solidFill>
                      <a:srgbClr val="FF0000"/>
                    </a:solidFill>
                  </a:rPr>
                  <a:t> transfer </a:t>
                </a:r>
                <a:r>
                  <a:rPr lang="tr-TR" sz="2200" b="1" dirty="0" err="1">
                    <a:solidFill>
                      <a:srgbClr val="FF0000"/>
                    </a:solidFill>
                  </a:rPr>
                  <a:t>coefficient</a:t>
                </a:r>
                <a:r>
                  <a:rPr lang="tr-TR" sz="2200" b="1" dirty="0">
                    <a:solidFill>
                      <a:srgbClr val="FF0000"/>
                    </a:solidFill>
                  </a:rPr>
                  <a:t> </a:t>
                </a:r>
                <a:r>
                  <a:rPr lang="tr-TR" sz="2200" b="1" dirty="0" err="1">
                    <a:solidFill>
                      <a:srgbClr val="FF0000"/>
                    </a:solidFill>
                  </a:rPr>
                  <a:t>for</a:t>
                </a:r>
                <a:r>
                  <a:rPr lang="tr-TR" sz="2200" b="1" dirty="0">
                    <a:solidFill>
                      <a:srgbClr val="FF0000"/>
                    </a:solidFill>
                  </a:rPr>
                  <a:t> </a:t>
                </a:r>
                <a:r>
                  <a:rPr lang="tr-TR" sz="2200" b="1" dirty="0" err="1">
                    <a:solidFill>
                      <a:srgbClr val="FF0000"/>
                    </a:solidFill>
                  </a:rPr>
                  <a:t>clean</a:t>
                </a:r>
                <a:r>
                  <a:rPr lang="tr-TR" sz="2200" b="1" dirty="0">
                    <a:solidFill>
                      <a:srgbClr val="FF0000"/>
                    </a:solidFill>
                  </a:rPr>
                  <a:t> </a:t>
                </a:r>
                <a:r>
                  <a:rPr lang="tr-TR" sz="2200" b="1" dirty="0">
                    <a:solidFill>
                      <a:srgbClr val="FF0000"/>
                    </a:solidFill>
                    <a:sym typeface="Wingdings" panose="05000000000000000000" pitchFamily="2" charset="2"/>
                  </a:rPr>
                  <a:t>(</a:t>
                </a:r>
                <a14:m>
                  <m:oMath xmlns:m="http://schemas.openxmlformats.org/officeDocument/2006/math">
                    <m:sSub>
                      <m:sSubPr>
                        <m:ctrlPr>
                          <a:rPr lang="tr-TR" sz="2200" b="1" i="1" smtClean="0">
                            <a:solidFill>
                              <a:srgbClr val="FF0000"/>
                            </a:solidFill>
                            <a:latin typeface="Cambria Math" panose="02040503050406030204" pitchFamily="18" charset="0"/>
                          </a:rPr>
                        </m:ctrlPr>
                      </m:sSubPr>
                      <m:e>
                        <m:r>
                          <a:rPr lang="tr-TR" sz="2200" b="1" i="1" smtClean="0">
                            <a:solidFill>
                              <a:srgbClr val="FF0000"/>
                            </a:solidFill>
                            <a:latin typeface="Cambria Math" panose="02040503050406030204" pitchFamily="18" charset="0"/>
                          </a:rPr>
                          <m:t>𝑼</m:t>
                        </m:r>
                      </m:e>
                      <m:sub>
                        <m:r>
                          <a:rPr lang="tr-TR" sz="2200" b="1" i="1" smtClean="0">
                            <a:solidFill>
                              <a:srgbClr val="FF0000"/>
                            </a:solidFill>
                            <a:latin typeface="Cambria Math" panose="02040503050406030204" pitchFamily="18" charset="0"/>
                          </a:rPr>
                          <m:t>𝒄</m:t>
                        </m:r>
                      </m:sub>
                    </m:sSub>
                  </m:oMath>
                </a14:m>
                <a:r>
                  <a:rPr lang="tr-TR" sz="2200" b="1" dirty="0">
                    <a:solidFill>
                      <a:srgbClr val="FF0000"/>
                    </a:solidFill>
                    <a:sym typeface="Wingdings" panose="05000000000000000000" pitchFamily="2" charset="2"/>
                  </a:rPr>
                  <a:t>) </a:t>
                </a:r>
                <a:r>
                  <a:rPr lang="tr-TR" sz="2200" b="1" dirty="0">
                    <a:sym typeface="Wingdings" panose="05000000000000000000" pitchFamily="2" charset="2"/>
                  </a:rPr>
                  <a:t>and </a:t>
                </a:r>
                <a:r>
                  <a:rPr lang="tr-TR" sz="2200" b="1" dirty="0">
                    <a:solidFill>
                      <a:srgbClr val="FF0000"/>
                    </a:solidFill>
                    <a:sym typeface="Wingdings" panose="05000000000000000000" pitchFamily="2" charset="2"/>
                  </a:rPr>
                  <a:t>fouled (</a:t>
                </a:r>
                <a14:m>
                  <m:oMath xmlns:m="http://schemas.openxmlformats.org/officeDocument/2006/math">
                    <m:sSub>
                      <m:sSubPr>
                        <m:ctrlPr>
                          <a:rPr lang="tr-TR" sz="2200" b="1" i="1">
                            <a:solidFill>
                              <a:srgbClr val="FF0000"/>
                            </a:solidFill>
                            <a:latin typeface="Cambria Math" panose="02040503050406030204" pitchFamily="18" charset="0"/>
                          </a:rPr>
                        </m:ctrlPr>
                      </m:sSubPr>
                      <m:e>
                        <m:r>
                          <a:rPr lang="tr-TR" sz="2200" b="1" i="1">
                            <a:solidFill>
                              <a:srgbClr val="FF0000"/>
                            </a:solidFill>
                            <a:latin typeface="Cambria Math" panose="02040503050406030204" pitchFamily="18" charset="0"/>
                          </a:rPr>
                          <m:t>𝑼</m:t>
                        </m:r>
                      </m:e>
                      <m:sub>
                        <m:r>
                          <a:rPr lang="tr-TR" sz="2200" b="1" i="1" smtClean="0">
                            <a:solidFill>
                              <a:srgbClr val="FF0000"/>
                            </a:solidFill>
                            <a:latin typeface="Cambria Math" panose="02040503050406030204" pitchFamily="18" charset="0"/>
                          </a:rPr>
                          <m:t>𝒇</m:t>
                        </m:r>
                      </m:sub>
                    </m:sSub>
                  </m:oMath>
                </a14:m>
                <a:r>
                  <a:rPr lang="tr-TR" sz="2200" b="1" dirty="0">
                    <a:solidFill>
                      <a:srgbClr val="FF0000"/>
                    </a:solidFill>
                    <a:sym typeface="Wingdings" panose="05000000000000000000" pitchFamily="2" charset="2"/>
                  </a:rPr>
                  <a:t>) </a:t>
                </a:r>
                <a:r>
                  <a:rPr lang="tr-TR" sz="2200" b="1" dirty="0" err="1">
                    <a:solidFill>
                      <a:srgbClr val="FF0000"/>
                    </a:solidFill>
                    <a:sym typeface="Wingdings" panose="05000000000000000000" pitchFamily="2" charset="2"/>
                  </a:rPr>
                  <a:t>surfaces</a:t>
                </a:r>
                <a:r>
                  <a:rPr lang="tr-TR" sz="2200" b="1" dirty="0">
                    <a:sym typeface="Wingdings" panose="05000000000000000000" pitchFamily="2" charset="2"/>
                  </a:rPr>
                  <a:t>.</a:t>
                </a:r>
                <a:endParaRPr lang="tr-TR" sz="2200" b="1" dirty="0"/>
              </a:p>
            </p:txBody>
          </p:sp>
        </mc:Choice>
        <mc:Fallback xmlns="">
          <p:sp>
            <p:nvSpPr>
              <p:cNvPr id="12" name="Metin kutusu 11">
                <a:extLst>
                  <a:ext uri="{FF2B5EF4-FFF2-40B4-BE49-F238E27FC236}">
                    <a16:creationId xmlns:a16="http://schemas.microsoft.com/office/drawing/2014/main" id="{D5DDA8DE-84C5-49D1-B884-A66D41CC094D}"/>
                  </a:ext>
                </a:extLst>
              </p:cNvPr>
              <p:cNvSpPr txBox="1">
                <a:spLocks noRot="1" noChangeAspect="1" noMove="1" noResize="1" noEditPoints="1" noAdjustHandles="1" noChangeArrowheads="1" noChangeShapeType="1" noTextEdit="1"/>
              </p:cNvSpPr>
              <p:nvPr/>
            </p:nvSpPr>
            <p:spPr>
              <a:xfrm>
                <a:off x="731365" y="3819729"/>
                <a:ext cx="6462621" cy="1478546"/>
              </a:xfrm>
              <a:prstGeom prst="rect">
                <a:avLst/>
              </a:prstGeom>
              <a:blipFill>
                <a:blip r:embed="rId6"/>
                <a:stretch>
                  <a:fillRect l="-1226" t="-2893" r="-1226" b="-5372"/>
                </a:stretch>
              </a:blipFill>
            </p:spPr>
            <p:txBody>
              <a:bodyPr/>
              <a:lstStyle/>
              <a:p>
                <a:r>
                  <a:rPr lang="tr-TR">
                    <a:noFill/>
                  </a:rPr>
                  <a:t> </a:t>
                </a:r>
              </a:p>
            </p:txBody>
          </p:sp>
        </mc:Fallback>
      </mc:AlternateContent>
    </p:spTree>
    <p:extLst>
      <p:ext uri="{BB962C8B-B14F-4D97-AF65-F5344CB8AC3E}">
        <p14:creationId xmlns:p14="http://schemas.microsoft.com/office/powerpoint/2010/main" val="4084798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A09F1-C5A5-FF30-C813-CCBF2FC0F9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83E82F-8377-AF33-2521-CB0751CDFC7D}"/>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946AD71E-9A7A-595D-0445-C08E20FBE789}"/>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B117109D-FD3B-A4F6-0E6E-C65B60532509}"/>
              </a:ext>
            </a:extLst>
          </p:cNvPr>
          <p:cNvSpPr txBox="1"/>
          <p:nvPr/>
        </p:nvSpPr>
        <p:spPr>
          <a:xfrm>
            <a:off x="217281" y="74909"/>
            <a:ext cx="11008438" cy="646331"/>
          </a:xfrm>
          <a:prstGeom prst="rect">
            <a:avLst/>
          </a:prstGeom>
          <a:noFill/>
        </p:spPr>
        <p:txBody>
          <a:bodyPr wrap="square" rtlCol="0">
            <a:spAutoFit/>
          </a:bodyPr>
          <a:lstStyle/>
          <a:p>
            <a:r>
              <a:rPr lang="tr-TR" sz="3600" b="1" dirty="0"/>
              <a:t>Design of Heat Exchangers </a:t>
            </a:r>
            <a:r>
              <a:rPr lang="tr-TR" sz="3600" b="1" dirty="0" err="1"/>
              <a:t>Subject</a:t>
            </a:r>
            <a:r>
              <a:rPr lang="tr-TR" sz="3600" b="1" dirty="0"/>
              <a:t> to </a:t>
            </a:r>
            <a:r>
              <a:rPr lang="tr-TR" sz="3600" b="1" dirty="0" err="1"/>
              <a:t>Fouling</a:t>
            </a:r>
            <a:endParaRPr lang="tr-TR" sz="3600" b="1" dirty="0"/>
          </a:p>
        </p:txBody>
      </p:sp>
      <p:pic>
        <p:nvPicPr>
          <p:cNvPr id="6" name="Resim 5">
            <a:extLst>
              <a:ext uri="{FF2B5EF4-FFF2-40B4-BE49-F238E27FC236}">
                <a16:creationId xmlns:a16="http://schemas.microsoft.com/office/drawing/2014/main" id="{82E34E8D-A1E5-D033-C1DF-31261DDA95DD}"/>
              </a:ext>
            </a:extLst>
          </p:cNvPr>
          <p:cNvPicPr>
            <a:picLocks noChangeAspect="1"/>
          </p:cNvPicPr>
          <p:nvPr/>
        </p:nvPicPr>
        <p:blipFill>
          <a:blip r:embed="rId3"/>
          <a:stretch>
            <a:fillRect/>
          </a:stretch>
        </p:blipFill>
        <p:spPr>
          <a:xfrm>
            <a:off x="1240276" y="1020805"/>
            <a:ext cx="9711447" cy="5423470"/>
          </a:xfrm>
          <a:prstGeom prst="rect">
            <a:avLst/>
          </a:prstGeom>
          <a:ln>
            <a:solidFill>
              <a:schemeClr val="tx1"/>
            </a:solidFill>
          </a:ln>
        </p:spPr>
      </p:pic>
    </p:spTree>
    <p:extLst>
      <p:ext uri="{BB962C8B-B14F-4D97-AF65-F5344CB8AC3E}">
        <p14:creationId xmlns:p14="http://schemas.microsoft.com/office/powerpoint/2010/main" val="429341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45CBC-4F18-5E79-3438-83E6A8EC91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EDE97D-9FFE-C7A8-E3EF-CD3254EC454D}"/>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AD03D75-A997-A0CD-8738-2AFCBC7C6F44}"/>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03F28EB7-AEBC-C41D-2D1F-B9B56732A680}"/>
              </a:ext>
            </a:extLst>
          </p:cNvPr>
          <p:cNvSpPr txBox="1"/>
          <p:nvPr/>
        </p:nvSpPr>
        <p:spPr>
          <a:xfrm>
            <a:off x="217281" y="74909"/>
            <a:ext cx="11008438" cy="646331"/>
          </a:xfrm>
          <a:prstGeom prst="rect">
            <a:avLst/>
          </a:prstGeom>
          <a:noFill/>
        </p:spPr>
        <p:txBody>
          <a:bodyPr wrap="square" rtlCol="0">
            <a:spAutoFit/>
          </a:bodyPr>
          <a:lstStyle/>
          <a:p>
            <a:r>
              <a:rPr lang="tr-TR" sz="3600" b="1" dirty="0"/>
              <a:t>Design of Heat Exchangers </a:t>
            </a:r>
            <a:r>
              <a:rPr lang="tr-TR" sz="3600" b="1" dirty="0" err="1"/>
              <a:t>Subject</a:t>
            </a:r>
            <a:r>
              <a:rPr lang="tr-TR" sz="3600" b="1" dirty="0"/>
              <a:t> to </a:t>
            </a:r>
            <a:r>
              <a:rPr lang="tr-TR" sz="3600" b="1" dirty="0" err="1"/>
              <a:t>Fouling</a:t>
            </a:r>
            <a:endParaRPr lang="tr-TR" sz="3600" b="1" dirty="0"/>
          </a:p>
        </p:txBody>
      </p:sp>
      <p:pic>
        <p:nvPicPr>
          <p:cNvPr id="6" name="Resim 5">
            <a:extLst>
              <a:ext uri="{FF2B5EF4-FFF2-40B4-BE49-F238E27FC236}">
                <a16:creationId xmlns:a16="http://schemas.microsoft.com/office/drawing/2014/main" id="{1031C1A7-22AD-4240-7079-94CF0DC98BA8}"/>
              </a:ext>
            </a:extLst>
          </p:cNvPr>
          <p:cNvPicPr>
            <a:picLocks noChangeAspect="1"/>
          </p:cNvPicPr>
          <p:nvPr/>
        </p:nvPicPr>
        <p:blipFill>
          <a:blip r:embed="rId3"/>
          <a:stretch>
            <a:fillRect/>
          </a:stretch>
        </p:blipFill>
        <p:spPr>
          <a:xfrm>
            <a:off x="2653873" y="1016568"/>
            <a:ext cx="6887791" cy="5766523"/>
          </a:xfrm>
          <a:prstGeom prst="rect">
            <a:avLst/>
          </a:prstGeom>
          <a:ln>
            <a:solidFill>
              <a:schemeClr val="tx1"/>
            </a:solidFill>
          </a:ln>
        </p:spPr>
      </p:pic>
    </p:spTree>
    <p:extLst>
      <p:ext uri="{BB962C8B-B14F-4D97-AF65-F5344CB8AC3E}">
        <p14:creationId xmlns:p14="http://schemas.microsoft.com/office/powerpoint/2010/main" val="288934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710E6-12D9-4111-8D4A-B2011CB39A5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EBE27D-C97B-0D8D-7FB4-FF48A5DB973B}"/>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F1C73641-DE26-49EC-3575-FDC606DECFA8}"/>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456EDA63-2B91-BBAF-2D16-7EBC463F3571}"/>
              </a:ext>
            </a:extLst>
          </p:cNvPr>
          <p:cNvSpPr txBox="1"/>
          <p:nvPr/>
        </p:nvSpPr>
        <p:spPr>
          <a:xfrm>
            <a:off x="217281" y="74909"/>
            <a:ext cx="11008438" cy="646331"/>
          </a:xfrm>
          <a:prstGeom prst="rect">
            <a:avLst/>
          </a:prstGeom>
          <a:noFill/>
        </p:spPr>
        <p:txBody>
          <a:bodyPr wrap="square" rtlCol="0">
            <a:spAutoFit/>
          </a:bodyPr>
          <a:lstStyle/>
          <a:p>
            <a:r>
              <a:rPr lang="tr-TR" sz="3600" b="1" dirty="0"/>
              <a:t>Design of Heat Exchangers </a:t>
            </a:r>
            <a:r>
              <a:rPr lang="tr-TR" sz="3600" b="1" dirty="0" err="1"/>
              <a:t>Subject</a:t>
            </a:r>
            <a:r>
              <a:rPr lang="tr-TR" sz="3600" b="1" dirty="0"/>
              <a:t> to </a:t>
            </a:r>
            <a:r>
              <a:rPr lang="tr-TR" sz="3600" b="1" dirty="0" err="1"/>
              <a:t>Fouling</a:t>
            </a:r>
            <a:endParaRPr lang="tr-TR" sz="3600" b="1" dirty="0"/>
          </a:p>
        </p:txBody>
      </p:sp>
      <p:pic>
        <p:nvPicPr>
          <p:cNvPr id="6" name="Resim 5">
            <a:extLst>
              <a:ext uri="{FF2B5EF4-FFF2-40B4-BE49-F238E27FC236}">
                <a16:creationId xmlns:a16="http://schemas.microsoft.com/office/drawing/2014/main" id="{1AB11BF1-0962-27F8-709C-752016DFC2E5}"/>
              </a:ext>
            </a:extLst>
          </p:cNvPr>
          <p:cNvPicPr>
            <a:picLocks noChangeAspect="1"/>
          </p:cNvPicPr>
          <p:nvPr/>
        </p:nvPicPr>
        <p:blipFill>
          <a:blip r:embed="rId3"/>
          <a:stretch>
            <a:fillRect/>
          </a:stretch>
        </p:blipFill>
        <p:spPr>
          <a:xfrm>
            <a:off x="1733784" y="907167"/>
            <a:ext cx="8715375" cy="5915025"/>
          </a:xfrm>
          <a:prstGeom prst="rect">
            <a:avLst/>
          </a:prstGeom>
          <a:ln>
            <a:solidFill>
              <a:schemeClr val="tx1"/>
            </a:solidFill>
          </a:ln>
        </p:spPr>
      </p:pic>
    </p:spTree>
    <p:extLst>
      <p:ext uri="{BB962C8B-B14F-4D97-AF65-F5344CB8AC3E}">
        <p14:creationId xmlns:p14="http://schemas.microsoft.com/office/powerpoint/2010/main" val="355667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AA74-3718-9243-2AFD-17118E1B7F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B40E49-3DF4-A6E0-F0E4-C5B966F5818D}"/>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6FCC24E8-08F6-8C01-33FA-4086480D62DC}"/>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75346BFB-1154-2AD6-3FBB-12602490601F}"/>
              </a:ext>
            </a:extLst>
          </p:cNvPr>
          <p:cNvSpPr txBox="1"/>
          <p:nvPr/>
        </p:nvSpPr>
        <p:spPr>
          <a:xfrm>
            <a:off x="217281" y="74909"/>
            <a:ext cx="11008438" cy="646331"/>
          </a:xfrm>
          <a:prstGeom prst="rect">
            <a:avLst/>
          </a:prstGeom>
          <a:noFill/>
        </p:spPr>
        <p:txBody>
          <a:bodyPr wrap="square" rtlCol="0">
            <a:spAutoFit/>
          </a:bodyPr>
          <a:lstStyle/>
          <a:p>
            <a:r>
              <a:rPr lang="tr-TR" sz="3600" b="1" dirty="0"/>
              <a:t>Design of Heat Exchangers </a:t>
            </a:r>
            <a:r>
              <a:rPr lang="tr-TR" sz="3600" b="1" dirty="0" err="1"/>
              <a:t>Subject</a:t>
            </a:r>
            <a:r>
              <a:rPr lang="tr-TR" sz="3600" b="1" dirty="0"/>
              <a:t> to </a:t>
            </a:r>
            <a:r>
              <a:rPr lang="tr-TR" sz="3600" b="1" dirty="0" err="1"/>
              <a:t>Fouling</a:t>
            </a:r>
            <a:endParaRPr lang="tr-TR" sz="3600" b="1" dirty="0"/>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D647DB74-6A92-246D-7421-EE6EC73CE087}"/>
                  </a:ext>
                </a:extLst>
              </p:cNvPr>
              <p:cNvSpPr txBox="1"/>
              <p:nvPr/>
            </p:nvSpPr>
            <p:spPr>
              <a:xfrm>
                <a:off x="217281" y="1099226"/>
                <a:ext cx="11543459" cy="825739"/>
              </a:xfrm>
              <a:prstGeom prst="rect">
                <a:avLst/>
              </a:prstGeom>
              <a:noFill/>
            </p:spPr>
            <p:txBody>
              <a:bodyPr wrap="square" rtlCol="0">
                <a:spAutoFit/>
              </a:bodyPr>
              <a:lstStyle/>
              <a:p>
                <a:pPr marL="342900" indent="-342900" algn="just">
                  <a:buFont typeface="Wingdings" panose="05000000000000000000" pitchFamily="2" charset="2"/>
                  <a:buChar char="Ø"/>
                </a:pPr>
                <a:r>
                  <a:rPr lang="tr-TR" sz="2200" b="1" dirty="0"/>
                  <a:t>If </a:t>
                </a:r>
                <a:r>
                  <a:rPr lang="tr-TR" sz="2200" b="1" dirty="0" err="1"/>
                  <a:t>heat</a:t>
                </a:r>
                <a:r>
                  <a:rPr lang="tr-TR" sz="2200" b="1" dirty="0"/>
                  <a:t> transfer rate and </a:t>
                </a:r>
                <a:r>
                  <a:rPr lang="tr-TR" sz="2200" b="1" dirty="0" err="1"/>
                  <a:t>fluid</a:t>
                </a:r>
                <a:r>
                  <a:rPr lang="tr-TR" sz="2200" b="1" dirty="0"/>
                  <a:t> </a:t>
                </a:r>
                <a:r>
                  <a:rPr lang="tr-TR" sz="2200" b="1" dirty="0" err="1"/>
                  <a:t>temperatures</a:t>
                </a:r>
                <a:r>
                  <a:rPr lang="tr-TR" sz="2200" b="1" dirty="0"/>
                  <a:t> </a:t>
                </a:r>
                <a:r>
                  <a:rPr lang="tr-TR" sz="2200" b="1" dirty="0" err="1"/>
                  <a:t>under</a:t>
                </a:r>
                <a:r>
                  <a:rPr lang="tr-TR" sz="2200" b="1" dirty="0"/>
                  <a:t> </a:t>
                </a:r>
                <a:r>
                  <a:rPr lang="tr-TR" sz="2200" b="1" dirty="0" err="1"/>
                  <a:t>clean</a:t>
                </a:r>
                <a:r>
                  <a:rPr lang="tr-TR" sz="2200" b="1" dirty="0"/>
                  <a:t> and </a:t>
                </a:r>
                <a:r>
                  <a:rPr lang="tr-TR" sz="2200" b="1" dirty="0" err="1"/>
                  <a:t>fouled</a:t>
                </a:r>
                <a:r>
                  <a:rPr lang="tr-TR" sz="2200" b="1" dirty="0"/>
                  <a:t> </a:t>
                </a:r>
                <a:r>
                  <a:rPr lang="tr-TR" sz="2200" b="1" dirty="0" err="1"/>
                  <a:t>conditions</a:t>
                </a:r>
                <a:r>
                  <a:rPr lang="tr-TR" sz="2200" b="1" dirty="0"/>
                  <a:t> </a:t>
                </a:r>
                <a:r>
                  <a:rPr lang="tr-TR" sz="2200" b="1" dirty="0" err="1"/>
                  <a:t>are</a:t>
                </a:r>
                <a:r>
                  <a:rPr lang="tr-TR" sz="2200" b="1" dirty="0"/>
                  <a:t> </a:t>
                </a:r>
                <a:r>
                  <a:rPr lang="tr-TR" sz="2200" b="1" dirty="0" err="1"/>
                  <a:t>the</a:t>
                </a:r>
                <a:r>
                  <a:rPr lang="tr-TR" sz="2200" b="1" dirty="0"/>
                  <a:t> </a:t>
                </a:r>
                <a:r>
                  <a:rPr lang="tr-TR" sz="2200" b="1" dirty="0" err="1"/>
                  <a:t>same</a:t>
                </a:r>
                <a:r>
                  <a:rPr lang="tr-TR" sz="2200" b="1" dirty="0"/>
                  <a:t> </a:t>
                </a:r>
                <a14:m>
                  <m:oMath xmlns:m="http://schemas.openxmlformats.org/officeDocument/2006/math">
                    <m:d>
                      <m:dPr>
                        <m:ctrlPr>
                          <a:rPr lang="tr-TR" sz="2200" b="1" i="1" smtClean="0">
                            <a:latin typeface="Cambria Math" panose="02040503050406030204" pitchFamily="18" charset="0"/>
                          </a:rPr>
                        </m:ctrlPr>
                      </m:dPr>
                      <m:e>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𝑸</m:t>
                            </m:r>
                          </m:e>
                          <m:sub>
                            <m:r>
                              <a:rPr lang="tr-TR" sz="2200" b="1" i="1" smtClean="0">
                                <a:latin typeface="Cambria Math" panose="02040503050406030204" pitchFamily="18" charset="0"/>
                              </a:rPr>
                              <m:t>𝒇</m:t>
                            </m:r>
                          </m:sub>
                        </m:sSub>
                        <m:r>
                          <a:rPr lang="tr-TR" sz="2200" b="1" i="1" smtClean="0">
                            <a:latin typeface="Cambria Math" panose="02040503050406030204" pitchFamily="18" charset="0"/>
                          </a:rPr>
                          <m:t>=</m:t>
                        </m:r>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𝑸</m:t>
                            </m:r>
                          </m:e>
                          <m:sub>
                            <m:r>
                              <a:rPr lang="tr-TR" sz="2200" b="1" i="1" smtClean="0">
                                <a:latin typeface="Cambria Math" panose="02040503050406030204" pitchFamily="18" charset="0"/>
                              </a:rPr>
                              <m:t>𝒄</m:t>
                            </m:r>
                          </m:sub>
                        </m:sSub>
                        <m:r>
                          <a:rPr lang="tr-TR" sz="2200" b="1" i="1" smtClean="0">
                            <a:latin typeface="Cambria Math" panose="02040503050406030204" pitchFamily="18" charset="0"/>
                          </a:rPr>
                          <m:t> </m:t>
                        </m:r>
                        <m:r>
                          <a:rPr lang="tr-TR" sz="2200" b="1" i="1" smtClean="0">
                            <a:latin typeface="Cambria Math" panose="02040503050406030204" pitchFamily="18" charset="0"/>
                          </a:rPr>
                          <m:t>𝒂𝒏𝒅</m:t>
                        </m:r>
                        <m:r>
                          <a:rPr lang="tr-TR" sz="2200" b="1" i="1" smtClean="0">
                            <a:latin typeface="Cambria Math" panose="02040503050406030204" pitchFamily="18" charset="0"/>
                          </a:rPr>
                          <m:t> </m:t>
                        </m:r>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ea typeface="Cambria Math" panose="02040503050406030204" pitchFamily="18" charset="0"/>
                              </a:rPr>
                              <m:t>∆</m:t>
                            </m:r>
                            <m:r>
                              <a:rPr lang="tr-TR" sz="2200" b="1" i="1" smtClean="0">
                                <a:latin typeface="Cambria Math" panose="02040503050406030204" pitchFamily="18" charset="0"/>
                                <a:ea typeface="Cambria Math" panose="02040503050406030204" pitchFamily="18" charset="0"/>
                              </a:rPr>
                              <m:t>𝑻</m:t>
                            </m:r>
                          </m:e>
                          <m:sub>
                            <m:r>
                              <a:rPr lang="tr-TR" sz="2200" b="1" i="1" smtClean="0">
                                <a:latin typeface="Cambria Math" panose="02040503050406030204" pitchFamily="18" charset="0"/>
                              </a:rPr>
                              <m:t>𝒊𝒏𝒇</m:t>
                            </m:r>
                          </m:sub>
                        </m:sSub>
                        <m:r>
                          <a:rPr lang="tr-TR" sz="2200" b="1" i="1" smtClean="0">
                            <a:latin typeface="Cambria Math" panose="02040503050406030204" pitchFamily="18" charset="0"/>
                          </a:rPr>
                          <m:t>=</m:t>
                        </m:r>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ea typeface="Cambria Math" panose="02040503050406030204" pitchFamily="18" charset="0"/>
                              </a:rPr>
                              <m:t>∆</m:t>
                            </m:r>
                            <m:r>
                              <a:rPr lang="tr-TR" sz="2200" b="1" i="1" smtClean="0">
                                <a:latin typeface="Cambria Math" panose="02040503050406030204" pitchFamily="18" charset="0"/>
                                <a:ea typeface="Cambria Math" panose="02040503050406030204" pitchFamily="18" charset="0"/>
                              </a:rPr>
                              <m:t>𝑻</m:t>
                            </m:r>
                          </m:e>
                          <m:sub>
                            <m:r>
                              <a:rPr lang="tr-TR" sz="2200" b="1" i="1" smtClean="0">
                                <a:latin typeface="Cambria Math" panose="02040503050406030204" pitchFamily="18" charset="0"/>
                              </a:rPr>
                              <m:t>𝒊𝒏𝒄</m:t>
                            </m:r>
                          </m:sub>
                        </m:sSub>
                      </m:e>
                    </m:d>
                    <m:r>
                      <a:rPr lang="tr-TR" sz="2200" b="1" i="0" smtClean="0">
                        <a:latin typeface="Cambria Math" panose="02040503050406030204" pitchFamily="18" charset="0"/>
                      </a:rPr>
                      <m:t>,</m:t>
                    </m:r>
                  </m:oMath>
                </a14:m>
                <a:r>
                  <a:rPr lang="tr-TR" sz="2200" b="1" dirty="0"/>
                  <a:t> </a:t>
                </a:r>
                <a:r>
                  <a:rPr lang="tr-TR" sz="2200" b="1" dirty="0" err="1"/>
                  <a:t>the</a:t>
                </a:r>
                <a:r>
                  <a:rPr lang="tr-TR" sz="2200" b="1" dirty="0"/>
                  <a:t> </a:t>
                </a:r>
                <a:r>
                  <a:rPr lang="tr-TR" sz="2200" b="1" dirty="0" err="1"/>
                  <a:t>percentage</a:t>
                </a:r>
                <a:r>
                  <a:rPr lang="tr-TR" sz="2200" b="1" dirty="0"/>
                  <a:t> over </a:t>
                </a:r>
                <a:r>
                  <a:rPr lang="tr-TR" sz="2200" b="1" dirty="0" err="1"/>
                  <a:t>surface</a:t>
                </a:r>
                <a:r>
                  <a:rPr lang="tr-TR" sz="2200" b="1" dirty="0"/>
                  <a:t> (OS) can be </a:t>
                </a:r>
                <a:r>
                  <a:rPr lang="tr-TR" sz="2200" b="1" dirty="0" err="1"/>
                  <a:t>obtained</a:t>
                </a:r>
                <a:r>
                  <a:rPr lang="tr-TR" sz="2200" b="1" dirty="0"/>
                  <a:t> as </a:t>
                </a:r>
                <a:r>
                  <a:rPr lang="tr-TR" sz="2200" b="1" dirty="0" err="1"/>
                  <a:t>follows</a:t>
                </a:r>
                <a:r>
                  <a:rPr lang="tr-TR" sz="2200" b="1" dirty="0"/>
                  <a:t>:</a:t>
                </a:r>
              </a:p>
            </p:txBody>
          </p:sp>
        </mc:Choice>
        <mc:Fallback xmlns="">
          <p:sp>
            <p:nvSpPr>
              <p:cNvPr id="3" name="Metin kutusu 2">
                <a:extLst>
                  <a:ext uri="{FF2B5EF4-FFF2-40B4-BE49-F238E27FC236}">
                    <a16:creationId xmlns:a16="http://schemas.microsoft.com/office/drawing/2014/main" id="{D647DB74-6A92-246D-7421-EE6EC73CE087}"/>
                  </a:ext>
                </a:extLst>
              </p:cNvPr>
              <p:cNvSpPr txBox="1">
                <a:spLocks noRot="1" noChangeAspect="1" noMove="1" noResize="1" noEditPoints="1" noAdjustHandles="1" noChangeArrowheads="1" noChangeShapeType="1" noTextEdit="1"/>
              </p:cNvSpPr>
              <p:nvPr/>
            </p:nvSpPr>
            <p:spPr>
              <a:xfrm>
                <a:off x="217281" y="1099226"/>
                <a:ext cx="11543459" cy="825739"/>
              </a:xfrm>
              <a:prstGeom prst="rect">
                <a:avLst/>
              </a:prstGeom>
              <a:blipFill>
                <a:blip r:embed="rId3"/>
                <a:stretch>
                  <a:fillRect l="-581" t="-4412" r="-740" b="-955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FE9E0347-A583-88BE-C000-3334723300CC}"/>
                  </a:ext>
                </a:extLst>
              </p:cNvPr>
              <p:cNvSpPr txBox="1"/>
              <p:nvPr/>
            </p:nvSpPr>
            <p:spPr>
              <a:xfrm>
                <a:off x="3480630" y="2200985"/>
                <a:ext cx="4481740"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𝑶𝑺</m:t>
                      </m:r>
                      <m:r>
                        <a:rPr lang="tr-TR" sz="2400" b="1" i="1" smtClean="0">
                          <a:latin typeface="Cambria Math" panose="02040503050406030204" pitchFamily="18" charset="0"/>
                        </a:rPr>
                        <m:t>=</m:t>
                      </m:r>
                      <m:r>
                        <a:rPr lang="tr-TR" sz="2400" b="1" i="1" smtClean="0">
                          <a:latin typeface="Cambria Math" panose="02040503050406030204" pitchFamily="18" charset="0"/>
                        </a:rPr>
                        <m:t>𝟏𝟎𝟎</m:t>
                      </m:r>
                      <m:d>
                        <m:dPr>
                          <m:ctrlPr>
                            <a:rPr lang="tr-TR" sz="2400" b="1" i="1" smtClean="0">
                              <a:latin typeface="Cambria Math" panose="02040503050406030204" pitchFamily="18" charset="0"/>
                            </a:rPr>
                          </m:ctrlPr>
                        </m:dPr>
                        <m:e>
                          <m:f>
                            <m:fPr>
                              <m:ctrlPr>
                                <a:rPr lang="tr-TR" sz="2400" b="1" i="1" smtClean="0">
                                  <a:latin typeface="Cambria Math" panose="02040503050406030204" pitchFamily="18" charset="0"/>
                                </a:rPr>
                              </m:ctrlPr>
                            </m:fPr>
                            <m:num>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𝑨</m:t>
                                  </m:r>
                                </m:e>
                                <m:sub>
                                  <m:r>
                                    <a:rPr lang="tr-TR" sz="2400" b="1" i="1" smtClean="0">
                                      <a:latin typeface="Cambria Math" panose="02040503050406030204" pitchFamily="18" charset="0"/>
                                    </a:rPr>
                                    <m:t>𝒇</m:t>
                                  </m:r>
                                </m:sub>
                              </m:sSub>
                            </m:num>
                            <m:den>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𝑨</m:t>
                                  </m:r>
                                </m:e>
                                <m:sub>
                                  <m:r>
                                    <a:rPr lang="tr-TR" sz="2400" b="1" i="1" smtClean="0">
                                      <a:latin typeface="Cambria Math" panose="02040503050406030204" pitchFamily="18" charset="0"/>
                                    </a:rPr>
                                    <m:t>𝒄</m:t>
                                  </m:r>
                                </m:sub>
                              </m:sSub>
                            </m:den>
                          </m:f>
                          <m:r>
                            <a:rPr lang="tr-TR" sz="2400" b="1" i="1" smtClean="0">
                              <a:latin typeface="Cambria Math" panose="02040503050406030204" pitchFamily="18" charset="0"/>
                            </a:rPr>
                            <m:t>−</m:t>
                          </m:r>
                          <m:r>
                            <a:rPr lang="tr-TR" sz="2400" b="1" i="1" smtClean="0">
                              <a:latin typeface="Cambria Math" panose="02040503050406030204" pitchFamily="18" charset="0"/>
                            </a:rPr>
                            <m:t>𝟏</m:t>
                          </m:r>
                        </m:e>
                      </m:d>
                      <m:r>
                        <a:rPr lang="tr-TR" sz="2400" b="1" i="1" smtClean="0">
                          <a:latin typeface="Cambria Math" panose="02040503050406030204" pitchFamily="18" charset="0"/>
                        </a:rPr>
                        <m:t>=</m:t>
                      </m:r>
                      <m:r>
                        <a:rPr lang="tr-TR" sz="2400" b="1" i="1" smtClean="0">
                          <a:latin typeface="Cambria Math" panose="02040503050406030204" pitchFamily="18" charset="0"/>
                        </a:rPr>
                        <m:t>𝟏𝟎𝟎</m:t>
                      </m:r>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𝑼</m:t>
                          </m:r>
                        </m:e>
                        <m:sub>
                          <m:r>
                            <a:rPr lang="tr-TR" sz="2400" b="1" i="1" smtClean="0">
                              <a:latin typeface="Cambria Math" panose="02040503050406030204" pitchFamily="18" charset="0"/>
                            </a:rPr>
                            <m:t>𝒄</m:t>
                          </m:r>
                        </m:sub>
                      </m:sSub>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𝑹</m:t>
                          </m:r>
                        </m:e>
                        <m:sub>
                          <m:r>
                            <a:rPr lang="tr-TR" sz="2400" b="1" i="1" smtClean="0">
                              <a:latin typeface="Cambria Math" panose="02040503050406030204" pitchFamily="18" charset="0"/>
                            </a:rPr>
                            <m:t>𝒇𝒕</m:t>
                          </m:r>
                        </m:sub>
                      </m:sSub>
                    </m:oMath>
                  </m:oMathPara>
                </a14:m>
                <a:endParaRPr lang="tr-TR" sz="2400" b="1" dirty="0"/>
              </a:p>
            </p:txBody>
          </p:sp>
        </mc:Choice>
        <mc:Fallback xmlns="">
          <p:sp>
            <p:nvSpPr>
              <p:cNvPr id="6" name="Metin kutusu 5">
                <a:extLst>
                  <a:ext uri="{FF2B5EF4-FFF2-40B4-BE49-F238E27FC236}">
                    <a16:creationId xmlns:a16="http://schemas.microsoft.com/office/drawing/2014/main" id="{FE9E0347-A583-88BE-C000-3334723300CC}"/>
                  </a:ext>
                </a:extLst>
              </p:cNvPr>
              <p:cNvSpPr txBox="1">
                <a:spLocks noRot="1" noChangeAspect="1" noMove="1" noResize="1" noEditPoints="1" noAdjustHandles="1" noChangeArrowheads="1" noChangeShapeType="1" noTextEdit="1"/>
              </p:cNvSpPr>
              <p:nvPr/>
            </p:nvSpPr>
            <p:spPr>
              <a:xfrm>
                <a:off x="3480630" y="2200985"/>
                <a:ext cx="4481740" cy="829843"/>
              </a:xfrm>
              <a:prstGeom prst="rect">
                <a:avLst/>
              </a:prstGeom>
              <a:blipFill>
                <a:blip r:embed="rId4"/>
                <a:stretch>
                  <a:fillRect/>
                </a:stretch>
              </a:blipFill>
            </p:spPr>
            <p:txBody>
              <a:bodyPr/>
              <a:lstStyle/>
              <a:p>
                <a:r>
                  <a:rPr lang="tr-TR">
                    <a:noFill/>
                  </a:rPr>
                  <a:t> </a:t>
                </a:r>
              </a:p>
            </p:txBody>
          </p:sp>
        </mc:Fallback>
      </mc:AlternateContent>
      <p:sp>
        <p:nvSpPr>
          <p:cNvPr id="7" name="Metin kutusu 6">
            <a:extLst>
              <a:ext uri="{FF2B5EF4-FFF2-40B4-BE49-F238E27FC236}">
                <a16:creationId xmlns:a16="http://schemas.microsoft.com/office/drawing/2014/main" id="{4439D132-EDBE-81C0-A5A7-D137457C4931}"/>
              </a:ext>
            </a:extLst>
          </p:cNvPr>
          <p:cNvSpPr txBox="1"/>
          <p:nvPr/>
        </p:nvSpPr>
        <p:spPr>
          <a:xfrm>
            <a:off x="217281" y="3430113"/>
            <a:ext cx="11543459" cy="1785104"/>
          </a:xfrm>
          <a:prstGeom prst="rect">
            <a:avLst/>
          </a:prstGeom>
          <a:noFill/>
        </p:spPr>
        <p:txBody>
          <a:bodyPr wrap="square" rtlCol="0">
            <a:spAutoFit/>
          </a:bodyPr>
          <a:lstStyle/>
          <a:p>
            <a:pPr marL="342900" indent="-342900" algn="just">
              <a:buFont typeface="Wingdings" panose="05000000000000000000" pitchFamily="2" charset="2"/>
              <a:buChar char="Ø"/>
            </a:pPr>
            <a:r>
              <a:rPr lang="tr-TR" sz="2200" b="1" dirty="0" err="1"/>
              <a:t>In</a:t>
            </a:r>
            <a:r>
              <a:rPr lang="tr-TR" sz="2200" b="1" dirty="0"/>
              <a:t> a Shell and </a:t>
            </a:r>
            <a:r>
              <a:rPr lang="tr-TR" sz="2200" b="1" dirty="0" err="1"/>
              <a:t>tube</a:t>
            </a:r>
            <a:r>
              <a:rPr lang="tr-TR" sz="2200" b="1" dirty="0"/>
              <a:t> </a:t>
            </a:r>
            <a:r>
              <a:rPr lang="tr-TR" sz="2200" b="1" dirty="0" err="1"/>
              <a:t>heat</a:t>
            </a:r>
            <a:r>
              <a:rPr lang="tr-TR" sz="2200" b="1" dirty="0"/>
              <a:t> </a:t>
            </a:r>
            <a:r>
              <a:rPr lang="tr-TR" sz="2200" b="1" dirty="0" err="1"/>
              <a:t>exchanger</a:t>
            </a:r>
            <a:r>
              <a:rPr lang="tr-TR" sz="2200" b="1" dirty="0"/>
              <a:t>, </a:t>
            </a:r>
            <a:r>
              <a:rPr lang="tr-TR" sz="2200" b="1" dirty="0" err="1"/>
              <a:t>the</a:t>
            </a:r>
            <a:r>
              <a:rPr lang="tr-TR" sz="2200" b="1" dirty="0"/>
              <a:t> </a:t>
            </a:r>
            <a:r>
              <a:rPr lang="tr-TR" sz="2200" b="1" dirty="0" err="1"/>
              <a:t>additional</a:t>
            </a:r>
            <a:r>
              <a:rPr lang="tr-TR" sz="2200" b="1" dirty="0"/>
              <a:t> </a:t>
            </a:r>
            <a:r>
              <a:rPr lang="tr-TR" sz="2200" b="1" dirty="0" err="1"/>
              <a:t>surface</a:t>
            </a:r>
            <a:r>
              <a:rPr lang="tr-TR" sz="2200" b="1" dirty="0"/>
              <a:t> can be </a:t>
            </a:r>
            <a:r>
              <a:rPr lang="tr-TR" sz="2200" b="1" dirty="0" err="1"/>
              <a:t>provided</a:t>
            </a:r>
            <a:r>
              <a:rPr lang="tr-TR" sz="2200" b="1" dirty="0"/>
              <a:t> </a:t>
            </a:r>
            <a:r>
              <a:rPr lang="tr-TR" sz="2200" b="1" dirty="0" err="1"/>
              <a:t>either</a:t>
            </a:r>
            <a:r>
              <a:rPr lang="tr-TR" sz="2200" b="1" dirty="0"/>
              <a:t> by </a:t>
            </a:r>
            <a:r>
              <a:rPr lang="tr-TR" sz="2200" b="1" dirty="0" err="1"/>
              <a:t>incresing</a:t>
            </a:r>
            <a:r>
              <a:rPr lang="tr-TR" sz="2200" b="1" dirty="0"/>
              <a:t> </a:t>
            </a:r>
            <a:r>
              <a:rPr lang="tr-TR" sz="2200" b="1" dirty="0" err="1"/>
              <a:t>the</a:t>
            </a:r>
            <a:r>
              <a:rPr lang="tr-TR" sz="2200" b="1" dirty="0"/>
              <a:t> </a:t>
            </a:r>
            <a:r>
              <a:rPr lang="tr-TR" sz="2200" b="1" dirty="0" err="1"/>
              <a:t>length</a:t>
            </a:r>
            <a:r>
              <a:rPr lang="tr-TR" sz="2200" b="1" dirty="0"/>
              <a:t> of </a:t>
            </a:r>
            <a:r>
              <a:rPr lang="tr-TR" sz="2200" b="1" dirty="0" err="1"/>
              <a:t>tubes</a:t>
            </a:r>
            <a:r>
              <a:rPr lang="tr-TR" sz="2200" b="1" dirty="0"/>
              <a:t> </a:t>
            </a:r>
            <a:r>
              <a:rPr lang="tr-TR" sz="2200" b="1" dirty="0" err="1"/>
              <a:t>or</a:t>
            </a:r>
            <a:r>
              <a:rPr lang="tr-TR" sz="2200" b="1" dirty="0"/>
              <a:t> by </a:t>
            </a:r>
            <a:r>
              <a:rPr lang="tr-TR" sz="2200" b="1" dirty="0" err="1"/>
              <a:t>increasing</a:t>
            </a:r>
            <a:r>
              <a:rPr lang="tr-TR" sz="2200" b="1" dirty="0"/>
              <a:t> </a:t>
            </a:r>
            <a:r>
              <a:rPr lang="tr-TR" sz="2200" b="1" dirty="0" err="1"/>
              <a:t>the</a:t>
            </a:r>
            <a:r>
              <a:rPr lang="tr-TR" sz="2200" b="1" dirty="0"/>
              <a:t> </a:t>
            </a:r>
            <a:r>
              <a:rPr lang="tr-TR" sz="2200" b="1" dirty="0" err="1"/>
              <a:t>number</a:t>
            </a:r>
            <a:r>
              <a:rPr lang="tr-TR" sz="2200" b="1" dirty="0"/>
              <a:t> of </a:t>
            </a:r>
            <a:r>
              <a:rPr lang="tr-TR" sz="2200" b="1" dirty="0" err="1"/>
              <a:t>tubes</a:t>
            </a:r>
            <a:r>
              <a:rPr lang="tr-TR" sz="2200" b="1" dirty="0"/>
              <a:t> (</a:t>
            </a:r>
            <a:r>
              <a:rPr lang="tr-TR" sz="2200" b="1" dirty="0" err="1"/>
              <a:t>hence</a:t>
            </a:r>
            <a:r>
              <a:rPr lang="tr-TR" sz="2200" b="1" dirty="0"/>
              <a:t> </a:t>
            </a:r>
            <a:r>
              <a:rPr lang="tr-TR" sz="2200" b="1" dirty="0" err="1"/>
              <a:t>the</a:t>
            </a:r>
            <a:r>
              <a:rPr lang="tr-TR" sz="2200" b="1" dirty="0"/>
              <a:t> Shell </a:t>
            </a:r>
            <a:r>
              <a:rPr lang="tr-TR" sz="2200" b="1" dirty="0" err="1"/>
              <a:t>diameter</a:t>
            </a:r>
            <a:r>
              <a:rPr lang="tr-TR" sz="2200" b="1" dirty="0"/>
              <a:t>). </a:t>
            </a:r>
            <a:r>
              <a:rPr lang="tr-TR" sz="2200" b="1" dirty="0" err="1"/>
              <a:t>Such</a:t>
            </a:r>
            <a:r>
              <a:rPr lang="tr-TR" sz="2200" b="1" dirty="0"/>
              <a:t> a </a:t>
            </a:r>
            <a:r>
              <a:rPr lang="tr-TR" sz="2200" b="1" dirty="0" err="1"/>
              <a:t>change</a:t>
            </a:r>
            <a:r>
              <a:rPr lang="tr-TR" sz="2200" b="1" dirty="0"/>
              <a:t> </a:t>
            </a:r>
            <a:r>
              <a:rPr lang="tr-TR" sz="2200" b="1" dirty="0" err="1"/>
              <a:t>will</a:t>
            </a:r>
            <a:r>
              <a:rPr lang="tr-TR" sz="2200" b="1" dirty="0"/>
              <a:t> </a:t>
            </a:r>
            <a:r>
              <a:rPr lang="tr-TR" sz="2200" b="1" dirty="0" err="1"/>
              <a:t>affect</a:t>
            </a:r>
            <a:r>
              <a:rPr lang="tr-TR" sz="2200" b="1" dirty="0"/>
              <a:t> </a:t>
            </a:r>
            <a:r>
              <a:rPr lang="tr-TR" sz="2200" b="1" dirty="0" err="1"/>
              <a:t>the</a:t>
            </a:r>
            <a:r>
              <a:rPr lang="tr-TR" sz="2200" b="1" dirty="0"/>
              <a:t> </a:t>
            </a:r>
            <a:r>
              <a:rPr lang="tr-TR" sz="2200" b="1" dirty="0" err="1"/>
              <a:t>design</a:t>
            </a:r>
            <a:r>
              <a:rPr lang="tr-TR" sz="2200" b="1" dirty="0"/>
              <a:t> </a:t>
            </a:r>
            <a:r>
              <a:rPr lang="tr-TR" sz="2200" b="1" dirty="0" err="1"/>
              <a:t>conditions</a:t>
            </a:r>
            <a:r>
              <a:rPr lang="tr-TR" sz="2200" b="1" dirty="0"/>
              <a:t> </a:t>
            </a:r>
            <a:r>
              <a:rPr lang="tr-TR" sz="2200" b="1" dirty="0" err="1"/>
              <a:t>such</a:t>
            </a:r>
            <a:r>
              <a:rPr lang="tr-TR" sz="2200" b="1" dirty="0"/>
              <a:t> as </a:t>
            </a:r>
            <a:r>
              <a:rPr lang="tr-TR" sz="2200" b="1" dirty="0" err="1"/>
              <a:t>flow</a:t>
            </a:r>
            <a:r>
              <a:rPr lang="tr-TR" sz="2200" b="1" dirty="0"/>
              <a:t> </a:t>
            </a:r>
            <a:r>
              <a:rPr lang="tr-TR" sz="2200" b="1" dirty="0" err="1"/>
              <a:t>velocities</a:t>
            </a:r>
            <a:r>
              <a:rPr lang="tr-TR" sz="2200" b="1" dirty="0"/>
              <a:t>, </a:t>
            </a:r>
            <a:r>
              <a:rPr lang="tr-TR" sz="2200" b="1" dirty="0" err="1"/>
              <a:t>number</a:t>
            </a:r>
            <a:r>
              <a:rPr lang="tr-TR" sz="2200" b="1" dirty="0"/>
              <a:t> of </a:t>
            </a:r>
            <a:r>
              <a:rPr lang="tr-TR" sz="2200" b="1" dirty="0" err="1"/>
              <a:t>cross</a:t>
            </a:r>
            <a:r>
              <a:rPr lang="tr-TR" sz="2200" b="1" dirty="0"/>
              <a:t> </a:t>
            </a:r>
            <a:r>
              <a:rPr lang="tr-TR" sz="2200" b="1" dirty="0" err="1"/>
              <a:t>passes</a:t>
            </a:r>
            <a:r>
              <a:rPr lang="tr-TR" sz="2200" b="1" dirty="0"/>
              <a:t>, </a:t>
            </a:r>
            <a:r>
              <a:rPr lang="tr-TR" sz="2200" b="1" dirty="0" err="1"/>
              <a:t>or</a:t>
            </a:r>
            <a:r>
              <a:rPr lang="tr-TR" sz="2200" b="1" dirty="0"/>
              <a:t> </a:t>
            </a:r>
            <a:r>
              <a:rPr lang="tr-TR" sz="2200" b="1" dirty="0" err="1"/>
              <a:t>baffle</a:t>
            </a:r>
            <a:r>
              <a:rPr lang="tr-TR" sz="2200" b="1" dirty="0"/>
              <a:t> </a:t>
            </a:r>
            <a:r>
              <a:rPr lang="tr-TR" sz="2200" b="1" dirty="0" err="1"/>
              <a:t>spacing</a:t>
            </a:r>
            <a:r>
              <a:rPr lang="tr-TR" sz="2200" b="1" dirty="0"/>
              <a:t>. </a:t>
            </a:r>
            <a:r>
              <a:rPr lang="tr-TR" sz="2200" b="1" dirty="0" err="1"/>
              <a:t>Therefore</a:t>
            </a:r>
            <a:r>
              <a:rPr lang="tr-TR" sz="2200" b="1" dirty="0"/>
              <a:t>, </a:t>
            </a:r>
            <a:r>
              <a:rPr lang="tr-TR" sz="2200" b="1" dirty="0" err="1"/>
              <a:t>the</a:t>
            </a:r>
            <a:r>
              <a:rPr lang="tr-TR" sz="2200" b="1" dirty="0"/>
              <a:t> </a:t>
            </a:r>
            <a:r>
              <a:rPr lang="tr-TR" sz="2200" b="1" dirty="0" err="1"/>
              <a:t>new</a:t>
            </a:r>
            <a:r>
              <a:rPr lang="tr-TR" sz="2200" b="1" dirty="0"/>
              <a:t> </a:t>
            </a:r>
            <a:r>
              <a:rPr lang="tr-TR" sz="2200" b="1" dirty="0" err="1"/>
              <a:t>design</a:t>
            </a:r>
            <a:r>
              <a:rPr lang="tr-TR" sz="2200" b="1" dirty="0"/>
              <a:t> </a:t>
            </a:r>
            <a:r>
              <a:rPr lang="tr-TR" sz="2200" b="1" dirty="0" err="1"/>
              <a:t>with</a:t>
            </a:r>
            <a:r>
              <a:rPr lang="tr-TR" sz="2200" b="1" dirty="0"/>
              <a:t> </a:t>
            </a:r>
            <a:r>
              <a:rPr lang="tr-TR" sz="2200" b="1" dirty="0" err="1"/>
              <a:t>the</a:t>
            </a:r>
            <a:r>
              <a:rPr lang="tr-TR" sz="2200" b="1" dirty="0"/>
              <a:t> </a:t>
            </a:r>
            <a:r>
              <a:rPr lang="tr-TR" sz="2200" b="1" dirty="0" err="1"/>
              <a:t>increased</a:t>
            </a:r>
            <a:r>
              <a:rPr lang="tr-TR" sz="2200" b="1" dirty="0"/>
              <a:t> </a:t>
            </a:r>
            <a:r>
              <a:rPr lang="tr-TR" sz="2200" b="1" dirty="0" err="1"/>
              <a:t>surface</a:t>
            </a:r>
            <a:r>
              <a:rPr lang="tr-TR" sz="2200" b="1" dirty="0"/>
              <a:t> </a:t>
            </a:r>
            <a:r>
              <a:rPr lang="tr-TR" sz="2200" b="1" dirty="0" err="1"/>
              <a:t>should</a:t>
            </a:r>
            <a:r>
              <a:rPr lang="tr-TR" sz="2200" b="1" dirty="0"/>
              <a:t> be </a:t>
            </a:r>
            <a:r>
              <a:rPr lang="tr-TR" sz="2200" b="1" dirty="0" err="1"/>
              <a:t>related</a:t>
            </a:r>
            <a:r>
              <a:rPr lang="tr-TR" sz="2200" b="1" dirty="0"/>
              <a:t> to </a:t>
            </a:r>
            <a:r>
              <a:rPr lang="tr-TR" sz="2200" b="1" dirty="0" err="1"/>
              <a:t>achieve</a:t>
            </a:r>
            <a:r>
              <a:rPr lang="tr-TR" sz="2200" b="1" dirty="0"/>
              <a:t> optimum </a:t>
            </a:r>
            <a:r>
              <a:rPr lang="tr-TR" sz="2200" b="1" dirty="0" err="1"/>
              <a:t>conditions</a:t>
            </a:r>
            <a:r>
              <a:rPr lang="tr-TR" sz="2200" b="1" dirty="0"/>
              <a:t>.</a:t>
            </a:r>
          </a:p>
        </p:txBody>
      </p:sp>
    </p:spTree>
    <p:extLst>
      <p:ext uri="{BB962C8B-B14F-4D97-AF65-F5344CB8AC3E}">
        <p14:creationId xmlns:p14="http://schemas.microsoft.com/office/powerpoint/2010/main" val="2550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2BFC-6D3F-83D1-705B-A62AB6A40C8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B953F6-7C5F-AE78-029A-D8A71A792748}"/>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AB59E662-E4C8-CB52-5004-09A5C71F254E}"/>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AEB46CBD-1E7D-6E5C-E03C-C884E12B41EC}"/>
              </a:ext>
            </a:extLst>
          </p:cNvPr>
          <p:cNvSpPr txBox="1"/>
          <p:nvPr/>
        </p:nvSpPr>
        <p:spPr>
          <a:xfrm>
            <a:off x="217281" y="74909"/>
            <a:ext cx="11008438" cy="646331"/>
          </a:xfrm>
          <a:prstGeom prst="rect">
            <a:avLst/>
          </a:prstGeom>
          <a:noFill/>
        </p:spPr>
        <p:txBody>
          <a:bodyPr wrap="square" rtlCol="0">
            <a:spAutoFit/>
          </a:bodyPr>
          <a:lstStyle/>
          <a:p>
            <a:r>
              <a:rPr lang="tr-TR" sz="3600" b="1" dirty="0"/>
              <a:t>Design of Heat Exchangers </a:t>
            </a:r>
            <a:r>
              <a:rPr lang="tr-TR" sz="3600" b="1" dirty="0" err="1"/>
              <a:t>Subject</a:t>
            </a:r>
            <a:r>
              <a:rPr lang="tr-TR" sz="3600" b="1" dirty="0"/>
              <a:t> to </a:t>
            </a:r>
            <a:r>
              <a:rPr lang="tr-TR" sz="3600" b="1" dirty="0" err="1"/>
              <a:t>Fouling</a:t>
            </a:r>
            <a:endParaRPr lang="tr-TR" sz="3600" b="1" dirty="0"/>
          </a:p>
        </p:txBody>
      </p:sp>
      <p:pic>
        <p:nvPicPr>
          <p:cNvPr id="6" name="Resim 5">
            <a:extLst>
              <a:ext uri="{FF2B5EF4-FFF2-40B4-BE49-F238E27FC236}">
                <a16:creationId xmlns:a16="http://schemas.microsoft.com/office/drawing/2014/main" id="{64D7EA8E-5A8D-864C-8464-C9D69B928549}"/>
              </a:ext>
            </a:extLst>
          </p:cNvPr>
          <p:cNvPicPr>
            <a:picLocks noChangeAspect="1"/>
          </p:cNvPicPr>
          <p:nvPr/>
        </p:nvPicPr>
        <p:blipFill>
          <a:blip r:embed="rId3"/>
          <a:stretch>
            <a:fillRect/>
          </a:stretch>
        </p:blipFill>
        <p:spPr>
          <a:xfrm>
            <a:off x="2218850" y="1009524"/>
            <a:ext cx="7745244" cy="5773567"/>
          </a:xfrm>
          <a:prstGeom prst="rect">
            <a:avLst/>
          </a:prstGeom>
          <a:ln>
            <a:solidFill>
              <a:schemeClr val="tx1"/>
            </a:solidFill>
          </a:ln>
        </p:spPr>
      </p:pic>
    </p:spTree>
    <p:extLst>
      <p:ext uri="{BB962C8B-B14F-4D97-AF65-F5344CB8AC3E}">
        <p14:creationId xmlns:p14="http://schemas.microsoft.com/office/powerpoint/2010/main" val="2976159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BEDA-92EA-3846-6DD3-AFC76E7582A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CBA63D-36F2-34D4-66DB-EC24B1E02116}"/>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51592D8E-63E3-72A1-A236-001ABCF7632F}"/>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0B186443-F4E2-C351-505D-79374377B48C}"/>
              </a:ext>
            </a:extLst>
          </p:cNvPr>
          <p:cNvSpPr txBox="1"/>
          <p:nvPr/>
        </p:nvSpPr>
        <p:spPr>
          <a:xfrm>
            <a:off x="217281" y="74909"/>
            <a:ext cx="11008438" cy="646331"/>
          </a:xfrm>
          <a:prstGeom prst="rect">
            <a:avLst/>
          </a:prstGeom>
          <a:noFill/>
        </p:spPr>
        <p:txBody>
          <a:bodyPr wrap="square" rtlCol="0">
            <a:spAutoFit/>
          </a:bodyPr>
          <a:lstStyle/>
          <a:p>
            <a:r>
              <a:rPr lang="tr-TR" sz="3600" b="1" dirty="0"/>
              <a:t>EXAMPLE 5.1</a:t>
            </a:r>
          </a:p>
        </p:txBody>
      </p:sp>
      <p:sp>
        <p:nvSpPr>
          <p:cNvPr id="3" name="Metin kutusu 2">
            <a:extLst>
              <a:ext uri="{FF2B5EF4-FFF2-40B4-BE49-F238E27FC236}">
                <a16:creationId xmlns:a16="http://schemas.microsoft.com/office/drawing/2014/main" id="{90FE45DF-A758-FBCF-A2B1-C6524775DE0C}"/>
              </a:ext>
            </a:extLst>
          </p:cNvPr>
          <p:cNvSpPr txBox="1"/>
          <p:nvPr/>
        </p:nvSpPr>
        <p:spPr>
          <a:xfrm>
            <a:off x="301558" y="1031131"/>
            <a:ext cx="11391089" cy="769441"/>
          </a:xfrm>
          <a:prstGeom prst="rect">
            <a:avLst/>
          </a:prstGeom>
          <a:noFill/>
        </p:spPr>
        <p:txBody>
          <a:bodyPr wrap="square" rtlCol="0">
            <a:spAutoFit/>
          </a:bodyPr>
          <a:lstStyle/>
          <a:p>
            <a:pPr algn="just"/>
            <a:endParaRPr lang="tr-TR" sz="2200" b="1" dirty="0"/>
          </a:p>
          <a:p>
            <a:pPr algn="just"/>
            <a:endParaRPr lang="tr-TR" sz="2200" b="1" dirty="0"/>
          </a:p>
        </p:txBody>
      </p:sp>
      <p:sp>
        <p:nvSpPr>
          <p:cNvPr id="6" name="Metin kutusu 5">
            <a:extLst>
              <a:ext uri="{FF2B5EF4-FFF2-40B4-BE49-F238E27FC236}">
                <a16:creationId xmlns:a16="http://schemas.microsoft.com/office/drawing/2014/main" id="{46320E62-987C-2BEA-9D68-733F6459FA73}"/>
              </a:ext>
            </a:extLst>
          </p:cNvPr>
          <p:cNvSpPr txBox="1"/>
          <p:nvPr/>
        </p:nvSpPr>
        <p:spPr>
          <a:xfrm>
            <a:off x="178691" y="1031131"/>
            <a:ext cx="11825562" cy="1785104"/>
          </a:xfrm>
          <a:prstGeom prst="rect">
            <a:avLst/>
          </a:prstGeom>
          <a:noFill/>
        </p:spPr>
        <p:txBody>
          <a:bodyPr wrap="square" rtlCol="0">
            <a:spAutoFit/>
          </a:bodyPr>
          <a:lstStyle/>
          <a:p>
            <a:pPr algn="just"/>
            <a:r>
              <a:rPr lang="tr-TR" sz="2200" b="1" dirty="0"/>
              <a:t>A </a:t>
            </a:r>
            <a:r>
              <a:rPr lang="tr-TR" sz="2200" b="1" dirty="0" err="1"/>
              <a:t>double-pipe</a:t>
            </a:r>
            <a:r>
              <a:rPr lang="tr-TR" sz="2200" b="1" dirty="0"/>
              <a:t> of </a:t>
            </a:r>
            <a:r>
              <a:rPr lang="tr-TR" sz="2200" b="1" dirty="0" err="1"/>
              <a:t>heat</a:t>
            </a:r>
            <a:r>
              <a:rPr lang="tr-TR" sz="2200" b="1" dirty="0"/>
              <a:t> </a:t>
            </a:r>
            <a:r>
              <a:rPr lang="tr-TR" sz="2200" b="1" dirty="0" err="1"/>
              <a:t>exchanger</a:t>
            </a:r>
            <a:r>
              <a:rPr lang="tr-TR" sz="2200" b="1" dirty="0"/>
              <a:t> is </a:t>
            </a:r>
            <a:r>
              <a:rPr lang="tr-TR" sz="2200" b="1" dirty="0" err="1"/>
              <a:t>used</a:t>
            </a:r>
            <a:r>
              <a:rPr lang="tr-TR" sz="2200" b="1" dirty="0"/>
              <a:t> to </a:t>
            </a:r>
            <a:r>
              <a:rPr lang="tr-TR" sz="2200" b="1" dirty="0" err="1"/>
              <a:t>condense</a:t>
            </a:r>
            <a:r>
              <a:rPr lang="tr-TR" sz="2200" b="1" dirty="0"/>
              <a:t> </a:t>
            </a:r>
            <a:r>
              <a:rPr lang="tr-TR" sz="2200" b="1" dirty="0" err="1"/>
              <a:t>steam</a:t>
            </a:r>
            <a:r>
              <a:rPr lang="tr-TR" sz="2200" b="1" dirty="0"/>
              <a:t> at a rate of 120 kg/h at 45°C. </a:t>
            </a:r>
            <a:r>
              <a:rPr lang="tr-TR" sz="2200" b="1" dirty="0" err="1"/>
              <a:t>Cooling</a:t>
            </a:r>
            <a:r>
              <a:rPr lang="tr-TR" sz="2200" b="1" dirty="0"/>
              <a:t> </a:t>
            </a:r>
            <a:r>
              <a:rPr lang="tr-TR" sz="2200" b="1" dirty="0" err="1"/>
              <a:t>water</a:t>
            </a:r>
            <a:r>
              <a:rPr lang="tr-TR" sz="2200" b="1" dirty="0"/>
              <a:t> (</a:t>
            </a:r>
            <a:r>
              <a:rPr lang="tr-TR" sz="2200" b="1" dirty="0" err="1"/>
              <a:t>seawater</a:t>
            </a:r>
            <a:r>
              <a:rPr lang="tr-TR" sz="2200" b="1" dirty="0"/>
              <a:t>) </a:t>
            </a:r>
            <a:r>
              <a:rPr lang="tr-TR" sz="2200" b="1" dirty="0" err="1"/>
              <a:t>enters</a:t>
            </a:r>
            <a:r>
              <a:rPr lang="tr-TR" sz="2200" b="1" dirty="0"/>
              <a:t> through </a:t>
            </a:r>
            <a:r>
              <a:rPr lang="tr-TR" sz="2200" b="1" dirty="0" err="1"/>
              <a:t>the</a:t>
            </a:r>
            <a:r>
              <a:rPr lang="tr-TR" sz="2200" b="1" dirty="0"/>
              <a:t> </a:t>
            </a:r>
            <a:r>
              <a:rPr lang="tr-TR" sz="2200" b="1" dirty="0" err="1"/>
              <a:t>inner</a:t>
            </a:r>
            <a:r>
              <a:rPr lang="tr-TR" sz="2200" b="1" dirty="0"/>
              <a:t> </a:t>
            </a:r>
            <a:r>
              <a:rPr lang="tr-TR" sz="2200" b="1" dirty="0" err="1"/>
              <a:t>tube</a:t>
            </a:r>
            <a:r>
              <a:rPr lang="tr-TR" sz="2200" b="1" dirty="0"/>
              <a:t> at a rate of 1.2 kg/s at 15°C. </a:t>
            </a:r>
            <a:r>
              <a:rPr lang="tr-TR" sz="2200" b="1" dirty="0" err="1"/>
              <a:t>The</a:t>
            </a:r>
            <a:r>
              <a:rPr lang="tr-TR" sz="2200" b="1" dirty="0"/>
              <a:t> </a:t>
            </a:r>
            <a:r>
              <a:rPr lang="tr-TR" sz="2200" b="1" dirty="0" err="1"/>
              <a:t>tube</a:t>
            </a:r>
            <a:r>
              <a:rPr lang="tr-TR" sz="2200" b="1" dirty="0"/>
              <a:t> </a:t>
            </a:r>
            <a:r>
              <a:rPr lang="tr-TR" sz="2200" b="1" dirty="0" err="1"/>
              <a:t>with</a:t>
            </a:r>
            <a:r>
              <a:rPr lang="tr-TR" sz="2200" b="1" dirty="0"/>
              <a:t> 25.4 mm </a:t>
            </a:r>
            <a:r>
              <a:rPr lang="tr-TR" sz="2200" b="1" dirty="0" err="1"/>
              <a:t>outer</a:t>
            </a:r>
            <a:r>
              <a:rPr lang="tr-TR" sz="2200" b="1" dirty="0"/>
              <a:t> </a:t>
            </a:r>
            <a:r>
              <a:rPr lang="tr-TR" sz="2200" b="1" dirty="0" err="1"/>
              <a:t>diameter</a:t>
            </a:r>
            <a:r>
              <a:rPr lang="tr-TR" sz="2200" b="1" dirty="0"/>
              <a:t> and 22.1 mm </a:t>
            </a:r>
            <a:r>
              <a:rPr lang="tr-TR" sz="2200" b="1" dirty="0" err="1"/>
              <a:t>inner</a:t>
            </a:r>
            <a:r>
              <a:rPr lang="tr-TR" sz="2200" b="1" dirty="0"/>
              <a:t> </a:t>
            </a:r>
            <a:r>
              <a:rPr lang="tr-TR" sz="2200" b="1" dirty="0" err="1"/>
              <a:t>diameter</a:t>
            </a:r>
            <a:r>
              <a:rPr lang="tr-TR" sz="2200" b="1" dirty="0"/>
              <a:t> is </a:t>
            </a:r>
            <a:r>
              <a:rPr lang="tr-TR" sz="2200" b="1" dirty="0" err="1"/>
              <a:t>made</a:t>
            </a:r>
            <a:r>
              <a:rPr lang="tr-TR" sz="2200" b="1" dirty="0"/>
              <a:t> of </a:t>
            </a:r>
            <a:r>
              <a:rPr lang="tr-TR" sz="2200" b="1" dirty="0" err="1"/>
              <a:t>mild</a:t>
            </a:r>
            <a:r>
              <a:rPr lang="tr-TR" sz="2200" b="1" dirty="0"/>
              <a:t> </a:t>
            </a:r>
            <a:r>
              <a:rPr lang="tr-TR" sz="2200" b="1" dirty="0" err="1"/>
              <a:t>steel</a:t>
            </a:r>
            <a:r>
              <a:rPr lang="tr-TR" sz="2200" b="1" dirty="0"/>
              <a:t>, k=45 W/m-K. </a:t>
            </a:r>
            <a:r>
              <a:rPr lang="tr-TR" sz="2200" b="1" dirty="0" err="1"/>
              <a:t>The</a:t>
            </a:r>
            <a:r>
              <a:rPr lang="tr-TR" sz="2200" b="1" dirty="0"/>
              <a:t> </a:t>
            </a:r>
            <a:r>
              <a:rPr lang="tr-TR" sz="2200" b="1" dirty="0" err="1"/>
              <a:t>heat</a:t>
            </a:r>
            <a:r>
              <a:rPr lang="tr-TR" sz="2200" b="1" dirty="0"/>
              <a:t> transfer </a:t>
            </a:r>
            <a:r>
              <a:rPr lang="tr-TR" sz="2200" b="1" dirty="0" err="1"/>
              <a:t>coefficient</a:t>
            </a:r>
            <a:r>
              <a:rPr lang="tr-TR" sz="2200" b="1" dirty="0"/>
              <a:t> on </a:t>
            </a:r>
            <a:r>
              <a:rPr lang="tr-TR" sz="2200" b="1" dirty="0" err="1"/>
              <a:t>the</a:t>
            </a:r>
            <a:r>
              <a:rPr lang="tr-TR" sz="2200" b="1" dirty="0"/>
              <a:t> </a:t>
            </a:r>
            <a:r>
              <a:rPr lang="tr-TR" sz="2200" b="1" dirty="0" err="1"/>
              <a:t>steam</a:t>
            </a:r>
            <a:r>
              <a:rPr lang="tr-TR" sz="2200" b="1" dirty="0"/>
              <a:t> </a:t>
            </a:r>
            <a:r>
              <a:rPr lang="tr-TR" sz="2200" b="1" dirty="0" err="1"/>
              <a:t>side</a:t>
            </a:r>
            <a:r>
              <a:rPr lang="tr-TR" sz="2200" b="1" dirty="0"/>
              <a:t>, </a:t>
            </a:r>
            <a:r>
              <a:rPr lang="tr-TR" sz="2200" b="1" dirty="0" err="1"/>
              <a:t>h</a:t>
            </a:r>
            <a:r>
              <a:rPr lang="tr-TR" sz="2200" b="1" baseline="-25000" dirty="0" err="1"/>
              <a:t>o</a:t>
            </a:r>
            <a:r>
              <a:rPr lang="tr-TR" sz="2200" b="1" dirty="0"/>
              <a:t>, is 7000 W/m</a:t>
            </a:r>
            <a:r>
              <a:rPr lang="tr-TR" sz="2200" b="1" baseline="30000" dirty="0"/>
              <a:t>2</a:t>
            </a:r>
            <a:r>
              <a:rPr lang="tr-TR" sz="2200" b="1" dirty="0"/>
              <a:t>K. </a:t>
            </a:r>
            <a:r>
              <a:rPr lang="tr-TR" sz="2200" b="1" dirty="0" err="1"/>
              <a:t>Calculate</a:t>
            </a:r>
            <a:r>
              <a:rPr lang="tr-TR" sz="2200" b="1" dirty="0"/>
              <a:t> </a:t>
            </a:r>
            <a:r>
              <a:rPr lang="tr-TR" sz="2200" b="1" dirty="0" err="1"/>
              <a:t>the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 </a:t>
            </a:r>
            <a:r>
              <a:rPr lang="tr-TR" sz="2200" b="1" dirty="0" err="1"/>
              <a:t>under</a:t>
            </a:r>
            <a:r>
              <a:rPr lang="tr-TR" sz="2200" b="1" dirty="0"/>
              <a:t> </a:t>
            </a:r>
            <a:r>
              <a:rPr lang="tr-TR" sz="2200" b="1" dirty="0" err="1"/>
              <a:t>clean</a:t>
            </a:r>
            <a:r>
              <a:rPr lang="tr-TR" sz="2200" b="1" dirty="0"/>
              <a:t> and </a:t>
            </a:r>
            <a:r>
              <a:rPr lang="tr-TR" sz="2200" b="1" dirty="0" err="1"/>
              <a:t>fouled</a:t>
            </a:r>
            <a:r>
              <a:rPr lang="tr-TR" sz="2200" b="1" dirty="0"/>
              <a:t> </a:t>
            </a:r>
            <a:r>
              <a:rPr lang="tr-TR" sz="2200" b="1" dirty="0" err="1"/>
              <a:t>conditions</a:t>
            </a:r>
            <a:r>
              <a:rPr lang="tr-TR" sz="2200" b="1" dirty="0"/>
              <a:t>. (</a:t>
            </a:r>
            <a:r>
              <a:rPr lang="tr-TR" sz="2200" b="1" dirty="0" err="1"/>
              <a:t>For</a:t>
            </a:r>
            <a:r>
              <a:rPr lang="tr-TR" sz="2200" b="1" dirty="0"/>
              <a:t> </a:t>
            </a:r>
            <a:r>
              <a:rPr lang="tr-TR" sz="2200" b="1" dirty="0" err="1"/>
              <a:t>water</a:t>
            </a:r>
            <a:r>
              <a:rPr lang="tr-TR" sz="2200" b="1" dirty="0"/>
              <a:t>: </a:t>
            </a:r>
            <a:r>
              <a:rPr lang="tr-TR" sz="2200" b="1" dirty="0" err="1"/>
              <a:t>c</a:t>
            </a:r>
            <a:r>
              <a:rPr lang="tr-TR" sz="2200" b="1" baseline="-25000" dirty="0" err="1"/>
              <a:t>p</a:t>
            </a:r>
            <a:r>
              <a:rPr lang="tr-TR" sz="2200" b="1" dirty="0"/>
              <a:t>=4.18 kJ/</a:t>
            </a:r>
            <a:r>
              <a:rPr lang="tr-TR" sz="2200" b="1" dirty="0" err="1"/>
              <a:t>kgK</a:t>
            </a:r>
            <a:r>
              <a:rPr lang="tr-TR" sz="2200" b="1" dirty="0"/>
              <a:t> and </a:t>
            </a:r>
            <a:r>
              <a:rPr lang="tr-TR" sz="2200" b="1" dirty="0" err="1"/>
              <a:t>h</a:t>
            </a:r>
            <a:r>
              <a:rPr lang="tr-TR" sz="2200" b="1" baseline="-25000" dirty="0" err="1"/>
              <a:t>fg</a:t>
            </a:r>
            <a:r>
              <a:rPr lang="tr-TR" sz="2200" b="1" dirty="0"/>
              <a:t>=2392 kJ/kg)</a:t>
            </a:r>
          </a:p>
        </p:txBody>
      </p:sp>
      <p:sp>
        <p:nvSpPr>
          <p:cNvPr id="10" name="Metin kutusu 9">
            <a:extLst>
              <a:ext uri="{FF2B5EF4-FFF2-40B4-BE49-F238E27FC236}">
                <a16:creationId xmlns:a16="http://schemas.microsoft.com/office/drawing/2014/main" id="{D8CD5B83-8BC1-8149-E1E5-5345D1CE6815}"/>
              </a:ext>
            </a:extLst>
          </p:cNvPr>
          <p:cNvSpPr txBox="1"/>
          <p:nvPr/>
        </p:nvSpPr>
        <p:spPr>
          <a:xfrm>
            <a:off x="178691" y="3056560"/>
            <a:ext cx="11825562" cy="430887"/>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err="1"/>
              <a:t>Condense</a:t>
            </a:r>
            <a:r>
              <a:rPr lang="tr-TR" sz="2200" b="1" dirty="0"/>
              <a:t> Steam:</a:t>
            </a:r>
          </a:p>
        </p:txBody>
      </p:sp>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A5FBCC51-B0B0-8790-14FC-E97CB6265DBD}"/>
                  </a:ext>
                </a:extLst>
              </p:cNvPr>
              <p:cNvSpPr txBox="1"/>
              <p:nvPr/>
            </p:nvSpPr>
            <p:spPr>
              <a:xfrm>
                <a:off x="2886263" y="2893564"/>
                <a:ext cx="3924536" cy="1070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a:latin typeface="Cambria Math" panose="02040503050406030204" pitchFamily="18" charset="0"/>
                                </a:rPr>
                              </m:ctrlPr>
                            </m:accPr>
                            <m:e>
                              <m:r>
                                <a:rPr lang="tr-TR" sz="2400" b="1" i="1">
                                  <a:latin typeface="Cambria Math" panose="02040503050406030204" pitchFamily="18" charset="0"/>
                                </a:rPr>
                                <m:t>𝒎</m:t>
                              </m:r>
                            </m:e>
                          </m:acc>
                        </m:e>
                        <m:sub>
                          <m:r>
                            <a:rPr lang="tr-TR" sz="2400" b="1" i="1" smtClean="0">
                              <a:latin typeface="Cambria Math" panose="02040503050406030204" pitchFamily="18" charset="0"/>
                            </a:rPr>
                            <m:t>𝒐</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𝟏𝟐𝟎</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𝒉</m:t>
                          </m:r>
                        </m:den>
                      </m:f>
                      <m:r>
                        <a:rPr lang="tr-TR" sz="2400" b="1" i="1" smtClean="0">
                          <a:latin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𝟎𝟑𝟑</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sz="2400" b="1" dirty="0"/>
              </a:p>
              <a:p>
                <a:endParaRPr lang="tr-TR" sz="2400" b="1" dirty="0"/>
              </a:p>
            </p:txBody>
          </p:sp>
        </mc:Choice>
        <mc:Fallback xmlns="">
          <p:sp>
            <p:nvSpPr>
              <p:cNvPr id="11" name="Metin kutusu 10">
                <a:extLst>
                  <a:ext uri="{FF2B5EF4-FFF2-40B4-BE49-F238E27FC236}">
                    <a16:creationId xmlns:a16="http://schemas.microsoft.com/office/drawing/2014/main" id="{A5FBCC51-B0B0-8790-14FC-E97CB6265DBD}"/>
                  </a:ext>
                </a:extLst>
              </p:cNvPr>
              <p:cNvSpPr txBox="1">
                <a:spLocks noRot="1" noChangeAspect="1" noMove="1" noResize="1" noEditPoints="1" noAdjustHandles="1" noChangeArrowheads="1" noChangeShapeType="1" noTextEdit="1"/>
              </p:cNvSpPr>
              <p:nvPr/>
            </p:nvSpPr>
            <p:spPr>
              <a:xfrm>
                <a:off x="2886263" y="2893564"/>
                <a:ext cx="3924536" cy="1070871"/>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C51F6601-E826-9512-62C7-7D2076F5351D}"/>
                  </a:ext>
                </a:extLst>
              </p:cNvPr>
              <p:cNvSpPr txBox="1"/>
              <p:nvPr/>
            </p:nvSpPr>
            <p:spPr>
              <a:xfrm>
                <a:off x="3071089" y="3858442"/>
                <a:ext cx="1645130"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sub>
                      </m:sSub>
                      <m:r>
                        <a:rPr lang="tr-TR" sz="2400" b="1" i="1" smtClean="0">
                          <a:latin typeface="Cambria Math" panose="02040503050406030204" pitchFamily="18" charset="0"/>
                        </a:rPr>
                        <m:t>=</m:t>
                      </m:r>
                      <m:r>
                        <a:rPr lang="tr-TR" sz="2400" b="1" i="1" smtClean="0">
                          <a:latin typeface="Cambria Math" panose="02040503050406030204" pitchFamily="18" charset="0"/>
                        </a:rPr>
                        <m:t>𝟒𝟓</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sz="2400" b="1" dirty="0"/>
              </a:p>
              <a:p>
                <a:endParaRPr lang="tr-TR" sz="2400" b="1" dirty="0"/>
              </a:p>
            </p:txBody>
          </p:sp>
        </mc:Choice>
        <mc:Fallback xmlns="">
          <p:sp>
            <p:nvSpPr>
              <p:cNvPr id="12" name="Metin kutusu 11">
                <a:extLst>
                  <a:ext uri="{FF2B5EF4-FFF2-40B4-BE49-F238E27FC236}">
                    <a16:creationId xmlns:a16="http://schemas.microsoft.com/office/drawing/2014/main" id="{C51F6601-E826-9512-62C7-7D2076F5351D}"/>
                  </a:ext>
                </a:extLst>
              </p:cNvPr>
              <p:cNvSpPr txBox="1">
                <a:spLocks noRot="1" noChangeAspect="1" noMove="1" noResize="1" noEditPoints="1" noAdjustHandles="1" noChangeArrowheads="1" noChangeShapeType="1" noTextEdit="1"/>
              </p:cNvSpPr>
              <p:nvPr/>
            </p:nvSpPr>
            <p:spPr>
              <a:xfrm>
                <a:off x="3071089" y="3858442"/>
                <a:ext cx="1645130" cy="738664"/>
              </a:xfrm>
              <a:prstGeom prst="rect">
                <a:avLst/>
              </a:prstGeom>
              <a:blipFill>
                <a:blip r:embed="rId4"/>
                <a:stretch>
                  <a:fillRect/>
                </a:stretch>
              </a:blipFill>
            </p:spPr>
            <p:txBody>
              <a:bodyPr/>
              <a:lstStyle/>
              <a:p>
                <a:r>
                  <a:rPr lang="tr-TR">
                    <a:noFill/>
                  </a:rPr>
                  <a:t> </a:t>
                </a:r>
              </a:p>
            </p:txBody>
          </p:sp>
        </mc:Fallback>
      </mc:AlternateContent>
      <p:sp>
        <p:nvSpPr>
          <p:cNvPr id="13" name="Metin kutusu 12">
            <a:extLst>
              <a:ext uri="{FF2B5EF4-FFF2-40B4-BE49-F238E27FC236}">
                <a16:creationId xmlns:a16="http://schemas.microsoft.com/office/drawing/2014/main" id="{954F2776-1AA8-9068-973B-9F9AE67AD4EB}"/>
              </a:ext>
            </a:extLst>
          </p:cNvPr>
          <p:cNvSpPr txBox="1"/>
          <p:nvPr/>
        </p:nvSpPr>
        <p:spPr>
          <a:xfrm>
            <a:off x="217281" y="4558704"/>
            <a:ext cx="11825562" cy="430887"/>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err="1"/>
              <a:t>Cooling</a:t>
            </a:r>
            <a:r>
              <a:rPr lang="tr-TR" sz="2200" b="1" dirty="0"/>
              <a:t> </a:t>
            </a:r>
            <a:r>
              <a:rPr lang="tr-TR" sz="2200" b="1" dirty="0" err="1"/>
              <a:t>water</a:t>
            </a:r>
            <a:r>
              <a:rPr lang="tr-TR" sz="2200" b="1" dirty="0"/>
              <a:t> (</a:t>
            </a:r>
            <a:r>
              <a:rPr lang="tr-TR" sz="2200" b="1" dirty="0" err="1"/>
              <a:t>seawater</a:t>
            </a:r>
            <a:r>
              <a:rPr lang="tr-TR" sz="2200" b="1" dirty="0"/>
              <a:t>):</a:t>
            </a:r>
          </a:p>
        </p:txBody>
      </p:sp>
      <mc:AlternateContent xmlns:mc="http://schemas.openxmlformats.org/markup-compatibility/2006" xmlns:a14="http://schemas.microsoft.com/office/drawing/2010/main">
        <mc:Choice Requires="a14">
          <p:sp>
            <p:nvSpPr>
              <p:cNvPr id="15" name="Metin kutusu 14">
                <a:extLst>
                  <a:ext uri="{FF2B5EF4-FFF2-40B4-BE49-F238E27FC236}">
                    <a16:creationId xmlns:a16="http://schemas.microsoft.com/office/drawing/2014/main" id="{D9E328E3-8CAB-D631-A242-73919288B0C0}"/>
                  </a:ext>
                </a:extLst>
              </p:cNvPr>
              <p:cNvSpPr txBox="1"/>
              <p:nvPr/>
            </p:nvSpPr>
            <p:spPr>
              <a:xfrm>
                <a:off x="3297876" y="4408798"/>
                <a:ext cx="2832186" cy="1070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a:latin typeface="Cambria Math" panose="02040503050406030204" pitchFamily="18" charset="0"/>
                                </a:rPr>
                              </m:ctrlPr>
                            </m:accPr>
                            <m:e>
                              <m:r>
                                <a:rPr lang="tr-TR" sz="2400" b="1" i="1">
                                  <a:latin typeface="Cambria Math" panose="02040503050406030204" pitchFamily="18" charset="0"/>
                                </a:rPr>
                                <m:t>𝒎</m:t>
                              </m:r>
                            </m:e>
                          </m:acc>
                        </m:e>
                        <m:sub>
                          <m:r>
                            <a:rPr lang="tr-TR" sz="2400" b="1" i="1" smtClean="0">
                              <a:latin typeface="Cambria Math" panose="02040503050406030204" pitchFamily="18" charset="0"/>
                            </a:rPr>
                            <m:t>𝒊</m:t>
                          </m:r>
                        </m:sub>
                      </m:sSub>
                      <m:r>
                        <a:rPr lang="tr-TR" sz="2400" b="1" i="1" smtClean="0">
                          <a:latin typeface="Cambria Math" panose="02040503050406030204" pitchFamily="18" charset="0"/>
                        </a:rPr>
                        <m:t>=</m:t>
                      </m:r>
                      <m:r>
                        <a:rPr lang="tr-TR" sz="2400" b="1" i="1" smtClean="0">
                          <a:latin typeface="Cambria Math" panose="02040503050406030204" pitchFamily="18" charset="0"/>
                        </a:rPr>
                        <m:t>𝟏</m:t>
                      </m:r>
                      <m:r>
                        <a:rPr lang="tr-TR" sz="2400" b="1" i="1" smtClean="0">
                          <a:latin typeface="Cambria Math" panose="02040503050406030204" pitchFamily="18" charset="0"/>
                        </a:rPr>
                        <m:t>.</m:t>
                      </m:r>
                      <m:r>
                        <a:rPr lang="tr-TR" sz="2400" b="1" i="1" smtClean="0">
                          <a:latin typeface="Cambria Math" panose="02040503050406030204" pitchFamily="18" charset="0"/>
                        </a:rPr>
                        <m:t>𝟐</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sz="2400" b="1" dirty="0"/>
              </a:p>
              <a:p>
                <a:endParaRPr lang="tr-TR" sz="2400" b="1" dirty="0"/>
              </a:p>
            </p:txBody>
          </p:sp>
        </mc:Choice>
        <mc:Fallback xmlns="">
          <p:sp>
            <p:nvSpPr>
              <p:cNvPr id="15" name="Metin kutusu 14">
                <a:extLst>
                  <a:ext uri="{FF2B5EF4-FFF2-40B4-BE49-F238E27FC236}">
                    <a16:creationId xmlns:a16="http://schemas.microsoft.com/office/drawing/2014/main" id="{D9E328E3-8CAB-D631-A242-73919288B0C0}"/>
                  </a:ext>
                </a:extLst>
              </p:cNvPr>
              <p:cNvSpPr txBox="1">
                <a:spLocks noRot="1" noChangeAspect="1" noMove="1" noResize="1" noEditPoints="1" noAdjustHandles="1" noChangeArrowheads="1" noChangeShapeType="1" noTextEdit="1"/>
              </p:cNvSpPr>
              <p:nvPr/>
            </p:nvSpPr>
            <p:spPr>
              <a:xfrm>
                <a:off x="3297876" y="4408798"/>
                <a:ext cx="2832186" cy="1070806"/>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Metin kutusu 15">
                <a:extLst>
                  <a:ext uri="{FF2B5EF4-FFF2-40B4-BE49-F238E27FC236}">
                    <a16:creationId xmlns:a16="http://schemas.microsoft.com/office/drawing/2014/main" id="{9173E533-66C3-3975-773C-096FA2A00733}"/>
                  </a:ext>
                </a:extLst>
              </p:cNvPr>
              <p:cNvSpPr txBox="1"/>
              <p:nvPr/>
            </p:nvSpPr>
            <p:spPr>
              <a:xfrm>
                <a:off x="3820119" y="5229916"/>
                <a:ext cx="1795043" cy="754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𝒊𝒏</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𝟏𝟓</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sz="2400" b="1" dirty="0"/>
              </a:p>
              <a:p>
                <a:endParaRPr lang="tr-TR" sz="2400" b="1" dirty="0"/>
              </a:p>
            </p:txBody>
          </p:sp>
        </mc:Choice>
        <mc:Fallback xmlns="">
          <p:sp>
            <p:nvSpPr>
              <p:cNvPr id="16" name="Metin kutusu 15">
                <a:extLst>
                  <a:ext uri="{FF2B5EF4-FFF2-40B4-BE49-F238E27FC236}">
                    <a16:creationId xmlns:a16="http://schemas.microsoft.com/office/drawing/2014/main" id="{9173E533-66C3-3975-773C-096FA2A00733}"/>
                  </a:ext>
                </a:extLst>
              </p:cNvPr>
              <p:cNvSpPr txBox="1">
                <a:spLocks noRot="1" noChangeAspect="1" noMove="1" noResize="1" noEditPoints="1" noAdjustHandles="1" noChangeArrowheads="1" noChangeShapeType="1" noTextEdit="1"/>
              </p:cNvSpPr>
              <p:nvPr/>
            </p:nvSpPr>
            <p:spPr>
              <a:xfrm>
                <a:off x="3820119" y="5229916"/>
                <a:ext cx="1795043" cy="754887"/>
              </a:xfrm>
              <a:prstGeom prst="rect">
                <a:avLst/>
              </a:prstGeom>
              <a:blipFill>
                <a:blip r:embed="rId6"/>
                <a:stretch>
                  <a:fillRect l="-2381" r="-238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Metin kutusu 16">
                <a:extLst>
                  <a:ext uri="{FF2B5EF4-FFF2-40B4-BE49-F238E27FC236}">
                    <a16:creationId xmlns:a16="http://schemas.microsoft.com/office/drawing/2014/main" id="{35F9D2C3-7807-B6E2-E41C-4D12622EE27D}"/>
                  </a:ext>
                </a:extLst>
              </p:cNvPr>
              <p:cNvSpPr txBox="1"/>
              <p:nvPr/>
            </p:nvSpPr>
            <p:spPr>
              <a:xfrm>
                <a:off x="600264" y="5760228"/>
                <a:ext cx="24455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𝒅</m:t>
                          </m:r>
                        </m:e>
                        <m:sub>
                          <m:r>
                            <a:rPr lang="tr-TR" sz="2400" b="1" i="1" smtClean="0">
                              <a:latin typeface="Cambria Math" panose="02040503050406030204" pitchFamily="18" charset="0"/>
                            </a:rPr>
                            <m:t>𝒐𝒖𝒕</m:t>
                          </m:r>
                        </m:sub>
                      </m:sSub>
                      <m:r>
                        <a:rPr lang="tr-TR" sz="2400" b="1" i="1" smtClean="0">
                          <a:latin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𝟎𝟐𝟓𝟒</m:t>
                      </m:r>
                      <m:r>
                        <a:rPr lang="tr-TR" sz="2400" b="1" i="1" smtClean="0">
                          <a:latin typeface="Cambria Math" panose="02040503050406030204" pitchFamily="18" charset="0"/>
                        </a:rPr>
                        <m:t> </m:t>
                      </m:r>
                      <m:r>
                        <a:rPr lang="tr-TR" sz="2400" b="1" i="1" smtClean="0">
                          <a:latin typeface="Cambria Math" panose="02040503050406030204" pitchFamily="18" charset="0"/>
                        </a:rPr>
                        <m:t>𝒎</m:t>
                      </m:r>
                    </m:oMath>
                  </m:oMathPara>
                </a14:m>
                <a:endParaRPr lang="tr-TR" sz="2400" b="1" dirty="0"/>
              </a:p>
              <a:p>
                <a:endParaRPr lang="tr-TR" sz="2400" b="1" dirty="0"/>
              </a:p>
            </p:txBody>
          </p:sp>
        </mc:Choice>
        <mc:Fallback xmlns="">
          <p:sp>
            <p:nvSpPr>
              <p:cNvPr id="17" name="Metin kutusu 16">
                <a:extLst>
                  <a:ext uri="{FF2B5EF4-FFF2-40B4-BE49-F238E27FC236}">
                    <a16:creationId xmlns:a16="http://schemas.microsoft.com/office/drawing/2014/main" id="{35F9D2C3-7807-B6E2-E41C-4D12622EE27D}"/>
                  </a:ext>
                </a:extLst>
              </p:cNvPr>
              <p:cNvSpPr txBox="1">
                <a:spLocks noRot="1" noChangeAspect="1" noMove="1" noResize="1" noEditPoints="1" noAdjustHandles="1" noChangeArrowheads="1" noChangeShapeType="1" noTextEdit="1"/>
              </p:cNvSpPr>
              <p:nvPr/>
            </p:nvSpPr>
            <p:spPr>
              <a:xfrm>
                <a:off x="600264" y="5760228"/>
                <a:ext cx="2445541" cy="738664"/>
              </a:xfrm>
              <a:prstGeom prst="rect">
                <a:avLst/>
              </a:prstGeom>
              <a:blipFill>
                <a:blip r:embed="rId7"/>
                <a:stretch>
                  <a:fillRect l="-2488" r="-99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Metin kutusu 17">
                <a:extLst>
                  <a:ext uri="{FF2B5EF4-FFF2-40B4-BE49-F238E27FC236}">
                    <a16:creationId xmlns:a16="http://schemas.microsoft.com/office/drawing/2014/main" id="{5C026A67-1900-C2D5-84C7-AF85A9A4CF17}"/>
                  </a:ext>
                </a:extLst>
              </p:cNvPr>
              <p:cNvSpPr txBox="1"/>
              <p:nvPr/>
            </p:nvSpPr>
            <p:spPr>
              <a:xfrm>
                <a:off x="600264" y="6275474"/>
                <a:ext cx="232243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𝒅</m:t>
                          </m:r>
                        </m:e>
                        <m:sub>
                          <m:r>
                            <a:rPr lang="tr-TR" sz="2400" b="1" i="1" smtClean="0">
                              <a:latin typeface="Cambria Math" panose="02040503050406030204" pitchFamily="18" charset="0"/>
                            </a:rPr>
                            <m:t>𝒊𝒏</m:t>
                          </m:r>
                        </m:sub>
                      </m:sSub>
                      <m:r>
                        <a:rPr lang="tr-TR" sz="2400" b="1" i="1" smtClean="0">
                          <a:latin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𝟎𝟐𝟐𝟏</m:t>
                      </m:r>
                      <m:r>
                        <a:rPr lang="tr-TR" sz="2400" b="1" i="1" smtClean="0">
                          <a:latin typeface="Cambria Math" panose="02040503050406030204" pitchFamily="18" charset="0"/>
                        </a:rPr>
                        <m:t> </m:t>
                      </m:r>
                      <m:r>
                        <a:rPr lang="tr-TR" sz="2400" b="1" i="1" smtClean="0">
                          <a:latin typeface="Cambria Math" panose="02040503050406030204" pitchFamily="18" charset="0"/>
                        </a:rPr>
                        <m:t>𝒎</m:t>
                      </m:r>
                    </m:oMath>
                  </m:oMathPara>
                </a14:m>
                <a:endParaRPr lang="tr-TR" sz="2400" b="1" dirty="0"/>
              </a:p>
              <a:p>
                <a:endParaRPr lang="tr-TR" sz="2400" b="1" dirty="0"/>
              </a:p>
            </p:txBody>
          </p:sp>
        </mc:Choice>
        <mc:Fallback xmlns="">
          <p:sp>
            <p:nvSpPr>
              <p:cNvPr id="18" name="Metin kutusu 17">
                <a:extLst>
                  <a:ext uri="{FF2B5EF4-FFF2-40B4-BE49-F238E27FC236}">
                    <a16:creationId xmlns:a16="http://schemas.microsoft.com/office/drawing/2014/main" id="{5C026A67-1900-C2D5-84C7-AF85A9A4CF17}"/>
                  </a:ext>
                </a:extLst>
              </p:cNvPr>
              <p:cNvSpPr txBox="1">
                <a:spLocks noRot="1" noChangeAspect="1" noMove="1" noResize="1" noEditPoints="1" noAdjustHandles="1" noChangeArrowheads="1" noChangeShapeType="1" noTextEdit="1"/>
              </p:cNvSpPr>
              <p:nvPr/>
            </p:nvSpPr>
            <p:spPr>
              <a:xfrm>
                <a:off x="600264" y="6275474"/>
                <a:ext cx="2322431" cy="738664"/>
              </a:xfrm>
              <a:prstGeom prst="rect">
                <a:avLst/>
              </a:prstGeom>
              <a:blipFill>
                <a:blip r:embed="rId8"/>
                <a:stretch>
                  <a:fillRect l="-2362" r="-78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Metin kutusu 18">
                <a:extLst>
                  <a:ext uri="{FF2B5EF4-FFF2-40B4-BE49-F238E27FC236}">
                    <a16:creationId xmlns:a16="http://schemas.microsoft.com/office/drawing/2014/main" id="{841E536A-84BE-F1C4-5415-BFA65EA68939}"/>
                  </a:ext>
                </a:extLst>
              </p:cNvPr>
              <p:cNvSpPr txBox="1"/>
              <p:nvPr/>
            </p:nvSpPr>
            <p:spPr>
              <a:xfrm>
                <a:off x="3911153" y="5840813"/>
                <a:ext cx="1605631" cy="691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rPr>
                        <m:t>𝒌</m:t>
                      </m:r>
                      <m:r>
                        <a:rPr lang="tr-TR" sz="2400" b="1" i="1" smtClean="0">
                          <a:latin typeface="Cambria Math" panose="02040503050406030204" pitchFamily="18" charset="0"/>
                        </a:rPr>
                        <m:t>=</m:t>
                      </m:r>
                      <m:r>
                        <a:rPr lang="tr-TR" sz="2400" b="1" i="1" smtClean="0">
                          <a:latin typeface="Cambria Math" panose="02040503050406030204" pitchFamily="18" charset="0"/>
                        </a:rPr>
                        <m:t>𝟒𝟓</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𝑾</m:t>
                          </m:r>
                        </m:num>
                        <m:den>
                          <m:r>
                            <a:rPr lang="tr-TR" sz="2400" b="1" i="1" smtClean="0">
                              <a:latin typeface="Cambria Math" panose="02040503050406030204" pitchFamily="18" charset="0"/>
                            </a:rPr>
                            <m:t>𝒎𝑲</m:t>
                          </m:r>
                        </m:den>
                      </m:f>
                    </m:oMath>
                  </m:oMathPara>
                </a14:m>
                <a:endParaRPr lang="tr-TR" sz="2400" b="1" dirty="0"/>
              </a:p>
            </p:txBody>
          </p:sp>
        </mc:Choice>
        <mc:Fallback xmlns="">
          <p:sp>
            <p:nvSpPr>
              <p:cNvPr id="19" name="Metin kutusu 18">
                <a:extLst>
                  <a:ext uri="{FF2B5EF4-FFF2-40B4-BE49-F238E27FC236}">
                    <a16:creationId xmlns:a16="http://schemas.microsoft.com/office/drawing/2014/main" id="{841E536A-84BE-F1C4-5415-BFA65EA68939}"/>
                  </a:ext>
                </a:extLst>
              </p:cNvPr>
              <p:cNvSpPr txBox="1">
                <a:spLocks noRot="1" noChangeAspect="1" noMove="1" noResize="1" noEditPoints="1" noAdjustHandles="1" noChangeArrowheads="1" noChangeShapeType="1" noTextEdit="1"/>
              </p:cNvSpPr>
              <p:nvPr/>
            </p:nvSpPr>
            <p:spPr>
              <a:xfrm>
                <a:off x="3911153" y="5840813"/>
                <a:ext cx="1605631" cy="691408"/>
              </a:xfrm>
              <a:prstGeom prst="rect">
                <a:avLst/>
              </a:prstGeom>
              <a:blipFill>
                <a:blip r:embed="rId9"/>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Metin kutusu 19">
                <a:extLst>
                  <a:ext uri="{FF2B5EF4-FFF2-40B4-BE49-F238E27FC236}">
                    <a16:creationId xmlns:a16="http://schemas.microsoft.com/office/drawing/2014/main" id="{05BA5938-3E71-9C5F-DC91-89C1E2AABB57}"/>
                  </a:ext>
                </a:extLst>
              </p:cNvPr>
              <p:cNvSpPr txBox="1"/>
              <p:nvPr/>
            </p:nvSpPr>
            <p:spPr>
              <a:xfrm>
                <a:off x="6233833" y="5864542"/>
                <a:ext cx="2270750" cy="691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𝒉</m:t>
                          </m:r>
                        </m:e>
                        <m:sub>
                          <m:r>
                            <a:rPr lang="tr-TR" sz="2400" b="1" i="1" smtClean="0">
                              <a:latin typeface="Cambria Math" panose="02040503050406030204" pitchFamily="18" charset="0"/>
                            </a:rPr>
                            <m:t>𝒐</m:t>
                          </m:r>
                        </m:sub>
                      </m:sSub>
                      <m:r>
                        <a:rPr lang="tr-TR" sz="2400" b="1" i="1" smtClean="0">
                          <a:latin typeface="Cambria Math" panose="02040503050406030204" pitchFamily="18" charset="0"/>
                        </a:rPr>
                        <m:t>=</m:t>
                      </m:r>
                      <m:r>
                        <a:rPr lang="tr-TR" sz="2400" b="1" i="1" smtClean="0">
                          <a:latin typeface="Cambria Math" panose="02040503050406030204" pitchFamily="18" charset="0"/>
                        </a:rPr>
                        <m:t>𝟕𝟎𝟎𝟎</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𝑾</m:t>
                          </m:r>
                        </m:num>
                        <m:den>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𝒎</m:t>
                              </m:r>
                            </m:e>
                            <m:sup>
                              <m:r>
                                <a:rPr lang="tr-TR" sz="2400" b="1" i="1" smtClean="0">
                                  <a:latin typeface="Cambria Math" panose="02040503050406030204" pitchFamily="18" charset="0"/>
                                </a:rPr>
                                <m:t>𝟐</m:t>
                              </m:r>
                            </m:sup>
                          </m:sSup>
                          <m:r>
                            <a:rPr lang="tr-TR" sz="2400" b="1" i="1" smtClean="0">
                              <a:latin typeface="Cambria Math" panose="02040503050406030204" pitchFamily="18" charset="0"/>
                            </a:rPr>
                            <m:t>𝑲</m:t>
                          </m:r>
                        </m:den>
                      </m:f>
                    </m:oMath>
                  </m:oMathPara>
                </a14:m>
                <a:endParaRPr lang="tr-TR" sz="2400" b="1" dirty="0"/>
              </a:p>
            </p:txBody>
          </p:sp>
        </mc:Choice>
        <mc:Fallback xmlns="">
          <p:sp>
            <p:nvSpPr>
              <p:cNvPr id="20" name="Metin kutusu 19">
                <a:extLst>
                  <a:ext uri="{FF2B5EF4-FFF2-40B4-BE49-F238E27FC236}">
                    <a16:creationId xmlns:a16="http://schemas.microsoft.com/office/drawing/2014/main" id="{05BA5938-3E71-9C5F-DC91-89C1E2AABB57}"/>
                  </a:ext>
                </a:extLst>
              </p:cNvPr>
              <p:cNvSpPr txBox="1">
                <a:spLocks noRot="1" noChangeAspect="1" noMove="1" noResize="1" noEditPoints="1" noAdjustHandles="1" noChangeArrowheads="1" noChangeShapeType="1" noTextEdit="1"/>
              </p:cNvSpPr>
              <p:nvPr/>
            </p:nvSpPr>
            <p:spPr>
              <a:xfrm>
                <a:off x="6233833" y="5864542"/>
                <a:ext cx="2270750" cy="691408"/>
              </a:xfrm>
              <a:prstGeom prst="rect">
                <a:avLst/>
              </a:prstGeom>
              <a:blipFill>
                <a:blip r:embed="rId10"/>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739547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8E4BD-D597-F7FA-3F4D-CF5DDE05B28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CAF45B-0CD2-533A-86D3-25FD0E985E1A}"/>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0046E62D-DB8F-FB85-2A5C-AA44D7DFAB30}"/>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0E66E6D2-0E22-DA97-32A9-F216B4B78BFD}"/>
              </a:ext>
            </a:extLst>
          </p:cNvPr>
          <p:cNvSpPr txBox="1"/>
          <p:nvPr/>
        </p:nvSpPr>
        <p:spPr>
          <a:xfrm>
            <a:off x="217281" y="74909"/>
            <a:ext cx="11008438" cy="646331"/>
          </a:xfrm>
          <a:prstGeom prst="rect">
            <a:avLst/>
          </a:prstGeom>
          <a:noFill/>
        </p:spPr>
        <p:txBody>
          <a:bodyPr wrap="square" rtlCol="0">
            <a:spAutoFit/>
          </a:bodyPr>
          <a:lstStyle/>
          <a:p>
            <a:r>
              <a:rPr lang="tr-TR" sz="3600" b="1" dirty="0"/>
              <a:t>EXAMPLE 5.1</a:t>
            </a:r>
          </a:p>
        </p:txBody>
      </p:sp>
      <p:sp>
        <p:nvSpPr>
          <p:cNvPr id="7" name="Metin kutusu 6">
            <a:extLst>
              <a:ext uri="{FF2B5EF4-FFF2-40B4-BE49-F238E27FC236}">
                <a16:creationId xmlns:a16="http://schemas.microsoft.com/office/drawing/2014/main" id="{599F792B-2120-0159-A308-6A21F4071DD2}"/>
              </a:ext>
            </a:extLst>
          </p:cNvPr>
          <p:cNvSpPr txBox="1"/>
          <p:nvPr/>
        </p:nvSpPr>
        <p:spPr>
          <a:xfrm>
            <a:off x="217281" y="1056945"/>
            <a:ext cx="11825562" cy="430887"/>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err="1"/>
              <a:t>The</a:t>
            </a:r>
            <a:r>
              <a:rPr lang="tr-TR" sz="2200" b="1" dirty="0"/>
              <a:t> </a:t>
            </a:r>
            <a:r>
              <a:rPr lang="tr-TR" sz="2200" b="1" dirty="0" err="1"/>
              <a:t>exit</a:t>
            </a:r>
            <a:r>
              <a:rPr lang="tr-TR" sz="2200" b="1" dirty="0"/>
              <a:t> </a:t>
            </a:r>
            <a:r>
              <a:rPr lang="tr-TR" sz="2200" b="1" dirty="0" err="1"/>
              <a:t>temperature</a:t>
            </a:r>
            <a:r>
              <a:rPr lang="tr-TR" sz="2200" b="1" dirty="0"/>
              <a:t> of </a:t>
            </a:r>
            <a:r>
              <a:rPr lang="tr-TR" sz="2200" b="1" dirty="0" err="1"/>
              <a:t>the</a:t>
            </a:r>
            <a:r>
              <a:rPr lang="tr-TR" sz="2200" b="1" dirty="0"/>
              <a:t> </a:t>
            </a:r>
            <a:r>
              <a:rPr lang="tr-TR" sz="2200" b="1" dirty="0" err="1"/>
              <a:t>water</a:t>
            </a:r>
            <a:r>
              <a:rPr lang="tr-TR" sz="2200" b="1" dirty="0"/>
              <a:t> can be </a:t>
            </a:r>
            <a:r>
              <a:rPr lang="tr-TR" sz="2200" b="1" dirty="0" err="1"/>
              <a:t>obtained</a:t>
            </a:r>
            <a:r>
              <a:rPr lang="tr-TR" sz="2200" b="1" dirty="0"/>
              <a:t> </a:t>
            </a:r>
            <a:r>
              <a:rPr lang="tr-TR" sz="2200" b="1" dirty="0" err="1"/>
              <a:t>from</a:t>
            </a:r>
            <a:r>
              <a:rPr lang="tr-TR" sz="2200" b="1" dirty="0"/>
              <a:t> </a:t>
            </a:r>
            <a:r>
              <a:rPr lang="tr-TR" sz="2200" b="1" dirty="0" err="1"/>
              <a:t>the</a:t>
            </a:r>
            <a:r>
              <a:rPr lang="tr-TR" sz="2200" b="1" dirty="0"/>
              <a:t> </a:t>
            </a:r>
            <a:r>
              <a:rPr lang="tr-TR" sz="2200" b="1" dirty="0" err="1"/>
              <a:t>heat</a:t>
            </a:r>
            <a:r>
              <a:rPr lang="tr-TR" sz="2200" b="1" dirty="0"/>
              <a:t> </a:t>
            </a:r>
            <a:r>
              <a:rPr lang="tr-TR" sz="2200" b="1" dirty="0" err="1"/>
              <a:t>balance</a:t>
            </a:r>
            <a:r>
              <a:rPr lang="tr-TR" sz="2200" b="1" dirty="0"/>
              <a:t> </a:t>
            </a:r>
            <a:r>
              <a:rPr lang="tr-TR" sz="2200" b="1" dirty="0" err="1"/>
              <a:t>equation</a:t>
            </a:r>
            <a:r>
              <a:rPr lang="tr-TR" sz="2200" b="1" dirty="0"/>
              <a:t>:</a:t>
            </a:r>
          </a:p>
        </p:txBody>
      </p:sp>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7E10823F-2ED3-677F-EF56-DBD2ED302AB3}"/>
                  </a:ext>
                </a:extLst>
              </p:cNvPr>
              <p:cNvSpPr txBox="1"/>
              <p:nvPr/>
            </p:nvSpPr>
            <p:spPr>
              <a:xfrm>
                <a:off x="695528" y="1559073"/>
                <a:ext cx="2134559" cy="11355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𝒄</m:t>
                          </m:r>
                        </m:e>
                        <m:sub>
                          <m:r>
                            <a:rPr lang="tr-TR" sz="2400" b="1" i="1" smtClean="0">
                              <a:latin typeface="Cambria Math" panose="02040503050406030204" pitchFamily="18" charset="0"/>
                            </a:rPr>
                            <m:t>𝒑</m:t>
                          </m:r>
                        </m:sub>
                      </m:sSub>
                      <m:r>
                        <a:rPr lang="tr-TR" sz="2400" b="1" i="1" smtClean="0">
                          <a:latin typeface="Cambria Math" panose="02040503050406030204" pitchFamily="18" charset="0"/>
                        </a:rPr>
                        <m:t>=</m:t>
                      </m:r>
                      <m:r>
                        <a:rPr lang="tr-TR" sz="2400" b="1" i="1" smtClean="0">
                          <a:latin typeface="Cambria Math" panose="02040503050406030204" pitchFamily="18" charset="0"/>
                        </a:rPr>
                        <m:t>𝟒</m:t>
                      </m:r>
                      <m:r>
                        <a:rPr lang="tr-TR" sz="2400" b="1" i="1" smtClean="0">
                          <a:latin typeface="Cambria Math" panose="02040503050406030204" pitchFamily="18" charset="0"/>
                        </a:rPr>
                        <m:t>.</m:t>
                      </m:r>
                      <m:r>
                        <a:rPr lang="tr-TR" sz="2400" b="1" i="1" smtClean="0">
                          <a:latin typeface="Cambria Math" panose="02040503050406030204" pitchFamily="18" charset="0"/>
                        </a:rPr>
                        <m:t>𝟏𝟖</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𝒌𝑱</m:t>
                          </m:r>
                        </m:num>
                        <m:den>
                          <m:r>
                            <a:rPr lang="tr-TR" sz="2400" b="1" i="1" smtClean="0">
                              <a:latin typeface="Cambria Math" panose="02040503050406030204" pitchFamily="18" charset="0"/>
                            </a:rPr>
                            <m:t>𝒌𝒈𝑲</m:t>
                          </m:r>
                        </m:den>
                      </m:f>
                    </m:oMath>
                  </m:oMathPara>
                </a14:m>
                <a:endParaRPr lang="tr-TR" sz="2400" b="1" dirty="0"/>
              </a:p>
              <a:p>
                <a:endParaRPr lang="tr-TR" sz="2400" b="1" dirty="0"/>
              </a:p>
            </p:txBody>
          </p:sp>
        </mc:Choice>
        <mc:Fallback xmlns="">
          <p:sp>
            <p:nvSpPr>
              <p:cNvPr id="8" name="Metin kutusu 7">
                <a:extLst>
                  <a:ext uri="{FF2B5EF4-FFF2-40B4-BE49-F238E27FC236}">
                    <a16:creationId xmlns:a16="http://schemas.microsoft.com/office/drawing/2014/main" id="{7E10823F-2ED3-677F-EF56-DBD2ED302AB3}"/>
                  </a:ext>
                </a:extLst>
              </p:cNvPr>
              <p:cNvSpPr txBox="1">
                <a:spLocks noRot="1" noChangeAspect="1" noMove="1" noResize="1" noEditPoints="1" noAdjustHandles="1" noChangeArrowheads="1" noChangeShapeType="1" noTextEdit="1"/>
              </p:cNvSpPr>
              <p:nvPr/>
            </p:nvSpPr>
            <p:spPr>
              <a:xfrm>
                <a:off x="695528" y="1559073"/>
                <a:ext cx="2134559" cy="1135567"/>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a:extLst>
                  <a:ext uri="{FF2B5EF4-FFF2-40B4-BE49-F238E27FC236}">
                    <a16:creationId xmlns:a16="http://schemas.microsoft.com/office/drawing/2014/main" id="{7EDEA8AD-FDC2-3D4D-9ABC-70F5C1523F1D}"/>
                  </a:ext>
                </a:extLst>
              </p:cNvPr>
              <p:cNvSpPr txBox="1"/>
              <p:nvPr/>
            </p:nvSpPr>
            <p:spPr>
              <a:xfrm>
                <a:off x="3347952" y="1559072"/>
                <a:ext cx="2261196" cy="11355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𝒉</m:t>
                          </m:r>
                        </m:e>
                        <m:sub>
                          <m:r>
                            <a:rPr lang="tr-TR" sz="2400" b="1" i="1" smtClean="0">
                              <a:latin typeface="Cambria Math" panose="02040503050406030204" pitchFamily="18" charset="0"/>
                            </a:rPr>
                            <m:t>𝒇𝒈</m:t>
                          </m:r>
                        </m:sub>
                      </m:sSub>
                      <m:r>
                        <a:rPr lang="tr-TR" sz="2400" b="1" i="1" smtClean="0">
                          <a:latin typeface="Cambria Math" panose="02040503050406030204" pitchFamily="18" charset="0"/>
                        </a:rPr>
                        <m:t>=</m:t>
                      </m:r>
                      <m:r>
                        <a:rPr lang="tr-TR" sz="2400" b="1" i="1" smtClean="0">
                          <a:latin typeface="Cambria Math" panose="02040503050406030204" pitchFamily="18" charset="0"/>
                        </a:rPr>
                        <m:t>𝟐𝟑𝟗𝟐</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𝒌𝑱</m:t>
                          </m:r>
                        </m:num>
                        <m:den>
                          <m:r>
                            <a:rPr lang="tr-TR" sz="2400" b="1" i="1" smtClean="0">
                              <a:latin typeface="Cambria Math" panose="02040503050406030204" pitchFamily="18" charset="0"/>
                            </a:rPr>
                            <m:t>𝒌𝒈</m:t>
                          </m:r>
                        </m:den>
                      </m:f>
                    </m:oMath>
                  </m:oMathPara>
                </a14:m>
                <a:endParaRPr lang="tr-TR" sz="2400" b="1" dirty="0"/>
              </a:p>
              <a:p>
                <a:endParaRPr lang="tr-TR" sz="2400" b="1" dirty="0"/>
              </a:p>
            </p:txBody>
          </p:sp>
        </mc:Choice>
        <mc:Fallback xmlns="">
          <p:sp>
            <p:nvSpPr>
              <p:cNvPr id="9" name="Metin kutusu 8">
                <a:extLst>
                  <a:ext uri="{FF2B5EF4-FFF2-40B4-BE49-F238E27FC236}">
                    <a16:creationId xmlns:a16="http://schemas.microsoft.com/office/drawing/2014/main" id="{7EDEA8AD-FDC2-3D4D-9ABC-70F5C1523F1D}"/>
                  </a:ext>
                </a:extLst>
              </p:cNvPr>
              <p:cNvSpPr txBox="1">
                <a:spLocks noRot="1" noChangeAspect="1" noMove="1" noResize="1" noEditPoints="1" noAdjustHandles="1" noChangeArrowheads="1" noChangeShapeType="1" noTextEdit="1"/>
              </p:cNvSpPr>
              <p:nvPr/>
            </p:nvSpPr>
            <p:spPr>
              <a:xfrm>
                <a:off x="3347952" y="1559072"/>
                <a:ext cx="2261196" cy="1135567"/>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F2D09A93-AFAA-6E4B-3FEF-2FE4F7E30910}"/>
                  </a:ext>
                </a:extLst>
              </p:cNvPr>
              <p:cNvSpPr txBox="1"/>
              <p:nvPr/>
            </p:nvSpPr>
            <p:spPr>
              <a:xfrm>
                <a:off x="695528" y="2913494"/>
                <a:ext cx="5060809" cy="4717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𝑸</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𝒐</m:t>
                          </m:r>
                        </m:sub>
                      </m:sSub>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𝒇𝒈</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𝒊</m:t>
                          </m:r>
                        </m:sub>
                      </m:sSub>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𝒐𝒖𝒕</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𝒊𝒏</m:t>
                              </m:r>
                            </m:sub>
                          </m:sSub>
                        </m:e>
                      </m:d>
                    </m:oMath>
                  </m:oMathPara>
                </a14:m>
                <a:endParaRPr lang="tr-TR" sz="2800" b="1" dirty="0"/>
              </a:p>
            </p:txBody>
          </p:sp>
        </mc:Choice>
        <mc:Fallback xmlns="">
          <p:sp>
            <p:nvSpPr>
              <p:cNvPr id="3" name="Metin kutusu 2">
                <a:extLst>
                  <a:ext uri="{FF2B5EF4-FFF2-40B4-BE49-F238E27FC236}">
                    <a16:creationId xmlns:a16="http://schemas.microsoft.com/office/drawing/2014/main" id="{F2D09A93-AFAA-6E4B-3FEF-2FE4F7E30910}"/>
                  </a:ext>
                </a:extLst>
              </p:cNvPr>
              <p:cNvSpPr txBox="1">
                <a:spLocks noRot="1" noChangeAspect="1" noMove="1" noResize="1" noEditPoints="1" noAdjustHandles="1" noChangeArrowheads="1" noChangeShapeType="1" noTextEdit="1"/>
              </p:cNvSpPr>
              <p:nvPr/>
            </p:nvSpPr>
            <p:spPr>
              <a:xfrm>
                <a:off x="695528" y="2913494"/>
                <a:ext cx="5060809" cy="471732"/>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BA9A0100-D2CC-63B1-CC0E-2E389110D003}"/>
                  </a:ext>
                </a:extLst>
              </p:cNvPr>
              <p:cNvSpPr txBox="1"/>
              <p:nvPr/>
            </p:nvSpPr>
            <p:spPr>
              <a:xfrm>
                <a:off x="695527" y="3759800"/>
                <a:ext cx="4710969" cy="4717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𝑸</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𝒐</m:t>
                          </m:r>
                        </m:sub>
                      </m:sSub>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𝒉</m:t>
                          </m:r>
                        </m:e>
                        <m:sub>
                          <m:r>
                            <a:rPr lang="tr-TR" sz="2800" b="1" i="1" smtClean="0">
                              <a:latin typeface="Cambria Math" panose="02040503050406030204" pitchFamily="18" charset="0"/>
                            </a:rPr>
                            <m:t>𝒇𝒈</m:t>
                          </m:r>
                        </m:sub>
                      </m:sSub>
                      <m:r>
                        <a:rPr lang="tr-TR" sz="2800" b="1" i="1" smtClean="0">
                          <a:latin typeface="Cambria Math" panose="02040503050406030204" pitchFamily="18" charset="0"/>
                        </a:rPr>
                        <m:t>=</m:t>
                      </m:r>
                      <m:r>
                        <a:rPr lang="tr-TR" sz="2800" b="1" i="1" smtClean="0">
                          <a:latin typeface="Cambria Math" panose="02040503050406030204" pitchFamily="18" charset="0"/>
                        </a:rPr>
                        <m:t>𝟎</m:t>
                      </m:r>
                      <m:r>
                        <a:rPr lang="tr-TR" sz="2800" b="1" i="1" smtClean="0">
                          <a:latin typeface="Cambria Math" panose="02040503050406030204" pitchFamily="18" charset="0"/>
                        </a:rPr>
                        <m:t>.</m:t>
                      </m:r>
                      <m:r>
                        <a:rPr lang="tr-TR" sz="2800" b="1" i="1" smtClean="0">
                          <a:latin typeface="Cambria Math" panose="02040503050406030204" pitchFamily="18" charset="0"/>
                        </a:rPr>
                        <m:t>𝟎𝟑𝟑</m:t>
                      </m:r>
                      <m:r>
                        <a:rPr lang="tr-TR" sz="2800" b="1" i="1" smtClean="0">
                          <a:latin typeface="Cambria Math" panose="02040503050406030204" pitchFamily="18" charset="0"/>
                        </a:rPr>
                        <m:t>𝒙</m:t>
                      </m:r>
                      <m:r>
                        <a:rPr lang="tr-TR" sz="2800" b="1" i="1" smtClean="0">
                          <a:latin typeface="Cambria Math" panose="02040503050406030204" pitchFamily="18" charset="0"/>
                        </a:rPr>
                        <m:t>(</m:t>
                      </m:r>
                      <m:r>
                        <a:rPr lang="tr-TR" sz="2800" b="1" i="1" smtClean="0">
                          <a:latin typeface="Cambria Math" panose="02040503050406030204" pitchFamily="18" charset="0"/>
                        </a:rPr>
                        <m:t>𝟐𝟑𝟗𝟐</m:t>
                      </m:r>
                      <m:r>
                        <a:rPr lang="tr-TR" sz="2800" b="1" i="1" smtClean="0">
                          <a:latin typeface="Cambria Math" panose="02040503050406030204" pitchFamily="18" charset="0"/>
                        </a:rPr>
                        <m:t>)</m:t>
                      </m:r>
                    </m:oMath>
                  </m:oMathPara>
                </a14:m>
                <a:endParaRPr lang="tr-TR" sz="2800" b="1" dirty="0"/>
              </a:p>
            </p:txBody>
          </p:sp>
        </mc:Choice>
        <mc:Fallback xmlns="">
          <p:sp>
            <p:nvSpPr>
              <p:cNvPr id="6" name="Metin kutusu 5">
                <a:extLst>
                  <a:ext uri="{FF2B5EF4-FFF2-40B4-BE49-F238E27FC236}">
                    <a16:creationId xmlns:a16="http://schemas.microsoft.com/office/drawing/2014/main" id="{BA9A0100-D2CC-63B1-CC0E-2E389110D003}"/>
                  </a:ext>
                </a:extLst>
              </p:cNvPr>
              <p:cNvSpPr txBox="1">
                <a:spLocks noRot="1" noChangeAspect="1" noMove="1" noResize="1" noEditPoints="1" noAdjustHandles="1" noChangeArrowheads="1" noChangeShapeType="1" noTextEdit="1"/>
              </p:cNvSpPr>
              <p:nvPr/>
            </p:nvSpPr>
            <p:spPr>
              <a:xfrm>
                <a:off x="695527" y="3759800"/>
                <a:ext cx="4710969" cy="471732"/>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F76FDCA6-549E-839A-5915-205DA5B3C58E}"/>
                  </a:ext>
                </a:extLst>
              </p:cNvPr>
              <p:cNvSpPr txBox="1"/>
              <p:nvPr/>
            </p:nvSpPr>
            <p:spPr>
              <a:xfrm>
                <a:off x="6785506" y="3780222"/>
                <a:ext cx="2463495"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𝑸</m:t>
                      </m:r>
                      <m:r>
                        <a:rPr lang="tr-TR" sz="2800" b="1" i="1" smtClean="0">
                          <a:latin typeface="Cambria Math" panose="02040503050406030204" pitchFamily="18" charset="0"/>
                        </a:rPr>
                        <m:t>=</m:t>
                      </m:r>
                      <m:r>
                        <a:rPr lang="tr-TR" sz="2800" b="1" i="1" smtClean="0">
                          <a:latin typeface="Cambria Math" panose="02040503050406030204" pitchFamily="18" charset="0"/>
                        </a:rPr>
                        <m:t>𝟕𝟗</m:t>
                      </m:r>
                      <m:r>
                        <a:rPr lang="tr-TR" sz="2800" b="1" i="1" smtClean="0">
                          <a:latin typeface="Cambria Math" panose="02040503050406030204" pitchFamily="18" charset="0"/>
                        </a:rPr>
                        <m:t>.</m:t>
                      </m:r>
                      <m:r>
                        <a:rPr lang="tr-TR" sz="2800" b="1" i="1" smtClean="0">
                          <a:latin typeface="Cambria Math" panose="02040503050406030204" pitchFamily="18" charset="0"/>
                        </a:rPr>
                        <m:t>𝟕𝟑</m:t>
                      </m:r>
                      <m:r>
                        <a:rPr lang="tr-TR" sz="2800" b="1" i="1" smtClean="0">
                          <a:latin typeface="Cambria Math" panose="02040503050406030204" pitchFamily="18" charset="0"/>
                        </a:rPr>
                        <m:t> </m:t>
                      </m:r>
                      <m:r>
                        <a:rPr lang="tr-TR" sz="2800" b="1" i="1" smtClean="0">
                          <a:latin typeface="Cambria Math" panose="02040503050406030204" pitchFamily="18" charset="0"/>
                        </a:rPr>
                        <m:t>𝒌𝑾</m:t>
                      </m:r>
                    </m:oMath>
                  </m:oMathPara>
                </a14:m>
                <a:endParaRPr lang="tr-TR" sz="2800" b="1" dirty="0"/>
              </a:p>
            </p:txBody>
          </p:sp>
        </mc:Choice>
        <mc:Fallback xmlns="">
          <p:sp>
            <p:nvSpPr>
              <p:cNvPr id="10" name="Metin kutusu 9">
                <a:extLst>
                  <a:ext uri="{FF2B5EF4-FFF2-40B4-BE49-F238E27FC236}">
                    <a16:creationId xmlns:a16="http://schemas.microsoft.com/office/drawing/2014/main" id="{F76FDCA6-549E-839A-5915-205DA5B3C58E}"/>
                  </a:ext>
                </a:extLst>
              </p:cNvPr>
              <p:cNvSpPr txBox="1">
                <a:spLocks noRot="1" noChangeAspect="1" noMove="1" noResize="1" noEditPoints="1" noAdjustHandles="1" noChangeArrowheads="1" noChangeShapeType="1" noTextEdit="1"/>
              </p:cNvSpPr>
              <p:nvPr/>
            </p:nvSpPr>
            <p:spPr>
              <a:xfrm>
                <a:off x="6785506" y="3780222"/>
                <a:ext cx="2463495" cy="430887"/>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1" name="Ok: Sağ 10">
            <a:extLst>
              <a:ext uri="{FF2B5EF4-FFF2-40B4-BE49-F238E27FC236}">
                <a16:creationId xmlns:a16="http://schemas.microsoft.com/office/drawing/2014/main" id="{177AF3D0-C3EA-2CF6-0720-A73F7558FBFE}"/>
              </a:ext>
            </a:extLst>
          </p:cNvPr>
          <p:cNvSpPr/>
          <p:nvPr/>
        </p:nvSpPr>
        <p:spPr>
          <a:xfrm>
            <a:off x="5882007" y="3835997"/>
            <a:ext cx="496110" cy="3193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BD3CA5F5-5362-C65D-F02C-65638FA88856}"/>
                  </a:ext>
                </a:extLst>
              </p:cNvPr>
              <p:cNvSpPr txBox="1"/>
              <p:nvPr/>
            </p:nvSpPr>
            <p:spPr>
              <a:xfrm>
                <a:off x="695526" y="4761282"/>
                <a:ext cx="3526670" cy="4694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𝑸</m:t>
                      </m:r>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e>
                        <m:sub>
                          <m:r>
                            <a:rPr lang="tr-TR" sz="2800" b="1" i="1">
                              <a:latin typeface="Cambria Math" panose="02040503050406030204" pitchFamily="18" charset="0"/>
                            </a:rPr>
                            <m:t>𝒊</m:t>
                          </m:r>
                        </m:sub>
                      </m:sSub>
                      <m:sSub>
                        <m:sSubPr>
                          <m:ctrlPr>
                            <a:rPr lang="tr-TR" sz="2800" b="1" i="1">
                              <a:latin typeface="Cambria Math" panose="02040503050406030204" pitchFamily="18" charset="0"/>
                            </a:rPr>
                          </m:ctrlPr>
                        </m:sSubPr>
                        <m:e>
                          <m:r>
                            <a:rPr lang="tr-TR" sz="2800" b="1" i="1">
                              <a:latin typeface="Cambria Math" panose="02040503050406030204" pitchFamily="18" charset="0"/>
                            </a:rPr>
                            <m:t>𝒄</m:t>
                          </m:r>
                        </m:e>
                        <m:sub>
                          <m:r>
                            <a:rPr lang="tr-TR" sz="2800" b="1" i="1">
                              <a:latin typeface="Cambria Math" panose="02040503050406030204" pitchFamily="18" charset="0"/>
                            </a:rPr>
                            <m:t>𝒑</m:t>
                          </m:r>
                        </m:sub>
                      </m:sSub>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𝒐𝒖𝒕</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𝒊𝒏</m:t>
                              </m:r>
                            </m:sub>
                          </m:sSub>
                        </m:e>
                      </m:d>
                    </m:oMath>
                  </m:oMathPara>
                </a14:m>
                <a:endParaRPr lang="tr-TR" sz="2800" b="1" dirty="0"/>
              </a:p>
            </p:txBody>
          </p:sp>
        </mc:Choice>
        <mc:Fallback xmlns="">
          <p:sp>
            <p:nvSpPr>
              <p:cNvPr id="12" name="Metin kutusu 11">
                <a:extLst>
                  <a:ext uri="{FF2B5EF4-FFF2-40B4-BE49-F238E27FC236}">
                    <a16:creationId xmlns:a16="http://schemas.microsoft.com/office/drawing/2014/main" id="{BD3CA5F5-5362-C65D-F02C-65638FA88856}"/>
                  </a:ext>
                </a:extLst>
              </p:cNvPr>
              <p:cNvSpPr txBox="1">
                <a:spLocks noRot="1" noChangeAspect="1" noMove="1" noResize="1" noEditPoints="1" noAdjustHandles="1" noChangeArrowheads="1" noChangeShapeType="1" noTextEdit="1"/>
              </p:cNvSpPr>
              <p:nvPr/>
            </p:nvSpPr>
            <p:spPr>
              <a:xfrm>
                <a:off x="695526" y="4761282"/>
                <a:ext cx="3526670" cy="469487"/>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Metin kutusu 12">
                <a:extLst>
                  <a:ext uri="{FF2B5EF4-FFF2-40B4-BE49-F238E27FC236}">
                    <a16:creationId xmlns:a16="http://schemas.microsoft.com/office/drawing/2014/main" id="{DEA9C514-1E90-9F19-3D33-DC7687CEBE75}"/>
                  </a:ext>
                </a:extLst>
              </p:cNvPr>
              <p:cNvSpPr txBox="1"/>
              <p:nvPr/>
            </p:nvSpPr>
            <p:spPr>
              <a:xfrm>
                <a:off x="695526" y="5566311"/>
                <a:ext cx="6709722" cy="44063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𝟕𝟗</m:t>
                      </m:r>
                      <m:r>
                        <a:rPr lang="tr-TR" sz="2800" b="1" i="1" smtClean="0">
                          <a:latin typeface="Cambria Math" panose="02040503050406030204" pitchFamily="18" charset="0"/>
                        </a:rPr>
                        <m:t>.</m:t>
                      </m:r>
                      <m:r>
                        <a:rPr lang="tr-TR" sz="2800" b="1" i="1" smtClean="0">
                          <a:latin typeface="Cambria Math" panose="02040503050406030204" pitchFamily="18" charset="0"/>
                        </a:rPr>
                        <m:t>𝟕𝟑</m:t>
                      </m:r>
                      <m:r>
                        <a:rPr lang="tr-TR" sz="2800" b="1" i="1">
                          <a:latin typeface="Cambria Math" panose="02040503050406030204" pitchFamily="18" charset="0"/>
                        </a:rPr>
                        <m:t>𝒙</m:t>
                      </m:r>
                      <m:r>
                        <a:rPr lang="tr-TR" sz="2800" b="1" i="1">
                          <a:latin typeface="Cambria Math" panose="02040503050406030204" pitchFamily="18" charset="0"/>
                        </a:rPr>
                        <m:t>𝟏</m:t>
                      </m:r>
                      <m:sSup>
                        <m:sSupPr>
                          <m:ctrlPr>
                            <a:rPr lang="tr-TR" sz="2800" b="1" i="1">
                              <a:latin typeface="Cambria Math" panose="02040503050406030204" pitchFamily="18" charset="0"/>
                            </a:rPr>
                          </m:ctrlPr>
                        </m:sSupPr>
                        <m:e>
                          <m:r>
                            <a:rPr lang="tr-TR" sz="2800" b="1" i="1">
                              <a:latin typeface="Cambria Math" panose="02040503050406030204" pitchFamily="18" charset="0"/>
                            </a:rPr>
                            <m:t>𝟎</m:t>
                          </m:r>
                        </m:e>
                        <m:sup>
                          <m:r>
                            <a:rPr lang="tr-TR" sz="2800" b="1" i="1">
                              <a:latin typeface="Cambria Math" panose="02040503050406030204" pitchFamily="18" charset="0"/>
                            </a:rPr>
                            <m:t>𝟑</m:t>
                          </m:r>
                        </m:sup>
                      </m:sSup>
                      <m:r>
                        <a:rPr lang="tr-TR" sz="2800" b="1" i="1" smtClean="0">
                          <a:latin typeface="Cambria Math" panose="02040503050406030204" pitchFamily="18" charset="0"/>
                        </a:rPr>
                        <m:t>=</m:t>
                      </m:r>
                      <m:r>
                        <a:rPr lang="tr-TR" sz="2800" b="1" i="1" smtClean="0">
                          <a:latin typeface="Cambria Math" panose="02040503050406030204" pitchFamily="18" charset="0"/>
                        </a:rPr>
                        <m:t>𝟏</m:t>
                      </m:r>
                      <m:r>
                        <a:rPr lang="tr-TR" sz="2800" b="1" i="1" smtClean="0">
                          <a:latin typeface="Cambria Math" panose="02040503050406030204" pitchFamily="18" charset="0"/>
                        </a:rPr>
                        <m:t>.</m:t>
                      </m:r>
                      <m:r>
                        <a:rPr lang="tr-TR" sz="2800" b="1" i="1" smtClean="0">
                          <a:latin typeface="Cambria Math" panose="02040503050406030204" pitchFamily="18" charset="0"/>
                        </a:rPr>
                        <m:t>𝟐</m:t>
                      </m:r>
                      <m:r>
                        <a:rPr lang="tr-TR" sz="2800" b="1" i="1" smtClean="0">
                          <a:latin typeface="Cambria Math" panose="02040503050406030204" pitchFamily="18" charset="0"/>
                        </a:rPr>
                        <m:t>(</m:t>
                      </m:r>
                      <m:r>
                        <a:rPr lang="tr-TR" sz="2800" b="1" i="1" smtClean="0">
                          <a:latin typeface="Cambria Math" panose="02040503050406030204" pitchFamily="18" charset="0"/>
                        </a:rPr>
                        <m:t>𝟒</m:t>
                      </m:r>
                      <m:r>
                        <a:rPr lang="tr-TR" sz="2800" b="1" i="1" smtClean="0">
                          <a:latin typeface="Cambria Math" panose="02040503050406030204" pitchFamily="18" charset="0"/>
                        </a:rPr>
                        <m:t>.</m:t>
                      </m:r>
                      <m:r>
                        <a:rPr lang="tr-TR" sz="2800" b="1" i="1" smtClean="0">
                          <a:latin typeface="Cambria Math" panose="02040503050406030204" pitchFamily="18" charset="0"/>
                        </a:rPr>
                        <m:t>𝟏𝟖</m:t>
                      </m:r>
                      <m:r>
                        <a:rPr lang="tr-TR" sz="2800" b="1" i="1" smtClean="0">
                          <a:latin typeface="Cambria Math" panose="02040503050406030204" pitchFamily="18" charset="0"/>
                        </a:rPr>
                        <m:t>𝒙</m:t>
                      </m:r>
                      <m:r>
                        <a:rPr lang="tr-TR" sz="2800" b="1" i="1" smtClean="0">
                          <a:latin typeface="Cambria Math" panose="02040503050406030204" pitchFamily="18" charset="0"/>
                        </a:rPr>
                        <m:t>𝟏</m:t>
                      </m:r>
                      <m:sSup>
                        <m:sSupPr>
                          <m:ctrlPr>
                            <a:rPr lang="tr-TR" sz="2800" b="1" i="1" smtClean="0">
                              <a:latin typeface="Cambria Math" panose="02040503050406030204" pitchFamily="18" charset="0"/>
                            </a:rPr>
                          </m:ctrlPr>
                        </m:sSupPr>
                        <m:e>
                          <m:r>
                            <a:rPr lang="tr-TR" sz="2800" b="1" i="1" smtClean="0">
                              <a:latin typeface="Cambria Math" panose="02040503050406030204" pitchFamily="18" charset="0"/>
                            </a:rPr>
                            <m:t>𝟎</m:t>
                          </m:r>
                        </m:e>
                        <m:sup>
                          <m:r>
                            <a:rPr lang="tr-TR" sz="2800" b="1" i="1" smtClean="0">
                              <a:latin typeface="Cambria Math" panose="02040503050406030204" pitchFamily="18" charset="0"/>
                            </a:rPr>
                            <m:t>𝟑</m:t>
                          </m:r>
                        </m:sup>
                      </m:sSup>
                      <m:r>
                        <a:rPr lang="tr-TR" sz="2800" b="1" i="1" smtClean="0">
                          <a:latin typeface="Cambria Math" panose="02040503050406030204" pitchFamily="18" charset="0"/>
                        </a:rPr>
                        <m:t>) </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𝒐𝒖𝒕</m:t>
                              </m:r>
                            </m:sub>
                          </m:sSub>
                          <m:r>
                            <a:rPr lang="tr-TR" sz="2800" b="1" i="1">
                              <a:latin typeface="Cambria Math" panose="02040503050406030204" pitchFamily="18" charset="0"/>
                            </a:rPr>
                            <m:t>−</m:t>
                          </m:r>
                          <m:r>
                            <a:rPr lang="tr-TR" sz="2800" b="1" i="1" smtClean="0">
                              <a:latin typeface="Cambria Math" panose="02040503050406030204" pitchFamily="18" charset="0"/>
                            </a:rPr>
                            <m:t>𝟏𝟓</m:t>
                          </m:r>
                        </m:e>
                      </m:d>
                    </m:oMath>
                  </m:oMathPara>
                </a14:m>
                <a:endParaRPr lang="tr-TR" sz="2800" b="1" dirty="0"/>
              </a:p>
            </p:txBody>
          </p:sp>
        </mc:Choice>
        <mc:Fallback xmlns="">
          <p:sp>
            <p:nvSpPr>
              <p:cNvPr id="13" name="Metin kutusu 12">
                <a:extLst>
                  <a:ext uri="{FF2B5EF4-FFF2-40B4-BE49-F238E27FC236}">
                    <a16:creationId xmlns:a16="http://schemas.microsoft.com/office/drawing/2014/main" id="{DEA9C514-1E90-9F19-3D33-DC7687CEBE75}"/>
                  </a:ext>
                </a:extLst>
              </p:cNvPr>
              <p:cNvSpPr txBox="1">
                <a:spLocks noRot="1" noChangeAspect="1" noMove="1" noResize="1" noEditPoints="1" noAdjustHandles="1" noChangeArrowheads="1" noChangeShapeType="1" noTextEdit="1"/>
              </p:cNvSpPr>
              <p:nvPr/>
            </p:nvSpPr>
            <p:spPr>
              <a:xfrm>
                <a:off x="695526" y="5566311"/>
                <a:ext cx="6709722" cy="440633"/>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Metin kutusu 13">
                <a:extLst>
                  <a:ext uri="{FF2B5EF4-FFF2-40B4-BE49-F238E27FC236}">
                    <a16:creationId xmlns:a16="http://schemas.microsoft.com/office/drawing/2014/main" id="{39F610DB-D59C-8B72-671B-774101D76C29}"/>
                  </a:ext>
                </a:extLst>
              </p:cNvPr>
              <p:cNvSpPr txBox="1"/>
              <p:nvPr/>
            </p:nvSpPr>
            <p:spPr>
              <a:xfrm>
                <a:off x="8557207" y="5576057"/>
                <a:ext cx="2580963"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𝒐𝒖𝒕</m:t>
                          </m:r>
                        </m:sub>
                      </m:sSub>
                      <m:r>
                        <a:rPr lang="tr-TR" sz="2800" b="1" i="1" smtClean="0">
                          <a:latin typeface="Cambria Math" panose="02040503050406030204" pitchFamily="18" charset="0"/>
                        </a:rPr>
                        <m:t>=</m:t>
                      </m:r>
                      <m:r>
                        <a:rPr lang="tr-TR" sz="2800" b="1" i="1" smtClean="0">
                          <a:latin typeface="Cambria Math" panose="02040503050406030204" pitchFamily="18" charset="0"/>
                        </a:rPr>
                        <m:t>𝟑𝟎</m:t>
                      </m:r>
                      <m:r>
                        <a:rPr lang="tr-TR" sz="2800" b="1" i="1" smtClean="0">
                          <a:latin typeface="Cambria Math" panose="02040503050406030204" pitchFamily="18" charset="0"/>
                        </a:rPr>
                        <m:t>.</m:t>
                      </m:r>
                      <m:r>
                        <a:rPr lang="tr-TR" sz="2800" b="1" i="1" smtClean="0">
                          <a:latin typeface="Cambria Math" panose="02040503050406030204" pitchFamily="18" charset="0"/>
                        </a:rPr>
                        <m:t>𝟖𝟗</m:t>
                      </m:r>
                      <m:r>
                        <a:rPr lang="tr-TR" sz="2800" b="1" i="1" smtClean="0">
                          <a:latin typeface="Cambria Math" panose="02040503050406030204" pitchFamily="18" charset="0"/>
                        </a:rPr>
                        <m:t>°</m:t>
                      </m:r>
                      <m:r>
                        <a:rPr lang="tr-TR" sz="2800" b="1" i="1" smtClean="0">
                          <a:latin typeface="Cambria Math" panose="02040503050406030204" pitchFamily="18" charset="0"/>
                        </a:rPr>
                        <m:t>𝑪</m:t>
                      </m:r>
                    </m:oMath>
                  </m:oMathPara>
                </a14:m>
                <a:endParaRPr lang="tr-TR" sz="2800" b="1" dirty="0"/>
              </a:p>
            </p:txBody>
          </p:sp>
        </mc:Choice>
        <mc:Fallback xmlns="">
          <p:sp>
            <p:nvSpPr>
              <p:cNvPr id="14" name="Metin kutusu 13">
                <a:extLst>
                  <a:ext uri="{FF2B5EF4-FFF2-40B4-BE49-F238E27FC236}">
                    <a16:creationId xmlns:a16="http://schemas.microsoft.com/office/drawing/2014/main" id="{39F610DB-D59C-8B72-671B-774101D76C29}"/>
                  </a:ext>
                </a:extLst>
              </p:cNvPr>
              <p:cNvSpPr txBox="1">
                <a:spLocks noRot="1" noChangeAspect="1" noMove="1" noResize="1" noEditPoints="1" noAdjustHandles="1" noChangeArrowheads="1" noChangeShapeType="1" noTextEdit="1"/>
              </p:cNvSpPr>
              <p:nvPr/>
            </p:nvSpPr>
            <p:spPr>
              <a:xfrm>
                <a:off x="8557207" y="5576057"/>
                <a:ext cx="2580963" cy="430887"/>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15" name="Ok: Sağ 14">
            <a:extLst>
              <a:ext uri="{FF2B5EF4-FFF2-40B4-BE49-F238E27FC236}">
                <a16:creationId xmlns:a16="http://schemas.microsoft.com/office/drawing/2014/main" id="{945BFB34-BCBF-168B-90FA-E4D89C9B93E1}"/>
              </a:ext>
            </a:extLst>
          </p:cNvPr>
          <p:cNvSpPr/>
          <p:nvPr/>
        </p:nvSpPr>
        <p:spPr>
          <a:xfrm>
            <a:off x="7769198" y="5626959"/>
            <a:ext cx="496110" cy="3193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41870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54E9F-ECB6-5249-219C-23E7331704F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0409E0-0F84-8A4E-13F7-454ADC174FDA}"/>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78B04E80-46CD-B63B-191E-F505271210B3}"/>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2" name="TextBox 6">
            <a:extLst>
              <a:ext uri="{FF2B5EF4-FFF2-40B4-BE49-F238E27FC236}">
                <a16:creationId xmlns:a16="http://schemas.microsoft.com/office/drawing/2014/main" id="{FC35225F-79DE-4579-9B1E-31B89918BE4A}"/>
              </a:ext>
            </a:extLst>
          </p:cNvPr>
          <p:cNvSpPr txBox="1"/>
          <p:nvPr/>
        </p:nvSpPr>
        <p:spPr>
          <a:xfrm>
            <a:off x="217281" y="74909"/>
            <a:ext cx="11008438" cy="646331"/>
          </a:xfrm>
          <a:prstGeom prst="rect">
            <a:avLst/>
          </a:prstGeom>
          <a:noFill/>
        </p:spPr>
        <p:txBody>
          <a:bodyPr wrap="square" rtlCol="0">
            <a:spAutoFit/>
          </a:bodyPr>
          <a:lstStyle/>
          <a:p>
            <a:r>
              <a:rPr lang="tr-TR" sz="3600" b="1" dirty="0"/>
              <a:t>EXAMPLE 5.1</a:t>
            </a:r>
          </a:p>
        </p:txBody>
      </p:sp>
      <p:sp>
        <p:nvSpPr>
          <p:cNvPr id="3" name="Metin kutusu 2">
            <a:extLst>
              <a:ext uri="{FF2B5EF4-FFF2-40B4-BE49-F238E27FC236}">
                <a16:creationId xmlns:a16="http://schemas.microsoft.com/office/drawing/2014/main" id="{3443F1F6-E932-252E-A05A-4DE35D37C5B9}"/>
              </a:ext>
            </a:extLst>
          </p:cNvPr>
          <p:cNvSpPr txBox="1"/>
          <p:nvPr/>
        </p:nvSpPr>
        <p:spPr>
          <a:xfrm>
            <a:off x="217281" y="1056945"/>
            <a:ext cx="11825562" cy="430887"/>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a:t>At </a:t>
            </a:r>
            <a:r>
              <a:rPr lang="tr-TR" sz="2200" b="1" dirty="0" err="1"/>
              <a:t>the</a:t>
            </a:r>
            <a:r>
              <a:rPr lang="tr-TR" sz="2200" b="1" dirty="0"/>
              <a:t> </a:t>
            </a:r>
            <a:r>
              <a:rPr lang="tr-TR" sz="2200" b="1" dirty="0" err="1"/>
              <a:t>mean</a:t>
            </a:r>
            <a:r>
              <a:rPr lang="tr-TR" sz="2200" b="1" dirty="0"/>
              <a:t> </a:t>
            </a:r>
            <a:r>
              <a:rPr lang="tr-TR" sz="2200" b="1" dirty="0" err="1"/>
              <a:t>temperature</a:t>
            </a:r>
            <a:r>
              <a:rPr lang="tr-TR" sz="2200" b="1" dirty="0"/>
              <a:t> of 23°C, </a:t>
            </a:r>
            <a:r>
              <a:rPr lang="tr-TR" sz="2200" b="1" dirty="0" err="1"/>
              <a:t>the</a:t>
            </a:r>
            <a:r>
              <a:rPr lang="tr-TR" sz="2200" b="1" dirty="0"/>
              <a:t> </a:t>
            </a:r>
            <a:r>
              <a:rPr lang="tr-TR" sz="2200" b="1" dirty="0" err="1"/>
              <a:t>properties</a:t>
            </a:r>
            <a:r>
              <a:rPr lang="tr-TR" sz="2200" b="1" dirty="0"/>
              <a:t> of </a:t>
            </a:r>
            <a:r>
              <a:rPr lang="tr-TR" sz="2200" b="1" dirty="0" err="1"/>
              <a:t>water</a:t>
            </a:r>
            <a:r>
              <a:rPr lang="tr-TR" sz="2200" b="1" dirty="0"/>
              <a:t> </a:t>
            </a:r>
            <a:r>
              <a:rPr lang="tr-TR" sz="2200" b="1" dirty="0" err="1"/>
              <a:t>are</a:t>
            </a:r>
            <a:r>
              <a:rPr lang="tr-TR" sz="2200" b="1" dirty="0"/>
              <a:t>:</a:t>
            </a:r>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59226E9C-B33F-1F39-948C-B6189305C616}"/>
                  </a:ext>
                </a:extLst>
              </p:cNvPr>
              <p:cNvSpPr txBox="1"/>
              <p:nvPr/>
            </p:nvSpPr>
            <p:spPr>
              <a:xfrm>
                <a:off x="627433" y="1721571"/>
                <a:ext cx="2371803" cy="7014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𝝆</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𝟗𝟗𝟕</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𝟐𝟎𝟕</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𝒌𝒈</m:t>
                          </m:r>
                        </m:num>
                        <m:den>
                          <m:sSup>
                            <m:sSupPr>
                              <m:ctrlPr>
                                <a:rPr lang="tr-TR" sz="2400" b="1" i="1" smtClean="0">
                                  <a:latin typeface="Cambria Math" panose="02040503050406030204" pitchFamily="18" charset="0"/>
                                  <a:ea typeface="Cambria Math" panose="02040503050406030204" pitchFamily="18" charset="0"/>
                                </a:rPr>
                              </m:ctrlPr>
                            </m:sSupPr>
                            <m:e>
                              <m:r>
                                <a:rPr lang="tr-TR" sz="2400" b="1" i="1" smtClean="0">
                                  <a:latin typeface="Cambria Math" panose="02040503050406030204" pitchFamily="18" charset="0"/>
                                  <a:ea typeface="Cambria Math" panose="02040503050406030204" pitchFamily="18" charset="0"/>
                                </a:rPr>
                                <m:t>𝒎</m:t>
                              </m:r>
                            </m:e>
                            <m:sup>
                              <m:r>
                                <a:rPr lang="tr-TR" sz="2400" b="1" i="1" smtClean="0">
                                  <a:latin typeface="Cambria Math" panose="02040503050406030204" pitchFamily="18" charset="0"/>
                                  <a:ea typeface="Cambria Math" panose="02040503050406030204" pitchFamily="18" charset="0"/>
                                </a:rPr>
                                <m:t>𝟑</m:t>
                              </m:r>
                            </m:sup>
                          </m:sSup>
                        </m:den>
                      </m:f>
                    </m:oMath>
                  </m:oMathPara>
                </a14:m>
                <a:endParaRPr lang="tr-TR" sz="2400" b="1" dirty="0"/>
              </a:p>
            </p:txBody>
          </p:sp>
        </mc:Choice>
        <mc:Fallback xmlns="">
          <p:sp>
            <p:nvSpPr>
              <p:cNvPr id="6" name="Metin kutusu 5">
                <a:extLst>
                  <a:ext uri="{FF2B5EF4-FFF2-40B4-BE49-F238E27FC236}">
                    <a16:creationId xmlns:a16="http://schemas.microsoft.com/office/drawing/2014/main" id="{59226E9C-B33F-1F39-948C-B6189305C616}"/>
                  </a:ext>
                </a:extLst>
              </p:cNvPr>
              <p:cNvSpPr txBox="1">
                <a:spLocks noRot="1" noChangeAspect="1" noMove="1" noResize="1" noEditPoints="1" noAdjustHandles="1" noChangeArrowheads="1" noChangeShapeType="1" noTextEdit="1"/>
              </p:cNvSpPr>
              <p:nvPr/>
            </p:nvSpPr>
            <p:spPr>
              <a:xfrm>
                <a:off x="627433" y="1721571"/>
                <a:ext cx="2371803" cy="701474"/>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E3B1172E-FF4F-5617-9C95-3E3CF9069BAC}"/>
                  </a:ext>
                </a:extLst>
              </p:cNvPr>
              <p:cNvSpPr txBox="1"/>
              <p:nvPr/>
            </p:nvSpPr>
            <p:spPr>
              <a:xfrm>
                <a:off x="3711102" y="1883987"/>
                <a:ext cx="2976712" cy="37664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n>
                            <a:noFill/>
                          </a:ln>
                          <a:latin typeface="Cambria Math" panose="02040503050406030204" pitchFamily="18" charset="0"/>
                          <a:ea typeface="Cambria Math" panose="02040503050406030204" pitchFamily="18" charset="0"/>
                        </a:rPr>
                        <m:t>𝝁</m:t>
                      </m:r>
                      <m:r>
                        <a:rPr lang="tr-TR" sz="2400" b="1" i="1" smtClean="0">
                          <a:ln>
                            <a:noFill/>
                          </a:ln>
                          <a:latin typeface="Cambria Math" panose="02040503050406030204" pitchFamily="18" charset="0"/>
                          <a:ea typeface="Cambria Math" panose="02040503050406030204" pitchFamily="18" charset="0"/>
                        </a:rPr>
                        <m:t>=</m:t>
                      </m:r>
                      <m:r>
                        <a:rPr lang="tr-TR" sz="2400" b="1" i="1" smtClean="0">
                          <a:ln>
                            <a:noFill/>
                          </a:ln>
                          <a:latin typeface="Cambria Math" panose="02040503050406030204" pitchFamily="18" charset="0"/>
                          <a:ea typeface="Cambria Math" panose="02040503050406030204" pitchFamily="18" charset="0"/>
                        </a:rPr>
                        <m:t>𝟗</m:t>
                      </m:r>
                      <m:r>
                        <a:rPr lang="tr-TR" sz="2400" b="1" i="1" smtClean="0">
                          <a:ln>
                            <a:noFill/>
                          </a:ln>
                          <a:latin typeface="Cambria Math" panose="02040503050406030204" pitchFamily="18" charset="0"/>
                          <a:ea typeface="Cambria Math" panose="02040503050406030204" pitchFamily="18" charset="0"/>
                        </a:rPr>
                        <m:t>.</m:t>
                      </m:r>
                      <m:r>
                        <a:rPr lang="tr-TR" sz="2400" b="1" i="1" smtClean="0">
                          <a:ln>
                            <a:noFill/>
                          </a:ln>
                          <a:latin typeface="Cambria Math" panose="02040503050406030204" pitchFamily="18" charset="0"/>
                          <a:ea typeface="Cambria Math" panose="02040503050406030204" pitchFamily="18" charset="0"/>
                        </a:rPr>
                        <m:t>𝟎𝟗</m:t>
                      </m:r>
                      <m:r>
                        <a:rPr lang="tr-TR" sz="2400" b="1" i="1" smtClean="0">
                          <a:ln>
                            <a:noFill/>
                          </a:ln>
                          <a:latin typeface="Cambria Math" panose="02040503050406030204" pitchFamily="18" charset="0"/>
                          <a:ea typeface="Cambria Math" panose="02040503050406030204" pitchFamily="18" charset="0"/>
                        </a:rPr>
                        <m:t>𝒙</m:t>
                      </m:r>
                      <m:r>
                        <a:rPr lang="tr-TR" sz="2400" b="1" i="1" smtClean="0">
                          <a:ln>
                            <a:noFill/>
                          </a:ln>
                          <a:latin typeface="Cambria Math" panose="02040503050406030204" pitchFamily="18" charset="0"/>
                          <a:ea typeface="Cambria Math" panose="02040503050406030204" pitchFamily="18" charset="0"/>
                        </a:rPr>
                        <m:t>𝟏</m:t>
                      </m:r>
                      <m:sSup>
                        <m:sSupPr>
                          <m:ctrlPr>
                            <a:rPr lang="tr-TR" sz="2400" b="1" i="1" smtClean="0">
                              <a:ln>
                                <a:noFill/>
                              </a:ln>
                              <a:latin typeface="Cambria Math" panose="02040503050406030204" pitchFamily="18" charset="0"/>
                              <a:ea typeface="Cambria Math" panose="02040503050406030204" pitchFamily="18" charset="0"/>
                            </a:rPr>
                          </m:ctrlPr>
                        </m:sSupPr>
                        <m:e>
                          <m:r>
                            <a:rPr lang="tr-TR" sz="2400" b="1" i="1" smtClean="0">
                              <a:ln>
                                <a:noFill/>
                              </a:ln>
                              <a:latin typeface="Cambria Math" panose="02040503050406030204" pitchFamily="18" charset="0"/>
                              <a:ea typeface="Cambria Math" panose="02040503050406030204" pitchFamily="18" charset="0"/>
                            </a:rPr>
                            <m:t>𝟎</m:t>
                          </m:r>
                        </m:e>
                        <m:sup>
                          <m:r>
                            <a:rPr lang="tr-TR" sz="2400" b="1" i="1" smtClean="0">
                              <a:ln>
                                <a:noFill/>
                              </a:ln>
                              <a:latin typeface="Cambria Math" panose="02040503050406030204" pitchFamily="18" charset="0"/>
                              <a:ea typeface="Cambria Math" panose="02040503050406030204" pitchFamily="18" charset="0"/>
                            </a:rPr>
                            <m:t>−</m:t>
                          </m:r>
                          <m:r>
                            <a:rPr lang="tr-TR" sz="2400" b="1" i="1" smtClean="0">
                              <a:ln>
                                <a:noFill/>
                              </a:ln>
                              <a:latin typeface="Cambria Math" panose="02040503050406030204" pitchFamily="18" charset="0"/>
                              <a:ea typeface="Cambria Math" panose="02040503050406030204" pitchFamily="18" charset="0"/>
                            </a:rPr>
                            <m:t>𝟒</m:t>
                          </m:r>
                        </m:sup>
                      </m:sSup>
                      <m:r>
                        <a:rPr lang="tr-TR" sz="2400" b="1" i="1" smtClean="0">
                          <a:ln>
                            <a:noFill/>
                          </a:ln>
                          <a:latin typeface="Cambria Math" panose="02040503050406030204" pitchFamily="18" charset="0"/>
                          <a:ea typeface="Cambria Math" panose="02040503050406030204" pitchFamily="18" charset="0"/>
                        </a:rPr>
                        <m:t>𝑷𝒂</m:t>
                      </m:r>
                      <m:r>
                        <a:rPr lang="tr-TR" sz="2400" b="1" i="1" smtClean="0">
                          <a:ln>
                            <a:noFill/>
                          </a:ln>
                          <a:latin typeface="Cambria Math" panose="02040503050406030204" pitchFamily="18" charset="0"/>
                          <a:ea typeface="Cambria Math" panose="02040503050406030204" pitchFamily="18" charset="0"/>
                        </a:rPr>
                        <m:t>∙</m:t>
                      </m:r>
                      <m:r>
                        <a:rPr lang="tr-TR" sz="2400" b="1" i="1" smtClean="0">
                          <a:ln>
                            <a:noFill/>
                          </a:ln>
                          <a:latin typeface="Cambria Math" panose="02040503050406030204" pitchFamily="18" charset="0"/>
                          <a:ea typeface="Cambria Math" panose="02040503050406030204" pitchFamily="18" charset="0"/>
                        </a:rPr>
                        <m:t>𝒔</m:t>
                      </m:r>
                    </m:oMath>
                  </m:oMathPara>
                </a14:m>
                <a:endParaRPr lang="tr-TR" sz="2400" b="1" dirty="0">
                  <a:ln>
                    <a:noFill/>
                  </a:ln>
                </a:endParaRPr>
              </a:p>
            </p:txBody>
          </p:sp>
        </mc:Choice>
        <mc:Fallback xmlns="">
          <p:sp>
            <p:nvSpPr>
              <p:cNvPr id="7" name="Metin kutusu 6">
                <a:extLst>
                  <a:ext uri="{FF2B5EF4-FFF2-40B4-BE49-F238E27FC236}">
                    <a16:creationId xmlns:a16="http://schemas.microsoft.com/office/drawing/2014/main" id="{E3B1172E-FF4F-5617-9C95-3E3CF9069BAC}"/>
                  </a:ext>
                </a:extLst>
              </p:cNvPr>
              <p:cNvSpPr txBox="1">
                <a:spLocks noRot="1" noChangeAspect="1" noMove="1" noResize="1" noEditPoints="1" noAdjustHandles="1" noChangeArrowheads="1" noChangeShapeType="1" noTextEdit="1"/>
              </p:cNvSpPr>
              <p:nvPr/>
            </p:nvSpPr>
            <p:spPr>
              <a:xfrm>
                <a:off x="3711102" y="1883987"/>
                <a:ext cx="2976712" cy="376642"/>
              </a:xfrm>
              <a:prstGeom prst="rect">
                <a:avLst/>
              </a:prstGeom>
              <a:blipFill>
                <a:blip r:embed="rId4"/>
                <a:stretch>
                  <a:fillRect l="-1633" r="-816" b="-2343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148FE81E-08C4-6498-4370-0AF98134DE3F}"/>
                  </a:ext>
                </a:extLst>
              </p:cNvPr>
              <p:cNvSpPr txBox="1"/>
              <p:nvPr/>
            </p:nvSpPr>
            <p:spPr>
              <a:xfrm>
                <a:off x="7399680" y="1721571"/>
                <a:ext cx="2060884" cy="68903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𝒌</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𝟔𝟎𝟓</m:t>
                      </m:r>
                      <m:f>
                        <m:fPr>
                          <m:ctrlPr>
                            <a:rPr lang="tr-TR" sz="2400" b="1" i="1" smtClean="0">
                              <a:latin typeface="Cambria Math" panose="02040503050406030204" pitchFamily="18" charset="0"/>
                              <a:ea typeface="Cambria Math" panose="02040503050406030204" pitchFamily="18" charset="0"/>
                            </a:rPr>
                          </m:ctrlPr>
                        </m:fPr>
                        <m:num>
                          <m:r>
                            <a:rPr lang="tr-TR" sz="2400" b="1" i="0" smtClean="0">
                              <a:latin typeface="Cambria Math" panose="02040503050406030204" pitchFamily="18" charset="0"/>
                              <a:ea typeface="Cambria Math" panose="02040503050406030204" pitchFamily="18" charset="0"/>
                            </a:rPr>
                            <m:t>𝐖</m:t>
                          </m:r>
                        </m:num>
                        <m:den>
                          <m:r>
                            <a:rPr lang="tr-TR" sz="2400" b="1" i="0" smtClean="0">
                              <a:latin typeface="Cambria Math" panose="02040503050406030204" pitchFamily="18" charset="0"/>
                              <a:ea typeface="Cambria Math" panose="02040503050406030204" pitchFamily="18" charset="0"/>
                            </a:rPr>
                            <m:t>𝐦𝐊</m:t>
                          </m:r>
                        </m:den>
                      </m:f>
                    </m:oMath>
                  </m:oMathPara>
                </a14:m>
                <a:endParaRPr lang="tr-TR" sz="2400" b="1" dirty="0"/>
              </a:p>
            </p:txBody>
          </p:sp>
        </mc:Choice>
        <mc:Fallback xmlns="">
          <p:sp>
            <p:nvSpPr>
              <p:cNvPr id="8" name="Metin kutusu 7">
                <a:extLst>
                  <a:ext uri="{FF2B5EF4-FFF2-40B4-BE49-F238E27FC236}">
                    <a16:creationId xmlns:a16="http://schemas.microsoft.com/office/drawing/2014/main" id="{148FE81E-08C4-6498-4370-0AF98134DE3F}"/>
                  </a:ext>
                </a:extLst>
              </p:cNvPr>
              <p:cNvSpPr txBox="1">
                <a:spLocks noRot="1" noChangeAspect="1" noMove="1" noResize="1" noEditPoints="1" noAdjustHandles="1" noChangeArrowheads="1" noChangeShapeType="1" noTextEdit="1"/>
              </p:cNvSpPr>
              <p:nvPr/>
            </p:nvSpPr>
            <p:spPr>
              <a:xfrm>
                <a:off x="7399680" y="1721571"/>
                <a:ext cx="2060884" cy="689035"/>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a:extLst>
                  <a:ext uri="{FF2B5EF4-FFF2-40B4-BE49-F238E27FC236}">
                    <a16:creationId xmlns:a16="http://schemas.microsoft.com/office/drawing/2014/main" id="{83B5A853-F828-9DF9-EC75-304DE31B5703}"/>
                  </a:ext>
                </a:extLst>
              </p:cNvPr>
              <p:cNvSpPr txBox="1"/>
              <p:nvPr/>
            </p:nvSpPr>
            <p:spPr>
              <a:xfrm>
                <a:off x="10172430" y="1854260"/>
                <a:ext cx="1520673"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𝑷𝒓</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𝟔</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𝟐𝟗</m:t>
                      </m:r>
                    </m:oMath>
                  </m:oMathPara>
                </a14:m>
                <a:endParaRPr lang="tr-TR" sz="2400" b="1" dirty="0"/>
              </a:p>
            </p:txBody>
          </p:sp>
        </mc:Choice>
        <mc:Fallback xmlns="">
          <p:sp>
            <p:nvSpPr>
              <p:cNvPr id="9" name="Metin kutusu 8">
                <a:extLst>
                  <a:ext uri="{FF2B5EF4-FFF2-40B4-BE49-F238E27FC236}">
                    <a16:creationId xmlns:a16="http://schemas.microsoft.com/office/drawing/2014/main" id="{83B5A853-F828-9DF9-EC75-304DE31B5703}"/>
                  </a:ext>
                </a:extLst>
              </p:cNvPr>
              <p:cNvSpPr txBox="1">
                <a:spLocks noRot="1" noChangeAspect="1" noMove="1" noResize="1" noEditPoints="1" noAdjustHandles="1" noChangeArrowheads="1" noChangeShapeType="1" noTextEdit="1"/>
              </p:cNvSpPr>
              <p:nvPr/>
            </p:nvSpPr>
            <p:spPr>
              <a:xfrm>
                <a:off x="10172430" y="1854260"/>
                <a:ext cx="1520673" cy="369332"/>
              </a:xfrm>
              <a:prstGeom prst="rect">
                <a:avLst/>
              </a:prstGeom>
              <a:blipFill>
                <a:blip r:embed="rId6"/>
                <a:stretch>
                  <a:fillRect l="-3984" r="-3586" b="-6349"/>
                </a:stretch>
              </a:blipFill>
              <a:ln>
                <a:solidFill>
                  <a:schemeClr val="tx1"/>
                </a:solidFill>
              </a:ln>
            </p:spPr>
            <p:txBody>
              <a:bodyPr/>
              <a:lstStyle/>
              <a:p>
                <a:r>
                  <a:rPr lang="tr-TR">
                    <a:noFill/>
                  </a:rPr>
                  <a:t> </a:t>
                </a:r>
              </a:p>
            </p:txBody>
          </p:sp>
        </mc:Fallback>
      </mc:AlternateContent>
      <p:sp>
        <p:nvSpPr>
          <p:cNvPr id="10" name="Metin kutusu 9">
            <a:extLst>
              <a:ext uri="{FF2B5EF4-FFF2-40B4-BE49-F238E27FC236}">
                <a16:creationId xmlns:a16="http://schemas.microsoft.com/office/drawing/2014/main" id="{8F959AC0-0AF5-BC71-905D-97C32CB23B63}"/>
              </a:ext>
            </a:extLst>
          </p:cNvPr>
          <p:cNvSpPr txBox="1"/>
          <p:nvPr/>
        </p:nvSpPr>
        <p:spPr>
          <a:xfrm>
            <a:off x="81094" y="2819200"/>
            <a:ext cx="11825562" cy="430887"/>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a:t>Reynolds </a:t>
            </a:r>
            <a:r>
              <a:rPr lang="tr-TR" sz="2200" b="1" dirty="0" err="1"/>
              <a:t>number</a:t>
            </a:r>
            <a:r>
              <a:rPr lang="tr-TR" sz="2200" b="1" dirty="0"/>
              <a:t>:</a:t>
            </a:r>
          </a:p>
        </p:txBody>
      </p:sp>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BE31E810-6D1E-0B95-7433-8F4F24638881}"/>
                  </a:ext>
                </a:extLst>
              </p:cNvPr>
              <p:cNvSpPr txBox="1"/>
              <p:nvPr/>
            </p:nvSpPr>
            <p:spPr>
              <a:xfrm>
                <a:off x="627433" y="3607914"/>
                <a:ext cx="2868028" cy="76367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𝑹𝒆</m:t>
                      </m:r>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𝒖</m:t>
                              </m:r>
                            </m:e>
                            <m:sub>
                              <m:r>
                                <a:rPr lang="tr-TR" sz="2400" b="1" i="1" smtClean="0">
                                  <a:latin typeface="Cambria Math" panose="02040503050406030204" pitchFamily="18" charset="0"/>
                                  <a:ea typeface="Cambria Math" panose="02040503050406030204" pitchFamily="18" charset="0"/>
                                </a:rPr>
                                <m:t>𝒎</m:t>
                              </m:r>
                            </m:sub>
                          </m:sSub>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𝒊</m:t>
                              </m:r>
                            </m:sub>
                          </m:sSub>
                          <m:r>
                            <a:rPr lang="tr-TR" sz="2400" b="1" i="1" smtClean="0">
                              <a:latin typeface="Cambria Math" panose="02040503050406030204" pitchFamily="18" charset="0"/>
                              <a:ea typeface="Cambria Math" panose="02040503050406030204" pitchFamily="18" charset="0"/>
                            </a:rPr>
                            <m:t>𝝆</m:t>
                          </m:r>
                        </m:num>
                        <m:den>
                          <m:r>
                            <a:rPr lang="tr-TR" sz="2400" b="1" i="1" smtClean="0">
                              <a:latin typeface="Cambria Math" panose="02040503050406030204" pitchFamily="18" charset="0"/>
                              <a:ea typeface="Cambria Math" panose="02040503050406030204" pitchFamily="18" charset="0"/>
                            </a:rPr>
                            <m:t>𝝁</m:t>
                          </m:r>
                        </m:den>
                      </m:f>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a:latin typeface="Cambria Math" panose="02040503050406030204" pitchFamily="18" charset="0"/>
                              <a:ea typeface="Cambria Math" panose="02040503050406030204" pitchFamily="18" charset="0"/>
                            </a:rPr>
                            <m:t>𝟒</m:t>
                          </m:r>
                          <m:sSub>
                            <m:sSubPr>
                              <m:ctrlPr>
                                <a:rPr lang="tr-TR" sz="2400" b="1" i="1">
                                  <a:latin typeface="Cambria Math" panose="02040503050406030204" pitchFamily="18" charset="0"/>
                                  <a:ea typeface="Cambria Math" panose="02040503050406030204" pitchFamily="18" charset="0"/>
                                </a:rPr>
                              </m:ctrlPr>
                            </m:sSubPr>
                            <m:e>
                              <m:acc>
                                <m:accPr>
                                  <m:chr m:val="̇"/>
                                  <m:ctrlPr>
                                    <a:rPr lang="tr-TR" sz="2400" b="1" i="1">
                                      <a:latin typeface="Cambria Math" panose="02040503050406030204" pitchFamily="18" charset="0"/>
                                      <a:ea typeface="Cambria Math" panose="02040503050406030204" pitchFamily="18" charset="0"/>
                                    </a:rPr>
                                  </m:ctrlPr>
                                </m:accPr>
                                <m:e>
                                  <m:r>
                                    <a:rPr lang="tr-TR" sz="2400" b="1" i="1">
                                      <a:latin typeface="Cambria Math" panose="02040503050406030204" pitchFamily="18" charset="0"/>
                                      <a:ea typeface="Cambria Math" panose="02040503050406030204" pitchFamily="18" charset="0"/>
                                    </a:rPr>
                                    <m:t>𝒎</m:t>
                                  </m:r>
                                </m:e>
                              </m:acc>
                            </m:e>
                            <m:sub>
                              <m:r>
                                <a:rPr lang="tr-TR" sz="2400" b="1" i="1">
                                  <a:latin typeface="Cambria Math" panose="02040503050406030204" pitchFamily="18" charset="0"/>
                                  <a:ea typeface="Cambria Math" panose="02040503050406030204" pitchFamily="18" charset="0"/>
                                </a:rPr>
                                <m:t>𝒊</m:t>
                              </m:r>
                            </m:sub>
                          </m:sSub>
                        </m:num>
                        <m:den>
                          <m:r>
                            <a:rPr lang="tr-TR" sz="2400" b="1" i="1" smtClean="0">
                              <a:latin typeface="Cambria Math" panose="02040503050406030204" pitchFamily="18" charset="0"/>
                              <a:ea typeface="Cambria Math" panose="02040503050406030204" pitchFamily="18" charset="0"/>
                            </a:rPr>
                            <m:t>𝝁𝝅</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𝒊</m:t>
                              </m:r>
                            </m:sub>
                          </m:sSub>
                        </m:den>
                      </m:f>
                    </m:oMath>
                  </m:oMathPara>
                </a14:m>
                <a:endParaRPr lang="tr-TR" sz="2400" b="1" dirty="0"/>
              </a:p>
            </p:txBody>
          </p:sp>
        </mc:Choice>
        <mc:Fallback xmlns="">
          <p:sp>
            <p:nvSpPr>
              <p:cNvPr id="11" name="Metin kutusu 10">
                <a:extLst>
                  <a:ext uri="{FF2B5EF4-FFF2-40B4-BE49-F238E27FC236}">
                    <a16:creationId xmlns:a16="http://schemas.microsoft.com/office/drawing/2014/main" id="{BE31E810-6D1E-0B95-7433-8F4F24638881}"/>
                  </a:ext>
                </a:extLst>
              </p:cNvPr>
              <p:cNvSpPr txBox="1">
                <a:spLocks noRot="1" noChangeAspect="1" noMove="1" noResize="1" noEditPoints="1" noAdjustHandles="1" noChangeArrowheads="1" noChangeShapeType="1" noTextEdit="1"/>
              </p:cNvSpPr>
              <p:nvPr/>
            </p:nvSpPr>
            <p:spPr>
              <a:xfrm>
                <a:off x="627433" y="3607914"/>
                <a:ext cx="2868028" cy="763671"/>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0973C6ED-A791-4EB8-1A53-1B77E42D336F}"/>
                  </a:ext>
                </a:extLst>
              </p:cNvPr>
              <p:cNvSpPr txBox="1"/>
              <p:nvPr/>
            </p:nvSpPr>
            <p:spPr>
              <a:xfrm>
                <a:off x="4460130" y="3630051"/>
                <a:ext cx="4989443" cy="76232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𝑹𝒆</m:t>
                      </m:r>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a:latin typeface="Cambria Math" panose="02040503050406030204" pitchFamily="18" charset="0"/>
                              <a:ea typeface="Cambria Math" panose="02040503050406030204" pitchFamily="18" charset="0"/>
                            </a:rPr>
                            <m:t>𝟒</m:t>
                          </m:r>
                          <m:sSub>
                            <m:sSubPr>
                              <m:ctrlPr>
                                <a:rPr lang="tr-TR" sz="2400" b="1" i="1">
                                  <a:latin typeface="Cambria Math" panose="02040503050406030204" pitchFamily="18" charset="0"/>
                                  <a:ea typeface="Cambria Math" panose="02040503050406030204" pitchFamily="18" charset="0"/>
                                </a:rPr>
                              </m:ctrlPr>
                            </m:sSubPr>
                            <m:e>
                              <m:acc>
                                <m:accPr>
                                  <m:chr m:val="̇"/>
                                  <m:ctrlPr>
                                    <a:rPr lang="tr-TR" sz="2400" b="1" i="1">
                                      <a:latin typeface="Cambria Math" panose="02040503050406030204" pitchFamily="18" charset="0"/>
                                      <a:ea typeface="Cambria Math" panose="02040503050406030204" pitchFamily="18" charset="0"/>
                                    </a:rPr>
                                  </m:ctrlPr>
                                </m:accPr>
                                <m:e>
                                  <m:r>
                                    <a:rPr lang="tr-TR" sz="2400" b="1" i="1">
                                      <a:latin typeface="Cambria Math" panose="02040503050406030204" pitchFamily="18" charset="0"/>
                                      <a:ea typeface="Cambria Math" panose="02040503050406030204" pitchFamily="18" charset="0"/>
                                    </a:rPr>
                                    <m:t>𝒎</m:t>
                                  </m:r>
                                </m:e>
                              </m:acc>
                            </m:e>
                            <m:sub>
                              <m:r>
                                <a:rPr lang="tr-TR" sz="2400" b="1" i="1">
                                  <a:latin typeface="Cambria Math" panose="02040503050406030204" pitchFamily="18" charset="0"/>
                                  <a:ea typeface="Cambria Math" panose="02040503050406030204" pitchFamily="18" charset="0"/>
                                </a:rPr>
                                <m:t>𝒊</m:t>
                              </m:r>
                            </m:sub>
                          </m:sSub>
                        </m:num>
                        <m:den>
                          <m:r>
                            <a:rPr lang="tr-TR" sz="2400" b="1" i="1" smtClean="0">
                              <a:latin typeface="Cambria Math" panose="02040503050406030204" pitchFamily="18" charset="0"/>
                              <a:ea typeface="Cambria Math" panose="02040503050406030204" pitchFamily="18" charset="0"/>
                            </a:rPr>
                            <m:t>𝝁𝝅</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𝒊</m:t>
                              </m:r>
                            </m:sub>
                          </m:sSub>
                        </m:den>
                      </m:f>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r>
                            <a:rPr lang="tr-TR" sz="2400" b="1" i="1">
                              <a:latin typeface="Cambria Math" panose="02040503050406030204" pitchFamily="18" charset="0"/>
                              <a:ea typeface="Cambria Math" panose="02040503050406030204" pitchFamily="18" charset="0"/>
                            </a:rPr>
                            <m:t>𝟒</m:t>
                          </m:r>
                          <m:r>
                            <a:rPr lang="tr-TR" sz="2400" b="1" i="1" smtClean="0">
                              <a:latin typeface="Cambria Math" panose="02040503050406030204" pitchFamily="18" charset="0"/>
                              <a:ea typeface="Cambria Math" panose="02040503050406030204" pitchFamily="18" charset="0"/>
                            </a:rPr>
                            <m:t>𝒙</m:t>
                          </m:r>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num>
                        <m:den>
                          <m:d>
                            <m:dPr>
                              <m:ctrlPr>
                                <a:rPr lang="tr-TR" sz="2400" b="1" i="1" smtClean="0">
                                  <a:latin typeface="Cambria Math" panose="02040503050406030204" pitchFamily="18" charset="0"/>
                                  <a:ea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𝟗</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𝟎𝟗</m:t>
                              </m:r>
                              <m:r>
                                <a:rPr lang="tr-TR" sz="2400" b="1" i="1">
                                  <a:latin typeface="Cambria Math" panose="02040503050406030204" pitchFamily="18" charset="0"/>
                                  <a:ea typeface="Cambria Math" panose="02040503050406030204" pitchFamily="18" charset="0"/>
                                </a:rPr>
                                <m:t>𝒙</m:t>
                              </m:r>
                              <m:r>
                                <a:rPr lang="tr-TR" sz="2400" b="1" i="1">
                                  <a:latin typeface="Cambria Math" panose="02040503050406030204" pitchFamily="18" charset="0"/>
                                  <a:ea typeface="Cambria Math" panose="02040503050406030204" pitchFamily="18" charset="0"/>
                                </a:rPr>
                                <m:t>𝟏</m:t>
                              </m:r>
                              <m:sSup>
                                <m:sSupPr>
                                  <m:ctrlPr>
                                    <a:rPr lang="tr-TR" sz="2400" b="1" i="1">
                                      <a:latin typeface="Cambria Math" panose="02040503050406030204" pitchFamily="18" charset="0"/>
                                      <a:ea typeface="Cambria Math" panose="02040503050406030204" pitchFamily="18" charset="0"/>
                                    </a:rPr>
                                  </m:ctrlPr>
                                </m:sSupPr>
                                <m:e>
                                  <m:r>
                                    <a:rPr lang="tr-TR" sz="2400" b="1" i="1">
                                      <a:latin typeface="Cambria Math" panose="02040503050406030204" pitchFamily="18" charset="0"/>
                                      <a:ea typeface="Cambria Math" panose="02040503050406030204" pitchFamily="18" charset="0"/>
                                    </a:rPr>
                                    <m:t>𝟎</m:t>
                                  </m:r>
                                </m:e>
                                <m:sup>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𝟒</m:t>
                                  </m:r>
                                </m:sup>
                              </m:sSup>
                            </m:e>
                          </m:d>
                          <m:r>
                            <a:rPr lang="tr-TR" sz="2400" b="1" i="1">
                              <a:latin typeface="Cambria Math" panose="02040503050406030204" pitchFamily="18" charset="0"/>
                              <a:ea typeface="Cambria Math" panose="02040503050406030204" pitchFamily="18" charset="0"/>
                            </a:rPr>
                            <m:t>𝝅</m:t>
                          </m:r>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𝟎𝟐𝟐𝟏</m:t>
                          </m:r>
                        </m:den>
                      </m:f>
                    </m:oMath>
                  </m:oMathPara>
                </a14:m>
                <a:endParaRPr lang="tr-TR" sz="2400" b="1" dirty="0"/>
              </a:p>
            </p:txBody>
          </p:sp>
        </mc:Choice>
        <mc:Fallback xmlns="">
          <p:sp>
            <p:nvSpPr>
              <p:cNvPr id="12" name="Metin kutusu 11">
                <a:extLst>
                  <a:ext uri="{FF2B5EF4-FFF2-40B4-BE49-F238E27FC236}">
                    <a16:creationId xmlns:a16="http://schemas.microsoft.com/office/drawing/2014/main" id="{0973C6ED-A791-4EB8-1A53-1B77E42D336F}"/>
                  </a:ext>
                </a:extLst>
              </p:cNvPr>
              <p:cNvSpPr txBox="1">
                <a:spLocks noRot="1" noChangeAspect="1" noMove="1" noResize="1" noEditPoints="1" noAdjustHandles="1" noChangeArrowheads="1" noChangeShapeType="1" noTextEdit="1"/>
              </p:cNvSpPr>
              <p:nvPr/>
            </p:nvSpPr>
            <p:spPr>
              <a:xfrm>
                <a:off x="4460130" y="3630051"/>
                <a:ext cx="4989443" cy="762325"/>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Metin kutusu 12">
                <a:extLst>
                  <a:ext uri="{FF2B5EF4-FFF2-40B4-BE49-F238E27FC236}">
                    <a16:creationId xmlns:a16="http://schemas.microsoft.com/office/drawing/2014/main" id="{B7D0E515-7F50-51E9-5BE7-33C48547631F}"/>
                  </a:ext>
                </a:extLst>
              </p:cNvPr>
              <p:cNvSpPr txBox="1"/>
              <p:nvPr/>
            </p:nvSpPr>
            <p:spPr>
              <a:xfrm>
                <a:off x="627433" y="5061415"/>
                <a:ext cx="2921121"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𝑹𝒆</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𝟕𝟔𝟎𝟓𝟔</m:t>
                      </m:r>
                      <m:r>
                        <a:rPr lang="tr-TR" sz="2400" b="1" i="1" smtClean="0">
                          <a:latin typeface="Cambria Math" panose="02040503050406030204" pitchFamily="18" charset="0"/>
                          <a:ea typeface="Cambria Math" panose="02040503050406030204" pitchFamily="18" charset="0"/>
                        </a:rPr>
                        <m:t>&gt;</m:t>
                      </m:r>
                      <m:r>
                        <a:rPr lang="tr-TR" sz="2400" b="1" i="1" smtClean="0">
                          <a:latin typeface="Cambria Math" panose="02040503050406030204" pitchFamily="18" charset="0"/>
                          <a:ea typeface="Cambria Math" panose="02040503050406030204" pitchFamily="18" charset="0"/>
                        </a:rPr>
                        <m:t>𝟐𝟑𝟎𝟎</m:t>
                      </m:r>
                    </m:oMath>
                  </m:oMathPara>
                </a14:m>
                <a:endParaRPr lang="tr-TR" sz="2400" b="1" dirty="0"/>
              </a:p>
            </p:txBody>
          </p:sp>
        </mc:Choice>
        <mc:Fallback xmlns="">
          <p:sp>
            <p:nvSpPr>
              <p:cNvPr id="13" name="Metin kutusu 12">
                <a:extLst>
                  <a:ext uri="{FF2B5EF4-FFF2-40B4-BE49-F238E27FC236}">
                    <a16:creationId xmlns:a16="http://schemas.microsoft.com/office/drawing/2014/main" id="{B7D0E515-7F50-51E9-5BE7-33C48547631F}"/>
                  </a:ext>
                </a:extLst>
              </p:cNvPr>
              <p:cNvSpPr txBox="1">
                <a:spLocks noRot="1" noChangeAspect="1" noMove="1" noResize="1" noEditPoints="1" noAdjustHandles="1" noChangeArrowheads="1" noChangeShapeType="1" noTextEdit="1"/>
              </p:cNvSpPr>
              <p:nvPr/>
            </p:nvSpPr>
            <p:spPr>
              <a:xfrm>
                <a:off x="627433" y="5061415"/>
                <a:ext cx="2921121" cy="369332"/>
              </a:xfrm>
              <a:prstGeom prst="rect">
                <a:avLst/>
              </a:prstGeom>
              <a:blipFill>
                <a:blip r:embed="rId9"/>
                <a:stretch>
                  <a:fillRect l="-1663" r="-1663" b="-7937"/>
                </a:stretch>
              </a:blipFill>
              <a:ln>
                <a:solidFill>
                  <a:schemeClr val="tx1"/>
                </a:solidFill>
              </a:ln>
            </p:spPr>
            <p:txBody>
              <a:bodyPr/>
              <a:lstStyle/>
              <a:p>
                <a:r>
                  <a:rPr lang="tr-TR">
                    <a:noFill/>
                  </a:rPr>
                  <a:t> </a:t>
                </a:r>
              </a:p>
            </p:txBody>
          </p:sp>
        </mc:Fallback>
      </mc:AlternateContent>
      <p:sp>
        <p:nvSpPr>
          <p:cNvPr id="14" name="Ok: Sağ 13">
            <a:extLst>
              <a:ext uri="{FF2B5EF4-FFF2-40B4-BE49-F238E27FC236}">
                <a16:creationId xmlns:a16="http://schemas.microsoft.com/office/drawing/2014/main" id="{55228D23-222F-4932-2209-1A764E970C64}"/>
              </a:ext>
            </a:extLst>
          </p:cNvPr>
          <p:cNvSpPr/>
          <p:nvPr/>
        </p:nvSpPr>
        <p:spPr>
          <a:xfrm>
            <a:off x="3773515" y="3870162"/>
            <a:ext cx="408561" cy="2821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a:extLst>
              <a:ext uri="{FF2B5EF4-FFF2-40B4-BE49-F238E27FC236}">
                <a16:creationId xmlns:a16="http://schemas.microsoft.com/office/drawing/2014/main" id="{04353A21-77A4-0D6B-113A-253038FCA9C1}"/>
              </a:ext>
            </a:extLst>
          </p:cNvPr>
          <p:cNvCxnSpPr/>
          <p:nvPr/>
        </p:nvCxnSpPr>
        <p:spPr>
          <a:xfrm>
            <a:off x="3548554" y="5246081"/>
            <a:ext cx="57879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Metin kutusu 16">
            <a:extLst>
              <a:ext uri="{FF2B5EF4-FFF2-40B4-BE49-F238E27FC236}">
                <a16:creationId xmlns:a16="http://schemas.microsoft.com/office/drawing/2014/main" id="{3DF931C5-5E02-A31E-11BB-E9198D2A8E24}"/>
              </a:ext>
            </a:extLst>
          </p:cNvPr>
          <p:cNvSpPr txBox="1"/>
          <p:nvPr/>
        </p:nvSpPr>
        <p:spPr>
          <a:xfrm>
            <a:off x="4250511" y="5015248"/>
            <a:ext cx="3681922" cy="461665"/>
          </a:xfrm>
          <a:prstGeom prst="rect">
            <a:avLst/>
          </a:prstGeom>
          <a:noFill/>
        </p:spPr>
        <p:txBody>
          <a:bodyPr wrap="square" rtlCol="0">
            <a:spAutoFit/>
          </a:bodyPr>
          <a:lstStyle/>
          <a:p>
            <a:r>
              <a:rPr lang="tr-TR" sz="2400" b="1" dirty="0" err="1">
                <a:solidFill>
                  <a:srgbClr val="FF0000"/>
                </a:solidFill>
              </a:rPr>
              <a:t>The</a:t>
            </a:r>
            <a:r>
              <a:rPr lang="tr-TR" sz="2400" b="1" dirty="0">
                <a:solidFill>
                  <a:srgbClr val="FF0000"/>
                </a:solidFill>
              </a:rPr>
              <a:t> </a:t>
            </a:r>
            <a:r>
              <a:rPr lang="tr-TR" sz="2400" b="1" dirty="0" err="1">
                <a:solidFill>
                  <a:srgbClr val="FF0000"/>
                </a:solidFill>
              </a:rPr>
              <a:t>flow</a:t>
            </a:r>
            <a:r>
              <a:rPr lang="tr-TR" sz="2400" b="1" dirty="0">
                <a:solidFill>
                  <a:srgbClr val="FF0000"/>
                </a:solidFill>
              </a:rPr>
              <a:t> is </a:t>
            </a:r>
            <a:r>
              <a:rPr lang="tr-TR" sz="2400" b="1" dirty="0" err="1">
                <a:solidFill>
                  <a:srgbClr val="FF0000"/>
                </a:solidFill>
              </a:rPr>
              <a:t>turbulent</a:t>
            </a:r>
            <a:r>
              <a:rPr lang="tr-TR" sz="2400" b="1" dirty="0">
                <a:solidFill>
                  <a:srgbClr val="FF0000"/>
                </a:solidFill>
              </a:rPr>
              <a:t>.</a:t>
            </a:r>
          </a:p>
        </p:txBody>
      </p:sp>
    </p:spTree>
    <p:extLst>
      <p:ext uri="{BB962C8B-B14F-4D97-AF65-F5344CB8AC3E}">
        <p14:creationId xmlns:p14="http://schemas.microsoft.com/office/powerpoint/2010/main" val="2584177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6C401-FF1F-9363-E546-FCFBA799F0F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51B8A9-E60B-A750-5DA3-A98BECF25267}"/>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B51201C6-A6FB-97A0-9CFF-971C436D8B4A}"/>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386ACD58-96F7-2184-1777-DD5FBB31050D}"/>
              </a:ext>
            </a:extLst>
          </p:cNvPr>
          <p:cNvSpPr txBox="1"/>
          <p:nvPr/>
        </p:nvSpPr>
        <p:spPr>
          <a:xfrm>
            <a:off x="217281" y="74909"/>
            <a:ext cx="4535788" cy="707886"/>
          </a:xfrm>
          <a:prstGeom prst="rect">
            <a:avLst/>
          </a:prstGeom>
          <a:noFill/>
        </p:spPr>
        <p:txBody>
          <a:bodyPr wrap="square" rtlCol="0">
            <a:spAutoFit/>
          </a:bodyPr>
          <a:lstStyle/>
          <a:p>
            <a:r>
              <a:rPr lang="tr-TR" sz="4000" b="1" dirty="0"/>
              <a:t>EXAMPLE 5.1</a:t>
            </a:r>
          </a:p>
        </p:txBody>
      </p:sp>
      <p:sp>
        <p:nvSpPr>
          <p:cNvPr id="2" name="Metin kutusu 1">
            <a:extLst>
              <a:ext uri="{FF2B5EF4-FFF2-40B4-BE49-F238E27FC236}">
                <a16:creationId xmlns:a16="http://schemas.microsoft.com/office/drawing/2014/main" id="{0E6AD746-7577-111B-5B7A-508BFD59CF0B}"/>
              </a:ext>
            </a:extLst>
          </p:cNvPr>
          <p:cNvSpPr txBox="1"/>
          <p:nvPr/>
        </p:nvSpPr>
        <p:spPr>
          <a:xfrm>
            <a:off x="217281" y="1056945"/>
            <a:ext cx="11825562" cy="769441"/>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err="1"/>
              <a:t>The</a:t>
            </a:r>
            <a:r>
              <a:rPr lang="tr-TR" sz="2200" b="1" dirty="0"/>
              <a:t> </a:t>
            </a:r>
            <a:r>
              <a:rPr lang="tr-TR" sz="2200" b="1" dirty="0" err="1"/>
              <a:t>heat</a:t>
            </a:r>
            <a:r>
              <a:rPr lang="tr-TR" sz="2200" b="1" dirty="0"/>
              <a:t> transfer </a:t>
            </a:r>
            <a:r>
              <a:rPr lang="tr-TR" sz="2200" b="1" dirty="0" err="1"/>
              <a:t>coefficient</a:t>
            </a:r>
            <a:r>
              <a:rPr lang="tr-TR" sz="2200" b="1" dirty="0"/>
              <a:t> inside </a:t>
            </a:r>
            <a:r>
              <a:rPr lang="tr-TR" sz="2200" b="1" dirty="0" err="1"/>
              <a:t>the</a:t>
            </a:r>
            <a:r>
              <a:rPr lang="tr-TR" sz="2200" b="1" dirty="0"/>
              <a:t> </a:t>
            </a:r>
            <a:r>
              <a:rPr lang="tr-TR" sz="2200" b="1" dirty="0" err="1"/>
              <a:t>tube</a:t>
            </a:r>
            <a:r>
              <a:rPr lang="tr-TR" sz="2200" b="1" dirty="0"/>
              <a:t> can be </a:t>
            </a:r>
            <a:r>
              <a:rPr lang="tr-TR" sz="2200" b="1" dirty="0" err="1"/>
              <a:t>calculated</a:t>
            </a:r>
            <a:r>
              <a:rPr lang="tr-TR" sz="2200" b="1" dirty="0"/>
              <a:t> by </a:t>
            </a:r>
            <a:r>
              <a:rPr lang="tr-TR" sz="2200" b="1" dirty="0" err="1"/>
              <a:t>the</a:t>
            </a:r>
            <a:r>
              <a:rPr lang="tr-TR" sz="2200" b="1" dirty="0"/>
              <a:t> </a:t>
            </a:r>
            <a:r>
              <a:rPr lang="tr-TR" sz="2200" b="1" dirty="0" err="1"/>
              <a:t>use</a:t>
            </a:r>
            <a:r>
              <a:rPr lang="tr-TR" sz="2200" b="1" dirty="0"/>
              <a:t> of </a:t>
            </a:r>
            <a:r>
              <a:rPr lang="tr-TR" sz="2200" b="1" dirty="0" err="1"/>
              <a:t>the</a:t>
            </a:r>
            <a:r>
              <a:rPr lang="tr-TR" sz="2200" b="1" dirty="0"/>
              <a:t> </a:t>
            </a:r>
            <a:r>
              <a:rPr lang="tr-TR" sz="2200" b="1" dirty="0" err="1"/>
              <a:t>correlation</a:t>
            </a:r>
            <a:r>
              <a:rPr lang="tr-TR" sz="2200" b="1" dirty="0"/>
              <a:t> </a:t>
            </a:r>
            <a:r>
              <a:rPr lang="tr-TR" sz="2200" b="1" dirty="0" err="1"/>
              <a:t>given</a:t>
            </a:r>
            <a:r>
              <a:rPr lang="tr-TR" sz="2200" b="1" dirty="0"/>
              <a:t> </a:t>
            </a:r>
            <a:r>
              <a:rPr lang="tr-TR" sz="2200" b="1" dirty="0" err="1"/>
              <a:t>for</a:t>
            </a:r>
            <a:r>
              <a:rPr lang="tr-TR" sz="2200" b="1" dirty="0"/>
              <a:t> </a:t>
            </a:r>
            <a:r>
              <a:rPr lang="tr-TR" sz="2200" b="1" dirty="0" err="1"/>
              <a:t>turbulent</a:t>
            </a:r>
            <a:r>
              <a:rPr lang="tr-TR" sz="2200" b="1" dirty="0"/>
              <a:t> </a:t>
            </a:r>
            <a:r>
              <a:rPr lang="tr-TR" sz="2200" b="1" dirty="0" err="1"/>
              <a:t>flow</a:t>
            </a:r>
            <a:r>
              <a:rPr lang="tr-TR" sz="2200" b="1" dirty="0"/>
              <a:t>. </a:t>
            </a:r>
            <a:r>
              <a:rPr lang="tr-TR" sz="2200" b="1" dirty="0" err="1"/>
              <a:t>The</a:t>
            </a:r>
            <a:r>
              <a:rPr lang="tr-TR" sz="2200" b="1" dirty="0"/>
              <a:t> </a:t>
            </a:r>
            <a:r>
              <a:rPr lang="tr-TR" sz="2200" b="1" dirty="0" err="1"/>
              <a:t>Gnielinski</a:t>
            </a:r>
            <a:r>
              <a:rPr lang="tr-TR" sz="2200" b="1" dirty="0"/>
              <a:t> </a:t>
            </a:r>
            <a:r>
              <a:rPr lang="tr-TR" sz="2200" b="1" dirty="0" err="1"/>
              <a:t>correlation</a:t>
            </a:r>
            <a:r>
              <a:rPr lang="tr-TR" sz="2200" b="1" dirty="0"/>
              <a:t> </a:t>
            </a:r>
            <a:r>
              <a:rPr lang="tr-TR" sz="2200" b="1" dirty="0" err="1"/>
              <a:t>for</a:t>
            </a:r>
            <a:r>
              <a:rPr lang="tr-TR" sz="2200" b="1" dirty="0"/>
              <a:t> </a:t>
            </a:r>
            <a:r>
              <a:rPr lang="tr-TR" sz="2200" b="1" dirty="0" err="1"/>
              <a:t>constant</a:t>
            </a:r>
            <a:r>
              <a:rPr lang="tr-TR" sz="2200" b="1" dirty="0"/>
              <a:t> </a:t>
            </a:r>
            <a:r>
              <a:rPr lang="tr-TR" sz="2200" b="1" dirty="0" err="1"/>
              <a:t>properties</a:t>
            </a:r>
            <a:r>
              <a:rPr lang="tr-TR" sz="2200" b="1" dirty="0"/>
              <a:t> is </a:t>
            </a:r>
            <a:r>
              <a:rPr lang="tr-TR" sz="2200" b="1" dirty="0" err="1"/>
              <a:t>used</a:t>
            </a:r>
            <a:r>
              <a:rPr lang="tr-TR" sz="2200" b="1" dirty="0"/>
              <a:t> here:</a:t>
            </a: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17D8BDB8-4C89-1243-F237-7F44F6AF3790}"/>
                  </a:ext>
                </a:extLst>
              </p:cNvPr>
              <p:cNvSpPr txBox="1"/>
              <p:nvPr/>
            </p:nvSpPr>
            <p:spPr>
              <a:xfrm>
                <a:off x="374513" y="2069816"/>
                <a:ext cx="3867534" cy="37766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𝒇</m:t>
                      </m:r>
                      <m:r>
                        <a:rPr lang="tr-TR" sz="2400" b="1" i="1" smtClean="0">
                          <a:latin typeface="Cambria Math" panose="02040503050406030204" pitchFamily="18" charset="0"/>
                          <a:ea typeface="Cambria Math" panose="02040503050406030204" pitchFamily="18" charset="0"/>
                        </a:rPr>
                        <m:t>=</m:t>
                      </m:r>
                      <m:sSup>
                        <m:sSupPr>
                          <m:ctrlPr>
                            <a:rPr lang="tr-TR" sz="2400" b="1" i="1" smtClean="0">
                              <a:latin typeface="Cambria Math" panose="02040503050406030204" pitchFamily="18" charset="0"/>
                              <a:ea typeface="Cambria Math" panose="02040503050406030204" pitchFamily="18" charset="0"/>
                            </a:rPr>
                          </m:ctrlPr>
                        </m:sSupPr>
                        <m:e>
                          <m:d>
                            <m:dPr>
                              <m:ctrlPr>
                                <a:rPr lang="tr-TR" sz="2400" b="1" i="1" smtClean="0">
                                  <a:latin typeface="Cambria Math" panose="02040503050406030204" pitchFamily="18" charset="0"/>
                                  <a:ea typeface="Cambria Math" panose="02040503050406030204" pitchFamily="18" charset="0"/>
                                </a:rPr>
                              </m:ctrlPr>
                            </m:dPr>
                            <m:e>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𝟓𝟖</m:t>
                              </m:r>
                              <m:r>
                                <a:rPr lang="tr-TR" sz="2400" b="1" i="1" smtClean="0">
                                  <a:latin typeface="Cambria Math" panose="02040503050406030204" pitchFamily="18" charset="0"/>
                                  <a:ea typeface="Cambria Math" panose="02040503050406030204" pitchFamily="18" charset="0"/>
                                </a:rPr>
                                <m:t>𝒍𝒏</m:t>
                              </m:r>
                              <m:d>
                                <m:dPr>
                                  <m:ctrlPr>
                                    <a:rPr lang="tr-TR" sz="2400" b="1" i="1" smtClean="0">
                                      <a:latin typeface="Cambria Math" panose="02040503050406030204" pitchFamily="18" charset="0"/>
                                      <a:ea typeface="Cambria Math" panose="02040503050406030204" pitchFamily="18" charset="0"/>
                                    </a:rPr>
                                  </m:ctrlPr>
                                </m:dPr>
                                <m:e>
                                  <m:r>
                                    <a:rPr lang="tr-TR" sz="2400" b="1" i="1" smtClean="0">
                                      <a:latin typeface="Cambria Math" panose="02040503050406030204" pitchFamily="18" charset="0"/>
                                      <a:ea typeface="Cambria Math" panose="02040503050406030204" pitchFamily="18" charset="0"/>
                                    </a:rPr>
                                    <m:t>𝑹𝒆</m:t>
                                  </m:r>
                                </m:e>
                              </m:d>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𝟑</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𝟐𝟖</m:t>
                              </m:r>
                            </m:e>
                          </m:d>
                        </m:e>
                        <m:sup>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sup>
                      </m:sSup>
                    </m:oMath>
                  </m:oMathPara>
                </a14:m>
                <a:endParaRPr lang="tr-TR" sz="2400" b="1" dirty="0"/>
              </a:p>
            </p:txBody>
          </p:sp>
        </mc:Choice>
        <mc:Fallback xmlns="">
          <p:sp>
            <p:nvSpPr>
              <p:cNvPr id="3" name="Metin kutusu 2">
                <a:extLst>
                  <a:ext uri="{FF2B5EF4-FFF2-40B4-BE49-F238E27FC236}">
                    <a16:creationId xmlns:a16="http://schemas.microsoft.com/office/drawing/2014/main" id="{17D8BDB8-4C89-1243-F237-7F44F6AF3790}"/>
                  </a:ext>
                </a:extLst>
              </p:cNvPr>
              <p:cNvSpPr txBox="1">
                <a:spLocks noRot="1" noChangeAspect="1" noMove="1" noResize="1" noEditPoints="1" noAdjustHandles="1" noChangeArrowheads="1" noChangeShapeType="1" noTextEdit="1"/>
              </p:cNvSpPr>
              <p:nvPr/>
            </p:nvSpPr>
            <p:spPr>
              <a:xfrm>
                <a:off x="374513" y="2069816"/>
                <a:ext cx="3867534" cy="377667"/>
              </a:xfrm>
              <a:prstGeom prst="rect">
                <a:avLst/>
              </a:prstGeom>
              <a:blipFill>
                <a:blip r:embed="rId3"/>
                <a:stretch>
                  <a:fillRect l="-2041" r="-157" b="-34921"/>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CD821A75-04A2-515F-9002-219A09AB17F5}"/>
                  </a:ext>
                </a:extLst>
              </p:cNvPr>
              <p:cNvSpPr txBox="1"/>
              <p:nvPr/>
            </p:nvSpPr>
            <p:spPr>
              <a:xfrm>
                <a:off x="4814508" y="2069816"/>
                <a:ext cx="4406143" cy="37766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𝒇</m:t>
                      </m:r>
                      <m:r>
                        <a:rPr lang="tr-TR" sz="2400" b="1" i="1" smtClean="0">
                          <a:latin typeface="Cambria Math" panose="02040503050406030204" pitchFamily="18" charset="0"/>
                          <a:ea typeface="Cambria Math" panose="02040503050406030204" pitchFamily="18" charset="0"/>
                        </a:rPr>
                        <m:t>=</m:t>
                      </m:r>
                      <m:sSup>
                        <m:sSupPr>
                          <m:ctrlPr>
                            <a:rPr lang="tr-TR" sz="2400" b="1" i="1" smtClean="0">
                              <a:latin typeface="Cambria Math" panose="02040503050406030204" pitchFamily="18" charset="0"/>
                              <a:ea typeface="Cambria Math" panose="02040503050406030204" pitchFamily="18" charset="0"/>
                            </a:rPr>
                          </m:ctrlPr>
                        </m:sSupPr>
                        <m:e>
                          <m:d>
                            <m:dPr>
                              <m:ctrlPr>
                                <a:rPr lang="tr-TR" sz="2400" b="1" i="1" smtClean="0">
                                  <a:latin typeface="Cambria Math" panose="02040503050406030204" pitchFamily="18" charset="0"/>
                                  <a:ea typeface="Cambria Math" panose="02040503050406030204" pitchFamily="18" charset="0"/>
                                </a:rPr>
                              </m:ctrlPr>
                            </m:dPr>
                            <m:e>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𝟓𝟖</m:t>
                              </m:r>
                              <m:r>
                                <a:rPr lang="tr-TR" sz="2400" b="1" i="1" smtClean="0">
                                  <a:latin typeface="Cambria Math" panose="02040503050406030204" pitchFamily="18" charset="0"/>
                                  <a:ea typeface="Cambria Math" panose="02040503050406030204" pitchFamily="18" charset="0"/>
                                </a:rPr>
                                <m:t>𝒍𝒏</m:t>
                              </m:r>
                              <m:d>
                                <m:dPr>
                                  <m:ctrlPr>
                                    <a:rPr lang="tr-TR" sz="2400" b="1" i="1" smtClean="0">
                                      <a:latin typeface="Cambria Math" panose="02040503050406030204" pitchFamily="18" charset="0"/>
                                      <a:ea typeface="Cambria Math" panose="02040503050406030204" pitchFamily="18" charset="0"/>
                                    </a:rPr>
                                  </m:ctrlPr>
                                </m:dPr>
                                <m:e>
                                  <m:r>
                                    <a:rPr lang="tr-TR" sz="2400" b="1" i="1" smtClean="0">
                                      <a:latin typeface="Cambria Math" panose="02040503050406030204" pitchFamily="18" charset="0"/>
                                      <a:ea typeface="Cambria Math" panose="02040503050406030204" pitchFamily="18" charset="0"/>
                                    </a:rPr>
                                    <m:t>𝟕𝟔𝟎𝟓𝟔</m:t>
                                  </m:r>
                                </m:e>
                              </m:d>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𝟑</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𝟐𝟖</m:t>
                              </m:r>
                            </m:e>
                          </m:d>
                        </m:e>
                        <m:sup>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sup>
                      </m:sSup>
                    </m:oMath>
                  </m:oMathPara>
                </a14:m>
                <a:endParaRPr lang="tr-TR" sz="2400" b="1" dirty="0"/>
              </a:p>
            </p:txBody>
          </p:sp>
        </mc:Choice>
        <mc:Fallback xmlns="">
          <p:sp>
            <p:nvSpPr>
              <p:cNvPr id="6" name="Metin kutusu 5">
                <a:extLst>
                  <a:ext uri="{FF2B5EF4-FFF2-40B4-BE49-F238E27FC236}">
                    <a16:creationId xmlns:a16="http://schemas.microsoft.com/office/drawing/2014/main" id="{CD821A75-04A2-515F-9002-219A09AB17F5}"/>
                  </a:ext>
                </a:extLst>
              </p:cNvPr>
              <p:cNvSpPr txBox="1">
                <a:spLocks noRot="1" noChangeAspect="1" noMove="1" noResize="1" noEditPoints="1" noAdjustHandles="1" noChangeArrowheads="1" noChangeShapeType="1" noTextEdit="1"/>
              </p:cNvSpPr>
              <p:nvPr/>
            </p:nvSpPr>
            <p:spPr>
              <a:xfrm>
                <a:off x="4814508" y="2069816"/>
                <a:ext cx="4406143" cy="377667"/>
              </a:xfrm>
              <a:prstGeom prst="rect">
                <a:avLst/>
              </a:prstGeom>
              <a:blipFill>
                <a:blip r:embed="rId4"/>
                <a:stretch>
                  <a:fillRect l="-1793" r="-138" b="-34921"/>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BCBF9146-F35A-832D-C210-E9B820ED3009}"/>
                  </a:ext>
                </a:extLst>
              </p:cNvPr>
              <p:cNvSpPr txBox="1"/>
              <p:nvPr/>
            </p:nvSpPr>
            <p:spPr>
              <a:xfrm>
                <a:off x="10073534" y="2073983"/>
                <a:ext cx="1685783"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𝒇</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𝟎𝟎𝟒𝟕</m:t>
                      </m:r>
                    </m:oMath>
                  </m:oMathPara>
                </a14:m>
                <a:endParaRPr lang="tr-TR" sz="2400" b="1" dirty="0"/>
              </a:p>
            </p:txBody>
          </p:sp>
        </mc:Choice>
        <mc:Fallback xmlns="">
          <p:sp>
            <p:nvSpPr>
              <p:cNvPr id="8" name="Metin kutusu 7">
                <a:extLst>
                  <a:ext uri="{FF2B5EF4-FFF2-40B4-BE49-F238E27FC236}">
                    <a16:creationId xmlns:a16="http://schemas.microsoft.com/office/drawing/2014/main" id="{BCBF9146-F35A-832D-C210-E9B820ED3009}"/>
                  </a:ext>
                </a:extLst>
              </p:cNvPr>
              <p:cNvSpPr txBox="1">
                <a:spLocks noRot="1" noChangeAspect="1" noMove="1" noResize="1" noEditPoints="1" noAdjustHandles="1" noChangeArrowheads="1" noChangeShapeType="1" noTextEdit="1"/>
              </p:cNvSpPr>
              <p:nvPr/>
            </p:nvSpPr>
            <p:spPr>
              <a:xfrm>
                <a:off x="10073534" y="2073983"/>
                <a:ext cx="1685783" cy="369332"/>
              </a:xfrm>
              <a:prstGeom prst="rect">
                <a:avLst/>
              </a:prstGeom>
              <a:blipFill>
                <a:blip r:embed="rId5"/>
                <a:stretch>
                  <a:fillRect l="-5376" r="-3226" b="-33333"/>
                </a:stretch>
              </a:blipFill>
              <a:ln>
                <a:solidFill>
                  <a:schemeClr val="tx1"/>
                </a:solidFill>
              </a:ln>
            </p:spPr>
            <p:txBody>
              <a:bodyPr/>
              <a:lstStyle/>
              <a:p>
                <a:r>
                  <a:rPr lang="tr-TR">
                    <a:noFill/>
                  </a:rPr>
                  <a:t> </a:t>
                </a:r>
              </a:p>
            </p:txBody>
          </p:sp>
        </mc:Fallback>
      </mc:AlternateContent>
      <p:sp>
        <p:nvSpPr>
          <p:cNvPr id="9" name="Ok: Sağ 8">
            <a:extLst>
              <a:ext uri="{FF2B5EF4-FFF2-40B4-BE49-F238E27FC236}">
                <a16:creationId xmlns:a16="http://schemas.microsoft.com/office/drawing/2014/main" id="{55616860-89C6-F19F-E42D-6EBD1D34F68B}"/>
              </a:ext>
            </a:extLst>
          </p:cNvPr>
          <p:cNvSpPr/>
          <p:nvPr/>
        </p:nvSpPr>
        <p:spPr>
          <a:xfrm>
            <a:off x="4304541" y="2152833"/>
            <a:ext cx="447472" cy="244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67C8E197-F67F-EB8E-4944-FEFF2C8834DD}"/>
                  </a:ext>
                </a:extLst>
              </p:cNvPr>
              <p:cNvSpPr txBox="1"/>
              <p:nvPr/>
            </p:nvSpPr>
            <p:spPr>
              <a:xfrm>
                <a:off x="374513" y="2863229"/>
                <a:ext cx="5013167" cy="86055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𝑵𝒖</m:t>
                          </m:r>
                        </m:e>
                        <m:sub>
                          <m:r>
                            <a:rPr lang="tr-TR" sz="2400" b="1" i="1" smtClean="0">
                              <a:latin typeface="Cambria Math" panose="02040503050406030204" pitchFamily="18" charset="0"/>
                              <a:ea typeface="Cambria Math" panose="02040503050406030204" pitchFamily="18" charset="0"/>
                            </a:rPr>
                            <m:t>𝒃</m:t>
                          </m:r>
                        </m:sub>
                      </m:sSub>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d>
                            <m:dPr>
                              <m:ctrlPr>
                                <a:rPr lang="tr-TR" sz="2400" b="1" i="1" smtClean="0">
                                  <a:latin typeface="Cambria Math" panose="02040503050406030204" pitchFamily="18" charset="0"/>
                                  <a:ea typeface="Cambria Math" panose="02040503050406030204" pitchFamily="18" charset="0"/>
                                </a:rPr>
                              </m:ctrlPr>
                            </m:dPr>
                            <m:e>
                              <m:f>
                                <m:fPr>
                                  <m:type m:val="lin"/>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𝒇</m:t>
                                  </m:r>
                                </m:num>
                                <m:den>
                                  <m:r>
                                    <a:rPr lang="tr-TR" sz="2400" b="1" i="1" smtClean="0">
                                      <a:latin typeface="Cambria Math" panose="02040503050406030204" pitchFamily="18" charset="0"/>
                                      <a:ea typeface="Cambria Math" panose="02040503050406030204" pitchFamily="18" charset="0"/>
                                    </a:rPr>
                                    <m:t>𝟐</m:t>
                                  </m:r>
                                </m:den>
                              </m:f>
                            </m:e>
                          </m:d>
                          <m:d>
                            <m:dPr>
                              <m:ctrlPr>
                                <a:rPr lang="tr-TR" sz="2400" b="1" i="1" smtClean="0">
                                  <a:latin typeface="Cambria Math" panose="02040503050406030204" pitchFamily="18" charset="0"/>
                                  <a:ea typeface="Cambria Math" panose="02040503050406030204" pitchFamily="18" charset="0"/>
                                </a:rPr>
                              </m:ctrlPr>
                            </m:dPr>
                            <m:e>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𝑹𝒆</m:t>
                                  </m:r>
                                </m:e>
                                <m:sub>
                                  <m:r>
                                    <a:rPr lang="tr-TR" sz="2400" b="1" i="1" smtClean="0">
                                      <a:latin typeface="Cambria Math" panose="02040503050406030204" pitchFamily="18" charset="0"/>
                                      <a:ea typeface="Cambria Math" panose="02040503050406030204" pitchFamily="18" charset="0"/>
                                    </a:rPr>
                                    <m:t>𝒃</m:t>
                                  </m:r>
                                </m:sub>
                              </m:sSub>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𝟏𝟎𝟎𝟎</m:t>
                              </m:r>
                            </m:e>
                          </m:d>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𝑷𝒓</m:t>
                              </m:r>
                            </m:e>
                            <m:sub>
                              <m:r>
                                <a:rPr lang="tr-TR" sz="2400" b="1" i="1" smtClean="0">
                                  <a:latin typeface="Cambria Math" panose="02040503050406030204" pitchFamily="18" charset="0"/>
                                  <a:ea typeface="Cambria Math" panose="02040503050406030204" pitchFamily="18" charset="0"/>
                                </a:rPr>
                                <m:t>𝒃</m:t>
                              </m:r>
                            </m:sub>
                          </m:sSub>
                        </m:num>
                        <m:den>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𝟕</m:t>
                          </m:r>
                          <m:sSup>
                            <m:sSupPr>
                              <m:ctrlPr>
                                <a:rPr lang="tr-TR" sz="2400" b="1" i="1" smtClean="0">
                                  <a:latin typeface="Cambria Math" panose="02040503050406030204" pitchFamily="18" charset="0"/>
                                  <a:ea typeface="Cambria Math" panose="02040503050406030204" pitchFamily="18" charset="0"/>
                                </a:rPr>
                              </m:ctrlPr>
                            </m:sSupPr>
                            <m:e>
                              <m:d>
                                <m:dPr>
                                  <m:ctrlPr>
                                    <a:rPr lang="tr-TR" sz="2400" b="1" i="1" smtClean="0">
                                      <a:latin typeface="Cambria Math" panose="02040503050406030204" pitchFamily="18" charset="0"/>
                                      <a:ea typeface="Cambria Math" panose="02040503050406030204" pitchFamily="18" charset="0"/>
                                    </a:rPr>
                                  </m:ctrlPr>
                                </m:dPr>
                                <m:e>
                                  <m:f>
                                    <m:fPr>
                                      <m:type m:val="lin"/>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𝒇</m:t>
                                      </m:r>
                                    </m:num>
                                    <m:den>
                                      <m:r>
                                        <a:rPr lang="tr-TR" sz="2400" b="1" i="1" smtClean="0">
                                          <a:latin typeface="Cambria Math" panose="02040503050406030204" pitchFamily="18" charset="0"/>
                                          <a:ea typeface="Cambria Math" panose="02040503050406030204" pitchFamily="18" charset="0"/>
                                        </a:rPr>
                                        <m:t>𝟐</m:t>
                                      </m:r>
                                    </m:den>
                                  </m:f>
                                </m:e>
                              </m:d>
                            </m:e>
                            <m:sup>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sup>
                          </m:sSup>
                          <m:d>
                            <m:dPr>
                              <m:ctrlPr>
                                <a:rPr lang="tr-TR" sz="2400" b="1" i="1" smtClean="0">
                                  <a:latin typeface="Cambria Math" panose="02040503050406030204" pitchFamily="18" charset="0"/>
                                  <a:ea typeface="Cambria Math" panose="02040503050406030204" pitchFamily="18" charset="0"/>
                                </a:rPr>
                              </m:ctrlPr>
                            </m:dPr>
                            <m:e>
                              <m:sSup>
                                <m:sSupPr>
                                  <m:ctrlPr>
                                    <a:rPr lang="tr-TR" sz="2400" b="1" i="1" smtClean="0">
                                      <a:latin typeface="Cambria Math" panose="02040503050406030204" pitchFamily="18" charset="0"/>
                                      <a:ea typeface="Cambria Math" panose="02040503050406030204" pitchFamily="18" charset="0"/>
                                    </a:rPr>
                                  </m:ctrlPr>
                                </m:sSupPr>
                                <m:e>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𝑷𝒓</m:t>
                                      </m:r>
                                    </m:e>
                                    <m:sub>
                                      <m:r>
                                        <a:rPr lang="tr-TR" sz="2400" b="1" i="1" smtClean="0">
                                          <a:latin typeface="Cambria Math" panose="02040503050406030204" pitchFamily="18" charset="0"/>
                                          <a:ea typeface="Cambria Math" panose="02040503050406030204" pitchFamily="18" charset="0"/>
                                        </a:rPr>
                                        <m:t>𝒃</m:t>
                                      </m:r>
                                    </m:sub>
                                  </m:sSub>
                                </m:e>
                                <m:sup>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𝟑</m:t>
                                  </m:r>
                                </m:sup>
                              </m:sSup>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m:t>
                              </m:r>
                            </m:e>
                          </m:d>
                        </m:den>
                      </m:f>
                    </m:oMath>
                  </m:oMathPara>
                </a14:m>
                <a:endParaRPr lang="tr-TR" sz="2400" b="1" dirty="0"/>
              </a:p>
            </p:txBody>
          </p:sp>
        </mc:Choice>
        <mc:Fallback xmlns="">
          <p:sp>
            <p:nvSpPr>
              <p:cNvPr id="10" name="Metin kutusu 9">
                <a:extLst>
                  <a:ext uri="{FF2B5EF4-FFF2-40B4-BE49-F238E27FC236}">
                    <a16:creationId xmlns:a16="http://schemas.microsoft.com/office/drawing/2014/main" id="{67C8E197-F67F-EB8E-4944-FEFF2C8834DD}"/>
                  </a:ext>
                </a:extLst>
              </p:cNvPr>
              <p:cNvSpPr txBox="1">
                <a:spLocks noRot="1" noChangeAspect="1" noMove="1" noResize="1" noEditPoints="1" noAdjustHandles="1" noChangeArrowheads="1" noChangeShapeType="1" noTextEdit="1"/>
              </p:cNvSpPr>
              <p:nvPr/>
            </p:nvSpPr>
            <p:spPr>
              <a:xfrm>
                <a:off x="374513" y="2863229"/>
                <a:ext cx="5013167" cy="860557"/>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C65A145D-D17E-F8AF-E0A5-764E1D5A04EB}"/>
                  </a:ext>
                </a:extLst>
              </p:cNvPr>
              <p:cNvSpPr txBox="1"/>
              <p:nvPr/>
            </p:nvSpPr>
            <p:spPr>
              <a:xfrm>
                <a:off x="374513" y="4023713"/>
                <a:ext cx="5995680" cy="77361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𝑵𝒖</m:t>
                          </m:r>
                        </m:e>
                        <m:sub>
                          <m:r>
                            <a:rPr lang="tr-TR" sz="2400" b="1" i="1" smtClean="0">
                              <a:latin typeface="Cambria Math" panose="02040503050406030204" pitchFamily="18" charset="0"/>
                              <a:ea typeface="Cambria Math" panose="02040503050406030204" pitchFamily="18" charset="0"/>
                            </a:rPr>
                            <m:t>𝒃</m:t>
                          </m:r>
                        </m:sub>
                      </m:sSub>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d>
                            <m:dPr>
                              <m:ctrlPr>
                                <a:rPr lang="tr-TR" sz="2400" b="1" i="1" smtClean="0">
                                  <a:latin typeface="Cambria Math" panose="02040503050406030204" pitchFamily="18" charset="0"/>
                                  <a:ea typeface="Cambria Math" panose="02040503050406030204" pitchFamily="18" charset="0"/>
                                </a:rPr>
                              </m:ctrlPr>
                            </m:dPr>
                            <m:e>
                              <m:f>
                                <m:fPr>
                                  <m:type m:val="lin"/>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𝟎𝟎𝟒𝟕</m:t>
                                  </m:r>
                                </m:num>
                                <m:den>
                                  <m:r>
                                    <a:rPr lang="tr-TR" sz="2400" b="1" i="1" smtClean="0">
                                      <a:latin typeface="Cambria Math" panose="02040503050406030204" pitchFamily="18" charset="0"/>
                                      <a:ea typeface="Cambria Math" panose="02040503050406030204" pitchFamily="18" charset="0"/>
                                    </a:rPr>
                                    <m:t>𝟐</m:t>
                                  </m:r>
                                </m:den>
                              </m:f>
                            </m:e>
                          </m:d>
                          <m:d>
                            <m:dPr>
                              <m:ctrlPr>
                                <a:rPr lang="tr-TR" sz="2400" b="1" i="1" smtClean="0">
                                  <a:latin typeface="Cambria Math" panose="02040503050406030204" pitchFamily="18" charset="0"/>
                                  <a:ea typeface="Cambria Math" panose="02040503050406030204" pitchFamily="18" charset="0"/>
                                </a:rPr>
                              </m:ctrlPr>
                            </m:dPr>
                            <m:e>
                              <m:r>
                                <a:rPr lang="tr-TR" sz="2400" b="1" i="1" smtClean="0">
                                  <a:latin typeface="Cambria Math" panose="02040503050406030204" pitchFamily="18" charset="0"/>
                                  <a:ea typeface="Cambria Math" panose="02040503050406030204" pitchFamily="18" charset="0"/>
                                </a:rPr>
                                <m:t>𝟕𝟔𝟎𝟓𝟔</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𝟏𝟎𝟎𝟎</m:t>
                              </m:r>
                            </m:e>
                          </m:d>
                          <m:r>
                            <a:rPr lang="tr-TR" sz="2400" b="1" i="1" smtClean="0">
                              <a:latin typeface="Cambria Math" panose="02040503050406030204" pitchFamily="18" charset="0"/>
                              <a:ea typeface="Cambria Math" panose="02040503050406030204" pitchFamily="18" charset="0"/>
                            </a:rPr>
                            <m:t>𝟔</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𝟐𝟗</m:t>
                          </m:r>
                        </m:num>
                        <m:den>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𝟕</m:t>
                          </m:r>
                          <m:sSup>
                            <m:sSupPr>
                              <m:ctrlPr>
                                <a:rPr lang="tr-TR" sz="2400" b="1" i="1" smtClean="0">
                                  <a:latin typeface="Cambria Math" panose="02040503050406030204" pitchFamily="18" charset="0"/>
                                  <a:ea typeface="Cambria Math" panose="02040503050406030204" pitchFamily="18" charset="0"/>
                                </a:rPr>
                              </m:ctrlPr>
                            </m:sSupPr>
                            <m:e>
                              <m:d>
                                <m:dPr>
                                  <m:ctrlPr>
                                    <a:rPr lang="tr-TR" sz="2400" b="1" i="1" smtClean="0">
                                      <a:latin typeface="Cambria Math" panose="02040503050406030204" pitchFamily="18" charset="0"/>
                                      <a:ea typeface="Cambria Math" panose="02040503050406030204" pitchFamily="18" charset="0"/>
                                    </a:rPr>
                                  </m:ctrlPr>
                                </m:dPr>
                                <m:e>
                                  <m:f>
                                    <m:fPr>
                                      <m:type m:val="lin"/>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𝟎𝟎𝟒𝟕</m:t>
                                      </m:r>
                                    </m:num>
                                    <m:den>
                                      <m:r>
                                        <a:rPr lang="tr-TR" sz="2400" b="1" i="1" smtClean="0">
                                          <a:latin typeface="Cambria Math" panose="02040503050406030204" pitchFamily="18" charset="0"/>
                                          <a:ea typeface="Cambria Math" panose="02040503050406030204" pitchFamily="18" charset="0"/>
                                        </a:rPr>
                                        <m:t>𝟐</m:t>
                                      </m:r>
                                    </m:den>
                                  </m:f>
                                </m:e>
                              </m:d>
                            </m:e>
                            <m:sup>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m:t>
                              </m:r>
                            </m:sup>
                          </m:sSup>
                          <m:d>
                            <m:dPr>
                              <m:ctrlPr>
                                <a:rPr lang="tr-TR" sz="2400" b="1" i="1" smtClean="0">
                                  <a:latin typeface="Cambria Math" panose="02040503050406030204" pitchFamily="18" charset="0"/>
                                  <a:ea typeface="Cambria Math" panose="02040503050406030204" pitchFamily="18" charset="0"/>
                                </a:rPr>
                              </m:ctrlPr>
                            </m:dPr>
                            <m:e>
                              <m:sSup>
                                <m:sSupPr>
                                  <m:ctrlPr>
                                    <a:rPr lang="tr-TR" sz="2400" b="1" i="1" smtClean="0">
                                      <a:latin typeface="Cambria Math" panose="02040503050406030204" pitchFamily="18" charset="0"/>
                                      <a:ea typeface="Cambria Math" panose="02040503050406030204" pitchFamily="18" charset="0"/>
                                    </a:rPr>
                                  </m:ctrlPr>
                                </m:sSupPr>
                                <m:e>
                                  <m:r>
                                    <a:rPr lang="tr-TR" sz="2400" b="1" i="1" smtClean="0">
                                      <a:latin typeface="Cambria Math" panose="02040503050406030204" pitchFamily="18" charset="0"/>
                                      <a:ea typeface="Cambria Math" panose="02040503050406030204" pitchFamily="18" charset="0"/>
                                    </a:rPr>
                                    <m:t>𝟔</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𝟐𝟗</m:t>
                                  </m:r>
                                </m:e>
                                <m:sup>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𝟑</m:t>
                                  </m:r>
                                </m:sup>
                              </m:sSup>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m:t>
                              </m:r>
                            </m:e>
                          </m:d>
                        </m:den>
                      </m:f>
                    </m:oMath>
                  </m:oMathPara>
                </a14:m>
                <a:endParaRPr lang="tr-TR" sz="2400" b="1" dirty="0"/>
              </a:p>
            </p:txBody>
          </p:sp>
        </mc:Choice>
        <mc:Fallback xmlns="">
          <p:sp>
            <p:nvSpPr>
              <p:cNvPr id="11" name="Metin kutusu 10">
                <a:extLst>
                  <a:ext uri="{FF2B5EF4-FFF2-40B4-BE49-F238E27FC236}">
                    <a16:creationId xmlns:a16="http://schemas.microsoft.com/office/drawing/2014/main" id="{C65A145D-D17E-F8AF-E0A5-764E1D5A04EB}"/>
                  </a:ext>
                </a:extLst>
              </p:cNvPr>
              <p:cNvSpPr txBox="1">
                <a:spLocks noRot="1" noChangeAspect="1" noMove="1" noResize="1" noEditPoints="1" noAdjustHandles="1" noChangeArrowheads="1" noChangeShapeType="1" noTextEdit="1"/>
              </p:cNvSpPr>
              <p:nvPr/>
            </p:nvSpPr>
            <p:spPr>
              <a:xfrm>
                <a:off x="374513" y="4023713"/>
                <a:ext cx="5995680" cy="773610"/>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3F90012F-1CC1-7E28-6C03-85D7EB96807F}"/>
                  </a:ext>
                </a:extLst>
              </p:cNvPr>
              <p:cNvSpPr txBox="1"/>
              <p:nvPr/>
            </p:nvSpPr>
            <p:spPr>
              <a:xfrm>
                <a:off x="7313756" y="4225852"/>
                <a:ext cx="1611980"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𝑵𝒖</m:t>
                          </m:r>
                        </m:e>
                        <m:sub>
                          <m:r>
                            <a:rPr lang="tr-TR" sz="2400" b="1" i="1" smtClean="0">
                              <a:latin typeface="Cambria Math" panose="02040503050406030204" pitchFamily="18" charset="0"/>
                              <a:ea typeface="Cambria Math" panose="02040503050406030204" pitchFamily="18" charset="0"/>
                            </a:rPr>
                            <m:t>𝒃</m:t>
                          </m:r>
                        </m:sub>
                      </m:sSub>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𝟒𝟒𝟕</m:t>
                      </m:r>
                    </m:oMath>
                  </m:oMathPara>
                </a14:m>
                <a:endParaRPr lang="tr-TR" sz="2400" b="1" dirty="0"/>
              </a:p>
            </p:txBody>
          </p:sp>
        </mc:Choice>
        <mc:Fallback xmlns="">
          <p:sp>
            <p:nvSpPr>
              <p:cNvPr id="12" name="Metin kutusu 11">
                <a:extLst>
                  <a:ext uri="{FF2B5EF4-FFF2-40B4-BE49-F238E27FC236}">
                    <a16:creationId xmlns:a16="http://schemas.microsoft.com/office/drawing/2014/main" id="{3F90012F-1CC1-7E28-6C03-85D7EB96807F}"/>
                  </a:ext>
                </a:extLst>
              </p:cNvPr>
              <p:cNvSpPr txBox="1">
                <a:spLocks noRot="1" noChangeAspect="1" noMove="1" noResize="1" noEditPoints="1" noAdjustHandles="1" noChangeArrowheads="1" noChangeShapeType="1" noTextEdit="1"/>
              </p:cNvSpPr>
              <p:nvPr/>
            </p:nvSpPr>
            <p:spPr>
              <a:xfrm>
                <a:off x="7313756" y="4225852"/>
                <a:ext cx="1611980" cy="369332"/>
              </a:xfrm>
              <a:prstGeom prst="rect">
                <a:avLst/>
              </a:prstGeom>
              <a:blipFill>
                <a:blip r:embed="rId8"/>
                <a:stretch>
                  <a:fillRect l="-3759" r="-3383" b="-15873"/>
                </a:stretch>
              </a:blipFill>
              <a:ln>
                <a:solidFill>
                  <a:schemeClr val="tx1"/>
                </a:solidFill>
              </a:ln>
            </p:spPr>
            <p:txBody>
              <a:bodyPr/>
              <a:lstStyle/>
              <a:p>
                <a:r>
                  <a:rPr lang="tr-TR">
                    <a:noFill/>
                  </a:rPr>
                  <a:t> </a:t>
                </a:r>
              </a:p>
            </p:txBody>
          </p:sp>
        </mc:Fallback>
      </mc:AlternateContent>
      <p:sp>
        <p:nvSpPr>
          <p:cNvPr id="13" name="Ok: Sağ 12">
            <a:extLst>
              <a:ext uri="{FF2B5EF4-FFF2-40B4-BE49-F238E27FC236}">
                <a16:creationId xmlns:a16="http://schemas.microsoft.com/office/drawing/2014/main" id="{D66DCD99-ED3E-E730-7D6E-E08F59F77311}"/>
              </a:ext>
            </a:extLst>
          </p:cNvPr>
          <p:cNvSpPr/>
          <p:nvPr/>
        </p:nvSpPr>
        <p:spPr>
          <a:xfrm>
            <a:off x="6613374" y="4288398"/>
            <a:ext cx="447472" cy="244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Sağ 13">
            <a:extLst>
              <a:ext uri="{FF2B5EF4-FFF2-40B4-BE49-F238E27FC236}">
                <a16:creationId xmlns:a16="http://schemas.microsoft.com/office/drawing/2014/main" id="{DB48A26C-276B-F46D-CC87-5D197B58F995}"/>
              </a:ext>
            </a:extLst>
          </p:cNvPr>
          <p:cNvSpPr/>
          <p:nvPr/>
        </p:nvSpPr>
        <p:spPr>
          <a:xfrm>
            <a:off x="9423356" y="2152833"/>
            <a:ext cx="447472" cy="244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5" name="Metin kutusu 14">
                <a:extLst>
                  <a:ext uri="{FF2B5EF4-FFF2-40B4-BE49-F238E27FC236}">
                    <a16:creationId xmlns:a16="http://schemas.microsoft.com/office/drawing/2014/main" id="{0431005A-DA1E-D377-4A43-2BC96FB1414C}"/>
                  </a:ext>
                </a:extLst>
              </p:cNvPr>
              <p:cNvSpPr txBox="1"/>
              <p:nvPr/>
            </p:nvSpPr>
            <p:spPr>
              <a:xfrm>
                <a:off x="374513" y="5420085"/>
                <a:ext cx="1536574" cy="76194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𝒉</m:t>
                          </m:r>
                        </m:e>
                        <m:sub>
                          <m:r>
                            <a:rPr lang="tr-TR" sz="2400" b="1" i="1" smtClean="0">
                              <a:latin typeface="Cambria Math" panose="02040503050406030204" pitchFamily="18" charset="0"/>
                              <a:ea typeface="Cambria Math" panose="02040503050406030204" pitchFamily="18" charset="0"/>
                            </a:rPr>
                            <m:t>𝒊</m:t>
                          </m:r>
                        </m:sub>
                      </m:sSub>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𝑵𝒖</m:t>
                              </m:r>
                            </m:e>
                            <m:sub>
                              <m:r>
                                <a:rPr lang="tr-TR" sz="2400" b="1" i="1">
                                  <a:latin typeface="Cambria Math" panose="02040503050406030204" pitchFamily="18" charset="0"/>
                                  <a:ea typeface="Cambria Math" panose="02040503050406030204" pitchFamily="18" charset="0"/>
                                </a:rPr>
                                <m:t>𝒃</m:t>
                              </m:r>
                            </m:sub>
                          </m:sSub>
                          <m:r>
                            <a:rPr lang="tr-TR" sz="2400" b="1" i="1" smtClean="0">
                              <a:latin typeface="Cambria Math" panose="02040503050406030204" pitchFamily="18" charset="0"/>
                              <a:ea typeface="Cambria Math" panose="02040503050406030204" pitchFamily="18" charset="0"/>
                            </a:rPr>
                            <m:t>𝒌</m:t>
                          </m:r>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𝒊</m:t>
                              </m:r>
                            </m:sub>
                          </m:sSub>
                        </m:den>
                      </m:f>
                    </m:oMath>
                  </m:oMathPara>
                </a14:m>
                <a:endParaRPr lang="tr-TR" sz="2400" b="1" dirty="0"/>
              </a:p>
            </p:txBody>
          </p:sp>
        </mc:Choice>
        <mc:Fallback xmlns="">
          <p:sp>
            <p:nvSpPr>
              <p:cNvPr id="15" name="Metin kutusu 14">
                <a:extLst>
                  <a:ext uri="{FF2B5EF4-FFF2-40B4-BE49-F238E27FC236}">
                    <a16:creationId xmlns:a16="http://schemas.microsoft.com/office/drawing/2014/main" id="{0431005A-DA1E-D377-4A43-2BC96FB1414C}"/>
                  </a:ext>
                </a:extLst>
              </p:cNvPr>
              <p:cNvSpPr txBox="1">
                <a:spLocks noRot="1" noChangeAspect="1" noMove="1" noResize="1" noEditPoints="1" noAdjustHandles="1" noChangeArrowheads="1" noChangeShapeType="1" noTextEdit="1"/>
              </p:cNvSpPr>
              <p:nvPr/>
            </p:nvSpPr>
            <p:spPr>
              <a:xfrm>
                <a:off x="374513" y="5420085"/>
                <a:ext cx="1536574" cy="761940"/>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Metin kutusu 15">
                <a:extLst>
                  <a:ext uri="{FF2B5EF4-FFF2-40B4-BE49-F238E27FC236}">
                    <a16:creationId xmlns:a16="http://schemas.microsoft.com/office/drawing/2014/main" id="{739E2F0D-D0FD-2AF5-6433-6C6D0079052A}"/>
                  </a:ext>
                </a:extLst>
              </p:cNvPr>
              <p:cNvSpPr txBox="1"/>
              <p:nvPr/>
            </p:nvSpPr>
            <p:spPr>
              <a:xfrm>
                <a:off x="2881096" y="5420085"/>
                <a:ext cx="2349361" cy="70134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𝒉</m:t>
                          </m:r>
                        </m:e>
                        <m:sub>
                          <m:r>
                            <a:rPr lang="tr-TR" sz="2400" b="1" i="1" smtClean="0">
                              <a:latin typeface="Cambria Math" panose="02040503050406030204" pitchFamily="18" charset="0"/>
                              <a:ea typeface="Cambria Math" panose="02040503050406030204" pitchFamily="18" charset="0"/>
                            </a:rPr>
                            <m:t>𝒊</m:t>
                          </m:r>
                        </m:sub>
                      </m:sSub>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𝟒𝟒𝟕</m:t>
                          </m:r>
                          <m:r>
                            <a:rPr lang="tr-TR" sz="2400" b="1" i="1" smtClean="0">
                              <a:latin typeface="Cambria Math" panose="02040503050406030204" pitchFamily="18" charset="0"/>
                              <a:ea typeface="Cambria Math" panose="02040503050406030204" pitchFamily="18" charset="0"/>
                            </a:rPr>
                            <m:t>𝒙</m:t>
                          </m:r>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𝟔𝟎𝟓</m:t>
                          </m:r>
                        </m:num>
                        <m:den>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𝟎𝟐𝟐𝟏</m:t>
                          </m:r>
                        </m:den>
                      </m:f>
                    </m:oMath>
                  </m:oMathPara>
                </a14:m>
                <a:endParaRPr lang="tr-TR" sz="2400" b="1" dirty="0"/>
              </a:p>
            </p:txBody>
          </p:sp>
        </mc:Choice>
        <mc:Fallback xmlns="">
          <p:sp>
            <p:nvSpPr>
              <p:cNvPr id="16" name="Metin kutusu 15">
                <a:extLst>
                  <a:ext uri="{FF2B5EF4-FFF2-40B4-BE49-F238E27FC236}">
                    <a16:creationId xmlns:a16="http://schemas.microsoft.com/office/drawing/2014/main" id="{739E2F0D-D0FD-2AF5-6433-6C6D0079052A}"/>
                  </a:ext>
                </a:extLst>
              </p:cNvPr>
              <p:cNvSpPr txBox="1">
                <a:spLocks noRot="1" noChangeAspect="1" noMove="1" noResize="1" noEditPoints="1" noAdjustHandles="1" noChangeArrowheads="1" noChangeShapeType="1" noTextEdit="1"/>
              </p:cNvSpPr>
              <p:nvPr/>
            </p:nvSpPr>
            <p:spPr>
              <a:xfrm>
                <a:off x="2881096" y="5420085"/>
                <a:ext cx="2349361" cy="701346"/>
              </a:xfrm>
              <a:prstGeom prst="rect">
                <a:avLst/>
              </a:prstGeom>
              <a:blipFill>
                <a:blip r:embed="rId10"/>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Metin kutusu 16">
                <a:extLst>
                  <a:ext uri="{FF2B5EF4-FFF2-40B4-BE49-F238E27FC236}">
                    <a16:creationId xmlns:a16="http://schemas.microsoft.com/office/drawing/2014/main" id="{C548931E-DCCF-8A72-A2A5-6E3FA4301DBE}"/>
                  </a:ext>
                </a:extLst>
              </p:cNvPr>
              <p:cNvSpPr txBox="1"/>
              <p:nvPr/>
            </p:nvSpPr>
            <p:spPr>
              <a:xfrm>
                <a:off x="6028294" y="5420085"/>
                <a:ext cx="2706767" cy="69140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𝒉</m:t>
                          </m:r>
                        </m:e>
                        <m:sub>
                          <m:r>
                            <a:rPr lang="tr-TR" sz="2400" b="1" i="1" smtClean="0">
                              <a:latin typeface="Cambria Math" panose="02040503050406030204" pitchFamily="18" charset="0"/>
                              <a:ea typeface="Cambria Math" panose="02040503050406030204" pitchFamily="18" charset="0"/>
                            </a:rPr>
                            <m:t>𝒊</m:t>
                          </m:r>
                        </m:sub>
                      </m:sSub>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𝟏𝟐𝟐𝟑𝟔</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𝟗</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𝑾</m:t>
                          </m:r>
                        </m:num>
                        <m:den>
                          <m:sSup>
                            <m:sSupPr>
                              <m:ctrlPr>
                                <a:rPr lang="tr-TR" sz="2400" b="1" i="1" smtClean="0">
                                  <a:latin typeface="Cambria Math" panose="02040503050406030204" pitchFamily="18" charset="0"/>
                                  <a:ea typeface="Cambria Math" panose="02040503050406030204" pitchFamily="18" charset="0"/>
                                </a:rPr>
                              </m:ctrlPr>
                            </m:sSupPr>
                            <m:e>
                              <m:r>
                                <a:rPr lang="tr-TR" sz="2400" b="1" i="1" smtClean="0">
                                  <a:latin typeface="Cambria Math" panose="02040503050406030204" pitchFamily="18" charset="0"/>
                                  <a:ea typeface="Cambria Math" panose="02040503050406030204" pitchFamily="18" charset="0"/>
                                </a:rPr>
                                <m:t>𝒎</m:t>
                              </m:r>
                            </m:e>
                            <m:sup>
                              <m:r>
                                <a:rPr lang="tr-TR" sz="2400" b="1" i="1" smtClean="0">
                                  <a:latin typeface="Cambria Math" panose="02040503050406030204" pitchFamily="18" charset="0"/>
                                  <a:ea typeface="Cambria Math" panose="02040503050406030204" pitchFamily="18" charset="0"/>
                                </a:rPr>
                                <m:t>𝟐</m:t>
                              </m:r>
                            </m:sup>
                          </m:sSup>
                          <m:r>
                            <a:rPr lang="tr-TR" sz="2400" b="1" i="1" smtClean="0">
                              <a:latin typeface="Cambria Math" panose="02040503050406030204" pitchFamily="18" charset="0"/>
                              <a:ea typeface="Cambria Math" panose="02040503050406030204" pitchFamily="18" charset="0"/>
                            </a:rPr>
                            <m:t>𝑲</m:t>
                          </m:r>
                        </m:den>
                      </m:f>
                    </m:oMath>
                  </m:oMathPara>
                </a14:m>
                <a:endParaRPr lang="tr-TR" sz="2400" b="1" dirty="0">
                  <a:ea typeface="Cambria Math" panose="02040503050406030204" pitchFamily="18" charset="0"/>
                </a:endParaRPr>
              </a:p>
            </p:txBody>
          </p:sp>
        </mc:Choice>
        <mc:Fallback xmlns="">
          <p:sp>
            <p:nvSpPr>
              <p:cNvPr id="17" name="Metin kutusu 16">
                <a:extLst>
                  <a:ext uri="{FF2B5EF4-FFF2-40B4-BE49-F238E27FC236}">
                    <a16:creationId xmlns:a16="http://schemas.microsoft.com/office/drawing/2014/main" id="{C548931E-DCCF-8A72-A2A5-6E3FA4301DBE}"/>
                  </a:ext>
                </a:extLst>
              </p:cNvPr>
              <p:cNvSpPr txBox="1">
                <a:spLocks noRot="1" noChangeAspect="1" noMove="1" noResize="1" noEditPoints="1" noAdjustHandles="1" noChangeArrowheads="1" noChangeShapeType="1" noTextEdit="1"/>
              </p:cNvSpPr>
              <p:nvPr/>
            </p:nvSpPr>
            <p:spPr>
              <a:xfrm>
                <a:off x="6028294" y="5420085"/>
                <a:ext cx="2706767" cy="691408"/>
              </a:xfrm>
              <a:prstGeom prst="rect">
                <a:avLst/>
              </a:prstGeom>
              <a:blipFill>
                <a:blip r:embed="rId11"/>
                <a:stretch>
                  <a:fillRect/>
                </a:stretch>
              </a:blipFill>
              <a:ln>
                <a:solidFill>
                  <a:schemeClr val="tx1"/>
                </a:solidFill>
              </a:ln>
            </p:spPr>
            <p:txBody>
              <a:bodyPr/>
              <a:lstStyle/>
              <a:p>
                <a:r>
                  <a:rPr lang="tr-TR">
                    <a:noFill/>
                  </a:rPr>
                  <a:t> </a:t>
                </a:r>
              </a:p>
            </p:txBody>
          </p:sp>
        </mc:Fallback>
      </mc:AlternateContent>
      <p:sp>
        <p:nvSpPr>
          <p:cNvPr id="18" name="Ok: Sağ 17">
            <a:extLst>
              <a:ext uri="{FF2B5EF4-FFF2-40B4-BE49-F238E27FC236}">
                <a16:creationId xmlns:a16="http://schemas.microsoft.com/office/drawing/2014/main" id="{B7C11582-43A1-A111-93BC-FA0ABA1EB053}"/>
              </a:ext>
            </a:extLst>
          </p:cNvPr>
          <p:cNvSpPr/>
          <p:nvPr/>
        </p:nvSpPr>
        <p:spPr>
          <a:xfrm>
            <a:off x="2130458" y="5678935"/>
            <a:ext cx="447472" cy="244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k: Sağ 18">
            <a:extLst>
              <a:ext uri="{FF2B5EF4-FFF2-40B4-BE49-F238E27FC236}">
                <a16:creationId xmlns:a16="http://schemas.microsoft.com/office/drawing/2014/main" id="{EE49D8FE-7750-2792-EFF9-988ACAC6040B}"/>
              </a:ext>
            </a:extLst>
          </p:cNvPr>
          <p:cNvSpPr/>
          <p:nvPr/>
        </p:nvSpPr>
        <p:spPr>
          <a:xfrm>
            <a:off x="5405639" y="5643669"/>
            <a:ext cx="447472" cy="244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234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57215-34A1-2937-534C-3E35A8872B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EEA283B-AA39-BBA3-3E5F-80D9602F9737}"/>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69594FC3-EE4D-52D7-9887-2DBF8D59D329}"/>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CB106DAF-5764-A458-1BD4-16FDEBCD742F}"/>
              </a:ext>
            </a:extLst>
          </p:cNvPr>
          <p:cNvSpPr txBox="1"/>
          <p:nvPr/>
        </p:nvSpPr>
        <p:spPr>
          <a:xfrm>
            <a:off x="217281" y="74909"/>
            <a:ext cx="4535788" cy="707886"/>
          </a:xfrm>
          <a:prstGeom prst="rect">
            <a:avLst/>
          </a:prstGeom>
          <a:noFill/>
        </p:spPr>
        <p:txBody>
          <a:bodyPr wrap="square" rtlCol="0">
            <a:spAutoFit/>
          </a:bodyPr>
          <a:lstStyle/>
          <a:p>
            <a:r>
              <a:rPr lang="tr-TR" sz="4000" b="1" dirty="0"/>
              <a:t>EXAMPLE 5.1</a:t>
            </a:r>
          </a:p>
        </p:txBody>
      </p:sp>
      <p:sp>
        <p:nvSpPr>
          <p:cNvPr id="2" name="Metin kutusu 1">
            <a:extLst>
              <a:ext uri="{FF2B5EF4-FFF2-40B4-BE49-F238E27FC236}">
                <a16:creationId xmlns:a16="http://schemas.microsoft.com/office/drawing/2014/main" id="{EC372758-4B21-30C0-5EFE-F88A4F6BC63A}"/>
              </a:ext>
            </a:extLst>
          </p:cNvPr>
          <p:cNvSpPr txBox="1"/>
          <p:nvPr/>
        </p:nvSpPr>
        <p:spPr>
          <a:xfrm>
            <a:off x="217281" y="1056945"/>
            <a:ext cx="11825562" cy="769441"/>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err="1"/>
              <a:t>The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 </a:t>
            </a:r>
            <a:r>
              <a:rPr lang="tr-TR" sz="2200" b="1" dirty="0" err="1"/>
              <a:t>for</a:t>
            </a:r>
            <a:r>
              <a:rPr lang="tr-TR" sz="2200" b="1" dirty="0"/>
              <a:t> </a:t>
            </a:r>
            <a:r>
              <a:rPr lang="tr-TR" sz="2200" b="1" dirty="0" err="1"/>
              <a:t>the</a:t>
            </a:r>
            <a:r>
              <a:rPr lang="tr-TR" sz="2200" b="1" dirty="0"/>
              <a:t> </a:t>
            </a:r>
            <a:r>
              <a:rPr lang="tr-TR" sz="2200" b="1" dirty="0" err="1"/>
              <a:t>clean</a:t>
            </a:r>
            <a:r>
              <a:rPr lang="tr-TR" sz="2200" b="1" dirty="0"/>
              <a:t> and </a:t>
            </a:r>
            <a:r>
              <a:rPr lang="tr-TR" sz="2200" b="1" dirty="0" err="1"/>
              <a:t>fouled</a:t>
            </a:r>
            <a:r>
              <a:rPr lang="tr-TR" sz="2200" b="1" dirty="0"/>
              <a:t> </a:t>
            </a:r>
            <a:r>
              <a:rPr lang="tr-TR" sz="2200" b="1" dirty="0" err="1"/>
              <a:t>surfaces</a:t>
            </a:r>
            <a:r>
              <a:rPr lang="tr-TR" sz="2200" b="1" dirty="0"/>
              <a:t> </a:t>
            </a:r>
            <a:r>
              <a:rPr lang="tr-TR" sz="2200" b="1" dirty="0" err="1"/>
              <a:t>based</a:t>
            </a:r>
            <a:r>
              <a:rPr lang="tr-TR" sz="2200" b="1" dirty="0"/>
              <a:t> on </a:t>
            </a:r>
            <a:r>
              <a:rPr lang="tr-TR" sz="2200" b="1" dirty="0" err="1"/>
              <a:t>the</a:t>
            </a:r>
            <a:r>
              <a:rPr lang="tr-TR" sz="2200" b="1" dirty="0"/>
              <a:t> </a:t>
            </a:r>
            <a:r>
              <a:rPr lang="tr-TR" sz="2200" b="1" dirty="0" err="1"/>
              <a:t>oturside</a:t>
            </a:r>
            <a:r>
              <a:rPr lang="tr-TR" sz="2200" b="1" dirty="0"/>
              <a:t> </a:t>
            </a:r>
            <a:r>
              <a:rPr lang="tr-TR" sz="2200" b="1" dirty="0" err="1"/>
              <a:t>surface</a:t>
            </a:r>
            <a:r>
              <a:rPr lang="tr-TR" sz="2200" b="1" dirty="0"/>
              <a:t> </a:t>
            </a:r>
            <a:r>
              <a:rPr lang="tr-TR" sz="2200" b="1" dirty="0" err="1"/>
              <a:t>area</a:t>
            </a:r>
            <a:r>
              <a:rPr lang="tr-TR" sz="2200" b="1" dirty="0"/>
              <a:t> of </a:t>
            </a:r>
            <a:r>
              <a:rPr lang="tr-TR" sz="2200" b="1" dirty="0" err="1"/>
              <a:t>the</a:t>
            </a:r>
            <a:r>
              <a:rPr lang="tr-TR" sz="2200" b="1" dirty="0"/>
              <a:t> </a:t>
            </a:r>
            <a:r>
              <a:rPr lang="tr-TR" sz="2200" b="1" dirty="0" err="1"/>
              <a:t>tube</a:t>
            </a:r>
            <a:r>
              <a:rPr lang="tr-TR" sz="2200" b="1" dirty="0"/>
              <a:t> </a:t>
            </a:r>
            <a:r>
              <a:rPr lang="tr-TR" sz="2200" b="1" dirty="0" err="1"/>
              <a:t>are</a:t>
            </a:r>
            <a:r>
              <a:rPr lang="tr-TR" sz="2200" b="1" dirty="0"/>
              <a:t>:</a:t>
            </a: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6E26C481-E4C4-DCEB-06CD-02E0EBA92569}"/>
                  </a:ext>
                </a:extLst>
              </p:cNvPr>
              <p:cNvSpPr txBox="1"/>
              <p:nvPr/>
            </p:nvSpPr>
            <p:spPr>
              <a:xfrm>
                <a:off x="666342" y="2061100"/>
                <a:ext cx="4431213" cy="13902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𝑼</m:t>
                          </m:r>
                        </m:e>
                        <m:sub>
                          <m:r>
                            <a:rPr lang="tr-TR" sz="2400" b="1" i="1" smtClean="0">
                              <a:latin typeface="Cambria Math" panose="02040503050406030204" pitchFamily="18" charset="0"/>
                              <a:ea typeface="Cambria Math" panose="02040503050406030204" pitchFamily="18" charset="0"/>
                            </a:rPr>
                            <m:t>𝒄</m:t>
                          </m:r>
                        </m:sub>
                      </m:sSub>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f>
                            <m:fPr>
                              <m:ctrlPr>
                                <a:rPr lang="tr-TR" sz="2400" b="1" i="1" smtClean="0">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𝒐</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𝒊</m:t>
                                  </m:r>
                                </m:sub>
                              </m:sSub>
                            </m:den>
                          </m:f>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𝒉</m:t>
                                  </m:r>
                                </m:e>
                                <m:sub>
                                  <m:r>
                                    <a:rPr lang="tr-TR" sz="2400" b="1" i="1">
                                      <a:latin typeface="Cambria Math" panose="02040503050406030204" pitchFamily="18" charset="0"/>
                                      <a:ea typeface="Cambria Math" panose="02040503050406030204" pitchFamily="18" charset="0"/>
                                    </a:rPr>
                                    <m:t>𝒊</m:t>
                                  </m:r>
                                </m:sub>
                              </m:sSub>
                            </m:den>
                          </m:f>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𝒐</m:t>
                                  </m:r>
                                </m:sub>
                              </m:sSub>
                              <m:r>
                                <a:rPr lang="tr-TR" sz="2400" b="1" i="1" smtClean="0">
                                  <a:latin typeface="Cambria Math" panose="02040503050406030204" pitchFamily="18" charset="0"/>
                                  <a:ea typeface="Cambria Math" panose="02040503050406030204" pitchFamily="18" charset="0"/>
                                </a:rPr>
                                <m:t>𝒍𝒏</m:t>
                              </m:r>
                              <m:d>
                                <m:dPr>
                                  <m:ctrlPr>
                                    <a:rPr lang="tr-TR" sz="2400" b="1" i="1" smtClean="0">
                                      <a:latin typeface="Cambria Math" panose="02040503050406030204" pitchFamily="18" charset="0"/>
                                      <a:ea typeface="Cambria Math" panose="02040503050406030204" pitchFamily="18" charset="0"/>
                                    </a:rPr>
                                  </m:ctrlPr>
                                </m:dPr>
                                <m:e>
                                  <m:f>
                                    <m:fPr>
                                      <m:type m:val="skw"/>
                                      <m:ctrlPr>
                                        <a:rPr lang="tr-TR" sz="2400" b="1" i="1" smtClean="0">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𝒐</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𝒊</m:t>
                                          </m:r>
                                        </m:sub>
                                      </m:sSub>
                                    </m:den>
                                  </m:f>
                                </m:e>
                              </m:d>
                            </m:num>
                            <m:den>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𝒌</m:t>
                              </m:r>
                            </m:den>
                          </m:f>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𝒉</m:t>
                                  </m:r>
                                </m:e>
                                <m:sub>
                                  <m:r>
                                    <a:rPr lang="tr-TR" sz="2400" b="1" i="1">
                                      <a:latin typeface="Cambria Math" panose="02040503050406030204" pitchFamily="18" charset="0"/>
                                      <a:ea typeface="Cambria Math" panose="02040503050406030204" pitchFamily="18" charset="0"/>
                                    </a:rPr>
                                    <m:t>𝒐</m:t>
                                  </m:r>
                                </m:sub>
                              </m:sSub>
                            </m:den>
                          </m:f>
                        </m:den>
                      </m:f>
                    </m:oMath>
                  </m:oMathPara>
                </a14:m>
                <a:endParaRPr lang="tr-TR" sz="2400" b="1" dirty="0"/>
              </a:p>
            </p:txBody>
          </p:sp>
        </mc:Choice>
        <mc:Fallback xmlns="">
          <p:sp>
            <p:nvSpPr>
              <p:cNvPr id="3" name="Metin kutusu 2">
                <a:extLst>
                  <a:ext uri="{FF2B5EF4-FFF2-40B4-BE49-F238E27FC236}">
                    <a16:creationId xmlns:a16="http://schemas.microsoft.com/office/drawing/2014/main" id="{6E26C481-E4C4-DCEB-06CD-02E0EBA92569}"/>
                  </a:ext>
                </a:extLst>
              </p:cNvPr>
              <p:cNvSpPr txBox="1">
                <a:spLocks noRot="1" noChangeAspect="1" noMove="1" noResize="1" noEditPoints="1" noAdjustHandles="1" noChangeArrowheads="1" noChangeShapeType="1" noTextEdit="1"/>
              </p:cNvSpPr>
              <p:nvPr/>
            </p:nvSpPr>
            <p:spPr>
              <a:xfrm>
                <a:off x="666342" y="2061100"/>
                <a:ext cx="4431213" cy="1390252"/>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6E2CC456-9ECA-45F3-1C1C-2B00308E3D0D}"/>
                  </a:ext>
                </a:extLst>
              </p:cNvPr>
              <p:cNvSpPr txBox="1"/>
              <p:nvPr/>
            </p:nvSpPr>
            <p:spPr>
              <a:xfrm>
                <a:off x="5403712" y="2062985"/>
                <a:ext cx="6466386" cy="136601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𝑼</m:t>
                          </m:r>
                        </m:e>
                        <m:sub>
                          <m:r>
                            <a:rPr lang="tr-TR" sz="2400" b="1" i="1" smtClean="0">
                              <a:latin typeface="Cambria Math" panose="02040503050406030204" pitchFamily="18" charset="0"/>
                              <a:ea typeface="Cambria Math" panose="02040503050406030204" pitchFamily="18" charset="0"/>
                            </a:rPr>
                            <m:t>𝒇</m:t>
                          </m:r>
                        </m:sub>
                      </m:sSub>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f>
                            <m:fPr>
                              <m:ctrlPr>
                                <a:rPr lang="tr-TR" sz="2400" b="1" i="1" smtClean="0">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𝒐</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𝒊</m:t>
                                  </m:r>
                                </m:sub>
                              </m:sSub>
                            </m:den>
                          </m:f>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𝒉</m:t>
                                  </m:r>
                                </m:e>
                                <m:sub>
                                  <m:r>
                                    <a:rPr lang="tr-TR" sz="2400" b="1" i="1">
                                      <a:latin typeface="Cambria Math" panose="02040503050406030204" pitchFamily="18" charset="0"/>
                                      <a:ea typeface="Cambria Math" panose="02040503050406030204" pitchFamily="18" charset="0"/>
                                    </a:rPr>
                                    <m:t>𝒊</m:t>
                                  </m:r>
                                </m:sub>
                              </m:sSub>
                            </m:den>
                          </m:f>
                          <m:r>
                            <a:rPr lang="tr-TR" sz="2400" b="1" i="1" smtClean="0">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𝒐</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𝒊</m:t>
                                  </m:r>
                                </m:sub>
                              </m:sSub>
                            </m:den>
                          </m:f>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𝑹</m:t>
                              </m:r>
                            </m:e>
                            <m:sub>
                              <m:r>
                                <a:rPr lang="tr-TR" sz="2400" b="1" i="1" smtClean="0">
                                  <a:latin typeface="Cambria Math" panose="02040503050406030204" pitchFamily="18" charset="0"/>
                                  <a:ea typeface="Cambria Math" panose="02040503050406030204" pitchFamily="18" charset="0"/>
                                </a:rPr>
                                <m:t>𝒇</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𝒊</m:t>
                              </m:r>
                            </m:sub>
                          </m:sSub>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𝒐</m:t>
                                  </m:r>
                                </m:sub>
                              </m:sSub>
                              <m:r>
                                <a:rPr lang="tr-TR" sz="2400" b="1" i="1" smtClean="0">
                                  <a:latin typeface="Cambria Math" panose="02040503050406030204" pitchFamily="18" charset="0"/>
                                  <a:ea typeface="Cambria Math" panose="02040503050406030204" pitchFamily="18" charset="0"/>
                                </a:rPr>
                                <m:t>𝒍𝒏</m:t>
                              </m:r>
                              <m:d>
                                <m:dPr>
                                  <m:ctrlPr>
                                    <a:rPr lang="tr-TR" sz="2400" b="1" i="1" smtClean="0">
                                      <a:latin typeface="Cambria Math" panose="02040503050406030204" pitchFamily="18" charset="0"/>
                                      <a:ea typeface="Cambria Math" panose="02040503050406030204" pitchFamily="18" charset="0"/>
                                    </a:rPr>
                                  </m:ctrlPr>
                                </m:dPr>
                                <m:e>
                                  <m:f>
                                    <m:fPr>
                                      <m:type m:val="skw"/>
                                      <m:ctrlPr>
                                        <a:rPr lang="tr-TR" sz="2400" b="1" i="1" smtClean="0">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a:latin typeface="Cambria Math" panose="02040503050406030204" pitchFamily="18" charset="0"/>
                                              <a:ea typeface="Cambria Math" panose="02040503050406030204" pitchFamily="18" charset="0"/>
                                            </a:rPr>
                                            <m:t>𝒐</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𝒊</m:t>
                                          </m:r>
                                        </m:sub>
                                      </m:sSub>
                                    </m:den>
                                  </m:f>
                                </m:e>
                              </m:d>
                            </m:num>
                            <m:den>
                              <m:r>
                                <a:rPr lang="tr-TR" sz="2400" b="1" i="1" smtClean="0">
                                  <a:latin typeface="Cambria Math" panose="02040503050406030204" pitchFamily="18" charset="0"/>
                                  <a:ea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𝒌</m:t>
                              </m:r>
                            </m:den>
                          </m:f>
                          <m:r>
                            <a:rPr lang="tr-TR" sz="2400" b="1" i="1" smtClean="0">
                              <a:latin typeface="Cambria Math" panose="02040503050406030204" pitchFamily="18" charset="0"/>
                              <a:ea typeface="Cambria Math" panose="02040503050406030204" pitchFamily="18" charset="0"/>
                            </a:rPr>
                            <m:t>+</m:t>
                          </m:r>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𝑹</m:t>
                              </m:r>
                            </m:e>
                            <m:sub>
                              <m:r>
                                <a:rPr lang="tr-TR" sz="2400" b="1" i="1" smtClean="0">
                                  <a:latin typeface="Cambria Math" panose="02040503050406030204" pitchFamily="18" charset="0"/>
                                  <a:ea typeface="Cambria Math" panose="02040503050406030204" pitchFamily="18" charset="0"/>
                                </a:rPr>
                                <m:t>𝒇</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𝒐</m:t>
                              </m:r>
                            </m:sub>
                          </m:sSub>
                          <m:r>
                            <a:rPr lang="tr-TR" sz="2400" b="1" i="1" smtClean="0">
                              <a:latin typeface="Cambria Math" panose="02040503050406030204" pitchFamily="18" charset="0"/>
                              <a:ea typeface="Cambria Math" panose="02040503050406030204" pitchFamily="18" charset="0"/>
                            </a:rPr>
                            <m:t>+</m:t>
                          </m:r>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𝟏</m:t>
                              </m:r>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𝒉</m:t>
                                  </m:r>
                                </m:e>
                                <m:sub>
                                  <m:r>
                                    <a:rPr lang="tr-TR" sz="2400" b="1" i="1">
                                      <a:latin typeface="Cambria Math" panose="02040503050406030204" pitchFamily="18" charset="0"/>
                                      <a:ea typeface="Cambria Math" panose="02040503050406030204" pitchFamily="18" charset="0"/>
                                    </a:rPr>
                                    <m:t>𝒐</m:t>
                                  </m:r>
                                </m:sub>
                              </m:sSub>
                            </m:den>
                          </m:f>
                        </m:den>
                      </m:f>
                    </m:oMath>
                  </m:oMathPara>
                </a14:m>
                <a:endParaRPr lang="tr-TR" sz="2400" b="1" dirty="0"/>
              </a:p>
            </p:txBody>
          </p:sp>
        </mc:Choice>
        <mc:Fallback xmlns="">
          <p:sp>
            <p:nvSpPr>
              <p:cNvPr id="6" name="Metin kutusu 5">
                <a:extLst>
                  <a:ext uri="{FF2B5EF4-FFF2-40B4-BE49-F238E27FC236}">
                    <a16:creationId xmlns:a16="http://schemas.microsoft.com/office/drawing/2014/main" id="{6E2CC456-9ECA-45F3-1C1C-2B00308E3D0D}"/>
                  </a:ext>
                </a:extLst>
              </p:cNvPr>
              <p:cNvSpPr txBox="1">
                <a:spLocks noRot="1" noChangeAspect="1" noMove="1" noResize="1" noEditPoints="1" noAdjustHandles="1" noChangeArrowheads="1" noChangeShapeType="1" noTextEdit="1"/>
              </p:cNvSpPr>
              <p:nvPr/>
            </p:nvSpPr>
            <p:spPr>
              <a:xfrm>
                <a:off x="5403712" y="2062985"/>
                <a:ext cx="6466386" cy="1366015"/>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9" name="Metin kutusu 8">
            <a:extLst>
              <a:ext uri="{FF2B5EF4-FFF2-40B4-BE49-F238E27FC236}">
                <a16:creationId xmlns:a16="http://schemas.microsoft.com/office/drawing/2014/main" id="{367A943D-4E93-DB74-7724-8FD91573117B}"/>
              </a:ext>
            </a:extLst>
          </p:cNvPr>
          <p:cNvSpPr txBox="1"/>
          <p:nvPr/>
        </p:nvSpPr>
        <p:spPr>
          <a:xfrm>
            <a:off x="217281" y="3800794"/>
            <a:ext cx="11825562" cy="430887"/>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a:t>From </a:t>
            </a:r>
            <a:r>
              <a:rPr lang="tr-TR" sz="2200" b="1" dirty="0" err="1"/>
              <a:t>Table</a:t>
            </a:r>
            <a:r>
              <a:rPr lang="tr-TR" sz="2200" b="1" dirty="0"/>
              <a:t> 5.11:</a:t>
            </a:r>
          </a:p>
        </p:txBody>
      </p:sp>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F9F40E10-6A03-A2C3-0D1D-CAD476F6528B}"/>
                  </a:ext>
                </a:extLst>
              </p:cNvPr>
              <p:cNvSpPr txBox="1"/>
              <p:nvPr/>
            </p:nvSpPr>
            <p:spPr>
              <a:xfrm>
                <a:off x="666342" y="4437994"/>
                <a:ext cx="2716385" cy="75059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𝑹</m:t>
                          </m:r>
                        </m:e>
                        <m:sub>
                          <m:r>
                            <a:rPr lang="tr-TR" sz="2400" b="1" i="1">
                              <a:latin typeface="Cambria Math" panose="02040503050406030204" pitchFamily="18" charset="0"/>
                              <a:ea typeface="Cambria Math" panose="02040503050406030204" pitchFamily="18" charset="0"/>
                            </a:rPr>
                            <m:t>𝒇</m:t>
                          </m:r>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𝒊</m:t>
                          </m:r>
                        </m:sub>
                      </m:sSub>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𝟎𝟎𝟖𝟖</m:t>
                      </m:r>
                      <m:f>
                        <m:fPr>
                          <m:ctrlPr>
                            <a:rPr lang="tr-TR" sz="2400" b="1" i="1" smtClean="0">
                              <a:latin typeface="Cambria Math" panose="02040503050406030204" pitchFamily="18" charset="0"/>
                              <a:ea typeface="Cambria Math" panose="02040503050406030204" pitchFamily="18" charset="0"/>
                            </a:rPr>
                          </m:ctrlPr>
                        </m:fPr>
                        <m:num>
                          <m:sSup>
                            <m:sSupPr>
                              <m:ctrlPr>
                                <a:rPr lang="tr-TR" sz="2400" b="1" i="1" smtClean="0">
                                  <a:latin typeface="Cambria Math" panose="02040503050406030204" pitchFamily="18" charset="0"/>
                                  <a:ea typeface="Cambria Math" panose="02040503050406030204" pitchFamily="18" charset="0"/>
                                </a:rPr>
                              </m:ctrlPr>
                            </m:sSupPr>
                            <m:e>
                              <m:r>
                                <a:rPr lang="tr-TR" sz="2400" b="1" i="1" smtClean="0">
                                  <a:latin typeface="Cambria Math" panose="02040503050406030204" pitchFamily="18" charset="0"/>
                                  <a:ea typeface="Cambria Math" panose="02040503050406030204" pitchFamily="18" charset="0"/>
                                </a:rPr>
                                <m:t>𝒎</m:t>
                              </m:r>
                            </m:e>
                            <m:sup>
                              <m:r>
                                <a:rPr lang="tr-TR" sz="2400" b="1" i="1" smtClean="0">
                                  <a:latin typeface="Cambria Math" panose="02040503050406030204" pitchFamily="18" charset="0"/>
                                  <a:ea typeface="Cambria Math" panose="02040503050406030204" pitchFamily="18" charset="0"/>
                                </a:rPr>
                                <m:t>𝟐</m:t>
                              </m:r>
                            </m:sup>
                          </m:sSup>
                          <m:r>
                            <a:rPr lang="tr-TR" sz="2400" b="1" i="1" smtClean="0">
                              <a:latin typeface="Cambria Math" panose="02040503050406030204" pitchFamily="18" charset="0"/>
                              <a:ea typeface="Cambria Math" panose="02040503050406030204" pitchFamily="18" charset="0"/>
                            </a:rPr>
                            <m:t>𝑲</m:t>
                          </m:r>
                        </m:num>
                        <m:den>
                          <m:r>
                            <a:rPr lang="tr-TR" sz="2400" b="1" i="1" smtClean="0">
                              <a:latin typeface="Cambria Math" panose="02040503050406030204" pitchFamily="18" charset="0"/>
                              <a:ea typeface="Cambria Math" panose="02040503050406030204" pitchFamily="18" charset="0"/>
                            </a:rPr>
                            <m:t>𝒌𝑾</m:t>
                          </m:r>
                        </m:den>
                      </m:f>
                    </m:oMath>
                  </m:oMathPara>
                </a14:m>
                <a:endParaRPr lang="tr-TR" sz="2400" b="1" dirty="0">
                  <a:ea typeface="Cambria Math" panose="02040503050406030204" pitchFamily="18" charset="0"/>
                </a:endParaRPr>
              </a:p>
            </p:txBody>
          </p:sp>
        </mc:Choice>
        <mc:Fallback xmlns="">
          <p:sp>
            <p:nvSpPr>
              <p:cNvPr id="10" name="Metin kutusu 9">
                <a:extLst>
                  <a:ext uri="{FF2B5EF4-FFF2-40B4-BE49-F238E27FC236}">
                    <a16:creationId xmlns:a16="http://schemas.microsoft.com/office/drawing/2014/main" id="{F9F40E10-6A03-A2C3-0D1D-CAD476F6528B}"/>
                  </a:ext>
                </a:extLst>
              </p:cNvPr>
              <p:cNvSpPr txBox="1">
                <a:spLocks noRot="1" noChangeAspect="1" noMove="1" noResize="1" noEditPoints="1" noAdjustHandles="1" noChangeArrowheads="1" noChangeShapeType="1" noTextEdit="1"/>
              </p:cNvSpPr>
              <p:nvPr/>
            </p:nvSpPr>
            <p:spPr>
              <a:xfrm>
                <a:off x="666342" y="4437994"/>
                <a:ext cx="2716385" cy="750590"/>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031B0590-F447-8184-64A4-4F9D6FFE84BD}"/>
                  </a:ext>
                </a:extLst>
              </p:cNvPr>
              <p:cNvSpPr txBox="1"/>
              <p:nvPr/>
            </p:nvSpPr>
            <p:spPr>
              <a:xfrm>
                <a:off x="666341" y="5425760"/>
                <a:ext cx="2762871" cy="75059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𝑹</m:t>
                          </m:r>
                        </m:e>
                        <m:sub>
                          <m:r>
                            <a:rPr lang="tr-TR" sz="2400" b="1" i="1">
                              <a:latin typeface="Cambria Math" panose="02040503050406030204" pitchFamily="18" charset="0"/>
                              <a:ea typeface="Cambria Math" panose="02040503050406030204" pitchFamily="18" charset="0"/>
                            </a:rPr>
                            <m:t>𝒇</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𝒐</m:t>
                          </m:r>
                        </m:sub>
                      </m:sSub>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𝟎𝟎𝟖𝟖</m:t>
                      </m:r>
                      <m:f>
                        <m:fPr>
                          <m:ctrlPr>
                            <a:rPr lang="tr-TR" sz="2400" b="1" i="1" smtClean="0">
                              <a:latin typeface="Cambria Math" panose="02040503050406030204" pitchFamily="18" charset="0"/>
                              <a:ea typeface="Cambria Math" panose="02040503050406030204" pitchFamily="18" charset="0"/>
                            </a:rPr>
                          </m:ctrlPr>
                        </m:fPr>
                        <m:num>
                          <m:sSup>
                            <m:sSupPr>
                              <m:ctrlPr>
                                <a:rPr lang="tr-TR" sz="2400" b="1" i="1" smtClean="0">
                                  <a:latin typeface="Cambria Math" panose="02040503050406030204" pitchFamily="18" charset="0"/>
                                  <a:ea typeface="Cambria Math" panose="02040503050406030204" pitchFamily="18" charset="0"/>
                                </a:rPr>
                              </m:ctrlPr>
                            </m:sSupPr>
                            <m:e>
                              <m:r>
                                <a:rPr lang="tr-TR" sz="2400" b="1" i="1" smtClean="0">
                                  <a:latin typeface="Cambria Math" panose="02040503050406030204" pitchFamily="18" charset="0"/>
                                  <a:ea typeface="Cambria Math" panose="02040503050406030204" pitchFamily="18" charset="0"/>
                                </a:rPr>
                                <m:t>𝒎</m:t>
                              </m:r>
                            </m:e>
                            <m:sup>
                              <m:r>
                                <a:rPr lang="tr-TR" sz="2400" b="1" i="1" smtClean="0">
                                  <a:latin typeface="Cambria Math" panose="02040503050406030204" pitchFamily="18" charset="0"/>
                                  <a:ea typeface="Cambria Math" panose="02040503050406030204" pitchFamily="18" charset="0"/>
                                </a:rPr>
                                <m:t>𝟐</m:t>
                              </m:r>
                            </m:sup>
                          </m:sSup>
                          <m:r>
                            <a:rPr lang="tr-TR" sz="2400" b="1" i="1" smtClean="0">
                              <a:latin typeface="Cambria Math" panose="02040503050406030204" pitchFamily="18" charset="0"/>
                              <a:ea typeface="Cambria Math" panose="02040503050406030204" pitchFamily="18" charset="0"/>
                            </a:rPr>
                            <m:t>𝑲</m:t>
                          </m:r>
                        </m:num>
                        <m:den>
                          <m:r>
                            <a:rPr lang="tr-TR" sz="2400" b="1" i="1" smtClean="0">
                              <a:latin typeface="Cambria Math" panose="02040503050406030204" pitchFamily="18" charset="0"/>
                              <a:ea typeface="Cambria Math" panose="02040503050406030204" pitchFamily="18" charset="0"/>
                            </a:rPr>
                            <m:t>𝒌𝑾</m:t>
                          </m:r>
                        </m:den>
                      </m:f>
                    </m:oMath>
                  </m:oMathPara>
                </a14:m>
                <a:endParaRPr lang="tr-TR" sz="2400" b="1" dirty="0">
                  <a:ea typeface="Cambria Math" panose="02040503050406030204" pitchFamily="18" charset="0"/>
                </a:endParaRPr>
              </a:p>
            </p:txBody>
          </p:sp>
        </mc:Choice>
        <mc:Fallback xmlns="">
          <p:sp>
            <p:nvSpPr>
              <p:cNvPr id="11" name="Metin kutusu 10">
                <a:extLst>
                  <a:ext uri="{FF2B5EF4-FFF2-40B4-BE49-F238E27FC236}">
                    <a16:creationId xmlns:a16="http://schemas.microsoft.com/office/drawing/2014/main" id="{031B0590-F447-8184-64A4-4F9D6FFE84BD}"/>
                  </a:ext>
                </a:extLst>
              </p:cNvPr>
              <p:cNvSpPr txBox="1">
                <a:spLocks noRot="1" noChangeAspect="1" noMove="1" noResize="1" noEditPoints="1" noAdjustHandles="1" noChangeArrowheads="1" noChangeShapeType="1" noTextEdit="1"/>
              </p:cNvSpPr>
              <p:nvPr/>
            </p:nvSpPr>
            <p:spPr>
              <a:xfrm>
                <a:off x="666341" y="5425760"/>
                <a:ext cx="2762871" cy="750590"/>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2" name="Metin kutusu 11">
            <a:extLst>
              <a:ext uri="{FF2B5EF4-FFF2-40B4-BE49-F238E27FC236}">
                <a16:creationId xmlns:a16="http://schemas.microsoft.com/office/drawing/2014/main" id="{8E0E26CF-9749-C7FA-92ED-899744A7F44D}"/>
              </a:ext>
            </a:extLst>
          </p:cNvPr>
          <p:cNvSpPr txBox="1"/>
          <p:nvPr/>
        </p:nvSpPr>
        <p:spPr>
          <a:xfrm>
            <a:off x="3918430" y="4591818"/>
            <a:ext cx="2358250" cy="430887"/>
          </a:xfrm>
          <a:prstGeom prst="rect">
            <a:avLst/>
          </a:prstGeom>
          <a:noFill/>
        </p:spPr>
        <p:txBody>
          <a:bodyPr wrap="square" rtlCol="0">
            <a:spAutoFit/>
          </a:bodyPr>
          <a:lstStyle/>
          <a:p>
            <a:pPr algn="just"/>
            <a:r>
              <a:rPr lang="tr-TR" sz="2200" b="1" dirty="0" err="1"/>
              <a:t>for</a:t>
            </a:r>
            <a:r>
              <a:rPr lang="tr-TR" sz="2200" b="1" dirty="0"/>
              <a:t> </a:t>
            </a:r>
            <a:r>
              <a:rPr lang="tr-TR" sz="2200" b="1" dirty="0" err="1"/>
              <a:t>seawater</a:t>
            </a:r>
            <a:endParaRPr lang="tr-TR" sz="2200" b="1" dirty="0"/>
          </a:p>
        </p:txBody>
      </p:sp>
      <p:sp>
        <p:nvSpPr>
          <p:cNvPr id="13" name="Metin kutusu 12">
            <a:extLst>
              <a:ext uri="{FF2B5EF4-FFF2-40B4-BE49-F238E27FC236}">
                <a16:creationId xmlns:a16="http://schemas.microsoft.com/office/drawing/2014/main" id="{F5BCC377-8914-E0AB-AB54-6A21B57DFE1A}"/>
              </a:ext>
            </a:extLst>
          </p:cNvPr>
          <p:cNvSpPr txBox="1"/>
          <p:nvPr/>
        </p:nvSpPr>
        <p:spPr>
          <a:xfrm>
            <a:off x="3918430" y="5585611"/>
            <a:ext cx="2358250" cy="430887"/>
          </a:xfrm>
          <a:prstGeom prst="rect">
            <a:avLst/>
          </a:prstGeom>
          <a:noFill/>
        </p:spPr>
        <p:txBody>
          <a:bodyPr wrap="square" rtlCol="0">
            <a:spAutoFit/>
          </a:bodyPr>
          <a:lstStyle/>
          <a:p>
            <a:pPr algn="just"/>
            <a:r>
              <a:rPr lang="tr-TR" sz="2200" b="1" dirty="0" err="1"/>
              <a:t>for</a:t>
            </a:r>
            <a:r>
              <a:rPr lang="tr-TR" sz="2200" b="1" dirty="0"/>
              <a:t> </a:t>
            </a:r>
            <a:r>
              <a:rPr lang="tr-TR" sz="2200" b="1" dirty="0" err="1"/>
              <a:t>condensate</a:t>
            </a:r>
            <a:endParaRPr lang="tr-TR" sz="2200" b="1" dirty="0"/>
          </a:p>
        </p:txBody>
      </p:sp>
    </p:spTree>
    <p:extLst>
      <p:ext uri="{BB962C8B-B14F-4D97-AF65-F5344CB8AC3E}">
        <p14:creationId xmlns:p14="http://schemas.microsoft.com/office/powerpoint/2010/main" val="173336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0" y="74909"/>
            <a:ext cx="5878719" cy="707886"/>
          </a:xfrm>
          <a:prstGeom prst="rect">
            <a:avLst/>
          </a:prstGeom>
          <a:noFill/>
        </p:spPr>
        <p:txBody>
          <a:bodyPr wrap="square" rtlCol="0">
            <a:spAutoFit/>
          </a:bodyPr>
          <a:lstStyle/>
          <a:p>
            <a:r>
              <a:rPr lang="tr-TR" sz="4000" b="1" dirty="0"/>
              <a:t>Basic </a:t>
            </a:r>
            <a:r>
              <a:rPr lang="tr-TR" sz="4000" b="1" dirty="0" err="1"/>
              <a:t>Considerations</a:t>
            </a:r>
            <a:endParaRPr lang="tr-TR" sz="4000" b="1" dirty="0"/>
          </a:p>
        </p:txBody>
      </p:sp>
      <mc:AlternateContent xmlns:mc="http://schemas.openxmlformats.org/markup-compatibility/2006" xmlns:a14="http://schemas.microsoft.com/office/drawing/2010/main">
        <mc:Choice Requires="a14">
          <p:sp>
            <p:nvSpPr>
              <p:cNvPr id="2" name="Metin kutusu 1">
                <a:extLst>
                  <a:ext uri="{FF2B5EF4-FFF2-40B4-BE49-F238E27FC236}">
                    <a16:creationId xmlns:a16="http://schemas.microsoft.com/office/drawing/2014/main" id="{563CD661-C86B-1755-F7FA-814E74370E1C}"/>
                  </a:ext>
                </a:extLst>
              </p:cNvPr>
              <p:cNvSpPr txBox="1"/>
              <p:nvPr/>
            </p:nvSpPr>
            <p:spPr>
              <a:xfrm>
                <a:off x="147705" y="1076529"/>
                <a:ext cx="11175290" cy="462884"/>
              </a:xfrm>
              <a:prstGeom prst="rect">
                <a:avLst/>
              </a:prstGeom>
              <a:noFill/>
            </p:spPr>
            <p:txBody>
              <a:bodyPr wrap="square" rtlCol="0">
                <a:spAutoFit/>
              </a:bodyPr>
              <a:lstStyle/>
              <a:p>
                <a:pPr marL="342900" indent="-342900" algn="just">
                  <a:buFont typeface="Wingdings" panose="05000000000000000000" pitchFamily="2" charset="2"/>
                  <a:buChar char="Ø"/>
                </a:pPr>
                <a14:m>
                  <m:oMath xmlns:m="http://schemas.openxmlformats.org/officeDocument/2006/math">
                    <m:sSub>
                      <m:sSubPr>
                        <m:ctrlPr>
                          <a:rPr lang="tr-TR" sz="2200" b="1" i="1">
                            <a:solidFill>
                              <a:srgbClr val="FF0000"/>
                            </a:solidFill>
                            <a:latin typeface="Cambria Math" panose="02040503050406030204" pitchFamily="18" charset="0"/>
                          </a:rPr>
                        </m:ctrlPr>
                      </m:sSubPr>
                      <m:e>
                        <m:r>
                          <a:rPr lang="tr-TR" sz="2200" b="1" i="1">
                            <a:solidFill>
                              <a:srgbClr val="FF0000"/>
                            </a:solidFill>
                            <a:latin typeface="Cambria Math" panose="02040503050406030204" pitchFamily="18" charset="0"/>
                          </a:rPr>
                          <m:t>𝑼</m:t>
                        </m:r>
                      </m:e>
                      <m:sub>
                        <m:r>
                          <a:rPr lang="tr-TR" sz="2200" b="1" i="1">
                            <a:solidFill>
                              <a:srgbClr val="FF0000"/>
                            </a:solidFill>
                            <a:latin typeface="Cambria Math" panose="02040503050406030204" pitchFamily="18" charset="0"/>
                          </a:rPr>
                          <m:t>𝒇</m:t>
                        </m:r>
                      </m:sub>
                    </m:sSub>
                    <m:r>
                      <a:rPr lang="tr-TR" sz="2200" b="1" i="1">
                        <a:solidFill>
                          <a:srgbClr val="FF0000"/>
                        </a:solidFill>
                        <a:latin typeface="Cambria Math" panose="02040503050406030204" pitchFamily="18" charset="0"/>
                      </a:rPr>
                      <m:t> </m:t>
                    </m:r>
                  </m:oMath>
                </a14:m>
                <a:r>
                  <a:rPr lang="tr-TR" sz="2200" b="1" dirty="0"/>
                  <a:t> can be </a:t>
                </a:r>
                <a:r>
                  <a:rPr lang="tr-TR" sz="2200" b="1" dirty="0" err="1"/>
                  <a:t>related</a:t>
                </a:r>
                <a:r>
                  <a:rPr lang="tr-TR" sz="2200" b="1" dirty="0"/>
                  <a:t> to </a:t>
                </a:r>
                <a:r>
                  <a:rPr lang="tr-TR" sz="2200" b="1" dirty="0" err="1"/>
                  <a:t>the</a:t>
                </a:r>
                <a:r>
                  <a:rPr lang="tr-TR" sz="2200" b="1" dirty="0"/>
                  <a:t> </a:t>
                </a:r>
                <a:r>
                  <a:rPr lang="tr-TR" sz="2200" b="1" dirty="0" err="1"/>
                  <a:t>clean</a:t>
                </a:r>
                <a:r>
                  <a:rPr lang="tr-TR" sz="2200" b="1" dirty="0"/>
                  <a:t> </a:t>
                </a:r>
                <a:r>
                  <a:rPr lang="tr-TR" sz="2200" b="1" dirty="0" err="1"/>
                  <a:t>surface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a:t>
                </a:r>
                <a:r>
                  <a:rPr lang="tr-TR" sz="2200" b="1" dirty="0">
                    <a:solidFill>
                      <a:srgbClr val="FF0000"/>
                    </a:solidFill>
                  </a:rPr>
                  <a:t> </a:t>
                </a:r>
                <a14:m>
                  <m:oMath xmlns:m="http://schemas.openxmlformats.org/officeDocument/2006/math">
                    <m:sSub>
                      <m:sSubPr>
                        <m:ctrlPr>
                          <a:rPr lang="tr-TR" sz="2200" b="1" i="1">
                            <a:solidFill>
                              <a:srgbClr val="FF0000"/>
                            </a:solidFill>
                            <a:latin typeface="Cambria Math" panose="02040503050406030204" pitchFamily="18" charset="0"/>
                          </a:rPr>
                        </m:ctrlPr>
                      </m:sSubPr>
                      <m:e>
                        <m:r>
                          <a:rPr lang="tr-TR" sz="2200" b="1" i="1">
                            <a:solidFill>
                              <a:srgbClr val="FF0000"/>
                            </a:solidFill>
                            <a:latin typeface="Cambria Math" panose="02040503050406030204" pitchFamily="18" charset="0"/>
                          </a:rPr>
                          <m:t>𝑼</m:t>
                        </m:r>
                      </m:e>
                      <m:sub>
                        <m:r>
                          <a:rPr lang="tr-TR" sz="2200" b="1" i="1">
                            <a:solidFill>
                              <a:srgbClr val="FF0000"/>
                            </a:solidFill>
                            <a:latin typeface="Cambria Math" panose="02040503050406030204" pitchFamily="18" charset="0"/>
                          </a:rPr>
                          <m:t>𝒄</m:t>
                        </m:r>
                      </m:sub>
                    </m:sSub>
                  </m:oMath>
                </a14:m>
                <a:r>
                  <a:rPr lang="tr-TR" sz="2200" b="1" dirty="0"/>
                  <a:t>, as:</a:t>
                </a:r>
              </a:p>
            </p:txBody>
          </p:sp>
        </mc:Choice>
        <mc:Fallback xmlns="">
          <p:sp>
            <p:nvSpPr>
              <p:cNvPr id="2" name="Metin kutusu 1">
                <a:extLst>
                  <a:ext uri="{FF2B5EF4-FFF2-40B4-BE49-F238E27FC236}">
                    <a16:creationId xmlns:a16="http://schemas.microsoft.com/office/drawing/2014/main" id="{563CD661-C86B-1755-F7FA-814E74370E1C}"/>
                  </a:ext>
                </a:extLst>
              </p:cNvPr>
              <p:cNvSpPr txBox="1">
                <a:spLocks noRot="1" noChangeAspect="1" noMove="1" noResize="1" noEditPoints="1" noAdjustHandles="1" noChangeArrowheads="1" noChangeShapeType="1" noTextEdit="1"/>
              </p:cNvSpPr>
              <p:nvPr/>
            </p:nvSpPr>
            <p:spPr>
              <a:xfrm>
                <a:off x="147705" y="1076529"/>
                <a:ext cx="11175290" cy="462884"/>
              </a:xfrm>
              <a:prstGeom prst="rect">
                <a:avLst/>
              </a:prstGeom>
              <a:blipFill>
                <a:blip r:embed="rId3"/>
                <a:stretch>
                  <a:fillRect l="-600" t="-9211" b="-1842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7F320226-0AC8-8F65-30F8-587CB99D5303}"/>
                  </a:ext>
                </a:extLst>
              </p:cNvPr>
              <p:cNvSpPr txBox="1"/>
              <p:nvPr/>
            </p:nvSpPr>
            <p:spPr>
              <a:xfrm>
                <a:off x="595178" y="1792736"/>
                <a:ext cx="2394630" cy="93718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𝟏</m:t>
                          </m:r>
                        </m:num>
                        <m:den>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𝑼</m:t>
                              </m:r>
                            </m:e>
                            <m:sub>
                              <m:r>
                                <a:rPr lang="tr-TR" sz="2800" b="1" i="1" smtClean="0">
                                  <a:latin typeface="Cambria Math" panose="02040503050406030204" pitchFamily="18" charset="0"/>
                                </a:rPr>
                                <m:t>𝒇</m:t>
                              </m:r>
                            </m:sub>
                          </m:sSub>
                        </m:den>
                      </m:f>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𝑼</m:t>
                              </m:r>
                            </m:e>
                            <m:sub>
                              <m:r>
                                <a:rPr lang="tr-TR" sz="2800" b="1" i="1" smtClean="0">
                                  <a:latin typeface="Cambria Math" panose="02040503050406030204" pitchFamily="18" charset="0"/>
                                </a:rPr>
                                <m:t>𝒄</m:t>
                              </m:r>
                            </m:sub>
                          </m:sSub>
                        </m:den>
                      </m:f>
                      <m:r>
                        <a:rPr lang="tr-TR" sz="2800" b="1" i="0"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𝑹</m:t>
                          </m:r>
                        </m:e>
                        <m:sub>
                          <m:r>
                            <a:rPr lang="tr-TR" sz="2800" b="1" i="1" smtClean="0">
                              <a:latin typeface="Cambria Math" panose="02040503050406030204" pitchFamily="18" charset="0"/>
                            </a:rPr>
                            <m:t>𝒇</m:t>
                          </m:r>
                          <m:r>
                            <a:rPr lang="tr-TR" sz="2800" b="1" i="1" smtClean="0">
                              <a:latin typeface="Cambria Math" panose="02040503050406030204" pitchFamily="18" charset="0"/>
                            </a:rPr>
                            <m:t>,</m:t>
                          </m:r>
                          <m:r>
                            <a:rPr lang="tr-TR" sz="2800" b="1" i="1" smtClean="0">
                              <a:latin typeface="Cambria Math" panose="02040503050406030204" pitchFamily="18" charset="0"/>
                            </a:rPr>
                            <m:t>𝒕</m:t>
                          </m:r>
                        </m:sub>
                      </m:sSub>
                    </m:oMath>
                  </m:oMathPara>
                </a14:m>
                <a:endParaRPr lang="tr-TR" sz="2400" b="1" dirty="0"/>
              </a:p>
            </p:txBody>
          </p:sp>
        </mc:Choice>
        <mc:Fallback xmlns="">
          <p:sp>
            <p:nvSpPr>
              <p:cNvPr id="6" name="Metin kutusu 5">
                <a:extLst>
                  <a:ext uri="{FF2B5EF4-FFF2-40B4-BE49-F238E27FC236}">
                    <a16:creationId xmlns:a16="http://schemas.microsoft.com/office/drawing/2014/main" id="{7F320226-0AC8-8F65-30F8-587CB99D5303}"/>
                  </a:ext>
                </a:extLst>
              </p:cNvPr>
              <p:cNvSpPr txBox="1">
                <a:spLocks noRot="1" noChangeAspect="1" noMove="1" noResize="1" noEditPoints="1" noAdjustHandles="1" noChangeArrowheads="1" noChangeShapeType="1" noTextEdit="1"/>
              </p:cNvSpPr>
              <p:nvPr/>
            </p:nvSpPr>
            <p:spPr>
              <a:xfrm>
                <a:off x="595178" y="1792736"/>
                <a:ext cx="2394630" cy="937180"/>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34CD62DC-FA79-A12F-4CE0-BCA5E9C9511E}"/>
                  </a:ext>
                </a:extLst>
              </p:cNvPr>
              <p:cNvSpPr txBox="1"/>
              <p:nvPr/>
            </p:nvSpPr>
            <p:spPr>
              <a:xfrm>
                <a:off x="525294" y="3104762"/>
                <a:ext cx="6215974" cy="462884"/>
              </a:xfrm>
              <a:prstGeom prst="rect">
                <a:avLst/>
              </a:prstGeom>
              <a:noFill/>
            </p:spPr>
            <p:txBody>
              <a:bodyPr wrap="square" rtlCol="0">
                <a:spAutoFit/>
              </a:bodyPr>
              <a:lstStyle/>
              <a:p>
                <a:r>
                  <a:rPr lang="tr-TR" sz="2200" b="1" dirty="0" err="1"/>
                  <a:t>where</a:t>
                </a:r>
                <a:r>
                  <a:rPr lang="tr-TR" sz="2200" b="1" dirty="0"/>
                  <a:t> </a:t>
                </a:r>
                <a14:m>
                  <m:oMath xmlns:m="http://schemas.openxmlformats.org/officeDocument/2006/math">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𝑹</m:t>
                        </m:r>
                      </m:e>
                      <m:sub>
                        <m:r>
                          <a:rPr lang="tr-TR" sz="2200" b="1" i="1" smtClean="0">
                            <a:latin typeface="Cambria Math" panose="02040503050406030204" pitchFamily="18" charset="0"/>
                          </a:rPr>
                          <m:t>𝒇</m:t>
                        </m:r>
                        <m:r>
                          <a:rPr lang="tr-TR" sz="2200" b="1" i="1" smtClean="0">
                            <a:latin typeface="Cambria Math" panose="02040503050406030204" pitchFamily="18" charset="0"/>
                          </a:rPr>
                          <m:t>,</m:t>
                        </m:r>
                        <m:r>
                          <a:rPr lang="tr-TR" sz="2200" b="1" i="1" smtClean="0">
                            <a:latin typeface="Cambria Math" panose="02040503050406030204" pitchFamily="18" charset="0"/>
                          </a:rPr>
                          <m:t>𝒕</m:t>
                        </m:r>
                      </m:sub>
                    </m:sSub>
                  </m:oMath>
                </a14:m>
                <a:r>
                  <a:rPr lang="tr-TR" sz="2200" b="1" dirty="0"/>
                  <a:t> is </a:t>
                </a:r>
                <a:r>
                  <a:rPr lang="tr-TR" sz="2200" b="1" dirty="0" err="1"/>
                  <a:t>the</a:t>
                </a:r>
                <a:r>
                  <a:rPr lang="tr-TR" sz="2200" b="1" dirty="0"/>
                  <a:t> total </a:t>
                </a:r>
                <a:r>
                  <a:rPr lang="tr-TR" sz="2200" b="1" dirty="0" err="1"/>
                  <a:t>fouling</a:t>
                </a:r>
                <a:r>
                  <a:rPr lang="tr-TR" sz="2200" b="1" dirty="0"/>
                  <a:t> </a:t>
                </a:r>
                <a:r>
                  <a:rPr lang="tr-TR" sz="2200" b="1" dirty="0" err="1"/>
                  <a:t>resistance</a:t>
                </a:r>
                <a:r>
                  <a:rPr lang="tr-TR" sz="2200" b="1" dirty="0"/>
                  <a:t> </a:t>
                </a:r>
                <a:r>
                  <a:rPr lang="tr-TR" sz="2200" b="1" dirty="0" err="1"/>
                  <a:t>given</a:t>
                </a:r>
                <a:r>
                  <a:rPr lang="tr-TR" sz="2200" b="1" dirty="0"/>
                  <a:t> as: </a:t>
                </a:r>
              </a:p>
            </p:txBody>
          </p:sp>
        </mc:Choice>
        <mc:Fallback xmlns="">
          <p:sp>
            <p:nvSpPr>
              <p:cNvPr id="8" name="Metin kutusu 7">
                <a:extLst>
                  <a:ext uri="{FF2B5EF4-FFF2-40B4-BE49-F238E27FC236}">
                    <a16:creationId xmlns:a16="http://schemas.microsoft.com/office/drawing/2014/main" id="{34CD62DC-FA79-A12F-4CE0-BCA5E9C9511E}"/>
                  </a:ext>
                </a:extLst>
              </p:cNvPr>
              <p:cNvSpPr txBox="1">
                <a:spLocks noRot="1" noChangeAspect="1" noMove="1" noResize="1" noEditPoints="1" noAdjustHandles="1" noChangeArrowheads="1" noChangeShapeType="1" noTextEdit="1"/>
              </p:cNvSpPr>
              <p:nvPr/>
            </p:nvSpPr>
            <p:spPr>
              <a:xfrm>
                <a:off x="525294" y="3104762"/>
                <a:ext cx="6215974" cy="462884"/>
              </a:xfrm>
              <a:prstGeom prst="rect">
                <a:avLst/>
              </a:prstGeom>
              <a:blipFill>
                <a:blip r:embed="rId5"/>
                <a:stretch>
                  <a:fillRect l="-1275" t="-7895" b="-1973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a:extLst>
                  <a:ext uri="{FF2B5EF4-FFF2-40B4-BE49-F238E27FC236}">
                    <a16:creationId xmlns:a16="http://schemas.microsoft.com/office/drawing/2014/main" id="{47E9D899-E342-1C7D-E4F5-757D35AAA0BF}"/>
                  </a:ext>
                </a:extLst>
              </p:cNvPr>
              <p:cNvSpPr txBox="1"/>
              <p:nvPr/>
            </p:nvSpPr>
            <p:spPr>
              <a:xfrm>
                <a:off x="6918157" y="2886658"/>
                <a:ext cx="3146887" cy="89909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rPr>
                            <m:t>𝑹</m:t>
                          </m:r>
                        </m:e>
                        <m:sub>
                          <m:r>
                            <a:rPr lang="tr-TR" sz="2800" b="1" i="1">
                              <a:latin typeface="Cambria Math" panose="02040503050406030204" pitchFamily="18" charset="0"/>
                            </a:rPr>
                            <m:t>𝒇</m:t>
                          </m:r>
                          <m:r>
                            <a:rPr lang="tr-TR" sz="2800" b="1" i="1">
                              <a:latin typeface="Cambria Math" panose="02040503050406030204" pitchFamily="18" charset="0"/>
                            </a:rPr>
                            <m:t>,</m:t>
                          </m:r>
                          <m:r>
                            <a:rPr lang="tr-TR" sz="2800" b="1" i="1">
                              <a:latin typeface="Cambria Math" panose="02040503050406030204" pitchFamily="18" charset="0"/>
                            </a:rPr>
                            <m:t>𝒕</m:t>
                          </m:r>
                        </m:sub>
                      </m:sSub>
                      <m:r>
                        <a:rPr lang="tr-TR" sz="2800" b="1" i="1" smtClean="0">
                          <a:latin typeface="Cambria Math" panose="02040503050406030204" pitchFamily="18" charset="0"/>
                        </a:rPr>
                        <m:t>=</m:t>
                      </m:r>
                      <m:f>
                        <m:fPr>
                          <m:ctrlPr>
                            <a:rPr lang="tr-TR" sz="2800" b="1" i="1">
                              <a:latin typeface="Cambria Math" panose="02040503050406030204" pitchFamily="18" charset="0"/>
                            </a:rPr>
                          </m:ctrlPr>
                        </m:fPr>
                        <m:num>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𝑨</m:t>
                              </m:r>
                            </m:e>
                            <m:sub>
                              <m:r>
                                <a:rPr lang="tr-TR" sz="2800" b="1" i="1" smtClean="0">
                                  <a:latin typeface="Cambria Math" panose="02040503050406030204" pitchFamily="18" charset="0"/>
                                </a:rPr>
                                <m:t>𝒐</m:t>
                              </m:r>
                            </m:sub>
                          </m:sSub>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𝑹</m:t>
                              </m:r>
                            </m:e>
                            <m:sub>
                              <m:r>
                                <a:rPr lang="tr-TR" sz="2800" b="1" i="1" smtClean="0">
                                  <a:latin typeface="Cambria Math" panose="02040503050406030204" pitchFamily="18" charset="0"/>
                                </a:rPr>
                                <m:t>𝒇</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num>
                        <m:den>
                          <m:sSub>
                            <m:sSubPr>
                              <m:ctrlPr>
                                <a:rPr lang="tr-TR" sz="2800" b="1" i="1">
                                  <a:latin typeface="Cambria Math" panose="02040503050406030204" pitchFamily="18" charset="0"/>
                                </a:rPr>
                              </m:ctrlPr>
                            </m:sSubPr>
                            <m:e>
                              <m:r>
                                <a:rPr lang="tr-TR" sz="2800" b="1" i="1" smtClean="0">
                                  <a:latin typeface="Cambria Math" panose="02040503050406030204" pitchFamily="18" charset="0"/>
                                </a:rPr>
                                <m:t>𝑨</m:t>
                              </m:r>
                            </m:e>
                            <m:sub>
                              <m:r>
                                <a:rPr lang="tr-TR" sz="2800" b="1" i="1" smtClean="0">
                                  <a:latin typeface="Cambria Math" panose="02040503050406030204" pitchFamily="18" charset="0"/>
                                </a:rPr>
                                <m:t>𝒊</m:t>
                              </m:r>
                            </m:sub>
                          </m:sSub>
                        </m:den>
                      </m:f>
                      <m:r>
                        <a:rPr lang="tr-TR" sz="2800" b="1" i="0"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𝑹</m:t>
                          </m:r>
                        </m:e>
                        <m:sub>
                          <m:r>
                            <a:rPr lang="tr-TR" sz="2800" b="1" i="1" smtClean="0">
                              <a:latin typeface="Cambria Math" panose="02040503050406030204" pitchFamily="18" charset="0"/>
                            </a:rPr>
                            <m:t>𝒇</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oMath>
                  </m:oMathPara>
                </a14:m>
                <a:endParaRPr lang="tr-TR" sz="2400" b="1" dirty="0"/>
              </a:p>
            </p:txBody>
          </p:sp>
        </mc:Choice>
        <mc:Fallback xmlns="">
          <p:sp>
            <p:nvSpPr>
              <p:cNvPr id="9" name="Metin kutusu 8">
                <a:extLst>
                  <a:ext uri="{FF2B5EF4-FFF2-40B4-BE49-F238E27FC236}">
                    <a16:creationId xmlns:a16="http://schemas.microsoft.com/office/drawing/2014/main" id="{47E9D899-E342-1C7D-E4F5-757D35AAA0BF}"/>
                  </a:ext>
                </a:extLst>
              </p:cNvPr>
              <p:cNvSpPr txBox="1">
                <a:spLocks noRot="1" noChangeAspect="1" noMove="1" noResize="1" noEditPoints="1" noAdjustHandles="1" noChangeArrowheads="1" noChangeShapeType="1" noTextEdit="1"/>
              </p:cNvSpPr>
              <p:nvPr/>
            </p:nvSpPr>
            <p:spPr>
              <a:xfrm>
                <a:off x="6918157" y="2886658"/>
                <a:ext cx="3146887" cy="899092"/>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12E8C373-4BC5-116F-7AB4-FB1F9C314F88}"/>
                  </a:ext>
                </a:extLst>
              </p:cNvPr>
              <p:cNvSpPr txBox="1"/>
              <p:nvPr/>
            </p:nvSpPr>
            <p:spPr>
              <a:xfrm>
                <a:off x="217280" y="4160596"/>
                <a:ext cx="10544783" cy="496674"/>
              </a:xfrm>
              <a:prstGeom prst="rect">
                <a:avLst/>
              </a:prstGeom>
              <a:noFill/>
            </p:spPr>
            <p:txBody>
              <a:bodyPr wrap="square" rtlCol="0">
                <a:spAutoFit/>
              </a:bodyPr>
              <a:lstStyle/>
              <a:p>
                <a:pPr marL="342900" indent="-342900">
                  <a:buFont typeface="Wingdings" panose="05000000000000000000" pitchFamily="2" charset="2"/>
                  <a:buChar char="Ø"/>
                </a:pPr>
                <a:r>
                  <a:rPr lang="tr-TR" sz="2200" b="1" dirty="0"/>
                  <a:t>The </a:t>
                </a:r>
                <a:r>
                  <a:rPr lang="tr-TR" sz="2200" b="1" dirty="0">
                    <a:solidFill>
                      <a:srgbClr val="FF0000"/>
                    </a:solidFill>
                  </a:rPr>
                  <a:t>heat transfer rate </a:t>
                </a:r>
                <a:r>
                  <a:rPr lang="tr-TR" sz="2200" b="1" dirty="0" err="1">
                    <a:solidFill>
                      <a:srgbClr val="FF0000"/>
                    </a:solidFill>
                  </a:rPr>
                  <a:t>under</a:t>
                </a:r>
                <a:r>
                  <a:rPr lang="tr-TR" sz="2200" b="1" dirty="0">
                    <a:solidFill>
                      <a:srgbClr val="FF0000"/>
                    </a:solidFill>
                  </a:rPr>
                  <a:t> </a:t>
                </a:r>
                <a:r>
                  <a:rPr lang="tr-TR" sz="2200" b="1" dirty="0" err="1">
                    <a:solidFill>
                      <a:srgbClr val="FF0000"/>
                    </a:solidFill>
                  </a:rPr>
                  <a:t>fouled</a:t>
                </a:r>
                <a:r>
                  <a:rPr lang="tr-TR" sz="2200" b="1" dirty="0">
                    <a:solidFill>
                      <a:srgbClr val="FF0000"/>
                    </a:solidFill>
                  </a:rPr>
                  <a:t> </a:t>
                </a:r>
                <a:r>
                  <a:rPr lang="tr-TR" sz="2200" b="1" dirty="0" err="1">
                    <a:solidFill>
                      <a:srgbClr val="FF0000"/>
                    </a:solidFill>
                  </a:rPr>
                  <a:t>conditions</a:t>
                </a:r>
                <a:r>
                  <a:rPr lang="tr-TR" sz="2200" b="1" dirty="0">
                    <a:solidFill>
                      <a:srgbClr val="FF0000"/>
                    </a:solidFill>
                  </a:rPr>
                  <a:t>, </a:t>
                </a:r>
                <a14:m>
                  <m:oMath xmlns:m="http://schemas.openxmlformats.org/officeDocument/2006/math">
                    <m:sSub>
                      <m:sSubPr>
                        <m:ctrlPr>
                          <a:rPr lang="tr-TR" sz="2400" b="1" i="1" smtClean="0">
                            <a:solidFill>
                              <a:srgbClr val="FF0000"/>
                            </a:solidFill>
                            <a:latin typeface="Cambria Math" panose="02040503050406030204" pitchFamily="18" charset="0"/>
                          </a:rPr>
                        </m:ctrlPr>
                      </m:sSubPr>
                      <m:e>
                        <m:r>
                          <a:rPr lang="tr-TR" sz="2400" b="1" i="1" smtClean="0">
                            <a:solidFill>
                              <a:srgbClr val="FF0000"/>
                            </a:solidFill>
                            <a:latin typeface="Cambria Math" panose="02040503050406030204" pitchFamily="18" charset="0"/>
                          </a:rPr>
                          <m:t>𝑸</m:t>
                        </m:r>
                      </m:e>
                      <m:sub>
                        <m:r>
                          <a:rPr lang="tr-TR" sz="2400" b="1" i="1">
                            <a:solidFill>
                              <a:srgbClr val="FF0000"/>
                            </a:solidFill>
                            <a:latin typeface="Cambria Math" panose="02040503050406030204" pitchFamily="18" charset="0"/>
                          </a:rPr>
                          <m:t>𝒇</m:t>
                        </m:r>
                      </m:sub>
                    </m:sSub>
                  </m:oMath>
                </a14:m>
                <a:r>
                  <a:rPr lang="tr-TR" sz="2200" b="1" dirty="0"/>
                  <a:t>, can be </a:t>
                </a:r>
                <a:r>
                  <a:rPr lang="tr-TR" sz="2200" b="1" dirty="0" err="1"/>
                  <a:t>expressed</a:t>
                </a:r>
                <a:r>
                  <a:rPr lang="tr-TR" sz="2200" b="1" dirty="0"/>
                  <a:t> as:</a:t>
                </a:r>
              </a:p>
            </p:txBody>
          </p:sp>
        </mc:Choice>
        <mc:Fallback xmlns="">
          <p:sp>
            <p:nvSpPr>
              <p:cNvPr id="10" name="Metin kutusu 9">
                <a:extLst>
                  <a:ext uri="{FF2B5EF4-FFF2-40B4-BE49-F238E27FC236}">
                    <a16:creationId xmlns:a16="http://schemas.microsoft.com/office/drawing/2014/main" id="{12E8C373-4BC5-116F-7AB4-FB1F9C314F88}"/>
                  </a:ext>
                </a:extLst>
              </p:cNvPr>
              <p:cNvSpPr txBox="1">
                <a:spLocks noRot="1" noChangeAspect="1" noMove="1" noResize="1" noEditPoints="1" noAdjustHandles="1" noChangeArrowheads="1" noChangeShapeType="1" noTextEdit="1"/>
              </p:cNvSpPr>
              <p:nvPr/>
            </p:nvSpPr>
            <p:spPr>
              <a:xfrm>
                <a:off x="217280" y="4160596"/>
                <a:ext cx="10544783" cy="496674"/>
              </a:xfrm>
              <a:prstGeom prst="rect">
                <a:avLst/>
              </a:prstGeom>
              <a:blipFill>
                <a:blip r:embed="rId7"/>
                <a:stretch>
                  <a:fillRect l="-636" t="-3704" b="-1604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E2F39786-E1D6-97CA-0264-63D878F315F6}"/>
                  </a:ext>
                </a:extLst>
              </p:cNvPr>
              <p:cNvSpPr txBox="1"/>
              <p:nvPr/>
            </p:nvSpPr>
            <p:spPr>
              <a:xfrm>
                <a:off x="595178" y="4897129"/>
                <a:ext cx="2478179" cy="471732"/>
              </a:xfrm>
              <a:prstGeom prst="rect">
                <a:avLst/>
              </a:prstGeom>
              <a:noFill/>
              <a:ln>
                <a:solidFill>
                  <a:schemeClr val="tx1"/>
                </a:solidFill>
              </a:ln>
            </p:spPr>
            <p:txBody>
              <a:bodyPr wrap="none" lIns="0" tIns="0" rIns="0" bIns="0" rtlCol="0">
                <a:spAutoFit/>
              </a:bodyPr>
              <a:lstStyle/>
              <a:p>
                <a14:m>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𝑸</m:t>
                        </m:r>
                      </m:e>
                      <m:sub>
                        <m:r>
                          <a:rPr lang="tr-TR" sz="2800" b="1" i="1">
                            <a:latin typeface="Cambria Math" panose="02040503050406030204" pitchFamily="18" charset="0"/>
                          </a:rPr>
                          <m:t>𝒇</m:t>
                        </m:r>
                      </m:sub>
                    </m:sSub>
                    <m:r>
                      <a:rPr lang="tr-TR" sz="2800" b="1" i="1" smtClean="0">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𝑼</m:t>
                        </m:r>
                      </m:e>
                      <m:sub>
                        <m:r>
                          <a:rPr lang="tr-TR" sz="2400" b="1" i="1">
                            <a:latin typeface="Cambria Math" panose="02040503050406030204" pitchFamily="18" charset="0"/>
                          </a:rPr>
                          <m:t>𝒇</m:t>
                        </m:r>
                      </m:sub>
                    </m:sSub>
                  </m:oMath>
                </a14:m>
                <a:r>
                  <a:rPr lang="tr-TR" sz="2400" b="1" dirty="0"/>
                  <a:t> </a:t>
                </a:r>
                <a14:m>
                  <m:oMath xmlns:m="http://schemas.openxmlformats.org/officeDocument/2006/math">
                    <m:sSub>
                      <m:sSubPr>
                        <m:ctrlPr>
                          <a:rPr lang="tr-TR" sz="2400" b="1" i="1">
                            <a:latin typeface="Cambria Math" panose="02040503050406030204" pitchFamily="18" charset="0"/>
                          </a:rPr>
                        </m:ctrlPr>
                      </m:sSubPr>
                      <m:e>
                        <m:r>
                          <a:rPr lang="tr-TR" sz="2400" b="1" i="1" smtClean="0">
                            <a:latin typeface="Cambria Math" panose="02040503050406030204" pitchFamily="18" charset="0"/>
                          </a:rPr>
                          <m:t>𝑨</m:t>
                        </m:r>
                      </m:e>
                      <m:sub>
                        <m:r>
                          <a:rPr lang="tr-TR" sz="2400" b="1" i="1">
                            <a:latin typeface="Cambria Math" panose="02040503050406030204" pitchFamily="18" charset="0"/>
                          </a:rPr>
                          <m:t>𝒇</m:t>
                        </m:r>
                      </m:sub>
                    </m:sSub>
                  </m:oMath>
                </a14:m>
                <a:r>
                  <a:rPr lang="tr-TR" sz="2400" b="1" dirty="0"/>
                  <a:t> </a:t>
                </a:r>
                <a14:m>
                  <m:oMath xmlns:m="http://schemas.openxmlformats.org/officeDocument/2006/math">
                    <m:sSub>
                      <m:sSubPr>
                        <m:ctrlPr>
                          <a:rPr lang="tr-TR" sz="2400" b="1" i="1">
                            <a:latin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rPr>
                          <m:t>𝒎</m:t>
                        </m:r>
                        <m:r>
                          <a:rPr lang="tr-TR" sz="2400" b="1" i="1">
                            <a:latin typeface="Cambria Math" panose="02040503050406030204" pitchFamily="18" charset="0"/>
                          </a:rPr>
                          <m:t>𝒇</m:t>
                        </m:r>
                      </m:sub>
                    </m:sSub>
                  </m:oMath>
                </a14:m>
                <a:endParaRPr lang="tr-TR" sz="2400" b="1" dirty="0"/>
              </a:p>
            </p:txBody>
          </p:sp>
        </mc:Choice>
        <mc:Fallback xmlns="">
          <p:sp>
            <p:nvSpPr>
              <p:cNvPr id="11" name="Metin kutusu 10">
                <a:extLst>
                  <a:ext uri="{FF2B5EF4-FFF2-40B4-BE49-F238E27FC236}">
                    <a16:creationId xmlns:a16="http://schemas.microsoft.com/office/drawing/2014/main" id="{E2F39786-E1D6-97CA-0264-63D878F315F6}"/>
                  </a:ext>
                </a:extLst>
              </p:cNvPr>
              <p:cNvSpPr txBox="1">
                <a:spLocks noRot="1" noChangeAspect="1" noMove="1" noResize="1" noEditPoints="1" noAdjustHandles="1" noChangeArrowheads="1" noChangeShapeType="1" noTextEdit="1"/>
              </p:cNvSpPr>
              <p:nvPr/>
            </p:nvSpPr>
            <p:spPr>
              <a:xfrm>
                <a:off x="595178" y="4897129"/>
                <a:ext cx="2478179" cy="471732"/>
              </a:xfrm>
              <a:prstGeom prst="rect">
                <a:avLst/>
              </a:prstGeom>
              <a:blipFill>
                <a:blip r:embed="rId8"/>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3952202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726B9-EB53-23E4-5E10-8A8CDEE533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DFF694-3DF9-1A09-BDCB-BCE1BBC41A22}"/>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8FB850D9-8E46-27D7-444C-45D63FC6258B}"/>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97F27254-350A-22B7-BA04-C017ADCD1DBC}"/>
              </a:ext>
            </a:extLst>
          </p:cNvPr>
          <p:cNvSpPr txBox="1"/>
          <p:nvPr/>
        </p:nvSpPr>
        <p:spPr>
          <a:xfrm>
            <a:off x="217281" y="74909"/>
            <a:ext cx="4535788" cy="707886"/>
          </a:xfrm>
          <a:prstGeom prst="rect">
            <a:avLst/>
          </a:prstGeom>
          <a:noFill/>
        </p:spPr>
        <p:txBody>
          <a:bodyPr wrap="square" rtlCol="0">
            <a:spAutoFit/>
          </a:bodyPr>
          <a:lstStyle/>
          <a:p>
            <a:r>
              <a:rPr lang="tr-TR" sz="4000" b="1" dirty="0"/>
              <a:t>EXAMPLE 5.1</a:t>
            </a:r>
          </a:p>
        </p:txBody>
      </p:sp>
      <p:sp>
        <p:nvSpPr>
          <p:cNvPr id="2" name="Metin kutusu 1">
            <a:extLst>
              <a:ext uri="{FF2B5EF4-FFF2-40B4-BE49-F238E27FC236}">
                <a16:creationId xmlns:a16="http://schemas.microsoft.com/office/drawing/2014/main" id="{D74923B7-B0B6-5F79-E720-E9D9CE7B47E6}"/>
              </a:ext>
            </a:extLst>
          </p:cNvPr>
          <p:cNvSpPr txBox="1"/>
          <p:nvPr/>
        </p:nvSpPr>
        <p:spPr>
          <a:xfrm>
            <a:off x="217281" y="1056945"/>
            <a:ext cx="11825562" cy="769441"/>
          </a:xfrm>
          <a:prstGeom prst="rect">
            <a:avLst/>
          </a:prstGeom>
          <a:noFill/>
        </p:spPr>
        <p:txBody>
          <a:bodyPr wrap="square" rtlCol="0">
            <a:spAutoFit/>
          </a:bodyPr>
          <a:lstStyle/>
          <a:p>
            <a:pPr marL="342900" indent="-342900" algn="just">
              <a:buFont typeface="Arial" panose="020B0604020202020204" pitchFamily="34" charset="0"/>
              <a:buChar char="•"/>
            </a:pPr>
            <a:r>
              <a:rPr lang="tr-TR" sz="2200" b="1" dirty="0" err="1"/>
              <a:t>The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 </a:t>
            </a:r>
            <a:r>
              <a:rPr lang="tr-TR" sz="2200" b="1" dirty="0" err="1"/>
              <a:t>for</a:t>
            </a:r>
            <a:r>
              <a:rPr lang="tr-TR" sz="2200" b="1" dirty="0"/>
              <a:t> </a:t>
            </a:r>
            <a:r>
              <a:rPr lang="tr-TR" sz="2200" b="1" dirty="0" err="1"/>
              <a:t>the</a:t>
            </a:r>
            <a:r>
              <a:rPr lang="tr-TR" sz="2200" b="1" dirty="0"/>
              <a:t> </a:t>
            </a:r>
            <a:r>
              <a:rPr lang="tr-TR" sz="2200" b="1" dirty="0" err="1"/>
              <a:t>clean</a:t>
            </a:r>
            <a:r>
              <a:rPr lang="tr-TR" sz="2200" b="1" dirty="0"/>
              <a:t> and </a:t>
            </a:r>
            <a:r>
              <a:rPr lang="tr-TR" sz="2200" b="1" dirty="0" err="1"/>
              <a:t>fouled</a:t>
            </a:r>
            <a:r>
              <a:rPr lang="tr-TR" sz="2200" b="1" dirty="0"/>
              <a:t> </a:t>
            </a:r>
            <a:r>
              <a:rPr lang="tr-TR" sz="2200" b="1" dirty="0" err="1"/>
              <a:t>surfaces</a:t>
            </a:r>
            <a:r>
              <a:rPr lang="tr-TR" sz="2200" b="1" dirty="0"/>
              <a:t> </a:t>
            </a:r>
            <a:r>
              <a:rPr lang="tr-TR" sz="2200" b="1" dirty="0" err="1"/>
              <a:t>based</a:t>
            </a:r>
            <a:r>
              <a:rPr lang="tr-TR" sz="2200" b="1" dirty="0"/>
              <a:t> on </a:t>
            </a:r>
            <a:r>
              <a:rPr lang="tr-TR" sz="2200" b="1" dirty="0" err="1"/>
              <a:t>the</a:t>
            </a:r>
            <a:r>
              <a:rPr lang="tr-TR" sz="2200" b="1" dirty="0"/>
              <a:t> </a:t>
            </a:r>
            <a:r>
              <a:rPr lang="tr-TR" sz="2200" b="1" dirty="0" err="1"/>
              <a:t>oturside</a:t>
            </a:r>
            <a:r>
              <a:rPr lang="tr-TR" sz="2200" b="1" dirty="0"/>
              <a:t> </a:t>
            </a:r>
            <a:r>
              <a:rPr lang="tr-TR" sz="2200" b="1" dirty="0" err="1"/>
              <a:t>surface</a:t>
            </a:r>
            <a:r>
              <a:rPr lang="tr-TR" sz="2200" b="1" dirty="0"/>
              <a:t> </a:t>
            </a:r>
            <a:r>
              <a:rPr lang="tr-TR" sz="2200" b="1" dirty="0" err="1"/>
              <a:t>area</a:t>
            </a:r>
            <a:r>
              <a:rPr lang="tr-TR" sz="2200" b="1" dirty="0"/>
              <a:t> of </a:t>
            </a:r>
            <a:r>
              <a:rPr lang="tr-TR" sz="2200" b="1" dirty="0" err="1"/>
              <a:t>the</a:t>
            </a:r>
            <a:r>
              <a:rPr lang="tr-TR" sz="2200" b="1" dirty="0"/>
              <a:t> </a:t>
            </a:r>
            <a:r>
              <a:rPr lang="tr-TR" sz="2200" b="1" dirty="0" err="1"/>
              <a:t>tube</a:t>
            </a:r>
            <a:r>
              <a:rPr lang="tr-TR" sz="2200" b="1" dirty="0"/>
              <a:t> </a:t>
            </a:r>
            <a:r>
              <a:rPr lang="tr-TR" sz="2200" b="1" dirty="0" err="1"/>
              <a:t>are</a:t>
            </a:r>
            <a:r>
              <a:rPr lang="tr-TR" sz="2200" b="1" dirty="0"/>
              <a:t>:</a:t>
            </a: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5CD6CB4E-2680-D27C-8B6B-2D1E7B4956EC}"/>
                  </a:ext>
                </a:extLst>
              </p:cNvPr>
              <p:cNvSpPr txBox="1"/>
              <p:nvPr/>
            </p:nvSpPr>
            <p:spPr>
              <a:xfrm>
                <a:off x="666342" y="2061100"/>
                <a:ext cx="6369371" cy="92397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b="1" i="1" smtClean="0">
                              <a:latin typeface="Cambria Math" panose="02040503050406030204" pitchFamily="18" charset="0"/>
                              <a:ea typeface="Cambria Math" panose="02040503050406030204" pitchFamily="18" charset="0"/>
                            </a:rPr>
                          </m:ctrlPr>
                        </m:sSubPr>
                        <m:e>
                          <m:r>
                            <a:rPr lang="tr-TR" b="1" i="1" smtClean="0">
                              <a:latin typeface="Cambria Math" panose="02040503050406030204" pitchFamily="18" charset="0"/>
                              <a:ea typeface="Cambria Math" panose="02040503050406030204" pitchFamily="18" charset="0"/>
                            </a:rPr>
                            <m:t>𝑼</m:t>
                          </m:r>
                        </m:e>
                        <m:sub>
                          <m:r>
                            <a:rPr lang="tr-TR" b="1" i="1" smtClean="0">
                              <a:latin typeface="Cambria Math" panose="02040503050406030204" pitchFamily="18" charset="0"/>
                              <a:ea typeface="Cambria Math" panose="02040503050406030204" pitchFamily="18" charset="0"/>
                            </a:rPr>
                            <m:t>𝒄</m:t>
                          </m:r>
                        </m:sub>
                      </m:sSub>
                      <m:r>
                        <a:rPr lang="tr-TR" b="1" i="1" smtClean="0">
                          <a:latin typeface="Cambria Math" panose="02040503050406030204" pitchFamily="18" charset="0"/>
                          <a:ea typeface="Cambria Math" panose="02040503050406030204" pitchFamily="18" charset="0"/>
                        </a:rPr>
                        <m:t>=</m:t>
                      </m:r>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𝟏</m:t>
                          </m:r>
                        </m:num>
                        <m:den>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𝟎𝟐𝟓𝟒</m:t>
                              </m:r>
                            </m:num>
                            <m:den>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𝟎𝟐𝟐𝟏</m:t>
                              </m:r>
                            </m:den>
                          </m:f>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𝟏</m:t>
                              </m:r>
                            </m:num>
                            <m:den>
                              <m:r>
                                <a:rPr lang="tr-TR" b="1" i="1" smtClean="0">
                                  <a:latin typeface="Cambria Math" panose="02040503050406030204" pitchFamily="18" charset="0"/>
                                  <a:ea typeface="Cambria Math" panose="02040503050406030204" pitchFamily="18" charset="0"/>
                                </a:rPr>
                                <m:t>𝟏𝟐𝟐𝟑𝟔</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𝟗</m:t>
                              </m:r>
                            </m:den>
                          </m:f>
                          <m:r>
                            <a:rPr lang="tr-TR" b="1" i="1" smtClean="0">
                              <a:latin typeface="Cambria Math" panose="02040503050406030204" pitchFamily="18" charset="0"/>
                              <a:ea typeface="Cambria Math" panose="02040503050406030204" pitchFamily="18" charset="0"/>
                            </a:rPr>
                            <m:t>+</m:t>
                          </m:r>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𝟎𝟐𝟓𝟒</m:t>
                              </m:r>
                              <m:r>
                                <a:rPr lang="tr-TR" b="1" i="1" smtClean="0">
                                  <a:latin typeface="Cambria Math" panose="02040503050406030204" pitchFamily="18" charset="0"/>
                                  <a:ea typeface="Cambria Math" panose="02040503050406030204" pitchFamily="18" charset="0"/>
                                </a:rPr>
                                <m:t>𝒍𝒏</m:t>
                              </m:r>
                              <m:d>
                                <m:dPr>
                                  <m:ctrlPr>
                                    <a:rPr lang="tr-TR" b="1" i="1" smtClean="0">
                                      <a:latin typeface="Cambria Math" panose="02040503050406030204" pitchFamily="18" charset="0"/>
                                      <a:ea typeface="Cambria Math" panose="02040503050406030204" pitchFamily="18" charset="0"/>
                                    </a:rPr>
                                  </m:ctrlPr>
                                </m:dPr>
                                <m:e>
                                  <m:f>
                                    <m:fPr>
                                      <m:type m:val="skw"/>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𝟎𝟐𝟓𝟒</m:t>
                                      </m:r>
                                    </m:num>
                                    <m:den>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𝟎𝟐𝟐𝟏</m:t>
                                      </m:r>
                                    </m:den>
                                  </m:f>
                                </m:e>
                              </m:d>
                            </m:num>
                            <m:den>
                              <m:r>
                                <a:rPr lang="tr-TR" b="1" i="1" smtClean="0">
                                  <a:latin typeface="Cambria Math" panose="02040503050406030204" pitchFamily="18" charset="0"/>
                                  <a:ea typeface="Cambria Math" panose="02040503050406030204" pitchFamily="18" charset="0"/>
                                </a:rPr>
                                <m:t>𝟐</m:t>
                              </m:r>
                              <m:r>
                                <a:rPr lang="tr-TR" b="1" i="1" smtClean="0">
                                  <a:latin typeface="Cambria Math" panose="02040503050406030204" pitchFamily="18" charset="0"/>
                                  <a:ea typeface="Cambria Math" panose="02040503050406030204" pitchFamily="18" charset="0"/>
                                </a:rPr>
                                <m:t>𝒙</m:t>
                              </m:r>
                              <m:r>
                                <a:rPr lang="tr-TR" b="1" i="1" smtClean="0">
                                  <a:latin typeface="Cambria Math" panose="02040503050406030204" pitchFamily="18" charset="0"/>
                                  <a:ea typeface="Cambria Math" panose="02040503050406030204" pitchFamily="18" charset="0"/>
                                </a:rPr>
                                <m:t>𝟒𝟓</m:t>
                              </m:r>
                            </m:den>
                          </m:f>
                          <m:r>
                            <a:rPr lang="tr-TR" b="1" i="1" smtClean="0">
                              <a:latin typeface="Cambria Math" panose="02040503050406030204" pitchFamily="18" charset="0"/>
                              <a:ea typeface="Cambria Math" panose="02040503050406030204" pitchFamily="18" charset="0"/>
                            </a:rPr>
                            <m:t>+</m:t>
                          </m:r>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𝟏</m:t>
                              </m:r>
                            </m:num>
                            <m:den>
                              <m:r>
                                <a:rPr lang="tr-TR" b="1" i="1" smtClean="0">
                                  <a:latin typeface="Cambria Math" panose="02040503050406030204" pitchFamily="18" charset="0"/>
                                  <a:ea typeface="Cambria Math" panose="02040503050406030204" pitchFamily="18" charset="0"/>
                                </a:rPr>
                                <m:t>𝟕𝟎𝟎𝟎</m:t>
                              </m:r>
                            </m:den>
                          </m:f>
                        </m:den>
                      </m:f>
                    </m:oMath>
                  </m:oMathPara>
                </a14:m>
                <a:endParaRPr lang="tr-TR" b="1" dirty="0"/>
              </a:p>
            </p:txBody>
          </p:sp>
        </mc:Choice>
        <mc:Fallback xmlns="">
          <p:sp>
            <p:nvSpPr>
              <p:cNvPr id="3" name="Metin kutusu 2">
                <a:extLst>
                  <a:ext uri="{FF2B5EF4-FFF2-40B4-BE49-F238E27FC236}">
                    <a16:creationId xmlns:a16="http://schemas.microsoft.com/office/drawing/2014/main" id="{5CD6CB4E-2680-D27C-8B6B-2D1E7B4956EC}"/>
                  </a:ext>
                </a:extLst>
              </p:cNvPr>
              <p:cNvSpPr txBox="1">
                <a:spLocks noRot="1" noChangeAspect="1" noMove="1" noResize="1" noEditPoints="1" noAdjustHandles="1" noChangeArrowheads="1" noChangeShapeType="1" noTextEdit="1"/>
              </p:cNvSpPr>
              <p:nvPr/>
            </p:nvSpPr>
            <p:spPr>
              <a:xfrm>
                <a:off x="666342" y="2061100"/>
                <a:ext cx="6369371" cy="923971"/>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B4175DCE-9CBE-1ED5-E8C6-389EB9EF7D6A}"/>
                  </a:ext>
                </a:extLst>
              </p:cNvPr>
              <p:cNvSpPr txBox="1"/>
              <p:nvPr/>
            </p:nvSpPr>
            <p:spPr>
              <a:xfrm>
                <a:off x="666342" y="4350747"/>
                <a:ext cx="10578730" cy="92397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b="1" i="1" smtClean="0">
                              <a:latin typeface="Cambria Math" panose="02040503050406030204" pitchFamily="18" charset="0"/>
                              <a:ea typeface="Cambria Math" panose="02040503050406030204" pitchFamily="18" charset="0"/>
                            </a:rPr>
                          </m:ctrlPr>
                        </m:sSubPr>
                        <m:e>
                          <m:r>
                            <a:rPr lang="tr-TR" b="1" i="1" smtClean="0">
                              <a:latin typeface="Cambria Math" panose="02040503050406030204" pitchFamily="18" charset="0"/>
                              <a:ea typeface="Cambria Math" panose="02040503050406030204" pitchFamily="18" charset="0"/>
                            </a:rPr>
                            <m:t>𝑼</m:t>
                          </m:r>
                        </m:e>
                        <m:sub>
                          <m:r>
                            <a:rPr lang="tr-TR" b="1" i="1" smtClean="0">
                              <a:latin typeface="Cambria Math" panose="02040503050406030204" pitchFamily="18" charset="0"/>
                              <a:ea typeface="Cambria Math" panose="02040503050406030204" pitchFamily="18" charset="0"/>
                            </a:rPr>
                            <m:t>𝒇</m:t>
                          </m:r>
                        </m:sub>
                      </m:sSub>
                      <m:r>
                        <a:rPr lang="tr-TR" b="1" i="1" smtClean="0">
                          <a:latin typeface="Cambria Math" panose="02040503050406030204" pitchFamily="18" charset="0"/>
                          <a:ea typeface="Cambria Math" panose="02040503050406030204" pitchFamily="18" charset="0"/>
                        </a:rPr>
                        <m:t>=</m:t>
                      </m:r>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𝟏</m:t>
                          </m:r>
                        </m:num>
                        <m:den>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𝟎𝟐𝟓𝟒</m:t>
                              </m:r>
                            </m:num>
                            <m:den>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𝟎𝟐𝟐𝟏</m:t>
                              </m:r>
                            </m:den>
                          </m:f>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𝟏</m:t>
                              </m:r>
                            </m:num>
                            <m:den>
                              <m:r>
                                <a:rPr lang="tr-TR" b="1" i="1" smtClean="0">
                                  <a:latin typeface="Cambria Math" panose="02040503050406030204" pitchFamily="18" charset="0"/>
                                  <a:ea typeface="Cambria Math" panose="02040503050406030204" pitchFamily="18" charset="0"/>
                                </a:rPr>
                                <m:t>𝟏𝟐𝟐𝟑𝟔</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𝟗</m:t>
                              </m:r>
                            </m:den>
                          </m:f>
                          <m:r>
                            <a:rPr lang="tr-TR" b="1" i="1" smtClean="0">
                              <a:latin typeface="Cambria Math" panose="02040503050406030204" pitchFamily="18" charset="0"/>
                              <a:ea typeface="Cambria Math" panose="02040503050406030204" pitchFamily="18" charset="0"/>
                            </a:rPr>
                            <m:t>+</m:t>
                          </m:r>
                          <m:f>
                            <m:fPr>
                              <m:ctrlPr>
                                <a:rPr lang="tr-TR" b="1" i="1">
                                  <a:latin typeface="Cambria Math" panose="02040503050406030204" pitchFamily="18" charset="0"/>
                                  <a:ea typeface="Cambria Math" panose="02040503050406030204" pitchFamily="18" charset="0"/>
                                </a:rPr>
                              </m:ctrlPr>
                            </m:fPr>
                            <m:num>
                              <m:r>
                                <a:rPr lang="tr-TR" b="1" i="1">
                                  <a:latin typeface="Cambria Math" panose="02040503050406030204" pitchFamily="18" charset="0"/>
                                  <a:ea typeface="Cambria Math" panose="02040503050406030204" pitchFamily="18" charset="0"/>
                                </a:rPr>
                                <m:t>𝟎</m:t>
                              </m:r>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𝟎𝟐𝟓𝟒</m:t>
                              </m:r>
                            </m:num>
                            <m:den>
                              <m:r>
                                <a:rPr lang="tr-TR" b="1" i="1">
                                  <a:latin typeface="Cambria Math" panose="02040503050406030204" pitchFamily="18" charset="0"/>
                                  <a:ea typeface="Cambria Math" panose="02040503050406030204" pitchFamily="18" charset="0"/>
                                </a:rPr>
                                <m:t>𝟎</m:t>
                              </m:r>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𝟎𝟐𝟐𝟏</m:t>
                              </m:r>
                            </m:den>
                          </m:f>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𝟎𝟎𝟖𝟖</m:t>
                          </m:r>
                          <m:r>
                            <a:rPr lang="tr-TR" b="1" i="1" smtClean="0">
                              <a:latin typeface="Cambria Math" panose="02040503050406030204" pitchFamily="18" charset="0"/>
                              <a:ea typeface="Cambria Math" panose="02040503050406030204" pitchFamily="18" charset="0"/>
                            </a:rPr>
                            <m:t>𝒙</m:t>
                          </m:r>
                          <m:r>
                            <a:rPr lang="tr-TR" b="1" i="1" smtClean="0">
                              <a:latin typeface="Cambria Math" panose="02040503050406030204" pitchFamily="18" charset="0"/>
                              <a:ea typeface="Cambria Math" panose="02040503050406030204" pitchFamily="18" charset="0"/>
                            </a:rPr>
                            <m:t>𝟏</m:t>
                          </m:r>
                          <m:sSup>
                            <m:sSupPr>
                              <m:ctrlPr>
                                <a:rPr lang="tr-TR" b="1" i="1" smtClean="0">
                                  <a:latin typeface="Cambria Math" panose="02040503050406030204" pitchFamily="18" charset="0"/>
                                  <a:ea typeface="Cambria Math" panose="02040503050406030204" pitchFamily="18" charset="0"/>
                                </a:rPr>
                              </m:ctrlPr>
                            </m:sSupPr>
                            <m:e>
                              <m:r>
                                <a:rPr lang="tr-TR" b="1" i="1" smtClean="0">
                                  <a:latin typeface="Cambria Math" panose="02040503050406030204" pitchFamily="18" charset="0"/>
                                  <a:ea typeface="Cambria Math" panose="02040503050406030204" pitchFamily="18" charset="0"/>
                                </a:rPr>
                                <m:t>𝟎</m:t>
                              </m:r>
                            </m:e>
                            <m:sup>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𝟑</m:t>
                              </m:r>
                            </m:sup>
                          </m:sSup>
                          <m:r>
                            <a:rPr lang="tr-TR" b="1" i="1" smtClean="0">
                              <a:latin typeface="Cambria Math" panose="02040503050406030204" pitchFamily="18" charset="0"/>
                              <a:ea typeface="Cambria Math" panose="02040503050406030204" pitchFamily="18" charset="0"/>
                            </a:rPr>
                            <m:t>+</m:t>
                          </m:r>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𝟎𝟐𝟓𝟒</m:t>
                              </m:r>
                              <m:r>
                                <a:rPr lang="tr-TR" b="1" i="1" smtClean="0">
                                  <a:latin typeface="Cambria Math" panose="02040503050406030204" pitchFamily="18" charset="0"/>
                                  <a:ea typeface="Cambria Math" panose="02040503050406030204" pitchFamily="18" charset="0"/>
                                </a:rPr>
                                <m:t>𝒍𝒏</m:t>
                              </m:r>
                              <m:d>
                                <m:dPr>
                                  <m:ctrlPr>
                                    <a:rPr lang="tr-TR" b="1" i="1" smtClean="0">
                                      <a:latin typeface="Cambria Math" panose="02040503050406030204" pitchFamily="18" charset="0"/>
                                      <a:ea typeface="Cambria Math" panose="02040503050406030204" pitchFamily="18" charset="0"/>
                                    </a:rPr>
                                  </m:ctrlPr>
                                </m:dPr>
                                <m:e>
                                  <m:f>
                                    <m:fPr>
                                      <m:type m:val="skw"/>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𝟎𝟐𝟓𝟒</m:t>
                                      </m:r>
                                    </m:num>
                                    <m:den>
                                      <m:r>
                                        <a:rPr lang="tr-TR" b="1" i="1" smtClean="0">
                                          <a:latin typeface="Cambria Math" panose="02040503050406030204" pitchFamily="18" charset="0"/>
                                          <a:ea typeface="Cambria Math" panose="02040503050406030204" pitchFamily="18" charset="0"/>
                                        </a:rPr>
                                        <m:t>𝟎</m:t>
                                      </m:r>
                                      <m:r>
                                        <a:rPr lang="tr-TR" b="1" i="1" smtClean="0">
                                          <a:latin typeface="Cambria Math" panose="02040503050406030204" pitchFamily="18" charset="0"/>
                                          <a:ea typeface="Cambria Math" panose="02040503050406030204" pitchFamily="18" charset="0"/>
                                        </a:rPr>
                                        <m:t>.</m:t>
                                      </m:r>
                                      <m:r>
                                        <a:rPr lang="tr-TR" b="1" i="1" smtClean="0">
                                          <a:latin typeface="Cambria Math" panose="02040503050406030204" pitchFamily="18" charset="0"/>
                                          <a:ea typeface="Cambria Math" panose="02040503050406030204" pitchFamily="18" charset="0"/>
                                        </a:rPr>
                                        <m:t>𝟎𝟐𝟐𝟏</m:t>
                                      </m:r>
                                    </m:den>
                                  </m:f>
                                </m:e>
                              </m:d>
                            </m:num>
                            <m:den>
                              <m:r>
                                <a:rPr lang="tr-TR" b="1" i="1" smtClean="0">
                                  <a:latin typeface="Cambria Math" panose="02040503050406030204" pitchFamily="18" charset="0"/>
                                  <a:ea typeface="Cambria Math" panose="02040503050406030204" pitchFamily="18" charset="0"/>
                                </a:rPr>
                                <m:t>𝟐</m:t>
                              </m:r>
                              <m:r>
                                <a:rPr lang="tr-TR" b="1" i="1" smtClean="0">
                                  <a:latin typeface="Cambria Math" panose="02040503050406030204" pitchFamily="18" charset="0"/>
                                  <a:ea typeface="Cambria Math" panose="02040503050406030204" pitchFamily="18" charset="0"/>
                                </a:rPr>
                                <m:t>𝒙</m:t>
                              </m:r>
                              <m:r>
                                <a:rPr lang="tr-TR" b="1" i="1" smtClean="0">
                                  <a:latin typeface="Cambria Math" panose="02040503050406030204" pitchFamily="18" charset="0"/>
                                  <a:ea typeface="Cambria Math" panose="02040503050406030204" pitchFamily="18" charset="0"/>
                                </a:rPr>
                                <m:t>𝟒𝟓</m:t>
                              </m:r>
                            </m:den>
                          </m:f>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𝟎</m:t>
                          </m:r>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𝟎𝟎𝟖𝟖</m:t>
                          </m:r>
                          <m:r>
                            <a:rPr lang="tr-TR" b="1" i="1">
                              <a:latin typeface="Cambria Math" panose="02040503050406030204" pitchFamily="18" charset="0"/>
                              <a:ea typeface="Cambria Math" panose="02040503050406030204" pitchFamily="18" charset="0"/>
                            </a:rPr>
                            <m:t>𝒙</m:t>
                          </m:r>
                          <m:r>
                            <a:rPr lang="tr-TR" b="1" i="1">
                              <a:latin typeface="Cambria Math" panose="02040503050406030204" pitchFamily="18" charset="0"/>
                              <a:ea typeface="Cambria Math" panose="02040503050406030204" pitchFamily="18" charset="0"/>
                            </a:rPr>
                            <m:t>𝟏</m:t>
                          </m:r>
                          <m:sSup>
                            <m:sSupPr>
                              <m:ctrlPr>
                                <a:rPr lang="tr-TR" b="1" i="1">
                                  <a:latin typeface="Cambria Math" panose="02040503050406030204" pitchFamily="18" charset="0"/>
                                  <a:ea typeface="Cambria Math" panose="02040503050406030204" pitchFamily="18" charset="0"/>
                                </a:rPr>
                              </m:ctrlPr>
                            </m:sSupPr>
                            <m:e>
                              <m:r>
                                <a:rPr lang="tr-TR" b="1" i="1">
                                  <a:latin typeface="Cambria Math" panose="02040503050406030204" pitchFamily="18" charset="0"/>
                                  <a:ea typeface="Cambria Math" panose="02040503050406030204" pitchFamily="18" charset="0"/>
                                </a:rPr>
                                <m:t>𝟎</m:t>
                              </m:r>
                            </m:e>
                            <m:sup>
                              <m:r>
                                <a:rPr lang="tr-TR" b="1" i="1">
                                  <a:latin typeface="Cambria Math" panose="02040503050406030204" pitchFamily="18" charset="0"/>
                                  <a:ea typeface="Cambria Math" panose="02040503050406030204" pitchFamily="18" charset="0"/>
                                </a:rPr>
                                <m:t>−</m:t>
                              </m:r>
                              <m:r>
                                <a:rPr lang="tr-TR" b="1" i="1">
                                  <a:latin typeface="Cambria Math" panose="02040503050406030204" pitchFamily="18" charset="0"/>
                                  <a:ea typeface="Cambria Math" panose="02040503050406030204" pitchFamily="18" charset="0"/>
                                </a:rPr>
                                <m:t>𝟑</m:t>
                              </m:r>
                            </m:sup>
                          </m:sSup>
                          <m:r>
                            <a:rPr lang="tr-TR" b="1" i="1" smtClean="0">
                              <a:latin typeface="Cambria Math" panose="02040503050406030204" pitchFamily="18" charset="0"/>
                              <a:ea typeface="Cambria Math" panose="02040503050406030204" pitchFamily="18" charset="0"/>
                            </a:rPr>
                            <m:t>+</m:t>
                          </m:r>
                          <m:f>
                            <m:fPr>
                              <m:ctrlPr>
                                <a:rPr lang="tr-TR" b="1" i="1" smtClean="0">
                                  <a:latin typeface="Cambria Math" panose="02040503050406030204" pitchFamily="18" charset="0"/>
                                  <a:ea typeface="Cambria Math" panose="02040503050406030204" pitchFamily="18" charset="0"/>
                                </a:rPr>
                              </m:ctrlPr>
                            </m:fPr>
                            <m:num>
                              <m:r>
                                <a:rPr lang="tr-TR" b="1" i="1" smtClean="0">
                                  <a:latin typeface="Cambria Math" panose="02040503050406030204" pitchFamily="18" charset="0"/>
                                  <a:ea typeface="Cambria Math" panose="02040503050406030204" pitchFamily="18" charset="0"/>
                                </a:rPr>
                                <m:t>𝟏</m:t>
                              </m:r>
                            </m:num>
                            <m:den>
                              <m:r>
                                <a:rPr lang="tr-TR" b="1" i="1" smtClean="0">
                                  <a:latin typeface="Cambria Math" panose="02040503050406030204" pitchFamily="18" charset="0"/>
                                  <a:ea typeface="Cambria Math" panose="02040503050406030204" pitchFamily="18" charset="0"/>
                                </a:rPr>
                                <m:t>𝟕𝟎𝟎𝟎</m:t>
                              </m:r>
                            </m:den>
                          </m:f>
                        </m:den>
                      </m:f>
                    </m:oMath>
                  </m:oMathPara>
                </a14:m>
                <a:endParaRPr lang="tr-TR" b="1" dirty="0"/>
              </a:p>
            </p:txBody>
          </p:sp>
        </mc:Choice>
        <mc:Fallback xmlns="">
          <p:sp>
            <p:nvSpPr>
              <p:cNvPr id="8" name="Metin kutusu 7">
                <a:extLst>
                  <a:ext uri="{FF2B5EF4-FFF2-40B4-BE49-F238E27FC236}">
                    <a16:creationId xmlns:a16="http://schemas.microsoft.com/office/drawing/2014/main" id="{B4175DCE-9CBE-1ED5-E8C6-389EB9EF7D6A}"/>
                  </a:ext>
                </a:extLst>
              </p:cNvPr>
              <p:cNvSpPr txBox="1">
                <a:spLocks noRot="1" noChangeAspect="1" noMove="1" noResize="1" noEditPoints="1" noAdjustHandles="1" noChangeArrowheads="1" noChangeShapeType="1" noTextEdit="1"/>
              </p:cNvSpPr>
              <p:nvPr/>
            </p:nvSpPr>
            <p:spPr>
              <a:xfrm>
                <a:off x="666342" y="4350747"/>
                <a:ext cx="10578730" cy="923971"/>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Metin kutusu 13">
                <a:extLst>
                  <a:ext uri="{FF2B5EF4-FFF2-40B4-BE49-F238E27FC236}">
                    <a16:creationId xmlns:a16="http://schemas.microsoft.com/office/drawing/2014/main" id="{68B95C22-45C5-8174-889D-C704B4EFC0E2}"/>
                  </a:ext>
                </a:extLst>
              </p:cNvPr>
              <p:cNvSpPr txBox="1"/>
              <p:nvPr/>
            </p:nvSpPr>
            <p:spPr>
              <a:xfrm>
                <a:off x="666342" y="3429000"/>
                <a:ext cx="3053015" cy="37766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𝑼</m:t>
                          </m:r>
                        </m:e>
                        <m:sub>
                          <m:r>
                            <a:rPr lang="tr-TR" sz="2400" b="1" i="1" smtClean="0">
                              <a:latin typeface="Cambria Math" panose="02040503050406030204" pitchFamily="18" charset="0"/>
                              <a:ea typeface="Cambria Math" panose="02040503050406030204" pitchFamily="18" charset="0"/>
                            </a:rPr>
                            <m:t>𝒄</m:t>
                          </m:r>
                        </m:sub>
                      </m:sSub>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𝟑𝟔𝟐𝟏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𝟗</m:t>
                      </m:r>
                      <m:r>
                        <a:rPr lang="tr-TR" sz="2400" b="1" i="1" smtClean="0">
                          <a:latin typeface="Cambria Math" panose="02040503050406030204" pitchFamily="18" charset="0"/>
                          <a:ea typeface="Cambria Math" panose="02040503050406030204" pitchFamily="18" charset="0"/>
                        </a:rPr>
                        <m:t> </m:t>
                      </m:r>
                      <m:r>
                        <a:rPr lang="tr-TR" sz="2400" b="1" i="1" smtClean="0">
                          <a:latin typeface="Cambria Math" panose="02040503050406030204" pitchFamily="18" charset="0"/>
                          <a:ea typeface="Cambria Math" panose="02040503050406030204" pitchFamily="18" charset="0"/>
                        </a:rPr>
                        <m:t>𝑾</m:t>
                      </m:r>
                      <m:r>
                        <a:rPr lang="tr-TR" sz="2400" b="1" i="1" smtClean="0">
                          <a:latin typeface="Cambria Math" panose="02040503050406030204" pitchFamily="18" charset="0"/>
                          <a:ea typeface="Cambria Math" panose="02040503050406030204" pitchFamily="18" charset="0"/>
                        </a:rPr>
                        <m:t>/</m:t>
                      </m:r>
                      <m:sSup>
                        <m:sSupPr>
                          <m:ctrlPr>
                            <a:rPr lang="tr-TR" sz="2400" b="1" i="1" smtClean="0">
                              <a:latin typeface="Cambria Math" panose="02040503050406030204" pitchFamily="18" charset="0"/>
                              <a:ea typeface="Cambria Math" panose="02040503050406030204" pitchFamily="18" charset="0"/>
                            </a:rPr>
                          </m:ctrlPr>
                        </m:sSupPr>
                        <m:e>
                          <m:r>
                            <a:rPr lang="tr-TR" sz="2400" b="1" i="1" smtClean="0">
                              <a:latin typeface="Cambria Math" panose="02040503050406030204" pitchFamily="18" charset="0"/>
                              <a:ea typeface="Cambria Math" panose="02040503050406030204" pitchFamily="18" charset="0"/>
                            </a:rPr>
                            <m:t>𝒎</m:t>
                          </m:r>
                        </m:e>
                        <m:sup>
                          <m:r>
                            <a:rPr lang="tr-TR" sz="2400" b="1" i="1" smtClean="0">
                              <a:latin typeface="Cambria Math" panose="02040503050406030204" pitchFamily="18" charset="0"/>
                              <a:ea typeface="Cambria Math" panose="02040503050406030204" pitchFamily="18" charset="0"/>
                            </a:rPr>
                            <m:t>𝟐</m:t>
                          </m:r>
                        </m:sup>
                      </m:sSup>
                      <m:r>
                        <a:rPr lang="tr-TR" sz="2400" b="1" i="1" smtClean="0">
                          <a:latin typeface="Cambria Math" panose="02040503050406030204" pitchFamily="18" charset="0"/>
                          <a:ea typeface="Cambria Math" panose="02040503050406030204" pitchFamily="18" charset="0"/>
                        </a:rPr>
                        <m:t>𝑲</m:t>
                      </m:r>
                    </m:oMath>
                  </m:oMathPara>
                </a14:m>
                <a:endParaRPr lang="tr-TR" sz="2400" b="1" dirty="0"/>
              </a:p>
            </p:txBody>
          </p:sp>
        </mc:Choice>
        <mc:Fallback xmlns="">
          <p:sp>
            <p:nvSpPr>
              <p:cNvPr id="14" name="Metin kutusu 13">
                <a:extLst>
                  <a:ext uri="{FF2B5EF4-FFF2-40B4-BE49-F238E27FC236}">
                    <a16:creationId xmlns:a16="http://schemas.microsoft.com/office/drawing/2014/main" id="{68B95C22-45C5-8174-889D-C704B4EFC0E2}"/>
                  </a:ext>
                </a:extLst>
              </p:cNvPr>
              <p:cNvSpPr txBox="1">
                <a:spLocks noRot="1" noChangeAspect="1" noMove="1" noResize="1" noEditPoints="1" noAdjustHandles="1" noChangeArrowheads="1" noChangeShapeType="1" noTextEdit="1"/>
              </p:cNvSpPr>
              <p:nvPr/>
            </p:nvSpPr>
            <p:spPr>
              <a:xfrm>
                <a:off x="666342" y="3429000"/>
                <a:ext cx="3053015" cy="377667"/>
              </a:xfrm>
              <a:prstGeom prst="rect">
                <a:avLst/>
              </a:prstGeom>
              <a:blipFill>
                <a:blip r:embed="rId5"/>
                <a:stretch>
                  <a:fillRect l="-1392" r="-1590" b="-34921"/>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Metin kutusu 14">
                <a:extLst>
                  <a:ext uri="{FF2B5EF4-FFF2-40B4-BE49-F238E27FC236}">
                    <a16:creationId xmlns:a16="http://schemas.microsoft.com/office/drawing/2014/main" id="{C4125828-FED5-F189-F8A4-547BB41C6E67}"/>
                  </a:ext>
                </a:extLst>
              </p:cNvPr>
              <p:cNvSpPr txBox="1"/>
              <p:nvPr/>
            </p:nvSpPr>
            <p:spPr>
              <a:xfrm>
                <a:off x="666341" y="5801055"/>
                <a:ext cx="3250184" cy="42120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𝑼</m:t>
                          </m:r>
                        </m:e>
                        <m:sub>
                          <m:r>
                            <a:rPr lang="tr-TR" sz="2400" b="1" i="1" smtClean="0">
                              <a:latin typeface="Cambria Math" panose="02040503050406030204" pitchFamily="18" charset="0"/>
                              <a:ea typeface="Cambria Math" panose="02040503050406030204" pitchFamily="18" charset="0"/>
                            </a:rPr>
                            <m:t>𝒇</m:t>
                          </m:r>
                        </m:sub>
                      </m:sSub>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𝟑𝟑𝟗𝟏</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𝟗𝟔</m:t>
                      </m:r>
                      <m:r>
                        <a:rPr lang="tr-TR" sz="2400" b="1" i="1" smtClean="0">
                          <a:latin typeface="Cambria Math" panose="02040503050406030204" pitchFamily="18" charset="0"/>
                          <a:ea typeface="Cambria Math" panose="02040503050406030204" pitchFamily="18" charset="0"/>
                        </a:rPr>
                        <m:t> </m:t>
                      </m:r>
                      <m:r>
                        <a:rPr lang="tr-TR" sz="2400" b="1" i="1" smtClean="0">
                          <a:latin typeface="Cambria Math" panose="02040503050406030204" pitchFamily="18" charset="0"/>
                          <a:ea typeface="Cambria Math" panose="02040503050406030204" pitchFamily="18" charset="0"/>
                        </a:rPr>
                        <m:t>𝑾</m:t>
                      </m:r>
                      <m:r>
                        <a:rPr lang="tr-TR" sz="2400" b="1" i="1" smtClean="0">
                          <a:latin typeface="Cambria Math" panose="02040503050406030204" pitchFamily="18" charset="0"/>
                          <a:ea typeface="Cambria Math" panose="02040503050406030204" pitchFamily="18" charset="0"/>
                        </a:rPr>
                        <m:t>/</m:t>
                      </m:r>
                      <m:sSup>
                        <m:sSupPr>
                          <m:ctrlPr>
                            <a:rPr lang="tr-TR" sz="2400" b="1" i="1" smtClean="0">
                              <a:latin typeface="Cambria Math" panose="02040503050406030204" pitchFamily="18" charset="0"/>
                              <a:ea typeface="Cambria Math" panose="02040503050406030204" pitchFamily="18" charset="0"/>
                            </a:rPr>
                          </m:ctrlPr>
                        </m:sSupPr>
                        <m:e>
                          <m:r>
                            <a:rPr lang="tr-TR" sz="2400" b="1" i="1" smtClean="0">
                              <a:latin typeface="Cambria Math" panose="02040503050406030204" pitchFamily="18" charset="0"/>
                              <a:ea typeface="Cambria Math" panose="02040503050406030204" pitchFamily="18" charset="0"/>
                            </a:rPr>
                            <m:t>𝒎</m:t>
                          </m:r>
                        </m:e>
                        <m:sup>
                          <m:r>
                            <a:rPr lang="tr-TR" sz="2400" b="1" i="1" smtClean="0">
                              <a:latin typeface="Cambria Math" panose="02040503050406030204" pitchFamily="18" charset="0"/>
                              <a:ea typeface="Cambria Math" panose="02040503050406030204" pitchFamily="18" charset="0"/>
                            </a:rPr>
                            <m:t>𝟐</m:t>
                          </m:r>
                        </m:sup>
                      </m:sSup>
                      <m:r>
                        <a:rPr lang="tr-TR" sz="2400" b="1" i="1" smtClean="0">
                          <a:latin typeface="Cambria Math" panose="02040503050406030204" pitchFamily="18" charset="0"/>
                          <a:ea typeface="Cambria Math" panose="02040503050406030204" pitchFamily="18" charset="0"/>
                        </a:rPr>
                        <m:t>𝑲</m:t>
                      </m:r>
                    </m:oMath>
                  </m:oMathPara>
                </a14:m>
                <a:endParaRPr lang="tr-TR" sz="2400" b="1" dirty="0"/>
              </a:p>
            </p:txBody>
          </p:sp>
        </mc:Choice>
        <mc:Fallback xmlns="">
          <p:sp>
            <p:nvSpPr>
              <p:cNvPr id="15" name="Metin kutusu 14">
                <a:extLst>
                  <a:ext uri="{FF2B5EF4-FFF2-40B4-BE49-F238E27FC236}">
                    <a16:creationId xmlns:a16="http://schemas.microsoft.com/office/drawing/2014/main" id="{C4125828-FED5-F189-F8A4-547BB41C6E67}"/>
                  </a:ext>
                </a:extLst>
              </p:cNvPr>
              <p:cNvSpPr txBox="1">
                <a:spLocks noRot="1" noChangeAspect="1" noMove="1" noResize="1" noEditPoints="1" noAdjustHandles="1" noChangeArrowheads="1" noChangeShapeType="1" noTextEdit="1"/>
              </p:cNvSpPr>
              <p:nvPr/>
            </p:nvSpPr>
            <p:spPr>
              <a:xfrm>
                <a:off x="666341" y="5801055"/>
                <a:ext cx="3250184" cy="421206"/>
              </a:xfrm>
              <a:prstGeom prst="rect">
                <a:avLst/>
              </a:prstGeom>
              <a:blipFill>
                <a:blip r:embed="rId6"/>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64611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071EF-AA75-B59D-7B9D-321A0F7C1C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04C22AA-39B6-8970-AA08-B54A940FBC53}"/>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CDC23D4F-BAAD-DB1B-3469-E5044D5E77F5}"/>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9F07AE77-1610-F937-DB6F-05D2B61E22AA}"/>
              </a:ext>
            </a:extLst>
          </p:cNvPr>
          <p:cNvSpPr txBox="1"/>
          <p:nvPr/>
        </p:nvSpPr>
        <p:spPr>
          <a:xfrm>
            <a:off x="217280" y="74909"/>
            <a:ext cx="5434489" cy="707886"/>
          </a:xfrm>
          <a:prstGeom prst="rect">
            <a:avLst/>
          </a:prstGeom>
          <a:noFill/>
        </p:spPr>
        <p:txBody>
          <a:bodyPr wrap="square" rtlCol="0">
            <a:spAutoFit/>
          </a:bodyPr>
          <a:lstStyle/>
          <a:p>
            <a:r>
              <a:rPr lang="tr-TR" sz="4000" b="1" dirty="0"/>
              <a:t>Basic </a:t>
            </a:r>
            <a:r>
              <a:rPr lang="tr-TR" sz="4000" b="1" dirty="0" err="1"/>
              <a:t>Considerations</a:t>
            </a:r>
            <a:endParaRPr lang="tr-TR" sz="4000" b="1" dirty="0"/>
          </a:p>
        </p:txBody>
      </p:sp>
      <mc:AlternateContent xmlns:mc="http://schemas.openxmlformats.org/markup-compatibility/2006" xmlns:a14="http://schemas.microsoft.com/office/drawing/2010/main">
        <mc:Choice Requires="a14">
          <p:sp>
            <p:nvSpPr>
              <p:cNvPr id="2" name="Metin kutusu 1">
                <a:extLst>
                  <a:ext uri="{FF2B5EF4-FFF2-40B4-BE49-F238E27FC236}">
                    <a16:creationId xmlns:a16="http://schemas.microsoft.com/office/drawing/2014/main" id="{49D9872F-7349-7B60-1B19-BF2AE6E25F2F}"/>
                  </a:ext>
                </a:extLst>
              </p:cNvPr>
              <p:cNvSpPr txBox="1"/>
              <p:nvPr/>
            </p:nvSpPr>
            <p:spPr>
              <a:xfrm>
                <a:off x="303346" y="1005190"/>
                <a:ext cx="11418483" cy="1139992"/>
              </a:xfrm>
              <a:prstGeom prst="rect">
                <a:avLst/>
              </a:prstGeom>
              <a:noFill/>
            </p:spPr>
            <p:txBody>
              <a:bodyPr wrap="square" rtlCol="0">
                <a:spAutoFit/>
              </a:bodyPr>
              <a:lstStyle/>
              <a:p>
                <a:pPr marL="342900" indent="-342900">
                  <a:buFont typeface="Wingdings" panose="05000000000000000000" pitchFamily="2" charset="2"/>
                  <a:buChar char="Ø"/>
                </a:pPr>
                <a:r>
                  <a:rPr lang="tr-TR" sz="2200" b="1" dirty="0"/>
                  <a:t>Process </a:t>
                </a:r>
                <a:r>
                  <a:rPr lang="tr-TR" sz="2200" b="1" dirty="0" err="1"/>
                  <a:t>conditions</a:t>
                </a:r>
                <a:r>
                  <a:rPr lang="tr-TR" sz="2200" b="1" dirty="0"/>
                  <a:t> </a:t>
                </a:r>
                <a:r>
                  <a:rPr lang="tr-TR" sz="2200" b="1" dirty="0" err="1"/>
                  <a:t>usually</a:t>
                </a:r>
                <a:r>
                  <a:rPr lang="tr-TR" sz="2200" b="1" dirty="0"/>
                  <a:t> set </a:t>
                </a:r>
                <a:r>
                  <a:rPr lang="tr-TR" sz="2200" b="1" dirty="0" err="1"/>
                  <a:t>the</a:t>
                </a:r>
                <a:r>
                  <a:rPr lang="tr-TR" sz="2200" b="1" dirty="0"/>
                  <a:t> </a:t>
                </a:r>
                <a:r>
                  <a:rPr lang="tr-TR" sz="2200" b="1" dirty="0" err="1"/>
                  <a:t>heat</a:t>
                </a:r>
                <a:r>
                  <a:rPr lang="tr-TR" sz="2200" b="1" dirty="0"/>
                  <a:t> </a:t>
                </a:r>
                <a:r>
                  <a:rPr lang="tr-TR" sz="2200" b="1" dirty="0" err="1"/>
                  <a:t>duty</a:t>
                </a:r>
                <a:r>
                  <a:rPr lang="tr-TR" sz="2200" b="1" dirty="0"/>
                  <a:t> and </a:t>
                </a:r>
                <a:r>
                  <a:rPr lang="tr-TR" sz="2200" b="1" dirty="0" err="1"/>
                  <a:t>fluid</a:t>
                </a:r>
                <a:r>
                  <a:rPr lang="tr-TR" sz="2200" b="1" dirty="0"/>
                  <a:t> </a:t>
                </a:r>
                <a:r>
                  <a:rPr lang="tr-TR" sz="2200" b="1" dirty="0" err="1"/>
                  <a:t>temperatures</a:t>
                </a:r>
                <a:r>
                  <a:rPr lang="tr-TR" sz="2200" b="1" dirty="0"/>
                  <a:t> at </a:t>
                </a:r>
                <a:r>
                  <a:rPr lang="tr-TR" sz="2200" b="1" dirty="0" err="1"/>
                  <a:t>specified</a:t>
                </a:r>
                <a:r>
                  <a:rPr lang="tr-TR" sz="2200" b="1" dirty="0"/>
                  <a:t> </a:t>
                </a:r>
                <a:r>
                  <a:rPr lang="tr-TR" sz="2200" b="1" dirty="0" err="1"/>
                  <a:t>values</a:t>
                </a:r>
                <a:r>
                  <a:rPr lang="tr-TR" sz="2200" b="1" dirty="0"/>
                  <a:t>, </a:t>
                </a:r>
                <a:r>
                  <a:rPr lang="tr-TR" sz="2200" b="1" dirty="0" err="1"/>
                  <a:t>i.e</a:t>
                </a:r>
                <a:r>
                  <a:rPr lang="tr-TR" sz="2200" b="1" dirty="0"/>
                  <a:t>, </a:t>
                </a:r>
                <a14:m>
                  <m:oMath xmlns:m="http://schemas.openxmlformats.org/officeDocument/2006/math">
                    <m:sSub>
                      <m:sSubPr>
                        <m:ctrlPr>
                          <a:rPr lang="tr-TR" sz="2200" b="1" i="1" smtClean="0">
                            <a:latin typeface="Cambria Math" panose="02040503050406030204" pitchFamily="18" charset="0"/>
                          </a:rPr>
                        </m:ctrlPr>
                      </m:sSubPr>
                      <m:e>
                        <m:r>
                          <a:rPr lang="tr-TR" sz="2200" b="1" i="1" smtClean="0">
                            <a:latin typeface="Cambria Math" panose="02040503050406030204" pitchFamily="18" charset="0"/>
                          </a:rPr>
                          <m:t>𝑸</m:t>
                        </m:r>
                      </m:e>
                      <m:sub>
                        <m:r>
                          <a:rPr lang="tr-TR" sz="2200" b="1" i="1">
                            <a:latin typeface="Cambria Math" panose="02040503050406030204" pitchFamily="18" charset="0"/>
                          </a:rPr>
                          <m:t>𝒇</m:t>
                        </m:r>
                      </m:sub>
                    </m:sSub>
                    <m:r>
                      <a:rPr lang="tr-TR" sz="2200" b="1" i="1" smtClean="0">
                        <a:latin typeface="Cambria Math" panose="02040503050406030204" pitchFamily="18" charset="0"/>
                      </a:rPr>
                      <m:t>=</m:t>
                    </m:r>
                    <m:sSub>
                      <m:sSubPr>
                        <m:ctrlPr>
                          <a:rPr lang="tr-TR" sz="2200" b="1" i="1">
                            <a:latin typeface="Cambria Math" panose="02040503050406030204" pitchFamily="18" charset="0"/>
                          </a:rPr>
                        </m:ctrlPr>
                      </m:sSubPr>
                      <m:e>
                        <m:r>
                          <a:rPr lang="tr-TR" sz="2200" b="1" i="1">
                            <a:latin typeface="Cambria Math" panose="02040503050406030204" pitchFamily="18" charset="0"/>
                          </a:rPr>
                          <m:t>𝑸</m:t>
                        </m:r>
                      </m:e>
                      <m:sub>
                        <m:r>
                          <a:rPr lang="tr-TR" sz="2200" b="1" i="1" smtClean="0">
                            <a:latin typeface="Cambria Math" panose="02040503050406030204" pitchFamily="18" charset="0"/>
                          </a:rPr>
                          <m:t>𝒄</m:t>
                        </m:r>
                        <m:r>
                          <a:rPr lang="tr-TR" sz="2200" b="1" i="1" smtClean="0">
                            <a:latin typeface="Cambria Math" panose="02040503050406030204" pitchFamily="18" charset="0"/>
                          </a:rPr>
                          <m:t>  </m:t>
                        </m:r>
                      </m:sub>
                    </m:sSub>
                  </m:oMath>
                </a14:m>
                <a:r>
                  <a:rPr lang="tr-TR" sz="2200" b="1" dirty="0"/>
                  <a:t>and </a:t>
                </a:r>
                <a14:m>
                  <m:oMath xmlns:m="http://schemas.openxmlformats.org/officeDocument/2006/math">
                    <m:sSub>
                      <m:sSubPr>
                        <m:ctrlPr>
                          <a:rPr lang="tr-TR" sz="2200" b="1" i="1">
                            <a:latin typeface="Cambria Math" panose="02040503050406030204" pitchFamily="18" charset="0"/>
                          </a:rPr>
                        </m:ctrlPr>
                      </m:sSubPr>
                      <m:e>
                        <m:r>
                          <a:rPr lang="tr-TR" sz="2200" b="1" i="1">
                            <a:latin typeface="Cambria Math" panose="02040503050406030204" pitchFamily="18" charset="0"/>
                            <a:ea typeface="Cambria Math" panose="02040503050406030204" pitchFamily="18" charset="0"/>
                          </a:rPr>
                          <m:t>∆</m:t>
                        </m:r>
                        <m:r>
                          <a:rPr lang="tr-TR" sz="2200" b="1" i="1">
                            <a:latin typeface="Cambria Math" panose="02040503050406030204" pitchFamily="18" charset="0"/>
                            <a:ea typeface="Cambria Math" panose="02040503050406030204" pitchFamily="18" charset="0"/>
                          </a:rPr>
                          <m:t>𝑻</m:t>
                        </m:r>
                      </m:e>
                      <m:sub>
                        <m:r>
                          <a:rPr lang="tr-TR" sz="2200" b="1" i="1">
                            <a:latin typeface="Cambria Math" panose="02040503050406030204" pitchFamily="18" charset="0"/>
                          </a:rPr>
                          <m:t>𝒎𝒇</m:t>
                        </m:r>
                      </m:sub>
                    </m:sSub>
                  </m:oMath>
                </a14:m>
                <a:r>
                  <a:rPr lang="tr-TR" sz="2200" b="1" dirty="0"/>
                  <a:t>= </a:t>
                </a:r>
                <a14:m>
                  <m:oMath xmlns:m="http://schemas.openxmlformats.org/officeDocument/2006/math">
                    <m:sSub>
                      <m:sSubPr>
                        <m:ctrlPr>
                          <a:rPr lang="tr-TR" sz="2200" b="1" i="1">
                            <a:latin typeface="Cambria Math" panose="02040503050406030204" pitchFamily="18" charset="0"/>
                          </a:rPr>
                        </m:ctrlPr>
                      </m:sSubPr>
                      <m:e>
                        <m:r>
                          <a:rPr lang="tr-TR" sz="2200" b="1" i="1">
                            <a:latin typeface="Cambria Math" panose="02040503050406030204" pitchFamily="18" charset="0"/>
                            <a:ea typeface="Cambria Math" panose="02040503050406030204" pitchFamily="18" charset="0"/>
                          </a:rPr>
                          <m:t>∆</m:t>
                        </m:r>
                        <m:r>
                          <a:rPr lang="tr-TR" sz="2200" b="1" i="1">
                            <a:latin typeface="Cambria Math" panose="02040503050406030204" pitchFamily="18" charset="0"/>
                            <a:ea typeface="Cambria Math" panose="02040503050406030204" pitchFamily="18" charset="0"/>
                          </a:rPr>
                          <m:t>𝑻</m:t>
                        </m:r>
                      </m:e>
                      <m:sub>
                        <m:r>
                          <a:rPr lang="tr-TR" sz="2200" b="1" i="1">
                            <a:latin typeface="Cambria Math" panose="02040503050406030204" pitchFamily="18" charset="0"/>
                          </a:rPr>
                          <m:t>𝒎</m:t>
                        </m:r>
                        <m:r>
                          <a:rPr lang="tr-TR" sz="2200" b="1" i="1" smtClean="0">
                            <a:latin typeface="Cambria Math" panose="02040503050406030204" pitchFamily="18" charset="0"/>
                          </a:rPr>
                          <m:t>𝒄</m:t>
                        </m:r>
                      </m:sub>
                    </m:sSub>
                  </m:oMath>
                </a14:m>
                <a:r>
                  <a:rPr lang="tr-TR" sz="2200" b="1" dirty="0"/>
                  <a:t>. </a:t>
                </a:r>
              </a:p>
              <a:p>
                <a:pPr marL="342900" indent="-342900">
                  <a:buFont typeface="Wingdings" panose="05000000000000000000" pitchFamily="2" charset="2"/>
                  <a:buChar char="Ø"/>
                </a:pPr>
                <a:r>
                  <a:rPr lang="tr-TR" sz="2200" b="1" dirty="0"/>
                  <a:t>Under </a:t>
                </a:r>
                <a:r>
                  <a:rPr lang="tr-TR" sz="2200" b="1" dirty="0" err="1"/>
                  <a:t>these</a:t>
                </a:r>
                <a:r>
                  <a:rPr lang="tr-TR" sz="2200" b="1" dirty="0"/>
                  <a:t> </a:t>
                </a:r>
                <a:r>
                  <a:rPr lang="tr-TR" sz="2200" b="1" dirty="0" err="1"/>
                  <a:t>conditions</a:t>
                </a:r>
                <a:r>
                  <a:rPr lang="tr-TR" sz="2200" b="1" dirty="0"/>
                  <a:t>,</a:t>
                </a:r>
              </a:p>
            </p:txBody>
          </p:sp>
        </mc:Choice>
        <mc:Fallback xmlns="">
          <p:sp>
            <p:nvSpPr>
              <p:cNvPr id="2" name="Metin kutusu 1">
                <a:extLst>
                  <a:ext uri="{FF2B5EF4-FFF2-40B4-BE49-F238E27FC236}">
                    <a16:creationId xmlns:a16="http://schemas.microsoft.com/office/drawing/2014/main" id="{49D9872F-7349-7B60-1B19-BF2AE6E25F2F}"/>
                  </a:ext>
                </a:extLst>
              </p:cNvPr>
              <p:cNvSpPr txBox="1">
                <a:spLocks noRot="1" noChangeAspect="1" noMove="1" noResize="1" noEditPoints="1" noAdjustHandles="1" noChangeArrowheads="1" noChangeShapeType="1" noTextEdit="1"/>
              </p:cNvSpPr>
              <p:nvPr/>
            </p:nvSpPr>
            <p:spPr>
              <a:xfrm>
                <a:off x="303346" y="1005190"/>
                <a:ext cx="11418483" cy="1139992"/>
              </a:xfrm>
              <a:prstGeom prst="rect">
                <a:avLst/>
              </a:prstGeom>
              <a:blipFill>
                <a:blip r:embed="rId3"/>
                <a:stretch>
                  <a:fillRect l="-587" t="-3743" b="-962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0A331214-3813-2129-C390-64B28B220826}"/>
                  </a:ext>
                </a:extLst>
              </p:cNvPr>
              <p:cNvSpPr txBox="1"/>
              <p:nvPr/>
            </p:nvSpPr>
            <p:spPr>
              <a:xfrm>
                <a:off x="721638" y="2327166"/>
                <a:ext cx="2585387" cy="89909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1" i="1" smtClean="0">
                              <a:latin typeface="Cambria Math" panose="02040503050406030204" pitchFamily="18" charset="0"/>
                            </a:rPr>
                          </m:ctrlPr>
                        </m:fPr>
                        <m:num>
                          <m:sSub>
                            <m:sSubPr>
                              <m:ctrlPr>
                                <a:rPr lang="tr-TR" sz="2800" b="1" i="1">
                                  <a:latin typeface="Cambria Math" panose="02040503050406030204" pitchFamily="18" charset="0"/>
                                </a:rPr>
                              </m:ctrlPr>
                            </m:sSubPr>
                            <m:e>
                              <m:r>
                                <a:rPr lang="tr-TR" sz="2800" b="1" i="1" smtClean="0">
                                  <a:latin typeface="Cambria Math" panose="02040503050406030204" pitchFamily="18" charset="0"/>
                                </a:rPr>
                                <m:t>𝑨</m:t>
                              </m:r>
                            </m:e>
                            <m:sub>
                              <m:r>
                                <a:rPr lang="tr-TR" sz="2800" b="1" i="1">
                                  <a:latin typeface="Cambria Math" panose="02040503050406030204" pitchFamily="18" charset="0"/>
                                </a:rPr>
                                <m:t>𝒇</m:t>
                              </m:r>
                            </m:sub>
                          </m:sSub>
                        </m:num>
                        <m:den>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𝑨</m:t>
                              </m:r>
                            </m:e>
                            <m:sub>
                              <m:r>
                                <a:rPr lang="tr-TR" sz="2800" b="1" i="1" smtClean="0">
                                  <a:latin typeface="Cambria Math" panose="02040503050406030204" pitchFamily="18" charset="0"/>
                                </a:rPr>
                                <m:t>𝒄</m:t>
                              </m:r>
                            </m:sub>
                          </m:sSub>
                        </m:den>
                      </m:f>
                      <m:r>
                        <a:rPr lang="tr-TR" sz="2800" b="1" i="1" smtClean="0">
                          <a:latin typeface="Cambria Math" panose="02040503050406030204" pitchFamily="18" charset="0"/>
                        </a:rPr>
                        <m:t>=</m:t>
                      </m:r>
                      <m:r>
                        <a:rPr lang="tr-TR" sz="2800" b="1" i="1" smtClean="0">
                          <a:latin typeface="Cambria Math" panose="02040503050406030204" pitchFamily="18" charset="0"/>
                        </a:rPr>
                        <m:t>𝟏</m:t>
                      </m:r>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𝑼</m:t>
                          </m:r>
                        </m:e>
                        <m:sub>
                          <m:r>
                            <a:rPr lang="tr-TR" sz="2800" b="1" i="1" smtClean="0">
                              <a:latin typeface="Cambria Math" panose="02040503050406030204" pitchFamily="18" charset="0"/>
                            </a:rPr>
                            <m:t>𝒄</m:t>
                          </m:r>
                        </m:sub>
                      </m:sSub>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𝑹</m:t>
                          </m:r>
                        </m:e>
                        <m:sub>
                          <m:r>
                            <a:rPr lang="tr-TR" sz="2800" b="1" i="1" smtClean="0">
                              <a:latin typeface="Cambria Math" panose="02040503050406030204" pitchFamily="18" charset="0"/>
                            </a:rPr>
                            <m:t>𝒇</m:t>
                          </m:r>
                          <m:r>
                            <a:rPr lang="tr-TR" sz="2800" b="1" i="1" smtClean="0">
                              <a:latin typeface="Cambria Math" panose="02040503050406030204" pitchFamily="18" charset="0"/>
                            </a:rPr>
                            <m:t>,</m:t>
                          </m:r>
                          <m:r>
                            <a:rPr lang="tr-TR" sz="2800" b="1" i="1" smtClean="0">
                              <a:latin typeface="Cambria Math" panose="02040503050406030204" pitchFamily="18" charset="0"/>
                            </a:rPr>
                            <m:t>𝒕</m:t>
                          </m:r>
                        </m:sub>
                      </m:sSub>
                    </m:oMath>
                  </m:oMathPara>
                </a14:m>
                <a:endParaRPr lang="tr-TR" sz="2400" b="1" dirty="0"/>
              </a:p>
            </p:txBody>
          </p:sp>
        </mc:Choice>
        <mc:Fallback xmlns="">
          <p:sp>
            <p:nvSpPr>
              <p:cNvPr id="3" name="Metin kutusu 2">
                <a:extLst>
                  <a:ext uri="{FF2B5EF4-FFF2-40B4-BE49-F238E27FC236}">
                    <a16:creationId xmlns:a16="http://schemas.microsoft.com/office/drawing/2014/main" id="{0A331214-3813-2129-C390-64B28B220826}"/>
                  </a:ext>
                </a:extLst>
              </p:cNvPr>
              <p:cNvSpPr txBox="1">
                <a:spLocks noRot="1" noChangeAspect="1" noMove="1" noResize="1" noEditPoints="1" noAdjustHandles="1" noChangeArrowheads="1" noChangeShapeType="1" noTextEdit="1"/>
              </p:cNvSpPr>
              <p:nvPr/>
            </p:nvSpPr>
            <p:spPr>
              <a:xfrm>
                <a:off x="721638" y="2327166"/>
                <a:ext cx="2585387" cy="899092"/>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3795A8D5-9E46-0E6B-4E80-65A575BBCFC7}"/>
                  </a:ext>
                </a:extLst>
              </p:cNvPr>
              <p:cNvSpPr txBox="1"/>
              <p:nvPr/>
            </p:nvSpPr>
            <p:spPr>
              <a:xfrm>
                <a:off x="642027" y="3429000"/>
                <a:ext cx="3249037" cy="1780552"/>
              </a:xfrm>
              <a:prstGeom prst="rect">
                <a:avLst/>
              </a:prstGeom>
              <a:noFill/>
            </p:spPr>
            <p:txBody>
              <a:bodyPr wrap="square" rtlCol="0">
                <a:spAutoFit/>
              </a:bodyPr>
              <a:lstStyle/>
              <a:p>
                <a:pPr algn="just"/>
                <a14:m>
                  <m:oMath xmlns:m="http://schemas.openxmlformats.org/officeDocument/2006/math">
                    <m:sSub>
                      <m:sSubPr>
                        <m:ctrlPr>
                          <a:rPr lang="tr-TR" sz="1800" b="1" i="1" smtClean="0">
                            <a:latin typeface="Cambria Math" panose="02040503050406030204" pitchFamily="18" charset="0"/>
                          </a:rPr>
                        </m:ctrlPr>
                      </m:sSubPr>
                      <m:e>
                        <m:r>
                          <a:rPr lang="tr-TR" sz="1800" b="1" i="1" smtClean="0">
                            <a:latin typeface="Cambria Math" panose="02040503050406030204" pitchFamily="18" charset="0"/>
                          </a:rPr>
                          <m:t>𝑨</m:t>
                        </m:r>
                      </m:e>
                      <m:sub>
                        <m:r>
                          <a:rPr lang="tr-TR" sz="1800" b="1" i="1" smtClean="0">
                            <a:latin typeface="Cambria Math" panose="02040503050406030204" pitchFamily="18" charset="0"/>
                          </a:rPr>
                          <m:t>𝒄</m:t>
                        </m:r>
                      </m:sub>
                    </m:sSub>
                  </m:oMath>
                </a14:m>
                <a:r>
                  <a:rPr lang="tr-TR" dirty="0"/>
                  <a:t> is </a:t>
                </a:r>
                <a:r>
                  <a:rPr lang="tr-TR" dirty="0" err="1"/>
                  <a:t>the</a:t>
                </a:r>
                <a:r>
                  <a:rPr lang="tr-TR" dirty="0"/>
                  <a:t> </a:t>
                </a:r>
                <a:r>
                  <a:rPr lang="tr-TR" dirty="0" err="1"/>
                  <a:t>required</a:t>
                </a:r>
                <a:r>
                  <a:rPr lang="tr-TR" dirty="0"/>
                  <a:t> </a:t>
                </a:r>
                <a:r>
                  <a:rPr lang="tr-TR" dirty="0" err="1"/>
                  <a:t>surface</a:t>
                </a:r>
                <a:r>
                  <a:rPr lang="tr-TR" dirty="0"/>
                  <a:t> </a:t>
                </a:r>
                <a:r>
                  <a:rPr lang="tr-TR" dirty="0" err="1"/>
                  <a:t>area</a:t>
                </a:r>
                <a:r>
                  <a:rPr lang="tr-TR" dirty="0"/>
                  <a:t> </a:t>
                </a:r>
                <a:r>
                  <a:rPr lang="tr-TR" dirty="0" err="1"/>
                  <a:t>if</a:t>
                </a:r>
                <a:r>
                  <a:rPr lang="tr-TR" dirty="0"/>
                  <a:t> </a:t>
                </a:r>
                <a:r>
                  <a:rPr lang="tr-TR" dirty="0" err="1"/>
                  <a:t>the</a:t>
                </a:r>
                <a:r>
                  <a:rPr lang="tr-TR" dirty="0"/>
                  <a:t> </a:t>
                </a:r>
                <a:r>
                  <a:rPr lang="tr-TR" dirty="0" err="1"/>
                  <a:t>heat</a:t>
                </a:r>
                <a:r>
                  <a:rPr lang="tr-TR" dirty="0"/>
                  <a:t> </a:t>
                </a:r>
                <a:r>
                  <a:rPr lang="tr-TR" dirty="0" err="1"/>
                  <a:t>exchanger</a:t>
                </a:r>
                <a:r>
                  <a:rPr lang="tr-TR" dirty="0"/>
                  <a:t> </a:t>
                </a:r>
                <a:r>
                  <a:rPr lang="tr-TR" dirty="0" err="1"/>
                  <a:t>remains</a:t>
                </a:r>
                <a:r>
                  <a:rPr lang="tr-TR" dirty="0"/>
                  <a:t> </a:t>
                </a:r>
                <a:r>
                  <a:rPr lang="tr-TR" dirty="0" err="1"/>
                  <a:t>clean</a:t>
                </a:r>
                <a:r>
                  <a:rPr lang="tr-TR" dirty="0"/>
                  <a:t>. </a:t>
                </a:r>
                <a14:m>
                  <m:oMath xmlns:m="http://schemas.openxmlformats.org/officeDocument/2006/math">
                    <m:sSub>
                      <m:sSubPr>
                        <m:ctrlPr>
                          <a:rPr lang="tr-TR" b="1" i="1">
                            <a:latin typeface="Cambria Math" panose="02040503050406030204" pitchFamily="18" charset="0"/>
                          </a:rPr>
                        </m:ctrlPr>
                      </m:sSubPr>
                      <m:e>
                        <m:r>
                          <a:rPr lang="tr-TR" b="1" i="1">
                            <a:latin typeface="Cambria Math" panose="02040503050406030204" pitchFamily="18" charset="0"/>
                          </a:rPr>
                          <m:t>𝑼</m:t>
                        </m:r>
                      </m:e>
                      <m:sub>
                        <m:r>
                          <a:rPr lang="tr-TR" b="1" i="1">
                            <a:latin typeface="Cambria Math" panose="02040503050406030204" pitchFamily="18" charset="0"/>
                          </a:rPr>
                          <m:t>𝒄</m:t>
                        </m:r>
                      </m:sub>
                    </m:sSub>
                    <m:sSub>
                      <m:sSubPr>
                        <m:ctrlPr>
                          <a:rPr lang="tr-TR" b="1" i="1">
                            <a:latin typeface="Cambria Math" panose="02040503050406030204" pitchFamily="18" charset="0"/>
                          </a:rPr>
                        </m:ctrlPr>
                      </m:sSubPr>
                      <m:e>
                        <m:r>
                          <a:rPr lang="tr-TR" b="1" i="1">
                            <a:latin typeface="Cambria Math" panose="02040503050406030204" pitchFamily="18" charset="0"/>
                          </a:rPr>
                          <m:t>𝑹</m:t>
                        </m:r>
                      </m:e>
                      <m:sub>
                        <m:r>
                          <a:rPr lang="tr-TR" b="1" i="1">
                            <a:latin typeface="Cambria Math" panose="02040503050406030204" pitchFamily="18" charset="0"/>
                          </a:rPr>
                          <m:t>𝒇</m:t>
                        </m:r>
                        <m:r>
                          <a:rPr lang="tr-TR" b="1" i="1">
                            <a:latin typeface="Cambria Math" panose="02040503050406030204" pitchFamily="18" charset="0"/>
                          </a:rPr>
                          <m:t>,</m:t>
                        </m:r>
                        <m:r>
                          <a:rPr lang="tr-TR" b="1" i="1">
                            <a:latin typeface="Cambria Math" panose="02040503050406030204" pitchFamily="18" charset="0"/>
                          </a:rPr>
                          <m:t>𝒕</m:t>
                        </m:r>
                      </m:sub>
                    </m:sSub>
                  </m:oMath>
                </a14:m>
                <a:r>
                  <a:rPr lang="tr-TR" dirty="0"/>
                  <a:t> </a:t>
                </a:r>
                <a:r>
                  <a:rPr lang="tr-TR" dirty="0" err="1"/>
                  <a:t>represents</a:t>
                </a:r>
                <a:r>
                  <a:rPr lang="tr-TR" dirty="0"/>
                  <a:t> </a:t>
                </a:r>
                <a:r>
                  <a:rPr lang="tr-TR" dirty="0" err="1"/>
                  <a:t>the</a:t>
                </a:r>
                <a:r>
                  <a:rPr lang="tr-TR" dirty="0"/>
                  <a:t> </a:t>
                </a:r>
                <a:r>
                  <a:rPr lang="tr-TR" dirty="0" err="1"/>
                  <a:t>additional</a:t>
                </a:r>
                <a:r>
                  <a:rPr lang="tr-TR" dirty="0"/>
                  <a:t> </a:t>
                </a:r>
                <a:r>
                  <a:rPr lang="tr-TR" dirty="0" err="1"/>
                  <a:t>surface</a:t>
                </a:r>
                <a:r>
                  <a:rPr lang="tr-TR" dirty="0"/>
                  <a:t> </a:t>
                </a:r>
                <a:r>
                  <a:rPr lang="tr-TR" dirty="0" err="1"/>
                  <a:t>area</a:t>
                </a:r>
                <a:r>
                  <a:rPr lang="tr-TR" dirty="0"/>
                  <a:t> </a:t>
                </a:r>
                <a:r>
                  <a:rPr lang="tr-TR" dirty="0" err="1"/>
                  <a:t>required</a:t>
                </a:r>
                <a:r>
                  <a:rPr lang="tr-TR" dirty="0"/>
                  <a:t> </a:t>
                </a:r>
                <a:r>
                  <a:rPr lang="tr-TR" dirty="0" err="1"/>
                  <a:t>because</a:t>
                </a:r>
                <a:r>
                  <a:rPr lang="tr-TR" dirty="0"/>
                  <a:t> of </a:t>
                </a:r>
                <a:r>
                  <a:rPr lang="tr-TR" dirty="0" err="1"/>
                  <a:t>fouling</a:t>
                </a:r>
                <a:r>
                  <a:rPr lang="tr-TR" dirty="0"/>
                  <a:t> of </a:t>
                </a:r>
                <a:r>
                  <a:rPr lang="tr-TR" dirty="0" err="1"/>
                  <a:t>the</a:t>
                </a:r>
                <a:r>
                  <a:rPr lang="tr-TR" dirty="0"/>
                  <a:t> </a:t>
                </a:r>
                <a:r>
                  <a:rPr lang="tr-TR" dirty="0" err="1"/>
                  <a:t>heat</a:t>
                </a:r>
                <a:r>
                  <a:rPr lang="tr-TR" dirty="0"/>
                  <a:t> </a:t>
                </a:r>
                <a:r>
                  <a:rPr lang="tr-TR" dirty="0" err="1"/>
                  <a:t>exchanger</a:t>
                </a:r>
                <a:r>
                  <a:rPr lang="tr-TR" dirty="0"/>
                  <a:t>. </a:t>
                </a:r>
              </a:p>
            </p:txBody>
          </p:sp>
        </mc:Choice>
        <mc:Fallback xmlns="">
          <p:sp>
            <p:nvSpPr>
              <p:cNvPr id="8" name="Metin kutusu 7">
                <a:extLst>
                  <a:ext uri="{FF2B5EF4-FFF2-40B4-BE49-F238E27FC236}">
                    <a16:creationId xmlns:a16="http://schemas.microsoft.com/office/drawing/2014/main" id="{3795A8D5-9E46-0E6B-4E80-65A575BBCFC7}"/>
                  </a:ext>
                </a:extLst>
              </p:cNvPr>
              <p:cNvSpPr txBox="1">
                <a:spLocks noRot="1" noChangeAspect="1" noMove="1" noResize="1" noEditPoints="1" noAdjustHandles="1" noChangeArrowheads="1" noChangeShapeType="1" noTextEdit="1"/>
              </p:cNvSpPr>
              <p:nvPr/>
            </p:nvSpPr>
            <p:spPr>
              <a:xfrm>
                <a:off x="642027" y="3429000"/>
                <a:ext cx="3249037" cy="1780552"/>
              </a:xfrm>
              <a:prstGeom prst="rect">
                <a:avLst/>
              </a:prstGeom>
              <a:blipFill>
                <a:blip r:embed="rId5"/>
                <a:stretch>
                  <a:fillRect l="-1501" t="-2055" r="-1689" b="-4110"/>
                </a:stretch>
              </a:blipFill>
            </p:spPr>
            <p:txBody>
              <a:bodyPr/>
              <a:lstStyle/>
              <a:p>
                <a:r>
                  <a:rPr lang="tr-TR">
                    <a:noFill/>
                  </a:rPr>
                  <a:t> </a:t>
                </a:r>
              </a:p>
            </p:txBody>
          </p:sp>
        </mc:Fallback>
      </mc:AlternateContent>
      <p:pic>
        <p:nvPicPr>
          <p:cNvPr id="10" name="Resim 9">
            <a:extLst>
              <a:ext uri="{FF2B5EF4-FFF2-40B4-BE49-F238E27FC236}">
                <a16:creationId xmlns:a16="http://schemas.microsoft.com/office/drawing/2014/main" id="{F4E5DC69-6141-0ED5-776E-5E2357C60713}"/>
              </a:ext>
            </a:extLst>
          </p:cNvPr>
          <p:cNvPicPr>
            <a:picLocks noChangeAspect="1"/>
          </p:cNvPicPr>
          <p:nvPr/>
        </p:nvPicPr>
        <p:blipFill>
          <a:blip r:embed="rId6"/>
          <a:stretch>
            <a:fillRect/>
          </a:stretch>
        </p:blipFill>
        <p:spPr>
          <a:xfrm>
            <a:off x="4571318" y="1648448"/>
            <a:ext cx="7073704" cy="4661864"/>
          </a:xfrm>
          <a:prstGeom prst="rect">
            <a:avLst/>
          </a:prstGeom>
          <a:ln>
            <a:solidFill>
              <a:schemeClr val="tx1"/>
            </a:solidFill>
          </a:ln>
        </p:spPr>
      </p:pic>
    </p:spTree>
    <p:extLst>
      <p:ext uri="{BB962C8B-B14F-4D97-AF65-F5344CB8AC3E}">
        <p14:creationId xmlns:p14="http://schemas.microsoft.com/office/powerpoint/2010/main" val="414488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15871-C80C-EC32-159C-4372C9775D2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AEE7B31-68E7-A9F3-9D86-BD741EB0CCD7}"/>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CDD68490-137D-C3D6-F82C-67EE914A1795}"/>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153AD910-0DFA-7089-3996-0C96CDFD171F}"/>
              </a:ext>
            </a:extLst>
          </p:cNvPr>
          <p:cNvSpPr txBox="1"/>
          <p:nvPr/>
        </p:nvSpPr>
        <p:spPr>
          <a:xfrm>
            <a:off x="217281" y="74909"/>
            <a:ext cx="4535788" cy="707886"/>
          </a:xfrm>
          <a:prstGeom prst="rect">
            <a:avLst/>
          </a:prstGeom>
          <a:noFill/>
        </p:spPr>
        <p:txBody>
          <a:bodyPr wrap="square" rtlCol="0">
            <a:spAutoFit/>
          </a:bodyPr>
          <a:lstStyle/>
          <a:p>
            <a:r>
              <a:rPr lang="tr-TR" sz="4000" b="1" dirty="0" err="1"/>
              <a:t>Effects</a:t>
            </a:r>
            <a:r>
              <a:rPr lang="tr-TR" sz="4000" b="1" dirty="0"/>
              <a:t> of </a:t>
            </a:r>
            <a:r>
              <a:rPr lang="tr-TR" sz="4000" b="1" dirty="0" err="1"/>
              <a:t>Fouling</a:t>
            </a:r>
            <a:endParaRPr lang="tr-TR" sz="4000" b="1" dirty="0"/>
          </a:p>
        </p:txBody>
      </p:sp>
      <p:sp>
        <p:nvSpPr>
          <p:cNvPr id="2" name="Metin kutusu 1">
            <a:extLst>
              <a:ext uri="{FF2B5EF4-FFF2-40B4-BE49-F238E27FC236}">
                <a16:creationId xmlns:a16="http://schemas.microsoft.com/office/drawing/2014/main" id="{A8BC5BBB-40D5-F304-9EDE-8423308B45C2}"/>
              </a:ext>
            </a:extLst>
          </p:cNvPr>
          <p:cNvSpPr txBox="1"/>
          <p:nvPr/>
        </p:nvSpPr>
        <p:spPr>
          <a:xfrm>
            <a:off x="217281" y="994716"/>
            <a:ext cx="11660191" cy="769441"/>
          </a:xfrm>
          <a:prstGeom prst="rect">
            <a:avLst/>
          </a:prstGeom>
          <a:noFill/>
        </p:spPr>
        <p:txBody>
          <a:bodyPr wrap="square" rtlCol="0">
            <a:spAutoFit/>
          </a:bodyPr>
          <a:lstStyle/>
          <a:p>
            <a:pPr algn="just"/>
            <a:r>
              <a:rPr lang="tr-TR" sz="2200" b="1" dirty="0" err="1"/>
              <a:t>Lower</a:t>
            </a:r>
            <a:r>
              <a:rPr lang="tr-TR" sz="2200" b="1" dirty="0"/>
              <a:t> </a:t>
            </a:r>
            <a:r>
              <a:rPr lang="tr-TR" sz="2200" b="1" dirty="0" err="1"/>
              <a:t>heat</a:t>
            </a:r>
            <a:r>
              <a:rPr lang="tr-TR" sz="2200" b="1" dirty="0"/>
              <a:t> transfer and </a:t>
            </a:r>
            <a:r>
              <a:rPr lang="tr-TR" sz="2200" b="1" dirty="0" err="1"/>
              <a:t>increased</a:t>
            </a:r>
            <a:r>
              <a:rPr lang="tr-TR" sz="2200" b="1" dirty="0"/>
              <a:t> </a:t>
            </a:r>
            <a:r>
              <a:rPr lang="tr-TR" sz="2200" b="1" dirty="0" err="1"/>
              <a:t>pressure</a:t>
            </a:r>
            <a:r>
              <a:rPr lang="tr-TR" sz="2200" b="1" dirty="0"/>
              <a:t> </a:t>
            </a:r>
            <a:r>
              <a:rPr lang="tr-TR" sz="2200" b="1" dirty="0" err="1"/>
              <a:t>drop</a:t>
            </a:r>
            <a:r>
              <a:rPr lang="tr-TR" sz="2200" b="1" dirty="0"/>
              <a:t> </a:t>
            </a:r>
            <a:r>
              <a:rPr lang="tr-TR" sz="2200" b="1" dirty="0" err="1"/>
              <a:t>resulting</a:t>
            </a:r>
            <a:r>
              <a:rPr lang="tr-TR" sz="2200" b="1" dirty="0"/>
              <a:t> </a:t>
            </a:r>
            <a:r>
              <a:rPr lang="tr-TR" sz="2200" b="1" dirty="0" err="1"/>
              <a:t>from</a:t>
            </a:r>
            <a:r>
              <a:rPr lang="tr-TR" sz="2200" b="1" dirty="0"/>
              <a:t> </a:t>
            </a:r>
            <a:r>
              <a:rPr lang="tr-TR" sz="2200" b="1" dirty="0" err="1"/>
              <a:t>fouling</a:t>
            </a:r>
            <a:r>
              <a:rPr lang="tr-TR" sz="2200" b="1" dirty="0"/>
              <a:t> </a:t>
            </a:r>
            <a:r>
              <a:rPr lang="tr-TR" sz="2200" b="1" dirty="0" err="1"/>
              <a:t>decrease</a:t>
            </a:r>
            <a:r>
              <a:rPr lang="tr-TR" sz="2200" b="1" dirty="0"/>
              <a:t> </a:t>
            </a:r>
            <a:r>
              <a:rPr lang="tr-TR" sz="2200" b="1" dirty="0" err="1"/>
              <a:t>the</a:t>
            </a:r>
            <a:r>
              <a:rPr lang="tr-TR" sz="2200" b="1" dirty="0"/>
              <a:t> </a:t>
            </a:r>
            <a:r>
              <a:rPr lang="tr-TR" sz="2200" b="1" dirty="0" err="1"/>
              <a:t>effectiveness</a:t>
            </a:r>
            <a:r>
              <a:rPr lang="tr-TR" sz="2200" b="1" dirty="0"/>
              <a:t> of a </a:t>
            </a:r>
            <a:r>
              <a:rPr lang="tr-TR" sz="2200" b="1" dirty="0" err="1"/>
              <a:t>heat</a:t>
            </a:r>
            <a:r>
              <a:rPr lang="tr-TR" sz="2200" b="1" dirty="0"/>
              <a:t> </a:t>
            </a:r>
            <a:r>
              <a:rPr lang="tr-TR" sz="2200" b="1" dirty="0" err="1"/>
              <a:t>exchanger</a:t>
            </a:r>
            <a:r>
              <a:rPr lang="tr-TR" sz="2200" b="1" dirty="0"/>
              <a:t>. </a:t>
            </a:r>
          </a:p>
        </p:txBody>
      </p:sp>
      <p:sp>
        <p:nvSpPr>
          <p:cNvPr id="3" name="Metin kutusu 2">
            <a:extLst>
              <a:ext uri="{FF2B5EF4-FFF2-40B4-BE49-F238E27FC236}">
                <a16:creationId xmlns:a16="http://schemas.microsoft.com/office/drawing/2014/main" id="{BACFF224-4814-BBE5-36D1-117689CCD2F6}"/>
              </a:ext>
            </a:extLst>
          </p:cNvPr>
          <p:cNvSpPr txBox="1"/>
          <p:nvPr/>
        </p:nvSpPr>
        <p:spPr>
          <a:xfrm>
            <a:off x="217281" y="1935667"/>
            <a:ext cx="7033098" cy="584775"/>
          </a:xfrm>
          <a:prstGeom prst="rect">
            <a:avLst/>
          </a:prstGeom>
          <a:noFill/>
        </p:spPr>
        <p:txBody>
          <a:bodyPr wrap="square" rtlCol="0">
            <a:spAutoFit/>
          </a:bodyPr>
          <a:lstStyle/>
          <a:p>
            <a:pPr marL="285750" indent="-285750">
              <a:buFont typeface="Wingdings" panose="05000000000000000000" pitchFamily="2" charset="2"/>
              <a:buChar char="Ø"/>
            </a:pPr>
            <a:r>
              <a:rPr lang="tr-TR" sz="3200" b="1" dirty="0" err="1">
                <a:solidFill>
                  <a:srgbClr val="FF0000"/>
                </a:solidFill>
              </a:rPr>
              <a:t>Effect</a:t>
            </a:r>
            <a:r>
              <a:rPr lang="tr-TR" sz="3200" b="1" dirty="0">
                <a:solidFill>
                  <a:srgbClr val="FF0000"/>
                </a:solidFill>
              </a:rPr>
              <a:t> of </a:t>
            </a:r>
            <a:r>
              <a:rPr lang="tr-TR" sz="3200" b="1" dirty="0" err="1">
                <a:solidFill>
                  <a:srgbClr val="FF0000"/>
                </a:solidFill>
              </a:rPr>
              <a:t>Fouling</a:t>
            </a:r>
            <a:r>
              <a:rPr lang="tr-TR" sz="3200" b="1" dirty="0">
                <a:solidFill>
                  <a:srgbClr val="FF0000"/>
                </a:solidFill>
              </a:rPr>
              <a:t> on Heat Transfer:</a:t>
            </a:r>
          </a:p>
        </p:txBody>
      </p:sp>
      <p:grpSp>
        <p:nvGrpSpPr>
          <p:cNvPr id="6" name="Grup 5">
            <a:extLst>
              <a:ext uri="{FF2B5EF4-FFF2-40B4-BE49-F238E27FC236}">
                <a16:creationId xmlns:a16="http://schemas.microsoft.com/office/drawing/2014/main" id="{33642604-58CE-7FA0-B78B-2558147A32B1}"/>
              </a:ext>
            </a:extLst>
          </p:cNvPr>
          <p:cNvGrpSpPr/>
          <p:nvPr/>
        </p:nvGrpSpPr>
        <p:grpSpPr>
          <a:xfrm>
            <a:off x="7778334" y="2520442"/>
            <a:ext cx="3915765" cy="3631612"/>
            <a:chOff x="7437866" y="2351303"/>
            <a:chExt cx="3915765" cy="3631612"/>
          </a:xfrm>
        </p:grpSpPr>
        <p:pic>
          <p:nvPicPr>
            <p:cNvPr id="8" name="Resim 7">
              <a:extLst>
                <a:ext uri="{FF2B5EF4-FFF2-40B4-BE49-F238E27FC236}">
                  <a16:creationId xmlns:a16="http://schemas.microsoft.com/office/drawing/2014/main" id="{FDA1280B-B7DA-F187-8E84-534606C57DC6}"/>
                </a:ext>
              </a:extLst>
            </p:cNvPr>
            <p:cNvPicPr>
              <a:picLocks noChangeAspect="1"/>
            </p:cNvPicPr>
            <p:nvPr/>
          </p:nvPicPr>
          <p:blipFill>
            <a:blip r:embed="rId3"/>
            <a:stretch>
              <a:fillRect/>
            </a:stretch>
          </p:blipFill>
          <p:spPr>
            <a:xfrm>
              <a:off x="7437866" y="2351303"/>
              <a:ext cx="3915765" cy="3631612"/>
            </a:xfrm>
            <a:prstGeom prst="rect">
              <a:avLst/>
            </a:prstGeom>
            <a:ln>
              <a:solidFill>
                <a:schemeClr val="tx1"/>
              </a:solidFill>
            </a:ln>
          </p:spPr>
        </p:pic>
        <p:pic>
          <p:nvPicPr>
            <p:cNvPr id="9" name="Resim 8">
              <a:extLst>
                <a:ext uri="{FF2B5EF4-FFF2-40B4-BE49-F238E27FC236}">
                  <a16:creationId xmlns:a16="http://schemas.microsoft.com/office/drawing/2014/main" id="{D4F6550F-BDAC-ED28-2D4A-A1ADE63CC626}"/>
                </a:ext>
              </a:extLst>
            </p:cNvPr>
            <p:cNvPicPr>
              <a:picLocks noChangeAspect="1"/>
            </p:cNvPicPr>
            <p:nvPr/>
          </p:nvPicPr>
          <p:blipFill>
            <a:blip r:embed="rId4"/>
            <a:stretch>
              <a:fillRect/>
            </a:stretch>
          </p:blipFill>
          <p:spPr>
            <a:xfrm>
              <a:off x="10072282" y="5384766"/>
              <a:ext cx="1152525" cy="504825"/>
            </a:xfrm>
            <a:prstGeom prst="rect">
              <a:avLst/>
            </a:prstGeom>
          </p:spPr>
        </p:pic>
      </p:grpSp>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5578DBC8-6763-F959-4FF2-A33DD5AA2623}"/>
                  </a:ext>
                </a:extLst>
              </p:cNvPr>
              <p:cNvSpPr txBox="1"/>
              <p:nvPr/>
            </p:nvSpPr>
            <p:spPr>
              <a:xfrm>
                <a:off x="217281" y="2691952"/>
                <a:ext cx="7331383" cy="1446550"/>
              </a:xfrm>
              <a:prstGeom prst="rect">
                <a:avLst/>
              </a:prstGeom>
              <a:noFill/>
            </p:spPr>
            <p:txBody>
              <a:bodyPr wrap="square" rtlCol="0">
                <a:spAutoFit/>
              </a:bodyPr>
              <a:lstStyle/>
              <a:p>
                <a:pPr algn="just"/>
                <a:r>
                  <a:rPr lang="tr-TR" sz="2200" b="1" dirty="0" err="1"/>
                  <a:t>For</a:t>
                </a:r>
                <a:r>
                  <a:rPr lang="tr-TR" sz="2200" b="1" dirty="0"/>
                  <a:t> a </a:t>
                </a:r>
                <a:r>
                  <a:rPr lang="tr-TR" sz="2200" b="1" dirty="0" err="1"/>
                  <a:t>plain</a:t>
                </a:r>
                <a:r>
                  <a:rPr lang="tr-TR" sz="2200" b="1" dirty="0"/>
                  <a:t> </a:t>
                </a:r>
                <a:r>
                  <a:rPr lang="tr-TR" sz="2200" b="1" dirty="0" err="1"/>
                  <a:t>tubular</a:t>
                </a:r>
                <a:r>
                  <a:rPr lang="tr-TR" sz="2200" b="1" dirty="0"/>
                  <a:t> </a:t>
                </a:r>
                <a:r>
                  <a:rPr lang="tr-TR" sz="2200" b="1" dirty="0" err="1"/>
                  <a:t>heat</a:t>
                </a:r>
                <a:r>
                  <a:rPr lang="tr-TR" sz="2200" b="1" dirty="0"/>
                  <a:t> </a:t>
                </a:r>
                <a:r>
                  <a:rPr lang="tr-TR" sz="2200" b="1" dirty="0" err="1"/>
                  <a:t>exchanger</a:t>
                </a:r>
                <a:r>
                  <a:rPr lang="tr-TR" sz="2200" b="1" dirty="0"/>
                  <a:t> </a:t>
                </a:r>
                <a:r>
                  <a:rPr lang="tr-TR" sz="2200" b="1" dirty="0" err="1"/>
                  <a:t>the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 </a:t>
                </a:r>
                <a:r>
                  <a:rPr lang="tr-TR" sz="2200" b="1" dirty="0" err="1"/>
                  <a:t>based</a:t>
                </a:r>
                <a:r>
                  <a:rPr lang="tr-TR" sz="2200" b="1" dirty="0"/>
                  <a:t> on </a:t>
                </a:r>
                <a:r>
                  <a:rPr lang="tr-TR" sz="2200" b="1" dirty="0" err="1"/>
                  <a:t>the</a:t>
                </a:r>
                <a:r>
                  <a:rPr lang="tr-TR" sz="2200" b="1" dirty="0"/>
                  <a:t> </a:t>
                </a:r>
                <a:r>
                  <a:rPr lang="tr-TR" sz="2200" b="1" dirty="0" err="1"/>
                  <a:t>outer</a:t>
                </a:r>
                <a:r>
                  <a:rPr lang="tr-TR" sz="2200" b="1" dirty="0"/>
                  <a:t> </a:t>
                </a:r>
                <a:r>
                  <a:rPr lang="tr-TR" sz="2200" b="1" dirty="0" err="1"/>
                  <a:t>surface</a:t>
                </a:r>
                <a:r>
                  <a:rPr lang="tr-TR" sz="2200" b="1" dirty="0"/>
                  <a:t> </a:t>
                </a:r>
                <a:r>
                  <a:rPr lang="tr-TR" sz="2200" b="1" dirty="0" err="1"/>
                  <a:t>area</a:t>
                </a:r>
                <a:r>
                  <a:rPr lang="tr-TR" sz="2200" b="1" dirty="0"/>
                  <a:t> </a:t>
                </a:r>
                <a:r>
                  <a:rPr lang="tr-TR" sz="2200" b="1" dirty="0" err="1"/>
                  <a:t>under</a:t>
                </a:r>
                <a:r>
                  <a:rPr lang="tr-TR" sz="2200" b="1" dirty="0"/>
                  <a:t> </a:t>
                </a:r>
                <a:r>
                  <a:rPr lang="tr-TR" sz="2200" b="1" dirty="0" err="1"/>
                  <a:t>fouled</a:t>
                </a:r>
                <a:r>
                  <a:rPr lang="tr-TR" sz="2200" b="1" dirty="0"/>
                  <a:t> </a:t>
                </a:r>
                <a:r>
                  <a:rPr lang="tr-TR" sz="2200" b="1" dirty="0" err="1"/>
                  <a:t>conditions</a:t>
                </a:r>
                <a:r>
                  <a:rPr lang="tr-TR" sz="2200" b="1" dirty="0"/>
                  <a:t>, </a:t>
                </a:r>
                <a14:m>
                  <m:oMath xmlns:m="http://schemas.openxmlformats.org/officeDocument/2006/math">
                    <m:sSub>
                      <m:sSubPr>
                        <m:ctrlPr>
                          <a:rPr lang="tr-TR" sz="2000" b="1" i="1" smtClean="0">
                            <a:ln>
                              <a:noFill/>
                            </a:ln>
                            <a:latin typeface="Cambria Math" panose="02040503050406030204" pitchFamily="18" charset="0"/>
                          </a:rPr>
                        </m:ctrlPr>
                      </m:sSubPr>
                      <m:e>
                        <m:r>
                          <a:rPr lang="tr-TR" sz="2000" b="1" i="1" smtClean="0">
                            <a:ln>
                              <a:noFill/>
                            </a:ln>
                            <a:latin typeface="Cambria Math" panose="02040503050406030204" pitchFamily="18" charset="0"/>
                          </a:rPr>
                          <m:t>𝑼</m:t>
                        </m:r>
                      </m:e>
                      <m:sub>
                        <m:r>
                          <a:rPr lang="tr-TR" sz="2000" b="1" i="1" smtClean="0">
                            <a:ln>
                              <a:noFill/>
                            </a:ln>
                            <a:latin typeface="Cambria Math" panose="02040503050406030204" pitchFamily="18" charset="0"/>
                          </a:rPr>
                          <m:t>𝒇</m:t>
                        </m:r>
                      </m:sub>
                    </m:sSub>
                  </m:oMath>
                </a14:m>
                <a:r>
                  <a:rPr lang="tr-TR" sz="2200" b="1" dirty="0"/>
                  <a:t>, can be </a:t>
                </a:r>
                <a:r>
                  <a:rPr lang="tr-TR" sz="2200" b="1" dirty="0" err="1"/>
                  <a:t>obtained</a:t>
                </a:r>
                <a:r>
                  <a:rPr lang="tr-TR" sz="2200" b="1" dirty="0"/>
                  <a:t> by </a:t>
                </a:r>
                <a:r>
                  <a:rPr lang="tr-TR" sz="2200" b="1" dirty="0" err="1"/>
                  <a:t>adding</a:t>
                </a:r>
                <a:r>
                  <a:rPr lang="tr-TR" sz="2200" b="1" dirty="0"/>
                  <a:t> </a:t>
                </a:r>
                <a:r>
                  <a:rPr lang="tr-TR" sz="2200" b="1" dirty="0" err="1"/>
                  <a:t>the</a:t>
                </a:r>
                <a:r>
                  <a:rPr lang="tr-TR" sz="2200" b="1" dirty="0"/>
                  <a:t> inside and </a:t>
                </a:r>
                <a:r>
                  <a:rPr lang="tr-TR" sz="2200" b="1" dirty="0" err="1"/>
                  <a:t>outside</a:t>
                </a:r>
                <a:r>
                  <a:rPr lang="tr-TR" sz="2200" b="1" dirty="0"/>
                  <a:t> </a:t>
                </a:r>
                <a:r>
                  <a:rPr lang="tr-TR" sz="2200" b="1" dirty="0" err="1"/>
                  <a:t>thermal</a:t>
                </a:r>
                <a:r>
                  <a:rPr lang="tr-TR" sz="2200" b="1" dirty="0"/>
                  <a:t> </a:t>
                </a:r>
                <a:r>
                  <a:rPr lang="tr-TR" sz="2200" b="1" dirty="0" err="1"/>
                  <a:t>resistances</a:t>
                </a:r>
                <a:r>
                  <a:rPr lang="tr-TR" sz="2200" b="1" dirty="0"/>
                  <a:t>:</a:t>
                </a:r>
              </a:p>
            </p:txBody>
          </p:sp>
        </mc:Choice>
        <mc:Fallback xmlns="">
          <p:sp>
            <p:nvSpPr>
              <p:cNvPr id="10" name="Metin kutusu 9">
                <a:extLst>
                  <a:ext uri="{FF2B5EF4-FFF2-40B4-BE49-F238E27FC236}">
                    <a16:creationId xmlns:a16="http://schemas.microsoft.com/office/drawing/2014/main" id="{5578DBC8-6763-F959-4FF2-A33DD5AA2623}"/>
                  </a:ext>
                </a:extLst>
              </p:cNvPr>
              <p:cNvSpPr txBox="1">
                <a:spLocks noRot="1" noChangeAspect="1" noMove="1" noResize="1" noEditPoints="1" noAdjustHandles="1" noChangeArrowheads="1" noChangeShapeType="1" noTextEdit="1"/>
              </p:cNvSpPr>
              <p:nvPr/>
            </p:nvSpPr>
            <p:spPr>
              <a:xfrm>
                <a:off x="217281" y="2691952"/>
                <a:ext cx="7331383" cy="1446550"/>
              </a:xfrm>
              <a:prstGeom prst="rect">
                <a:avLst/>
              </a:prstGeom>
              <a:blipFill>
                <a:blip r:embed="rId5"/>
                <a:stretch>
                  <a:fillRect l="-1082" t="-2954" r="-1082" b="-759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332A9A1D-3333-F7C1-E59C-766369DA06FC}"/>
                  </a:ext>
                </a:extLst>
              </p:cNvPr>
              <p:cNvSpPr txBox="1"/>
              <p:nvPr/>
            </p:nvSpPr>
            <p:spPr>
              <a:xfrm>
                <a:off x="378340" y="4336248"/>
                <a:ext cx="6529608" cy="110402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n>
                                <a:noFill/>
                              </a:ln>
                              <a:latin typeface="Cambria Math" panose="02040503050406030204" pitchFamily="18" charset="0"/>
                            </a:rPr>
                          </m:ctrlPr>
                        </m:sSubPr>
                        <m:e>
                          <m:r>
                            <a:rPr lang="tr-TR" sz="2400" b="1" i="1" smtClean="0">
                              <a:ln>
                                <a:noFill/>
                              </a:ln>
                              <a:latin typeface="Cambria Math" panose="02040503050406030204" pitchFamily="18" charset="0"/>
                            </a:rPr>
                            <m:t>𝑼</m:t>
                          </m:r>
                        </m:e>
                        <m:sub>
                          <m:r>
                            <a:rPr lang="tr-TR" sz="2400" b="1" i="1" smtClean="0">
                              <a:ln>
                                <a:noFill/>
                              </a:ln>
                              <a:latin typeface="Cambria Math" panose="02040503050406030204" pitchFamily="18" charset="0"/>
                            </a:rPr>
                            <m:t>𝒇</m:t>
                          </m:r>
                        </m:sub>
                      </m:sSub>
                      <m:r>
                        <a:rPr lang="tr-TR" sz="2400" b="1" i="1" smtClean="0">
                          <a:ln>
                            <a:noFill/>
                          </a:ln>
                          <a:latin typeface="Cambria Math" panose="02040503050406030204" pitchFamily="18" charset="0"/>
                        </a:rPr>
                        <m:t>=</m:t>
                      </m:r>
                      <m:f>
                        <m:fPr>
                          <m:ctrlPr>
                            <a:rPr lang="tr-TR" sz="2400" b="1" i="1" smtClean="0">
                              <a:ln>
                                <a:noFill/>
                              </a:ln>
                              <a:latin typeface="Cambria Math" panose="02040503050406030204" pitchFamily="18" charset="0"/>
                            </a:rPr>
                          </m:ctrlPr>
                        </m:fPr>
                        <m:num>
                          <m:r>
                            <a:rPr lang="tr-TR" sz="2400" b="1" i="1" smtClean="0">
                              <a:ln>
                                <a:noFill/>
                              </a:ln>
                              <a:latin typeface="Cambria Math" panose="02040503050406030204" pitchFamily="18" charset="0"/>
                            </a:rPr>
                            <m:t>𝟏</m:t>
                          </m:r>
                        </m:num>
                        <m:den>
                          <m:f>
                            <m:fPr>
                              <m:ctrlPr>
                                <a:rPr lang="tr-TR" sz="2400" b="1" i="1" smtClean="0">
                                  <a:ln>
                                    <a:noFill/>
                                  </a:ln>
                                  <a:latin typeface="Cambria Math" panose="02040503050406030204" pitchFamily="18" charset="0"/>
                                </a:rPr>
                              </m:ctrlPr>
                            </m:fPr>
                            <m:num>
                              <m:sSub>
                                <m:sSubPr>
                                  <m:ctrlPr>
                                    <a:rPr lang="tr-TR" sz="2400" b="1" i="1" smtClean="0">
                                      <a:ln>
                                        <a:noFill/>
                                      </a:ln>
                                      <a:latin typeface="Cambria Math" panose="02040503050406030204" pitchFamily="18" charset="0"/>
                                    </a:rPr>
                                  </m:ctrlPr>
                                </m:sSubPr>
                                <m:e>
                                  <m:r>
                                    <a:rPr lang="tr-TR" sz="2400" b="1" i="1" smtClean="0">
                                      <a:ln>
                                        <a:noFill/>
                                      </a:ln>
                                      <a:latin typeface="Cambria Math" panose="02040503050406030204" pitchFamily="18" charset="0"/>
                                    </a:rPr>
                                    <m:t>𝑨</m:t>
                                  </m:r>
                                </m:e>
                                <m:sub>
                                  <m:r>
                                    <a:rPr lang="tr-TR" sz="2400" b="1" i="1" smtClean="0">
                                      <a:ln>
                                        <a:noFill/>
                                      </a:ln>
                                      <a:latin typeface="Cambria Math" panose="02040503050406030204" pitchFamily="18" charset="0"/>
                                    </a:rPr>
                                    <m:t>𝒐</m:t>
                                  </m:r>
                                </m:sub>
                              </m:sSub>
                            </m:num>
                            <m:den>
                              <m:sSub>
                                <m:sSubPr>
                                  <m:ctrlPr>
                                    <a:rPr lang="tr-TR" sz="2400" b="1" i="1" smtClean="0">
                                      <a:ln>
                                        <a:noFill/>
                                      </a:ln>
                                      <a:latin typeface="Cambria Math" panose="02040503050406030204" pitchFamily="18" charset="0"/>
                                    </a:rPr>
                                  </m:ctrlPr>
                                </m:sSubPr>
                                <m:e>
                                  <m:r>
                                    <a:rPr lang="tr-TR" sz="2400" b="1" i="1" smtClean="0">
                                      <a:ln>
                                        <a:noFill/>
                                      </a:ln>
                                      <a:latin typeface="Cambria Math" panose="02040503050406030204" pitchFamily="18" charset="0"/>
                                    </a:rPr>
                                    <m:t>𝑨</m:t>
                                  </m:r>
                                </m:e>
                                <m:sub>
                                  <m:r>
                                    <a:rPr lang="tr-TR" sz="2400" b="1" i="1" smtClean="0">
                                      <a:ln>
                                        <a:noFill/>
                                      </a:ln>
                                      <a:latin typeface="Cambria Math" panose="02040503050406030204" pitchFamily="18" charset="0"/>
                                    </a:rPr>
                                    <m:t>𝒊</m:t>
                                  </m:r>
                                </m:sub>
                              </m:sSub>
                              <m:sSub>
                                <m:sSubPr>
                                  <m:ctrlPr>
                                    <a:rPr lang="tr-TR" sz="2400" b="1" i="1" smtClean="0">
                                      <a:ln>
                                        <a:noFill/>
                                      </a:ln>
                                      <a:latin typeface="Cambria Math" panose="02040503050406030204" pitchFamily="18" charset="0"/>
                                    </a:rPr>
                                  </m:ctrlPr>
                                </m:sSubPr>
                                <m:e>
                                  <m:r>
                                    <a:rPr lang="tr-TR" sz="2400" b="1" i="1" smtClean="0">
                                      <a:ln>
                                        <a:noFill/>
                                      </a:ln>
                                      <a:latin typeface="Cambria Math" panose="02040503050406030204" pitchFamily="18" charset="0"/>
                                    </a:rPr>
                                    <m:t>𝒉</m:t>
                                  </m:r>
                                </m:e>
                                <m:sub>
                                  <m:r>
                                    <a:rPr lang="tr-TR" sz="2400" b="1" i="1" smtClean="0">
                                      <a:ln>
                                        <a:noFill/>
                                      </a:ln>
                                      <a:latin typeface="Cambria Math" panose="02040503050406030204" pitchFamily="18" charset="0"/>
                                    </a:rPr>
                                    <m:t>𝒊</m:t>
                                  </m:r>
                                </m:sub>
                              </m:sSub>
                            </m:den>
                          </m:f>
                          <m:r>
                            <a:rPr lang="tr-TR" sz="2400" b="1" i="1" smtClean="0">
                              <a:ln>
                                <a:noFill/>
                              </a:ln>
                              <a:latin typeface="Cambria Math" panose="02040503050406030204" pitchFamily="18" charset="0"/>
                            </a:rPr>
                            <m:t>+</m:t>
                          </m:r>
                          <m:f>
                            <m:fPr>
                              <m:ctrlPr>
                                <a:rPr lang="tr-TR" sz="2400" b="1" i="1">
                                  <a:ln>
                                    <a:noFill/>
                                  </a:ln>
                                  <a:latin typeface="Cambria Math" panose="02040503050406030204" pitchFamily="18" charset="0"/>
                                </a:rPr>
                              </m:ctrlPr>
                            </m:fPr>
                            <m:num>
                              <m:sSub>
                                <m:sSubPr>
                                  <m:ctrlPr>
                                    <a:rPr lang="tr-TR" sz="2400" b="1" i="1">
                                      <a:ln>
                                        <a:noFill/>
                                      </a:ln>
                                      <a:latin typeface="Cambria Math" panose="02040503050406030204" pitchFamily="18" charset="0"/>
                                    </a:rPr>
                                  </m:ctrlPr>
                                </m:sSubPr>
                                <m:e>
                                  <m:r>
                                    <a:rPr lang="tr-TR" sz="2400" b="1" i="1">
                                      <a:ln>
                                        <a:noFill/>
                                      </a:ln>
                                      <a:latin typeface="Cambria Math" panose="02040503050406030204" pitchFamily="18" charset="0"/>
                                    </a:rPr>
                                    <m:t>𝑨</m:t>
                                  </m:r>
                                </m:e>
                                <m:sub>
                                  <m:r>
                                    <a:rPr lang="tr-TR" sz="2400" b="1" i="1">
                                      <a:ln>
                                        <a:noFill/>
                                      </a:ln>
                                      <a:latin typeface="Cambria Math" panose="02040503050406030204" pitchFamily="18" charset="0"/>
                                    </a:rPr>
                                    <m:t>𝒐</m:t>
                                  </m:r>
                                </m:sub>
                              </m:sSub>
                            </m:num>
                            <m:den>
                              <m:sSub>
                                <m:sSubPr>
                                  <m:ctrlPr>
                                    <a:rPr lang="tr-TR" sz="2400" b="1" i="1">
                                      <a:ln>
                                        <a:noFill/>
                                      </a:ln>
                                      <a:latin typeface="Cambria Math" panose="02040503050406030204" pitchFamily="18" charset="0"/>
                                    </a:rPr>
                                  </m:ctrlPr>
                                </m:sSubPr>
                                <m:e>
                                  <m:r>
                                    <a:rPr lang="tr-TR" sz="2400" b="1" i="1">
                                      <a:ln>
                                        <a:noFill/>
                                      </a:ln>
                                      <a:latin typeface="Cambria Math" panose="02040503050406030204" pitchFamily="18" charset="0"/>
                                    </a:rPr>
                                    <m:t>𝑨</m:t>
                                  </m:r>
                                </m:e>
                                <m:sub>
                                  <m:r>
                                    <a:rPr lang="tr-TR" sz="2400" b="1" i="1">
                                      <a:ln>
                                        <a:noFill/>
                                      </a:ln>
                                      <a:latin typeface="Cambria Math" panose="02040503050406030204" pitchFamily="18" charset="0"/>
                                    </a:rPr>
                                    <m:t>𝒊</m:t>
                                  </m:r>
                                </m:sub>
                              </m:sSub>
                            </m:den>
                          </m:f>
                          <m:sSub>
                            <m:sSubPr>
                              <m:ctrlPr>
                                <a:rPr lang="tr-TR" sz="2400" b="1" i="1">
                                  <a:ln>
                                    <a:noFill/>
                                  </a:ln>
                                  <a:latin typeface="Cambria Math" panose="02040503050406030204" pitchFamily="18" charset="0"/>
                                </a:rPr>
                              </m:ctrlPr>
                            </m:sSubPr>
                            <m:e>
                              <m:r>
                                <a:rPr lang="tr-TR" sz="2400" b="1" i="1" smtClean="0">
                                  <a:ln>
                                    <a:noFill/>
                                  </a:ln>
                                  <a:latin typeface="Cambria Math" panose="02040503050406030204" pitchFamily="18" charset="0"/>
                                </a:rPr>
                                <m:t>𝑹</m:t>
                              </m:r>
                            </m:e>
                            <m:sub>
                              <m:r>
                                <a:rPr lang="tr-TR" sz="2400" b="1" i="1" smtClean="0">
                                  <a:ln>
                                    <a:noFill/>
                                  </a:ln>
                                  <a:latin typeface="Cambria Math" panose="02040503050406030204" pitchFamily="18" charset="0"/>
                                </a:rPr>
                                <m:t>𝒇</m:t>
                              </m:r>
                              <m:r>
                                <a:rPr lang="tr-TR" sz="2400" b="1" i="1" smtClean="0">
                                  <a:ln>
                                    <a:noFill/>
                                  </a:ln>
                                  <a:latin typeface="Cambria Math" panose="02040503050406030204" pitchFamily="18" charset="0"/>
                                </a:rPr>
                                <m:t>,</m:t>
                              </m:r>
                              <m:r>
                                <a:rPr lang="tr-TR" sz="2400" b="1" i="1">
                                  <a:ln>
                                    <a:noFill/>
                                  </a:ln>
                                  <a:latin typeface="Cambria Math" panose="02040503050406030204" pitchFamily="18" charset="0"/>
                                </a:rPr>
                                <m:t>𝒊</m:t>
                              </m:r>
                            </m:sub>
                          </m:sSub>
                          <m:r>
                            <a:rPr lang="tr-TR" sz="2400" b="1" i="1" smtClean="0">
                              <a:ln>
                                <a:noFill/>
                              </a:ln>
                              <a:latin typeface="Cambria Math" panose="02040503050406030204" pitchFamily="18" charset="0"/>
                            </a:rPr>
                            <m:t>+</m:t>
                          </m:r>
                          <m:f>
                            <m:fPr>
                              <m:ctrlPr>
                                <a:rPr lang="tr-TR" sz="2400" b="1" i="1">
                                  <a:ln>
                                    <a:noFill/>
                                  </a:ln>
                                  <a:latin typeface="Cambria Math" panose="02040503050406030204" pitchFamily="18" charset="0"/>
                                </a:rPr>
                              </m:ctrlPr>
                            </m:fPr>
                            <m:num>
                              <m:sSub>
                                <m:sSubPr>
                                  <m:ctrlPr>
                                    <a:rPr lang="tr-TR" sz="2400" b="1" i="1">
                                      <a:ln>
                                        <a:noFill/>
                                      </a:ln>
                                      <a:latin typeface="Cambria Math" panose="02040503050406030204" pitchFamily="18" charset="0"/>
                                    </a:rPr>
                                  </m:ctrlPr>
                                </m:sSubPr>
                                <m:e>
                                  <m:r>
                                    <a:rPr lang="tr-TR" sz="2400" b="1" i="1">
                                      <a:ln>
                                        <a:noFill/>
                                      </a:ln>
                                      <a:latin typeface="Cambria Math" panose="02040503050406030204" pitchFamily="18" charset="0"/>
                                    </a:rPr>
                                    <m:t>𝑨</m:t>
                                  </m:r>
                                </m:e>
                                <m:sub>
                                  <m:r>
                                    <a:rPr lang="tr-TR" sz="2400" b="1" i="1">
                                      <a:ln>
                                        <a:noFill/>
                                      </a:ln>
                                      <a:latin typeface="Cambria Math" panose="02040503050406030204" pitchFamily="18" charset="0"/>
                                    </a:rPr>
                                    <m:t>𝒐</m:t>
                                  </m:r>
                                </m:sub>
                              </m:sSub>
                              <m:r>
                                <a:rPr lang="tr-TR" sz="2400" b="1" i="1" smtClean="0">
                                  <a:ln>
                                    <a:noFill/>
                                  </a:ln>
                                  <a:latin typeface="Cambria Math" panose="02040503050406030204" pitchFamily="18" charset="0"/>
                                </a:rPr>
                                <m:t>𝒍𝒏</m:t>
                              </m:r>
                              <m:d>
                                <m:dPr>
                                  <m:ctrlPr>
                                    <a:rPr lang="tr-TR" sz="2400" b="1" i="1" smtClean="0">
                                      <a:ln>
                                        <a:noFill/>
                                      </a:ln>
                                      <a:latin typeface="Cambria Math" panose="02040503050406030204" pitchFamily="18" charset="0"/>
                                    </a:rPr>
                                  </m:ctrlPr>
                                </m:dPr>
                                <m:e>
                                  <m:f>
                                    <m:fPr>
                                      <m:type m:val="lin"/>
                                      <m:ctrlPr>
                                        <a:rPr lang="tr-TR" sz="2400" b="1" i="1" smtClean="0">
                                          <a:ln>
                                            <a:noFill/>
                                          </a:ln>
                                          <a:latin typeface="Cambria Math" panose="02040503050406030204" pitchFamily="18" charset="0"/>
                                        </a:rPr>
                                      </m:ctrlPr>
                                    </m:fPr>
                                    <m:num>
                                      <m:sSub>
                                        <m:sSubPr>
                                          <m:ctrlPr>
                                            <a:rPr lang="tr-TR" sz="2400" b="1" i="1" smtClean="0">
                                              <a:ln>
                                                <a:noFill/>
                                              </a:ln>
                                              <a:latin typeface="Cambria Math" panose="02040503050406030204" pitchFamily="18" charset="0"/>
                                            </a:rPr>
                                          </m:ctrlPr>
                                        </m:sSubPr>
                                        <m:e>
                                          <m:r>
                                            <a:rPr lang="tr-TR" sz="2400" b="1" i="1" smtClean="0">
                                              <a:ln>
                                                <a:noFill/>
                                              </a:ln>
                                              <a:latin typeface="Cambria Math" panose="02040503050406030204" pitchFamily="18" charset="0"/>
                                            </a:rPr>
                                            <m:t>𝒅</m:t>
                                          </m:r>
                                        </m:e>
                                        <m:sub>
                                          <m:r>
                                            <a:rPr lang="tr-TR" sz="2400" b="1" i="1" smtClean="0">
                                              <a:ln>
                                                <a:noFill/>
                                              </a:ln>
                                              <a:latin typeface="Cambria Math" panose="02040503050406030204" pitchFamily="18" charset="0"/>
                                            </a:rPr>
                                            <m:t>𝒐</m:t>
                                          </m:r>
                                        </m:sub>
                                      </m:sSub>
                                    </m:num>
                                    <m:den>
                                      <m:sSub>
                                        <m:sSubPr>
                                          <m:ctrlPr>
                                            <a:rPr lang="tr-TR" sz="2400" b="1" i="1" smtClean="0">
                                              <a:ln>
                                                <a:noFill/>
                                              </a:ln>
                                              <a:latin typeface="Cambria Math" panose="02040503050406030204" pitchFamily="18" charset="0"/>
                                            </a:rPr>
                                          </m:ctrlPr>
                                        </m:sSubPr>
                                        <m:e>
                                          <m:r>
                                            <a:rPr lang="tr-TR" sz="2400" b="1" i="1" smtClean="0">
                                              <a:ln>
                                                <a:noFill/>
                                              </a:ln>
                                              <a:latin typeface="Cambria Math" panose="02040503050406030204" pitchFamily="18" charset="0"/>
                                            </a:rPr>
                                            <m:t>𝒅</m:t>
                                          </m:r>
                                        </m:e>
                                        <m:sub>
                                          <m:r>
                                            <a:rPr lang="tr-TR" sz="2400" b="1" i="1" smtClean="0">
                                              <a:ln>
                                                <a:noFill/>
                                              </a:ln>
                                              <a:latin typeface="Cambria Math" panose="02040503050406030204" pitchFamily="18" charset="0"/>
                                            </a:rPr>
                                            <m:t>𝒊</m:t>
                                          </m:r>
                                        </m:sub>
                                      </m:sSub>
                                    </m:den>
                                  </m:f>
                                </m:e>
                              </m:d>
                            </m:num>
                            <m:den>
                              <m:r>
                                <a:rPr lang="tr-TR" sz="2400" b="1" i="1" smtClean="0">
                                  <a:ln>
                                    <a:noFill/>
                                  </a:ln>
                                  <a:latin typeface="Cambria Math" panose="02040503050406030204" pitchFamily="18" charset="0"/>
                                </a:rPr>
                                <m:t>𝟐</m:t>
                              </m:r>
                              <m:r>
                                <a:rPr lang="tr-TR" sz="2400" b="1" i="1" smtClean="0">
                                  <a:ln>
                                    <a:noFill/>
                                  </a:ln>
                                  <a:latin typeface="Cambria Math" panose="02040503050406030204" pitchFamily="18" charset="0"/>
                                  <a:ea typeface="Cambria Math" panose="02040503050406030204" pitchFamily="18" charset="0"/>
                                </a:rPr>
                                <m:t>𝝅</m:t>
                              </m:r>
                              <m:r>
                                <a:rPr lang="tr-TR" sz="2400" b="1" i="1" smtClean="0">
                                  <a:ln>
                                    <a:noFill/>
                                  </a:ln>
                                  <a:latin typeface="Cambria Math" panose="02040503050406030204" pitchFamily="18" charset="0"/>
                                  <a:ea typeface="Cambria Math" panose="02040503050406030204" pitchFamily="18" charset="0"/>
                                </a:rPr>
                                <m:t>𝒌𝑳</m:t>
                              </m:r>
                            </m:den>
                          </m:f>
                          <m:r>
                            <a:rPr lang="tr-TR" sz="2400" b="1" i="1" smtClean="0">
                              <a:ln>
                                <a:noFill/>
                              </a:ln>
                              <a:latin typeface="Cambria Math" panose="02040503050406030204" pitchFamily="18" charset="0"/>
                            </a:rPr>
                            <m:t>+</m:t>
                          </m:r>
                          <m:sSub>
                            <m:sSubPr>
                              <m:ctrlPr>
                                <a:rPr lang="tr-TR" sz="2400" b="1" i="1">
                                  <a:ln>
                                    <a:noFill/>
                                  </a:ln>
                                  <a:latin typeface="Cambria Math" panose="02040503050406030204" pitchFamily="18" charset="0"/>
                                </a:rPr>
                              </m:ctrlPr>
                            </m:sSubPr>
                            <m:e>
                              <m:r>
                                <a:rPr lang="tr-TR" sz="2400" b="1" i="1">
                                  <a:ln>
                                    <a:noFill/>
                                  </a:ln>
                                  <a:latin typeface="Cambria Math" panose="02040503050406030204" pitchFamily="18" charset="0"/>
                                </a:rPr>
                                <m:t>𝑹</m:t>
                              </m:r>
                            </m:e>
                            <m:sub>
                              <m:r>
                                <a:rPr lang="tr-TR" sz="2400" b="1" i="1">
                                  <a:ln>
                                    <a:noFill/>
                                  </a:ln>
                                  <a:latin typeface="Cambria Math" panose="02040503050406030204" pitchFamily="18" charset="0"/>
                                </a:rPr>
                                <m:t>𝒇</m:t>
                              </m:r>
                              <m:r>
                                <a:rPr lang="tr-TR" sz="2400" b="1" i="1">
                                  <a:ln>
                                    <a:noFill/>
                                  </a:ln>
                                  <a:latin typeface="Cambria Math" panose="02040503050406030204" pitchFamily="18" charset="0"/>
                                </a:rPr>
                                <m:t>,</m:t>
                              </m:r>
                              <m:r>
                                <a:rPr lang="tr-TR" sz="2400" b="1" i="1" smtClean="0">
                                  <a:ln>
                                    <a:noFill/>
                                  </a:ln>
                                  <a:latin typeface="Cambria Math" panose="02040503050406030204" pitchFamily="18" charset="0"/>
                                </a:rPr>
                                <m:t>𝒐</m:t>
                              </m:r>
                            </m:sub>
                          </m:sSub>
                          <m:r>
                            <a:rPr lang="tr-TR" sz="2400" b="1" i="1" smtClean="0">
                              <a:ln>
                                <a:noFill/>
                              </a:ln>
                              <a:latin typeface="Cambria Math" panose="02040503050406030204" pitchFamily="18" charset="0"/>
                            </a:rPr>
                            <m:t>+</m:t>
                          </m:r>
                          <m:f>
                            <m:fPr>
                              <m:ctrlPr>
                                <a:rPr lang="tr-TR" sz="2400" b="1" i="1" smtClean="0">
                                  <a:ln>
                                    <a:noFill/>
                                  </a:ln>
                                  <a:latin typeface="Cambria Math" panose="02040503050406030204" pitchFamily="18" charset="0"/>
                                </a:rPr>
                              </m:ctrlPr>
                            </m:fPr>
                            <m:num>
                              <m:r>
                                <a:rPr lang="tr-TR" sz="2400" b="1" i="1" smtClean="0">
                                  <a:ln>
                                    <a:noFill/>
                                  </a:ln>
                                  <a:latin typeface="Cambria Math" panose="02040503050406030204" pitchFamily="18" charset="0"/>
                                </a:rPr>
                                <m:t>𝟏</m:t>
                              </m:r>
                            </m:num>
                            <m:den>
                              <m:sSub>
                                <m:sSubPr>
                                  <m:ctrlPr>
                                    <a:rPr lang="tr-TR" sz="2400" b="1" i="1" smtClean="0">
                                      <a:ln>
                                        <a:noFill/>
                                      </a:ln>
                                      <a:latin typeface="Cambria Math" panose="02040503050406030204" pitchFamily="18" charset="0"/>
                                    </a:rPr>
                                  </m:ctrlPr>
                                </m:sSubPr>
                                <m:e>
                                  <m:r>
                                    <a:rPr lang="tr-TR" sz="2400" b="1" i="1" smtClean="0">
                                      <a:ln>
                                        <a:noFill/>
                                      </a:ln>
                                      <a:latin typeface="Cambria Math" panose="02040503050406030204" pitchFamily="18" charset="0"/>
                                    </a:rPr>
                                    <m:t>𝒉</m:t>
                                  </m:r>
                                </m:e>
                                <m:sub>
                                  <m:r>
                                    <a:rPr lang="tr-TR" sz="2400" b="1" i="1" smtClean="0">
                                      <a:ln>
                                        <a:noFill/>
                                      </a:ln>
                                      <a:latin typeface="Cambria Math" panose="02040503050406030204" pitchFamily="18" charset="0"/>
                                    </a:rPr>
                                    <m:t>𝒐</m:t>
                                  </m:r>
                                </m:sub>
                              </m:sSub>
                            </m:den>
                          </m:f>
                        </m:den>
                      </m:f>
                    </m:oMath>
                  </m:oMathPara>
                </a14:m>
                <a:endParaRPr lang="tr-TR" sz="2400" b="1" dirty="0">
                  <a:ln>
                    <a:noFill/>
                  </a:ln>
                </a:endParaRPr>
              </a:p>
            </p:txBody>
          </p:sp>
        </mc:Choice>
        <mc:Fallback xmlns="">
          <p:sp>
            <p:nvSpPr>
              <p:cNvPr id="11" name="Metin kutusu 10">
                <a:extLst>
                  <a:ext uri="{FF2B5EF4-FFF2-40B4-BE49-F238E27FC236}">
                    <a16:creationId xmlns:a16="http://schemas.microsoft.com/office/drawing/2014/main" id="{332A9A1D-3333-F7C1-E59C-766369DA06FC}"/>
                  </a:ext>
                </a:extLst>
              </p:cNvPr>
              <p:cNvSpPr txBox="1">
                <a:spLocks noRot="1" noChangeAspect="1" noMove="1" noResize="1" noEditPoints="1" noAdjustHandles="1" noChangeArrowheads="1" noChangeShapeType="1" noTextEdit="1"/>
              </p:cNvSpPr>
              <p:nvPr/>
            </p:nvSpPr>
            <p:spPr>
              <a:xfrm>
                <a:off x="378340" y="4336248"/>
                <a:ext cx="6529608" cy="1104020"/>
              </a:xfrm>
              <a:prstGeom prst="rect">
                <a:avLst/>
              </a:prstGeom>
              <a:blipFill>
                <a:blip r:embed="rId6"/>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94404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17AE0-6B13-E37C-5673-5152A0EEFD8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5E70C6-E59D-95C5-13D7-33FE3A3CD9FC}"/>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6874FEB8-4E6A-83D7-C321-C4881645E631}"/>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DB1B0A43-C34D-7456-8FC6-3C55E299E7CD}"/>
              </a:ext>
            </a:extLst>
          </p:cNvPr>
          <p:cNvSpPr txBox="1"/>
          <p:nvPr/>
        </p:nvSpPr>
        <p:spPr>
          <a:xfrm>
            <a:off x="217281" y="74909"/>
            <a:ext cx="4535788" cy="707886"/>
          </a:xfrm>
          <a:prstGeom prst="rect">
            <a:avLst/>
          </a:prstGeom>
          <a:noFill/>
        </p:spPr>
        <p:txBody>
          <a:bodyPr wrap="square" rtlCol="0">
            <a:spAutoFit/>
          </a:bodyPr>
          <a:lstStyle/>
          <a:p>
            <a:r>
              <a:rPr lang="tr-TR" sz="4000" b="1" dirty="0" err="1"/>
              <a:t>Effects</a:t>
            </a:r>
            <a:r>
              <a:rPr lang="tr-TR" sz="4000" b="1" dirty="0"/>
              <a:t> of </a:t>
            </a:r>
            <a:r>
              <a:rPr lang="tr-TR" sz="4000" b="1" dirty="0" err="1"/>
              <a:t>Fouling</a:t>
            </a:r>
            <a:endParaRPr lang="tr-TR" sz="4000" b="1" dirty="0"/>
          </a:p>
        </p:txBody>
      </p:sp>
      <p:sp>
        <p:nvSpPr>
          <p:cNvPr id="3" name="Metin kutusu 2">
            <a:extLst>
              <a:ext uri="{FF2B5EF4-FFF2-40B4-BE49-F238E27FC236}">
                <a16:creationId xmlns:a16="http://schemas.microsoft.com/office/drawing/2014/main" id="{B9B9BB96-14AC-0CFC-6D5D-BA93E0E8579D}"/>
              </a:ext>
            </a:extLst>
          </p:cNvPr>
          <p:cNvSpPr txBox="1"/>
          <p:nvPr/>
        </p:nvSpPr>
        <p:spPr>
          <a:xfrm>
            <a:off x="308853" y="1076502"/>
            <a:ext cx="11607530" cy="460202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tr-TR" sz="2200" b="1" dirty="0" err="1">
                <a:solidFill>
                  <a:srgbClr val="FF0000"/>
                </a:solidFill>
              </a:rPr>
              <a:t>Average</a:t>
            </a:r>
            <a:r>
              <a:rPr lang="tr-TR" sz="2200" b="1" dirty="0">
                <a:solidFill>
                  <a:srgbClr val="FF0000"/>
                </a:solidFill>
              </a:rPr>
              <a:t> total </a:t>
            </a:r>
            <a:r>
              <a:rPr lang="tr-TR" sz="2200" b="1" dirty="0" err="1">
                <a:solidFill>
                  <a:srgbClr val="FF0000"/>
                </a:solidFill>
              </a:rPr>
              <a:t>fouling</a:t>
            </a:r>
            <a:r>
              <a:rPr lang="tr-TR" sz="2200" b="1" dirty="0">
                <a:solidFill>
                  <a:srgbClr val="FF0000"/>
                </a:solidFill>
              </a:rPr>
              <a:t> </a:t>
            </a:r>
            <a:r>
              <a:rPr lang="tr-TR" sz="2200" b="1" dirty="0" err="1">
                <a:solidFill>
                  <a:srgbClr val="FF0000"/>
                </a:solidFill>
              </a:rPr>
              <a:t>resistance</a:t>
            </a:r>
            <a:r>
              <a:rPr lang="tr-TR" sz="2200" b="1" dirty="0">
                <a:solidFill>
                  <a:srgbClr val="FF0000"/>
                </a:solidFill>
              </a:rPr>
              <a:t> </a:t>
            </a:r>
            <a:r>
              <a:rPr lang="tr-TR" sz="2200" b="1" dirty="0" err="1">
                <a:solidFill>
                  <a:srgbClr val="FF0000"/>
                </a:solidFill>
              </a:rPr>
              <a:t>values</a:t>
            </a:r>
            <a:r>
              <a:rPr lang="tr-TR" sz="2200" b="1" dirty="0">
                <a:solidFill>
                  <a:srgbClr val="FF0000"/>
                </a:solidFill>
              </a:rPr>
              <a:t> </a:t>
            </a:r>
            <a:r>
              <a:rPr lang="tr-TR" sz="2200" b="1" dirty="0" err="1"/>
              <a:t>specified</a:t>
            </a:r>
            <a:r>
              <a:rPr lang="tr-TR" sz="2200" b="1" dirty="0"/>
              <a:t> in </a:t>
            </a:r>
            <a:r>
              <a:rPr lang="tr-TR" sz="2200" b="1" dirty="0" err="1"/>
              <a:t>the</a:t>
            </a:r>
            <a:r>
              <a:rPr lang="tr-TR" sz="2200" b="1" dirty="0"/>
              <a:t> </a:t>
            </a:r>
            <a:r>
              <a:rPr lang="tr-TR" sz="2200" b="1" dirty="0" err="1"/>
              <a:t>design</a:t>
            </a:r>
            <a:r>
              <a:rPr lang="tr-TR" sz="2200" b="1" dirty="0"/>
              <a:t> of </a:t>
            </a:r>
            <a:r>
              <a:rPr lang="tr-TR" sz="2200" b="1" dirty="0" err="1"/>
              <a:t>some</a:t>
            </a:r>
            <a:r>
              <a:rPr lang="tr-TR" sz="2200" b="1" dirty="0"/>
              <a:t> 750 </a:t>
            </a:r>
            <a:r>
              <a:rPr lang="tr-TR" sz="2200" b="1" dirty="0" err="1"/>
              <a:t>shell</a:t>
            </a:r>
            <a:r>
              <a:rPr lang="tr-TR" sz="2200" b="1" dirty="0"/>
              <a:t>-and-</a:t>
            </a:r>
            <a:r>
              <a:rPr lang="tr-TR" sz="2200" b="1" dirty="0" err="1"/>
              <a:t>tube</a:t>
            </a:r>
            <a:r>
              <a:rPr lang="tr-TR" sz="2200" b="1" dirty="0"/>
              <a:t> </a:t>
            </a:r>
            <a:r>
              <a:rPr lang="tr-TR" sz="2200" b="1" dirty="0" err="1"/>
              <a:t>heat</a:t>
            </a:r>
            <a:r>
              <a:rPr lang="tr-TR" sz="2200" b="1" dirty="0"/>
              <a:t> </a:t>
            </a:r>
            <a:r>
              <a:rPr lang="tr-TR" sz="2200" b="1" dirty="0" err="1"/>
              <a:t>exchangers</a:t>
            </a:r>
            <a:r>
              <a:rPr lang="tr-TR" sz="2200" b="1" dirty="0"/>
              <a:t>, by </a:t>
            </a:r>
            <a:r>
              <a:rPr lang="tr-TR" sz="2200" b="1" dirty="0" err="1"/>
              <a:t>five</a:t>
            </a:r>
            <a:r>
              <a:rPr lang="tr-TR" sz="2200" b="1" dirty="0"/>
              <a:t> </a:t>
            </a:r>
            <a:r>
              <a:rPr lang="tr-TR" sz="2200" b="1" dirty="0" err="1"/>
              <a:t>different</a:t>
            </a:r>
            <a:r>
              <a:rPr lang="tr-TR" sz="2200" b="1" dirty="0"/>
              <a:t> </a:t>
            </a:r>
            <a:r>
              <a:rPr lang="tr-TR" sz="2200" b="1" dirty="0" err="1"/>
              <a:t>manufacturers</a:t>
            </a:r>
            <a:r>
              <a:rPr lang="tr-TR" sz="2200" b="1" dirty="0"/>
              <a:t>, </a:t>
            </a:r>
            <a:r>
              <a:rPr lang="tr-TR" sz="2200" b="1" dirty="0" err="1"/>
              <a:t>are</a:t>
            </a:r>
            <a:r>
              <a:rPr lang="tr-TR" sz="2200" b="1" dirty="0"/>
              <a:t> </a:t>
            </a:r>
            <a:r>
              <a:rPr lang="tr-TR" sz="2200" b="1" dirty="0" err="1"/>
              <a:t>shown</a:t>
            </a:r>
            <a:r>
              <a:rPr lang="tr-TR" sz="2200" b="1" dirty="0"/>
              <a:t> in </a:t>
            </a:r>
            <a:r>
              <a:rPr lang="tr-TR" sz="2200" b="1" dirty="0" err="1">
                <a:solidFill>
                  <a:srgbClr val="FF0000"/>
                </a:solidFill>
              </a:rPr>
              <a:t>Table</a:t>
            </a:r>
            <a:r>
              <a:rPr lang="tr-TR" sz="2200" b="1" dirty="0">
                <a:solidFill>
                  <a:srgbClr val="FF0000"/>
                </a:solidFill>
              </a:rPr>
              <a:t> 5.1</a:t>
            </a:r>
            <a:r>
              <a:rPr lang="tr-TR" sz="2200" b="1" dirty="0"/>
              <a:t>. </a:t>
            </a:r>
          </a:p>
          <a:p>
            <a:pPr marL="342900" indent="-342900" algn="just">
              <a:lnSpc>
                <a:spcPct val="150000"/>
              </a:lnSpc>
              <a:buFont typeface="Wingdings" panose="05000000000000000000" pitchFamily="2" charset="2"/>
              <a:buChar char="§"/>
            </a:pPr>
            <a:r>
              <a:rPr lang="tr-TR" sz="2200" b="1" dirty="0"/>
              <a:t>By </a:t>
            </a:r>
            <a:r>
              <a:rPr lang="tr-TR" sz="2200" b="1" dirty="0" err="1"/>
              <a:t>using</a:t>
            </a:r>
            <a:r>
              <a:rPr lang="tr-TR" sz="2200" b="1" dirty="0"/>
              <a:t> </a:t>
            </a:r>
            <a:r>
              <a:rPr lang="tr-TR" sz="2200" b="1" dirty="0" err="1"/>
              <a:t>the</a:t>
            </a:r>
            <a:r>
              <a:rPr lang="tr-TR" sz="2200" b="1" dirty="0"/>
              <a:t> </a:t>
            </a:r>
            <a:r>
              <a:rPr lang="tr-TR" sz="2200" b="1" dirty="0" err="1"/>
              <a:t>typical</a:t>
            </a:r>
            <a:r>
              <a:rPr lang="tr-TR" sz="2200" b="1" dirty="0"/>
              <a:t> </a:t>
            </a:r>
            <a:r>
              <a:rPr lang="tr-TR" sz="2200" b="1" dirty="0" err="1"/>
              <a:t>values</a:t>
            </a:r>
            <a:r>
              <a:rPr lang="tr-TR" sz="2200" b="1" dirty="0"/>
              <a:t> of </a:t>
            </a:r>
            <a:r>
              <a:rPr lang="tr-TR" sz="2200" b="1" dirty="0" err="1">
                <a:solidFill>
                  <a:srgbClr val="0000FF"/>
                </a:solidFill>
              </a:rPr>
              <a:t>heat</a:t>
            </a:r>
            <a:r>
              <a:rPr lang="tr-TR" sz="2200" b="1" dirty="0">
                <a:solidFill>
                  <a:srgbClr val="0000FF"/>
                </a:solidFill>
              </a:rPr>
              <a:t> transfer </a:t>
            </a:r>
            <a:r>
              <a:rPr lang="tr-TR" sz="2200" b="1" dirty="0" err="1">
                <a:solidFill>
                  <a:srgbClr val="0000FF"/>
                </a:solidFill>
              </a:rPr>
              <a:t>coefficients</a:t>
            </a:r>
            <a:r>
              <a:rPr lang="tr-TR" sz="2200" b="1" dirty="0">
                <a:solidFill>
                  <a:srgbClr val="0000FF"/>
                </a:solidFill>
              </a:rPr>
              <a:t> </a:t>
            </a:r>
            <a:r>
              <a:rPr lang="tr-TR" sz="2200" b="1" dirty="0" err="1">
                <a:solidFill>
                  <a:srgbClr val="0000FF"/>
                </a:solidFill>
              </a:rPr>
              <a:t>for</a:t>
            </a:r>
            <a:r>
              <a:rPr lang="tr-TR" sz="2200" b="1" dirty="0">
                <a:solidFill>
                  <a:srgbClr val="0000FF"/>
                </a:solidFill>
              </a:rPr>
              <a:t> </a:t>
            </a:r>
            <a:r>
              <a:rPr lang="tr-TR" sz="2200" b="1" dirty="0" err="1">
                <a:solidFill>
                  <a:srgbClr val="0000FF"/>
                </a:solidFill>
              </a:rPr>
              <a:t>boiling</a:t>
            </a:r>
            <a:r>
              <a:rPr lang="tr-TR" sz="2200" b="1" dirty="0">
                <a:solidFill>
                  <a:srgbClr val="0000FF"/>
                </a:solidFill>
              </a:rPr>
              <a:t>, </a:t>
            </a:r>
            <a:r>
              <a:rPr lang="tr-TR" sz="2200" b="1" dirty="0" err="1">
                <a:solidFill>
                  <a:srgbClr val="0000FF"/>
                </a:solidFill>
              </a:rPr>
              <a:t>condensation</a:t>
            </a:r>
            <a:r>
              <a:rPr lang="tr-TR" sz="2200" b="1" dirty="0">
                <a:solidFill>
                  <a:srgbClr val="0000FF"/>
                </a:solidFill>
              </a:rPr>
              <a:t>, and gas </a:t>
            </a:r>
            <a:r>
              <a:rPr lang="tr-TR" sz="2200" b="1" dirty="0" err="1">
                <a:solidFill>
                  <a:srgbClr val="0000FF"/>
                </a:solidFill>
              </a:rPr>
              <a:t>flow</a:t>
            </a:r>
            <a:r>
              <a:rPr lang="tr-TR" sz="2200" b="1" dirty="0">
                <a:solidFill>
                  <a:srgbClr val="0000FF"/>
                </a:solidFill>
              </a:rPr>
              <a:t>- and an </a:t>
            </a:r>
            <a:r>
              <a:rPr lang="tr-TR" sz="2200" b="1" dirty="0" err="1">
                <a:solidFill>
                  <a:srgbClr val="0000FF"/>
                </a:solidFill>
              </a:rPr>
              <a:t>average</a:t>
            </a:r>
            <a:r>
              <a:rPr lang="tr-TR" sz="2200" b="1" dirty="0">
                <a:solidFill>
                  <a:srgbClr val="0000FF"/>
                </a:solidFill>
              </a:rPr>
              <a:t> total </a:t>
            </a:r>
            <a:r>
              <a:rPr lang="tr-TR" sz="2200" b="1" dirty="0" err="1">
                <a:solidFill>
                  <a:srgbClr val="0000FF"/>
                </a:solidFill>
              </a:rPr>
              <a:t>fouling</a:t>
            </a:r>
            <a:r>
              <a:rPr lang="tr-TR" sz="2200" b="1" dirty="0">
                <a:solidFill>
                  <a:srgbClr val="0000FF"/>
                </a:solidFill>
              </a:rPr>
              <a:t> </a:t>
            </a:r>
            <a:r>
              <a:rPr lang="tr-TR" sz="2200" b="1" dirty="0" err="1">
                <a:solidFill>
                  <a:srgbClr val="0000FF"/>
                </a:solidFill>
              </a:rPr>
              <a:t>resistance</a:t>
            </a:r>
            <a:r>
              <a:rPr lang="tr-TR" sz="2200" b="1" dirty="0">
                <a:solidFill>
                  <a:srgbClr val="0000FF"/>
                </a:solidFill>
              </a:rPr>
              <a:t> </a:t>
            </a:r>
            <a:r>
              <a:rPr lang="tr-TR" sz="2200" b="1" dirty="0" err="1"/>
              <a:t>given</a:t>
            </a:r>
            <a:r>
              <a:rPr lang="tr-TR" sz="2200" b="1" dirty="0"/>
              <a:t> in </a:t>
            </a:r>
            <a:r>
              <a:rPr lang="tr-TR" sz="2200" b="1" dirty="0" err="1">
                <a:solidFill>
                  <a:srgbClr val="0000FF"/>
                </a:solidFill>
              </a:rPr>
              <a:t>Table</a:t>
            </a:r>
            <a:r>
              <a:rPr lang="tr-TR" sz="2200" b="1" dirty="0">
                <a:solidFill>
                  <a:srgbClr val="0000FF"/>
                </a:solidFill>
              </a:rPr>
              <a:t> 5.1</a:t>
            </a:r>
            <a:r>
              <a:rPr lang="tr-TR" sz="2200" b="1" dirty="0"/>
              <a:t>, </a:t>
            </a:r>
            <a:r>
              <a:rPr lang="tr-TR" sz="2200" b="1" dirty="0" err="1">
                <a:solidFill>
                  <a:schemeClr val="accent2"/>
                </a:solidFill>
              </a:rPr>
              <a:t>Table</a:t>
            </a:r>
            <a:r>
              <a:rPr lang="tr-TR" sz="2200" b="1" dirty="0">
                <a:solidFill>
                  <a:schemeClr val="accent2"/>
                </a:solidFill>
              </a:rPr>
              <a:t> 5.2 </a:t>
            </a:r>
            <a:r>
              <a:rPr lang="tr-TR" sz="2200" b="1" dirty="0"/>
              <a:t>can be </a:t>
            </a:r>
            <a:r>
              <a:rPr lang="tr-TR" sz="2200" b="1" dirty="0" err="1"/>
              <a:t>prepared</a:t>
            </a:r>
            <a:r>
              <a:rPr lang="tr-TR" sz="2200" b="1" dirty="0"/>
              <a:t>; </a:t>
            </a:r>
            <a:r>
              <a:rPr lang="tr-TR" sz="2200" b="1" dirty="0" err="1"/>
              <a:t>the</a:t>
            </a:r>
            <a:r>
              <a:rPr lang="tr-TR" sz="2200" b="1" dirty="0"/>
              <a:t> </a:t>
            </a:r>
            <a:r>
              <a:rPr lang="tr-TR" sz="2200" b="1" dirty="0" err="1"/>
              <a:t>latter</a:t>
            </a:r>
            <a:r>
              <a:rPr lang="tr-TR" sz="2200" b="1" dirty="0"/>
              <a:t> </a:t>
            </a:r>
            <a:r>
              <a:rPr lang="tr-TR" sz="2200" b="1" dirty="0" err="1"/>
              <a:t>shows</a:t>
            </a:r>
            <a:r>
              <a:rPr lang="tr-TR" sz="2200" b="1" dirty="0"/>
              <a:t> </a:t>
            </a:r>
            <a:r>
              <a:rPr lang="tr-TR" sz="2200" b="1" dirty="0" err="1">
                <a:solidFill>
                  <a:schemeClr val="accent2"/>
                </a:solidFill>
              </a:rPr>
              <a:t>the</a:t>
            </a:r>
            <a:r>
              <a:rPr lang="tr-TR" sz="2200" b="1" dirty="0">
                <a:solidFill>
                  <a:schemeClr val="accent2"/>
                </a:solidFill>
              </a:rPr>
              <a:t> </a:t>
            </a:r>
            <a:r>
              <a:rPr lang="tr-TR" sz="2200" b="1" dirty="0" err="1">
                <a:solidFill>
                  <a:schemeClr val="accent2"/>
                </a:solidFill>
              </a:rPr>
              <a:t>percentage</a:t>
            </a:r>
            <a:r>
              <a:rPr lang="tr-TR" sz="2200" b="1" dirty="0">
                <a:solidFill>
                  <a:schemeClr val="accent2"/>
                </a:solidFill>
              </a:rPr>
              <a:t> </a:t>
            </a:r>
            <a:r>
              <a:rPr lang="tr-TR" sz="2200" b="1" dirty="0" err="1">
                <a:solidFill>
                  <a:schemeClr val="accent2"/>
                </a:solidFill>
              </a:rPr>
              <a:t>increase</a:t>
            </a:r>
            <a:r>
              <a:rPr lang="tr-TR" sz="2200" b="1" dirty="0">
                <a:solidFill>
                  <a:schemeClr val="accent2"/>
                </a:solidFill>
              </a:rPr>
              <a:t> in </a:t>
            </a:r>
            <a:r>
              <a:rPr lang="tr-TR" sz="2200" b="1" dirty="0" err="1">
                <a:solidFill>
                  <a:schemeClr val="accent2"/>
                </a:solidFill>
              </a:rPr>
              <a:t>the</a:t>
            </a:r>
            <a:r>
              <a:rPr lang="tr-TR" sz="2200" b="1" dirty="0">
                <a:solidFill>
                  <a:schemeClr val="accent2"/>
                </a:solidFill>
              </a:rPr>
              <a:t> </a:t>
            </a:r>
            <a:r>
              <a:rPr lang="tr-TR" sz="2200" b="1" dirty="0" err="1">
                <a:solidFill>
                  <a:schemeClr val="accent2"/>
                </a:solidFill>
              </a:rPr>
              <a:t>heat</a:t>
            </a:r>
            <a:r>
              <a:rPr lang="tr-TR" sz="2200" b="1" dirty="0">
                <a:solidFill>
                  <a:schemeClr val="accent2"/>
                </a:solidFill>
              </a:rPr>
              <a:t> transfer </a:t>
            </a:r>
            <a:r>
              <a:rPr lang="tr-TR" sz="2200" b="1" dirty="0" err="1">
                <a:solidFill>
                  <a:schemeClr val="accent2"/>
                </a:solidFill>
              </a:rPr>
              <a:t>surface</a:t>
            </a:r>
            <a:r>
              <a:rPr lang="tr-TR" sz="2200" b="1" dirty="0">
                <a:solidFill>
                  <a:schemeClr val="accent2"/>
                </a:solidFill>
              </a:rPr>
              <a:t> </a:t>
            </a:r>
            <a:r>
              <a:rPr lang="tr-TR" sz="2200" b="1" dirty="0" err="1">
                <a:solidFill>
                  <a:schemeClr val="accent2"/>
                </a:solidFill>
              </a:rPr>
              <a:t>area</a:t>
            </a:r>
            <a:r>
              <a:rPr lang="tr-TR" sz="2200" b="1" dirty="0">
                <a:solidFill>
                  <a:schemeClr val="accent2"/>
                </a:solidFill>
              </a:rPr>
              <a:t> </a:t>
            </a:r>
            <a:r>
              <a:rPr lang="tr-TR" sz="2200" b="1" dirty="0" err="1">
                <a:solidFill>
                  <a:schemeClr val="accent2"/>
                </a:solidFill>
              </a:rPr>
              <a:t>for</a:t>
            </a:r>
            <a:r>
              <a:rPr lang="tr-TR" sz="2200" b="1" dirty="0">
                <a:solidFill>
                  <a:schemeClr val="accent2"/>
                </a:solidFill>
              </a:rPr>
              <a:t> </a:t>
            </a:r>
            <a:r>
              <a:rPr lang="tr-TR" sz="2200" b="1" dirty="0" err="1">
                <a:solidFill>
                  <a:schemeClr val="accent2"/>
                </a:solidFill>
              </a:rPr>
              <a:t>shell</a:t>
            </a:r>
            <a:r>
              <a:rPr lang="tr-TR" sz="2200" b="1" dirty="0">
                <a:solidFill>
                  <a:schemeClr val="accent2"/>
                </a:solidFill>
              </a:rPr>
              <a:t>-and-</a:t>
            </a:r>
            <a:r>
              <a:rPr lang="tr-TR" sz="2200" b="1" dirty="0" err="1">
                <a:solidFill>
                  <a:schemeClr val="accent2"/>
                </a:solidFill>
              </a:rPr>
              <a:t>tube</a:t>
            </a:r>
            <a:r>
              <a:rPr lang="tr-TR" sz="2200" b="1" dirty="0">
                <a:solidFill>
                  <a:schemeClr val="accent2"/>
                </a:solidFill>
              </a:rPr>
              <a:t> </a:t>
            </a:r>
            <a:r>
              <a:rPr lang="tr-TR" sz="2200" b="1" dirty="0" err="1">
                <a:solidFill>
                  <a:schemeClr val="accent2"/>
                </a:solidFill>
              </a:rPr>
              <a:t>boiler</a:t>
            </a:r>
            <a:r>
              <a:rPr lang="tr-TR" sz="2200" b="1" dirty="0">
                <a:solidFill>
                  <a:schemeClr val="accent2"/>
                </a:solidFill>
              </a:rPr>
              <a:t>, and </a:t>
            </a:r>
            <a:r>
              <a:rPr lang="tr-TR" sz="2200" b="1" dirty="0" err="1">
                <a:solidFill>
                  <a:schemeClr val="accent2"/>
                </a:solidFill>
              </a:rPr>
              <a:t>evaporator</a:t>
            </a:r>
            <a:r>
              <a:rPr lang="tr-TR" sz="2200" b="1" dirty="0">
                <a:solidFill>
                  <a:schemeClr val="accent2"/>
                </a:solidFill>
              </a:rPr>
              <a:t> and </a:t>
            </a:r>
            <a:r>
              <a:rPr lang="tr-TR" sz="2200" b="1" dirty="0" err="1">
                <a:solidFill>
                  <a:schemeClr val="accent2"/>
                </a:solidFill>
              </a:rPr>
              <a:t>condenser</a:t>
            </a:r>
            <a:r>
              <a:rPr lang="tr-TR" sz="2200" b="1" dirty="0">
                <a:solidFill>
                  <a:schemeClr val="accent2"/>
                </a:solidFill>
              </a:rPr>
              <a:t> applications </a:t>
            </a:r>
            <a:r>
              <a:rPr lang="tr-TR" sz="2200" b="1" dirty="0" err="1">
                <a:solidFill>
                  <a:schemeClr val="accent2"/>
                </a:solidFill>
              </a:rPr>
              <a:t>with</a:t>
            </a:r>
            <a:r>
              <a:rPr lang="tr-TR" sz="2200" b="1" dirty="0">
                <a:solidFill>
                  <a:schemeClr val="accent2"/>
                </a:solidFill>
              </a:rPr>
              <a:t> </a:t>
            </a:r>
            <a:r>
              <a:rPr lang="tr-TR" sz="2200" b="1" dirty="0" err="1">
                <a:solidFill>
                  <a:schemeClr val="accent2"/>
                </a:solidFill>
              </a:rPr>
              <a:t>single-phase</a:t>
            </a:r>
            <a:r>
              <a:rPr lang="tr-TR" sz="2200" b="1" dirty="0">
                <a:solidFill>
                  <a:schemeClr val="accent2"/>
                </a:solidFill>
              </a:rPr>
              <a:t> </a:t>
            </a:r>
            <a:r>
              <a:rPr lang="tr-TR" sz="2200" b="1" dirty="0" err="1">
                <a:solidFill>
                  <a:schemeClr val="accent2"/>
                </a:solidFill>
              </a:rPr>
              <a:t>flow</a:t>
            </a:r>
            <a:r>
              <a:rPr lang="tr-TR" sz="2200" b="1" dirty="0">
                <a:solidFill>
                  <a:schemeClr val="accent2"/>
                </a:solidFill>
              </a:rPr>
              <a:t> in </a:t>
            </a:r>
            <a:r>
              <a:rPr lang="tr-TR" sz="2200" b="1" dirty="0" err="1">
                <a:solidFill>
                  <a:schemeClr val="accent2"/>
                </a:solidFill>
              </a:rPr>
              <a:t>the</a:t>
            </a:r>
            <a:r>
              <a:rPr lang="tr-TR" sz="2200" b="1" dirty="0">
                <a:solidFill>
                  <a:schemeClr val="accent2"/>
                </a:solidFill>
              </a:rPr>
              <a:t> </a:t>
            </a:r>
            <a:r>
              <a:rPr lang="tr-TR" sz="2200" b="1" dirty="0" err="1">
                <a:solidFill>
                  <a:schemeClr val="accent2"/>
                </a:solidFill>
              </a:rPr>
              <a:t>tube</a:t>
            </a:r>
            <a:r>
              <a:rPr lang="tr-TR" sz="2200" b="1" dirty="0">
                <a:solidFill>
                  <a:schemeClr val="accent2"/>
                </a:solidFill>
              </a:rPr>
              <a:t> </a:t>
            </a:r>
            <a:r>
              <a:rPr lang="tr-TR" sz="2200" b="1" dirty="0" err="1">
                <a:solidFill>
                  <a:schemeClr val="accent2"/>
                </a:solidFill>
              </a:rPr>
              <a:t>side</a:t>
            </a:r>
            <a:r>
              <a:rPr lang="tr-TR" sz="2200" b="1" dirty="0"/>
              <a:t>. </a:t>
            </a:r>
          </a:p>
          <a:p>
            <a:pPr marL="342900" indent="-342900" algn="just">
              <a:lnSpc>
                <a:spcPct val="150000"/>
              </a:lnSpc>
              <a:buFont typeface="Wingdings" panose="05000000000000000000" pitchFamily="2" charset="2"/>
              <a:buChar char="§"/>
            </a:pPr>
            <a:r>
              <a:rPr lang="tr-TR" sz="2200" b="1" dirty="0" err="1"/>
              <a:t>It</a:t>
            </a:r>
            <a:r>
              <a:rPr lang="tr-TR" sz="2200" b="1" dirty="0"/>
              <a:t> </a:t>
            </a:r>
            <a:r>
              <a:rPr lang="tr-TR" sz="2200" b="1" dirty="0" err="1"/>
              <a:t>should</a:t>
            </a:r>
            <a:r>
              <a:rPr lang="tr-TR" sz="2200" b="1" dirty="0"/>
              <a:t> be </a:t>
            </a:r>
            <a:r>
              <a:rPr lang="tr-TR" sz="2200" b="1" dirty="0" err="1"/>
              <a:t>noted</a:t>
            </a:r>
            <a:r>
              <a:rPr lang="tr-TR" sz="2200" b="1" dirty="0"/>
              <a:t> </a:t>
            </a:r>
            <a:r>
              <a:rPr lang="tr-TR" sz="2200" b="1" dirty="0" err="1"/>
              <a:t>that</a:t>
            </a:r>
            <a:r>
              <a:rPr lang="tr-TR" sz="2200" b="1" dirty="0"/>
              <a:t> </a:t>
            </a:r>
            <a:r>
              <a:rPr lang="tr-TR" sz="2200" b="1" dirty="0" err="1"/>
              <a:t>if</a:t>
            </a:r>
            <a:r>
              <a:rPr lang="tr-TR" sz="2200" b="1" dirty="0"/>
              <a:t> </a:t>
            </a:r>
            <a:r>
              <a:rPr lang="tr-TR" sz="2200" b="1" dirty="0" err="1"/>
              <a:t>liquids</a:t>
            </a:r>
            <a:r>
              <a:rPr lang="tr-TR" sz="2200" b="1" dirty="0"/>
              <a:t> </a:t>
            </a:r>
            <a:r>
              <a:rPr lang="tr-TR" sz="2200" b="1" dirty="0" err="1"/>
              <a:t>are</a:t>
            </a:r>
            <a:r>
              <a:rPr lang="tr-TR" sz="2200" b="1" dirty="0"/>
              <a:t> </a:t>
            </a:r>
            <a:r>
              <a:rPr lang="tr-TR" sz="2200" b="1" dirty="0" err="1"/>
              <a:t>used</a:t>
            </a:r>
            <a:r>
              <a:rPr lang="tr-TR" sz="2200" b="1" dirty="0"/>
              <a:t> </a:t>
            </a:r>
            <a:r>
              <a:rPr lang="tr-TR" sz="2200" b="1" dirty="0" err="1"/>
              <a:t>for</a:t>
            </a:r>
            <a:r>
              <a:rPr lang="tr-TR" sz="2200" b="1" dirty="0"/>
              <a:t> </a:t>
            </a:r>
            <a:r>
              <a:rPr lang="tr-TR" sz="2200" b="1" dirty="0" err="1"/>
              <a:t>sensible</a:t>
            </a:r>
            <a:r>
              <a:rPr lang="tr-TR" sz="2200" b="1" dirty="0"/>
              <a:t> </a:t>
            </a:r>
            <a:r>
              <a:rPr lang="tr-TR" sz="2200" b="1" dirty="0" err="1"/>
              <a:t>heating</a:t>
            </a:r>
            <a:r>
              <a:rPr lang="tr-TR" sz="2200" b="1" dirty="0"/>
              <a:t> and </a:t>
            </a:r>
            <a:r>
              <a:rPr lang="tr-TR" sz="2200" b="1" dirty="0" err="1"/>
              <a:t>cooling</a:t>
            </a:r>
            <a:r>
              <a:rPr lang="tr-TR" sz="2200" b="1" dirty="0"/>
              <a:t>, </a:t>
            </a:r>
            <a:r>
              <a:rPr lang="tr-TR" sz="2200" b="1" dirty="0" err="1"/>
              <a:t>fouling</a:t>
            </a:r>
            <a:r>
              <a:rPr lang="tr-TR" sz="2200" b="1" dirty="0"/>
              <a:t> </a:t>
            </a:r>
            <a:r>
              <a:rPr lang="tr-TR" sz="2200" b="1" dirty="0" err="1"/>
              <a:t>may</a:t>
            </a:r>
            <a:r>
              <a:rPr lang="tr-TR" sz="2200" b="1" dirty="0"/>
              <a:t> </a:t>
            </a:r>
            <a:r>
              <a:rPr lang="tr-TR" sz="2200" b="1" dirty="0" err="1"/>
              <a:t>sub</a:t>
            </a:r>
            <a:r>
              <a:rPr lang="tr-TR" sz="2200" b="1" dirty="0"/>
              <a:t>- </a:t>
            </a:r>
            <a:r>
              <a:rPr lang="tr-TR" sz="2200" b="1" dirty="0" err="1"/>
              <a:t>stantially</a:t>
            </a:r>
            <a:r>
              <a:rPr lang="tr-TR" sz="2200" b="1" dirty="0"/>
              <a:t> </a:t>
            </a:r>
            <a:r>
              <a:rPr lang="tr-TR" sz="2200" b="1" dirty="0" err="1"/>
              <a:t>increase</a:t>
            </a:r>
            <a:r>
              <a:rPr lang="tr-TR" sz="2200" b="1" dirty="0"/>
              <a:t> </a:t>
            </a:r>
            <a:r>
              <a:rPr lang="tr-TR" sz="2200" b="1" dirty="0" err="1"/>
              <a:t>the</a:t>
            </a:r>
            <a:r>
              <a:rPr lang="tr-TR" sz="2200" b="1" dirty="0"/>
              <a:t> </a:t>
            </a:r>
            <a:r>
              <a:rPr lang="tr-TR" sz="2200" b="1" dirty="0" err="1"/>
              <a:t>required</a:t>
            </a:r>
            <a:r>
              <a:rPr lang="tr-TR" sz="2200" b="1" dirty="0"/>
              <a:t> </a:t>
            </a:r>
            <a:r>
              <a:rPr lang="tr-TR" sz="2200" b="1" dirty="0" err="1"/>
              <a:t>surface</a:t>
            </a:r>
            <a:r>
              <a:rPr lang="tr-TR" sz="2200" b="1" dirty="0"/>
              <a:t> </a:t>
            </a:r>
            <a:r>
              <a:rPr lang="tr-TR" sz="2200" b="1" dirty="0" err="1"/>
              <a:t>area</a:t>
            </a:r>
            <a:r>
              <a:rPr lang="tr-TR" sz="2200" b="1" dirty="0"/>
              <a:t> by a </a:t>
            </a:r>
            <a:r>
              <a:rPr lang="tr-TR" sz="2200" b="1" dirty="0" err="1"/>
              <a:t>factor</a:t>
            </a:r>
            <a:r>
              <a:rPr lang="tr-TR" sz="2200" b="1" dirty="0"/>
              <a:t> of 2 </a:t>
            </a:r>
            <a:r>
              <a:rPr lang="tr-TR" sz="2200" b="1" dirty="0" err="1"/>
              <a:t>or</a:t>
            </a:r>
            <a:r>
              <a:rPr lang="tr-TR" sz="2200" b="1" dirty="0"/>
              <a:t> </a:t>
            </a:r>
            <a:r>
              <a:rPr lang="tr-TR" sz="2200" b="1" dirty="0" err="1"/>
              <a:t>even</a:t>
            </a:r>
            <a:r>
              <a:rPr lang="tr-TR" sz="2200" b="1" dirty="0"/>
              <a:t> 3. </a:t>
            </a:r>
            <a:r>
              <a:rPr lang="tr-TR" sz="2200" b="1" dirty="0" err="1"/>
              <a:t>For</a:t>
            </a:r>
            <a:r>
              <a:rPr lang="tr-TR" sz="2200" b="1" dirty="0"/>
              <a:t> </a:t>
            </a:r>
            <a:r>
              <a:rPr lang="tr-TR" sz="2200" b="1" dirty="0" err="1"/>
              <a:t>high</a:t>
            </a:r>
            <a:r>
              <a:rPr lang="tr-TR" sz="2200" b="1" dirty="0"/>
              <a:t> </a:t>
            </a:r>
            <a:r>
              <a:rPr lang="tr-TR" sz="2200" b="1" dirty="0" err="1"/>
              <a:t>heat</a:t>
            </a:r>
            <a:r>
              <a:rPr lang="tr-TR" sz="2200" b="1" dirty="0"/>
              <a:t> transfer applications, </a:t>
            </a:r>
            <a:r>
              <a:rPr lang="tr-TR" sz="2200" b="1" dirty="0" err="1"/>
              <a:t>fouling</a:t>
            </a:r>
            <a:r>
              <a:rPr lang="tr-TR" sz="2200" b="1" dirty="0"/>
              <a:t> </a:t>
            </a:r>
            <a:r>
              <a:rPr lang="tr-TR" sz="2200" b="1" dirty="0" err="1"/>
              <a:t>may</a:t>
            </a:r>
            <a:r>
              <a:rPr lang="tr-TR" sz="2200" b="1" dirty="0"/>
              <a:t> </a:t>
            </a:r>
            <a:r>
              <a:rPr lang="tr-TR" sz="2200" b="1" dirty="0" err="1"/>
              <a:t>even</a:t>
            </a:r>
            <a:r>
              <a:rPr lang="tr-TR" sz="2200" b="1" dirty="0"/>
              <a:t> </a:t>
            </a:r>
            <a:r>
              <a:rPr lang="tr-TR" sz="2200" b="1" dirty="0" err="1"/>
              <a:t>dictate</a:t>
            </a:r>
            <a:r>
              <a:rPr lang="tr-TR" sz="2200" b="1" dirty="0"/>
              <a:t> </a:t>
            </a:r>
            <a:r>
              <a:rPr lang="tr-TR" sz="2200" b="1" dirty="0" err="1"/>
              <a:t>the</a:t>
            </a:r>
            <a:r>
              <a:rPr lang="tr-TR" sz="2200" b="1" dirty="0"/>
              <a:t> </a:t>
            </a:r>
            <a:r>
              <a:rPr lang="tr-TR" sz="2200" b="1" dirty="0" err="1"/>
              <a:t>design</a:t>
            </a:r>
            <a:r>
              <a:rPr lang="tr-TR" sz="2200" b="1" dirty="0"/>
              <a:t> of </a:t>
            </a:r>
            <a:r>
              <a:rPr lang="tr-TR" sz="2200" b="1" dirty="0" err="1"/>
              <a:t>the</a:t>
            </a:r>
            <a:r>
              <a:rPr lang="tr-TR" sz="2200" b="1" dirty="0"/>
              <a:t> </a:t>
            </a:r>
            <a:r>
              <a:rPr lang="tr-TR" sz="2200" b="1" dirty="0" err="1"/>
              <a:t>heat</a:t>
            </a:r>
            <a:r>
              <a:rPr lang="tr-TR" sz="2200" b="1" dirty="0"/>
              <a:t> </a:t>
            </a:r>
            <a:r>
              <a:rPr lang="tr-TR" sz="2200" b="1" dirty="0" err="1"/>
              <a:t>exchange</a:t>
            </a:r>
            <a:r>
              <a:rPr lang="tr-TR" sz="2200" b="1" dirty="0"/>
              <a:t> </a:t>
            </a:r>
            <a:r>
              <a:rPr lang="tr-TR" sz="2200" b="1" dirty="0" err="1"/>
              <a:t>device</a:t>
            </a:r>
            <a:r>
              <a:rPr lang="tr-TR" sz="2200" b="1" dirty="0"/>
              <a:t>.</a:t>
            </a:r>
          </a:p>
        </p:txBody>
      </p:sp>
    </p:spTree>
    <p:extLst>
      <p:ext uri="{BB962C8B-B14F-4D97-AF65-F5344CB8AC3E}">
        <p14:creationId xmlns:p14="http://schemas.microsoft.com/office/powerpoint/2010/main" val="361908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7471-4C5F-F17F-825E-B806E3956A5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94FB01-9549-2634-ED48-F41011FE5AB3}"/>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17688E8C-C7F0-7DEE-6D31-57F3B9A35963}"/>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159D3FE7-7024-E6C2-B641-CA5AE5BE1841}"/>
              </a:ext>
            </a:extLst>
          </p:cNvPr>
          <p:cNvSpPr txBox="1"/>
          <p:nvPr/>
        </p:nvSpPr>
        <p:spPr>
          <a:xfrm>
            <a:off x="217281" y="74909"/>
            <a:ext cx="4535788" cy="707886"/>
          </a:xfrm>
          <a:prstGeom prst="rect">
            <a:avLst/>
          </a:prstGeom>
          <a:noFill/>
        </p:spPr>
        <p:txBody>
          <a:bodyPr wrap="square" rtlCol="0">
            <a:spAutoFit/>
          </a:bodyPr>
          <a:lstStyle/>
          <a:p>
            <a:r>
              <a:rPr lang="tr-TR" sz="4000" b="1" dirty="0" err="1"/>
              <a:t>Effects</a:t>
            </a:r>
            <a:r>
              <a:rPr lang="tr-TR" sz="4000" b="1" dirty="0"/>
              <a:t> of </a:t>
            </a:r>
            <a:r>
              <a:rPr lang="tr-TR" sz="4000" b="1" dirty="0" err="1"/>
              <a:t>Fouling</a:t>
            </a:r>
            <a:endParaRPr lang="tr-TR" sz="4000" b="1" dirty="0"/>
          </a:p>
        </p:txBody>
      </p:sp>
      <p:pic>
        <p:nvPicPr>
          <p:cNvPr id="3" name="Resim 2">
            <a:extLst>
              <a:ext uri="{FF2B5EF4-FFF2-40B4-BE49-F238E27FC236}">
                <a16:creationId xmlns:a16="http://schemas.microsoft.com/office/drawing/2014/main" id="{8CC5CF9F-FDBA-1E42-1DB8-2BD827A4C510}"/>
              </a:ext>
            </a:extLst>
          </p:cNvPr>
          <p:cNvPicPr>
            <a:picLocks noChangeAspect="1"/>
          </p:cNvPicPr>
          <p:nvPr/>
        </p:nvPicPr>
        <p:blipFill>
          <a:blip r:embed="rId3"/>
          <a:stretch>
            <a:fillRect/>
          </a:stretch>
        </p:blipFill>
        <p:spPr>
          <a:xfrm>
            <a:off x="2049800" y="1357414"/>
            <a:ext cx="7133110" cy="3907820"/>
          </a:xfrm>
          <a:prstGeom prst="rect">
            <a:avLst/>
          </a:prstGeom>
          <a:ln>
            <a:solidFill>
              <a:schemeClr val="tx1"/>
            </a:solidFill>
          </a:ln>
        </p:spPr>
      </p:pic>
    </p:spTree>
    <p:extLst>
      <p:ext uri="{BB962C8B-B14F-4D97-AF65-F5344CB8AC3E}">
        <p14:creationId xmlns:p14="http://schemas.microsoft.com/office/powerpoint/2010/main" val="383115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4C350-9DD7-C300-C58E-A6C012FBFA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E0EFF2-30A2-22AE-F6C1-ED8F0565F9FA}"/>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20E3CC5A-3E26-E2AB-4FF7-61D87EB4BAAA}"/>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A8E4D612-F407-85F3-AD17-88E7F630A5CB}"/>
              </a:ext>
            </a:extLst>
          </p:cNvPr>
          <p:cNvSpPr txBox="1"/>
          <p:nvPr/>
        </p:nvSpPr>
        <p:spPr>
          <a:xfrm>
            <a:off x="217281" y="74909"/>
            <a:ext cx="4535788" cy="707886"/>
          </a:xfrm>
          <a:prstGeom prst="rect">
            <a:avLst/>
          </a:prstGeom>
          <a:noFill/>
        </p:spPr>
        <p:txBody>
          <a:bodyPr wrap="square" rtlCol="0">
            <a:spAutoFit/>
          </a:bodyPr>
          <a:lstStyle/>
          <a:p>
            <a:r>
              <a:rPr lang="tr-TR" sz="4000" b="1" dirty="0" err="1"/>
              <a:t>Effects</a:t>
            </a:r>
            <a:r>
              <a:rPr lang="tr-TR" sz="4000" b="1" dirty="0"/>
              <a:t> of </a:t>
            </a:r>
            <a:r>
              <a:rPr lang="tr-TR" sz="4000" b="1" dirty="0" err="1"/>
              <a:t>Fouling</a:t>
            </a:r>
            <a:endParaRPr lang="tr-TR" sz="4000" b="1" dirty="0"/>
          </a:p>
        </p:txBody>
      </p:sp>
      <p:pic>
        <p:nvPicPr>
          <p:cNvPr id="3" name="Resim 2">
            <a:extLst>
              <a:ext uri="{FF2B5EF4-FFF2-40B4-BE49-F238E27FC236}">
                <a16:creationId xmlns:a16="http://schemas.microsoft.com/office/drawing/2014/main" id="{85CFB95B-D0B2-7708-6045-A414620772F1}"/>
              </a:ext>
            </a:extLst>
          </p:cNvPr>
          <p:cNvPicPr>
            <a:picLocks noChangeAspect="1"/>
          </p:cNvPicPr>
          <p:nvPr/>
        </p:nvPicPr>
        <p:blipFill>
          <a:blip r:embed="rId3"/>
          <a:stretch>
            <a:fillRect/>
          </a:stretch>
        </p:blipFill>
        <p:spPr>
          <a:xfrm>
            <a:off x="1965595" y="907167"/>
            <a:ext cx="7741439" cy="5844701"/>
          </a:xfrm>
          <a:prstGeom prst="rect">
            <a:avLst/>
          </a:prstGeom>
          <a:ln>
            <a:solidFill>
              <a:schemeClr val="tx1"/>
            </a:solidFill>
          </a:ln>
        </p:spPr>
      </p:pic>
    </p:spTree>
    <p:extLst>
      <p:ext uri="{BB962C8B-B14F-4D97-AF65-F5344CB8AC3E}">
        <p14:creationId xmlns:p14="http://schemas.microsoft.com/office/powerpoint/2010/main" val="85207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471BD-2B10-43CF-FD8C-B22F5F78F3C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ABADAE-F55D-52F4-3419-8C393B4B2005}"/>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F9B1679E-882D-BDC7-51A3-B160409592D3}"/>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3F7358E1-079B-570A-09B0-0F6EFDDE4A9C}"/>
              </a:ext>
            </a:extLst>
          </p:cNvPr>
          <p:cNvSpPr txBox="1"/>
          <p:nvPr/>
        </p:nvSpPr>
        <p:spPr>
          <a:xfrm>
            <a:off x="217281" y="74909"/>
            <a:ext cx="4535788" cy="707886"/>
          </a:xfrm>
          <a:prstGeom prst="rect">
            <a:avLst/>
          </a:prstGeom>
          <a:noFill/>
        </p:spPr>
        <p:txBody>
          <a:bodyPr wrap="square" rtlCol="0">
            <a:spAutoFit/>
          </a:bodyPr>
          <a:lstStyle/>
          <a:p>
            <a:r>
              <a:rPr lang="tr-TR" sz="4000" b="1" dirty="0" err="1"/>
              <a:t>Effects</a:t>
            </a:r>
            <a:r>
              <a:rPr lang="tr-TR" sz="4000" b="1" dirty="0"/>
              <a:t> of </a:t>
            </a:r>
            <a:r>
              <a:rPr lang="tr-TR" sz="4000" b="1" dirty="0" err="1"/>
              <a:t>Fouling</a:t>
            </a:r>
            <a:endParaRPr lang="tr-TR" sz="4000" b="1" dirty="0"/>
          </a:p>
        </p:txBody>
      </p:sp>
      <p:sp>
        <p:nvSpPr>
          <p:cNvPr id="2" name="Metin kutusu 1">
            <a:extLst>
              <a:ext uri="{FF2B5EF4-FFF2-40B4-BE49-F238E27FC236}">
                <a16:creationId xmlns:a16="http://schemas.microsoft.com/office/drawing/2014/main" id="{13E6BACB-E97F-35B3-0774-C789D7B31822}"/>
              </a:ext>
            </a:extLst>
          </p:cNvPr>
          <p:cNvSpPr txBox="1"/>
          <p:nvPr/>
        </p:nvSpPr>
        <p:spPr>
          <a:xfrm>
            <a:off x="217281" y="1011539"/>
            <a:ext cx="7033098" cy="584775"/>
          </a:xfrm>
          <a:prstGeom prst="rect">
            <a:avLst/>
          </a:prstGeom>
          <a:noFill/>
        </p:spPr>
        <p:txBody>
          <a:bodyPr wrap="square" rtlCol="0">
            <a:spAutoFit/>
          </a:bodyPr>
          <a:lstStyle/>
          <a:p>
            <a:pPr marL="285750" indent="-285750">
              <a:buFont typeface="Wingdings" panose="05000000000000000000" pitchFamily="2" charset="2"/>
              <a:buChar char="Ø"/>
            </a:pPr>
            <a:r>
              <a:rPr lang="tr-TR" sz="3200" b="1" dirty="0" err="1">
                <a:solidFill>
                  <a:srgbClr val="FF0000"/>
                </a:solidFill>
              </a:rPr>
              <a:t>Effect</a:t>
            </a:r>
            <a:r>
              <a:rPr lang="tr-TR" sz="3200" b="1" dirty="0">
                <a:solidFill>
                  <a:srgbClr val="FF0000"/>
                </a:solidFill>
              </a:rPr>
              <a:t> of </a:t>
            </a:r>
            <a:r>
              <a:rPr lang="tr-TR" sz="3200" b="1" dirty="0" err="1">
                <a:solidFill>
                  <a:srgbClr val="FF0000"/>
                </a:solidFill>
              </a:rPr>
              <a:t>Fouling</a:t>
            </a:r>
            <a:r>
              <a:rPr lang="tr-TR" sz="3200" b="1" dirty="0">
                <a:solidFill>
                  <a:srgbClr val="FF0000"/>
                </a:solidFill>
              </a:rPr>
              <a:t> on </a:t>
            </a:r>
            <a:r>
              <a:rPr lang="tr-TR" sz="3200" b="1" dirty="0" err="1">
                <a:solidFill>
                  <a:srgbClr val="FF0000"/>
                </a:solidFill>
              </a:rPr>
              <a:t>Pressure</a:t>
            </a:r>
            <a:r>
              <a:rPr lang="tr-TR" sz="3200" b="1" dirty="0">
                <a:solidFill>
                  <a:srgbClr val="FF0000"/>
                </a:solidFill>
              </a:rPr>
              <a:t> </a:t>
            </a:r>
            <a:r>
              <a:rPr lang="tr-TR" sz="3200" b="1" dirty="0" err="1">
                <a:solidFill>
                  <a:srgbClr val="FF0000"/>
                </a:solidFill>
              </a:rPr>
              <a:t>Drop</a:t>
            </a:r>
            <a:r>
              <a:rPr lang="tr-TR" sz="3200" b="1" dirty="0">
                <a:solidFill>
                  <a:srgbClr val="FF0000"/>
                </a:solidFill>
              </a:rPr>
              <a:t>:</a:t>
            </a:r>
          </a:p>
        </p:txBody>
      </p:sp>
      <p:sp>
        <p:nvSpPr>
          <p:cNvPr id="3" name="Metin kutusu 2">
            <a:extLst>
              <a:ext uri="{FF2B5EF4-FFF2-40B4-BE49-F238E27FC236}">
                <a16:creationId xmlns:a16="http://schemas.microsoft.com/office/drawing/2014/main" id="{BB02068A-D62C-D677-2529-79D5B983E7EB}"/>
              </a:ext>
            </a:extLst>
          </p:cNvPr>
          <p:cNvSpPr txBox="1"/>
          <p:nvPr/>
        </p:nvSpPr>
        <p:spPr>
          <a:xfrm>
            <a:off x="232980" y="1672400"/>
            <a:ext cx="11660191" cy="206287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tr-TR" sz="2200" b="1" dirty="0" err="1"/>
              <a:t>Fouling</a:t>
            </a:r>
            <a:r>
              <a:rPr lang="tr-TR" sz="2200" b="1" dirty="0"/>
              <a:t> </a:t>
            </a:r>
            <a:r>
              <a:rPr lang="tr-TR" sz="2200" b="1" dirty="0" err="1"/>
              <a:t>always</a:t>
            </a:r>
            <a:r>
              <a:rPr lang="tr-TR" sz="2200" b="1" dirty="0"/>
              <a:t> has a </a:t>
            </a:r>
            <a:r>
              <a:rPr lang="tr-TR" sz="2200" b="1" dirty="0" err="1"/>
              <a:t>finite</a:t>
            </a:r>
            <a:r>
              <a:rPr lang="tr-TR" sz="2200" b="1" dirty="0"/>
              <a:t>, </a:t>
            </a:r>
            <a:r>
              <a:rPr lang="tr-TR" sz="2200" b="1" dirty="0" err="1"/>
              <a:t>although</a:t>
            </a:r>
            <a:r>
              <a:rPr lang="tr-TR" sz="2200" b="1" dirty="0"/>
              <a:t> </a:t>
            </a:r>
            <a:r>
              <a:rPr lang="tr-TR" sz="2200" b="1" dirty="0" err="1"/>
              <a:t>sometimes</a:t>
            </a:r>
            <a:r>
              <a:rPr lang="tr-TR" sz="2200" b="1" dirty="0"/>
              <a:t> </a:t>
            </a:r>
            <a:r>
              <a:rPr lang="tr-TR" sz="2200" b="1" dirty="0" err="1"/>
              <a:t>small</a:t>
            </a:r>
            <a:r>
              <a:rPr lang="tr-TR" sz="2200" b="1" dirty="0"/>
              <a:t> </a:t>
            </a:r>
            <a:r>
              <a:rPr lang="tr-TR" sz="2200" b="1" dirty="0" err="1"/>
              <a:t>thickness</a:t>
            </a:r>
            <a:r>
              <a:rPr lang="tr-TR" sz="2200" b="1" dirty="0"/>
              <a:t>. </a:t>
            </a:r>
            <a:r>
              <a:rPr lang="tr-TR" sz="2200" b="1" dirty="0" err="1"/>
              <a:t>The</a:t>
            </a:r>
            <a:r>
              <a:rPr lang="tr-TR" sz="2200" b="1" dirty="0"/>
              <a:t> </a:t>
            </a:r>
            <a:r>
              <a:rPr lang="tr-TR" sz="2200" b="1" dirty="0" err="1"/>
              <a:t>change</a:t>
            </a:r>
            <a:r>
              <a:rPr lang="tr-TR" sz="2200" b="1" dirty="0"/>
              <a:t> in </a:t>
            </a:r>
            <a:r>
              <a:rPr lang="tr-TR" sz="2200" b="1" dirty="0" err="1"/>
              <a:t>the</a:t>
            </a:r>
            <a:r>
              <a:rPr lang="tr-TR" sz="2200" b="1" dirty="0"/>
              <a:t> </a:t>
            </a:r>
            <a:r>
              <a:rPr lang="tr-TR" sz="2200" b="1" dirty="0" err="1"/>
              <a:t>flow</a:t>
            </a:r>
            <a:r>
              <a:rPr lang="tr-TR" sz="2200" b="1" dirty="0"/>
              <a:t> </a:t>
            </a:r>
            <a:r>
              <a:rPr lang="tr-TR" sz="2200" b="1" dirty="0" err="1"/>
              <a:t>geometry</a:t>
            </a:r>
            <a:r>
              <a:rPr lang="tr-TR" sz="2200" b="1" dirty="0"/>
              <a:t> </a:t>
            </a:r>
            <a:r>
              <a:rPr lang="tr-TR" sz="2200" b="1" dirty="0" err="1"/>
              <a:t>due</a:t>
            </a:r>
            <a:r>
              <a:rPr lang="tr-TR" sz="2200" b="1" dirty="0"/>
              <a:t> to </a:t>
            </a:r>
            <a:r>
              <a:rPr lang="tr-TR" sz="2200" b="1" dirty="0" err="1"/>
              <a:t>fouling</a:t>
            </a:r>
            <a:r>
              <a:rPr lang="tr-TR" sz="2200" b="1" dirty="0"/>
              <a:t> </a:t>
            </a:r>
            <a:r>
              <a:rPr lang="tr-TR" sz="2200" b="1" dirty="0" err="1"/>
              <a:t>affects</a:t>
            </a:r>
            <a:r>
              <a:rPr lang="tr-TR" sz="2200" b="1" dirty="0"/>
              <a:t> </a:t>
            </a:r>
            <a:r>
              <a:rPr lang="tr-TR" sz="2200" b="1" dirty="0" err="1"/>
              <a:t>the</a:t>
            </a:r>
            <a:r>
              <a:rPr lang="tr-TR" sz="2200" b="1" dirty="0"/>
              <a:t> </a:t>
            </a:r>
            <a:r>
              <a:rPr lang="tr-TR" sz="2200" b="1" dirty="0" err="1"/>
              <a:t>flow</a:t>
            </a:r>
            <a:r>
              <a:rPr lang="tr-TR" sz="2200" b="1" dirty="0"/>
              <a:t> field and </a:t>
            </a:r>
            <a:r>
              <a:rPr lang="tr-TR" sz="2200" b="1" dirty="0" err="1"/>
              <a:t>the</a:t>
            </a:r>
            <a:r>
              <a:rPr lang="tr-TR" sz="2200" b="1" dirty="0"/>
              <a:t> </a:t>
            </a:r>
            <a:r>
              <a:rPr lang="tr-TR" sz="2200" b="1" dirty="0" err="1"/>
              <a:t>pressure</a:t>
            </a:r>
            <a:r>
              <a:rPr lang="tr-TR" sz="2200" b="1" dirty="0"/>
              <a:t> </a:t>
            </a:r>
            <a:r>
              <a:rPr lang="tr-TR" sz="2200" b="1" dirty="0" err="1"/>
              <a:t>drop</a:t>
            </a:r>
            <a:r>
              <a:rPr lang="tr-TR" sz="2200" b="1" dirty="0"/>
              <a:t> (</a:t>
            </a:r>
            <a:r>
              <a:rPr lang="tr-TR" sz="2200" b="1" dirty="0" err="1"/>
              <a:t>or</a:t>
            </a:r>
            <a:r>
              <a:rPr lang="tr-TR" sz="2200" b="1" dirty="0"/>
              <a:t> </a:t>
            </a:r>
            <a:r>
              <a:rPr lang="tr-TR" sz="2200" b="1" dirty="0" err="1"/>
              <a:t>pumping</a:t>
            </a:r>
            <a:r>
              <a:rPr lang="tr-TR" sz="2200" b="1" dirty="0"/>
              <a:t> Power). </a:t>
            </a:r>
          </a:p>
          <a:p>
            <a:pPr marL="342900" indent="-342900" algn="just">
              <a:lnSpc>
                <a:spcPct val="150000"/>
              </a:lnSpc>
              <a:buFont typeface="Arial" panose="020B0604020202020204" pitchFamily="34" charset="0"/>
              <a:buChar char="•"/>
            </a:pPr>
            <a:r>
              <a:rPr lang="tr-TR" sz="2200" b="1" dirty="0" err="1"/>
              <a:t>For</a:t>
            </a:r>
            <a:r>
              <a:rPr lang="tr-TR" sz="2200" b="1" dirty="0"/>
              <a:t> </a:t>
            </a:r>
            <a:r>
              <a:rPr lang="tr-TR" sz="2200" b="1" dirty="0" err="1"/>
              <a:t>example</a:t>
            </a:r>
            <a:r>
              <a:rPr lang="tr-TR" sz="2200" b="1" dirty="0"/>
              <a:t>, in a </a:t>
            </a:r>
            <a:r>
              <a:rPr lang="tr-TR" sz="2200" b="1" dirty="0" err="1"/>
              <a:t>tubular</a:t>
            </a:r>
            <a:r>
              <a:rPr lang="tr-TR" sz="2200" b="1" dirty="0"/>
              <a:t> </a:t>
            </a:r>
            <a:r>
              <a:rPr lang="tr-TR" sz="2200" b="1" dirty="0" err="1"/>
              <a:t>heat</a:t>
            </a:r>
            <a:r>
              <a:rPr lang="tr-TR" sz="2200" b="1" dirty="0"/>
              <a:t> </a:t>
            </a:r>
            <a:r>
              <a:rPr lang="tr-TR" sz="2200" b="1" dirty="0" err="1"/>
              <a:t>exchanger</a:t>
            </a:r>
            <a:r>
              <a:rPr lang="tr-TR" sz="2200" b="1" dirty="0"/>
              <a:t>, </a:t>
            </a:r>
            <a:r>
              <a:rPr lang="tr-TR" sz="2200" b="1" dirty="0" err="1"/>
              <a:t>fouling</a:t>
            </a:r>
            <a:r>
              <a:rPr lang="tr-TR" sz="2200" b="1" dirty="0"/>
              <a:t> Layer </a:t>
            </a:r>
            <a:r>
              <a:rPr lang="tr-TR" sz="2200" b="1" dirty="0" err="1"/>
              <a:t>roughens</a:t>
            </a:r>
            <a:r>
              <a:rPr lang="tr-TR" sz="2200" b="1" dirty="0"/>
              <a:t> </a:t>
            </a:r>
            <a:r>
              <a:rPr lang="tr-TR" sz="2200" b="1" dirty="0" err="1"/>
              <a:t>the</a:t>
            </a:r>
            <a:r>
              <a:rPr lang="tr-TR" sz="2200" b="1" dirty="0"/>
              <a:t> </a:t>
            </a:r>
            <a:r>
              <a:rPr lang="tr-TR" sz="2200" b="1" dirty="0" err="1"/>
              <a:t>surface</a:t>
            </a:r>
            <a:r>
              <a:rPr lang="tr-TR" sz="2200" b="1" dirty="0"/>
              <a:t>, </a:t>
            </a:r>
            <a:r>
              <a:rPr lang="tr-TR" sz="2200" b="1" dirty="0" err="1"/>
              <a:t>decreases</a:t>
            </a:r>
            <a:r>
              <a:rPr lang="tr-TR" sz="2200" b="1" dirty="0"/>
              <a:t> </a:t>
            </a:r>
            <a:r>
              <a:rPr lang="tr-TR" sz="2200" b="1" dirty="0" err="1"/>
              <a:t>the</a:t>
            </a:r>
            <a:r>
              <a:rPr lang="tr-TR" sz="2200" b="1" dirty="0"/>
              <a:t> </a:t>
            </a:r>
            <a:r>
              <a:rPr lang="tr-TR" sz="2200" b="1" dirty="0" err="1"/>
              <a:t>inner</a:t>
            </a:r>
            <a:r>
              <a:rPr lang="tr-TR" sz="2200" b="1" dirty="0"/>
              <a:t> </a:t>
            </a:r>
            <a:r>
              <a:rPr lang="tr-TR" sz="2200" b="1" dirty="0" err="1"/>
              <a:t>diameter</a:t>
            </a:r>
            <a:r>
              <a:rPr lang="tr-TR" sz="2200" b="1" dirty="0"/>
              <a:t>, and </a:t>
            </a:r>
            <a:r>
              <a:rPr lang="tr-TR" sz="2200" b="1" dirty="0" err="1"/>
              <a:t>increases</a:t>
            </a:r>
            <a:r>
              <a:rPr lang="tr-TR" sz="2200" b="1" dirty="0"/>
              <a:t> </a:t>
            </a:r>
            <a:r>
              <a:rPr lang="tr-TR" sz="2200" b="1" dirty="0" err="1"/>
              <a:t>the</a:t>
            </a:r>
            <a:r>
              <a:rPr lang="tr-TR" sz="2200" b="1" dirty="0"/>
              <a:t> </a:t>
            </a:r>
            <a:r>
              <a:rPr lang="tr-TR" sz="2200" b="1" dirty="0" err="1"/>
              <a:t>outer</a:t>
            </a:r>
            <a:r>
              <a:rPr lang="tr-TR" sz="2200" b="1" dirty="0"/>
              <a:t> </a:t>
            </a:r>
            <a:r>
              <a:rPr lang="tr-TR" sz="2200" b="1" dirty="0" err="1"/>
              <a:t>diameter</a:t>
            </a:r>
            <a:r>
              <a:rPr lang="tr-TR" sz="2200" b="1" dirty="0"/>
              <a:t>.</a:t>
            </a:r>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DA44DD32-CA0F-E8B3-47E2-8DDF80CC87FB}"/>
                  </a:ext>
                </a:extLst>
              </p:cNvPr>
              <p:cNvSpPr txBox="1"/>
              <p:nvPr/>
            </p:nvSpPr>
            <p:spPr>
              <a:xfrm>
                <a:off x="4575223" y="4198012"/>
                <a:ext cx="2675156" cy="84677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m:t>
                      </m:r>
                      <m:r>
                        <a:rPr lang="tr-TR" sz="2400" b="1" i="0" smtClean="0">
                          <a:latin typeface="Cambria Math" panose="02040503050406030204" pitchFamily="18" charset="0"/>
                          <a:ea typeface="Cambria Math" panose="02040503050406030204" pitchFamily="18" charset="0"/>
                        </a:rPr>
                        <m:t>𝐏</m:t>
                      </m:r>
                      <m:r>
                        <a:rPr lang="tr-TR" sz="2400" b="1" i="0" smtClean="0">
                          <a:latin typeface="Cambria Math" panose="02040503050406030204" pitchFamily="18" charset="0"/>
                          <a:ea typeface="Cambria Math" panose="02040503050406030204" pitchFamily="18" charset="0"/>
                        </a:rPr>
                        <m:t>=</m:t>
                      </m:r>
                      <m:r>
                        <a:rPr lang="tr-TR" sz="2400" b="1" i="0" smtClean="0">
                          <a:latin typeface="Cambria Math" panose="02040503050406030204" pitchFamily="18" charset="0"/>
                          <a:ea typeface="Cambria Math" panose="02040503050406030204" pitchFamily="18" charset="0"/>
                        </a:rPr>
                        <m:t>𝟒𝐟</m:t>
                      </m:r>
                      <m:d>
                        <m:dPr>
                          <m:ctrlPr>
                            <a:rPr lang="tr-TR" sz="2400" b="1" i="1" smtClean="0">
                              <a:latin typeface="Cambria Math" panose="02040503050406030204" pitchFamily="18" charset="0"/>
                              <a:ea typeface="Cambria Math" panose="02040503050406030204" pitchFamily="18" charset="0"/>
                            </a:rPr>
                          </m:ctrlPr>
                        </m:dPr>
                        <m:e>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𝑳</m:t>
                              </m:r>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𝒅</m:t>
                                  </m:r>
                                </m:e>
                                <m:sub>
                                  <m:r>
                                    <a:rPr lang="tr-TR" sz="2400" b="1" i="1" smtClean="0">
                                      <a:latin typeface="Cambria Math" panose="02040503050406030204" pitchFamily="18" charset="0"/>
                                      <a:ea typeface="Cambria Math" panose="02040503050406030204" pitchFamily="18" charset="0"/>
                                    </a:rPr>
                                    <m:t>𝒊</m:t>
                                  </m:r>
                                </m:sub>
                              </m:sSub>
                            </m:den>
                          </m:f>
                        </m:e>
                      </m:d>
                      <m:f>
                        <m:fPr>
                          <m:ctrlPr>
                            <a:rPr lang="tr-TR" sz="2400" b="1" i="1" smtClean="0">
                              <a:latin typeface="Cambria Math" panose="02040503050406030204" pitchFamily="18" charset="0"/>
                              <a:ea typeface="Cambria Math" panose="02040503050406030204" pitchFamily="18" charset="0"/>
                            </a:rPr>
                          </m:ctrlPr>
                        </m:fPr>
                        <m:num>
                          <m:r>
                            <a:rPr lang="tr-TR" sz="2400" b="1" i="1" smtClean="0">
                              <a:latin typeface="Cambria Math" panose="02040503050406030204" pitchFamily="18" charset="0"/>
                              <a:ea typeface="Cambria Math" panose="02040503050406030204" pitchFamily="18" charset="0"/>
                            </a:rPr>
                            <m:t>𝝆</m:t>
                          </m:r>
                          <m:sSup>
                            <m:sSupPr>
                              <m:ctrlPr>
                                <a:rPr lang="tr-TR" sz="2400" b="1" i="1" smtClean="0">
                                  <a:latin typeface="Cambria Math" panose="02040503050406030204" pitchFamily="18" charset="0"/>
                                  <a:ea typeface="Cambria Math" panose="02040503050406030204" pitchFamily="18" charset="0"/>
                                </a:rPr>
                              </m:ctrlPr>
                            </m:sSupPr>
                            <m:e>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𝒖</m:t>
                                  </m:r>
                                </m:e>
                                <m:sub>
                                  <m:r>
                                    <a:rPr lang="tr-TR" sz="2400" b="1" i="1" smtClean="0">
                                      <a:latin typeface="Cambria Math" panose="02040503050406030204" pitchFamily="18" charset="0"/>
                                      <a:ea typeface="Cambria Math" panose="02040503050406030204" pitchFamily="18" charset="0"/>
                                    </a:rPr>
                                    <m:t>𝒎</m:t>
                                  </m:r>
                                </m:sub>
                              </m:sSub>
                            </m:e>
                            <m:sup>
                              <m:r>
                                <a:rPr lang="tr-TR" sz="2400" b="1" i="1" smtClean="0">
                                  <a:latin typeface="Cambria Math" panose="02040503050406030204" pitchFamily="18" charset="0"/>
                                  <a:ea typeface="Cambria Math" panose="02040503050406030204" pitchFamily="18" charset="0"/>
                                </a:rPr>
                                <m:t>𝟐</m:t>
                              </m:r>
                            </m:sup>
                          </m:sSup>
                        </m:num>
                        <m:den>
                          <m:r>
                            <a:rPr lang="tr-TR" sz="2400" b="1" i="1" smtClean="0">
                              <a:latin typeface="Cambria Math" panose="02040503050406030204" pitchFamily="18" charset="0"/>
                              <a:ea typeface="Cambria Math" panose="02040503050406030204" pitchFamily="18" charset="0"/>
                            </a:rPr>
                            <m:t>𝟐</m:t>
                          </m:r>
                        </m:den>
                      </m:f>
                    </m:oMath>
                  </m:oMathPara>
                </a14:m>
                <a:endParaRPr lang="tr-TR" sz="2400" b="1" dirty="0"/>
              </a:p>
            </p:txBody>
          </p:sp>
        </mc:Choice>
        <mc:Fallback xmlns="">
          <p:sp>
            <p:nvSpPr>
              <p:cNvPr id="6" name="Metin kutusu 5">
                <a:extLst>
                  <a:ext uri="{FF2B5EF4-FFF2-40B4-BE49-F238E27FC236}">
                    <a16:creationId xmlns:a16="http://schemas.microsoft.com/office/drawing/2014/main" id="{DA44DD32-CA0F-E8B3-47E2-8DDF80CC87FB}"/>
                  </a:ext>
                </a:extLst>
              </p:cNvPr>
              <p:cNvSpPr txBox="1">
                <a:spLocks noRot="1" noChangeAspect="1" noMove="1" noResize="1" noEditPoints="1" noAdjustHandles="1" noChangeArrowheads="1" noChangeShapeType="1" noTextEdit="1"/>
              </p:cNvSpPr>
              <p:nvPr/>
            </p:nvSpPr>
            <p:spPr>
              <a:xfrm>
                <a:off x="4575223" y="4198012"/>
                <a:ext cx="2675156" cy="846770"/>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8" name="Oval 7">
            <a:extLst>
              <a:ext uri="{FF2B5EF4-FFF2-40B4-BE49-F238E27FC236}">
                <a16:creationId xmlns:a16="http://schemas.microsoft.com/office/drawing/2014/main" id="{5B870C61-DD14-12E8-A1E3-93B5EDFEBABF}"/>
              </a:ext>
            </a:extLst>
          </p:cNvPr>
          <p:cNvSpPr/>
          <p:nvPr/>
        </p:nvSpPr>
        <p:spPr>
          <a:xfrm>
            <a:off x="5854433" y="4644054"/>
            <a:ext cx="457176" cy="5252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388AD615-C093-819D-2591-AC58D4D11F82}"/>
              </a:ext>
            </a:extLst>
          </p:cNvPr>
          <p:cNvSpPr/>
          <p:nvPr/>
        </p:nvSpPr>
        <p:spPr>
          <a:xfrm>
            <a:off x="4589572" y="4381407"/>
            <a:ext cx="457176" cy="5252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a:extLst>
              <a:ext uri="{FF2B5EF4-FFF2-40B4-BE49-F238E27FC236}">
                <a16:creationId xmlns:a16="http://schemas.microsoft.com/office/drawing/2014/main" id="{FE4FF342-AB5E-4F3F-90D7-49AE4CA391C6}"/>
              </a:ext>
            </a:extLst>
          </p:cNvPr>
          <p:cNvCxnSpPr/>
          <p:nvPr/>
        </p:nvCxnSpPr>
        <p:spPr>
          <a:xfrm>
            <a:off x="6063566" y="5169347"/>
            <a:ext cx="0" cy="3696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139250AB-87F3-7260-1AD7-4ACCFB57A977}"/>
              </a:ext>
            </a:extLst>
          </p:cNvPr>
          <p:cNvCxnSpPr>
            <a:cxnSpLocks/>
          </p:cNvCxnSpPr>
          <p:nvPr/>
        </p:nvCxnSpPr>
        <p:spPr>
          <a:xfrm flipV="1">
            <a:off x="4818160" y="4000721"/>
            <a:ext cx="0" cy="3529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440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4658</TotalTime>
  <Words>1677</Words>
  <Application>Microsoft Office PowerPoint</Application>
  <PresentationFormat>Widescreen</PresentationFormat>
  <Paragraphs>154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SYSTEM DESIGN 2023-2024 / SPRING</dc:title>
  <dc:creator>mertatak</dc:creator>
  <cp:lastModifiedBy>Yağmur NALBANT ATAK</cp:lastModifiedBy>
  <cp:revision>314</cp:revision>
  <dcterms:created xsi:type="dcterms:W3CDTF">2023-01-06T13:00:28Z</dcterms:created>
  <dcterms:modified xsi:type="dcterms:W3CDTF">2025-12-18T19:39:32Z</dcterms:modified>
</cp:coreProperties>
</file>