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3" r:id="rId6"/>
    <p:sldId id="260" r:id="rId7"/>
    <p:sldId id="294" r:id="rId8"/>
    <p:sldId id="261" r:id="rId9"/>
    <p:sldId id="266" r:id="rId10"/>
    <p:sldId id="295" r:id="rId11"/>
    <p:sldId id="296" r:id="rId12"/>
    <p:sldId id="297" r:id="rId13"/>
    <p:sldId id="298" r:id="rId14"/>
    <p:sldId id="299" r:id="rId15"/>
    <p:sldId id="300" r:id="rId16"/>
    <p:sldId id="301" r:id="rId17"/>
    <p:sldId id="302" r:id="rId18"/>
    <p:sldId id="303" r:id="rId19"/>
    <p:sldId id="304" r:id="rId20"/>
    <p:sldId id="30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6600"/>
    <a:srgbClr val="33CC33"/>
    <a:srgbClr val="FF6D70"/>
    <a:srgbClr val="7BA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11D1-4E60-47B4-890A-CBDDAEF85B98}" type="datetimeFigureOut">
              <a:rPr lang="tr-TR" smtClean="0"/>
              <a:t>3.10.2025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A1CE-FC0E-4A22-935C-19720DCD3ADD}" type="slidenum">
              <a:rPr lang="tr-TR" smtClean="0"/>
              <a:t>‹#›</a:t>
            </a:fld>
            <a:endParaRPr lang="tr-TR"/>
          </a:p>
        </p:txBody>
      </p:sp>
    </p:spTree>
    <p:extLst>
      <p:ext uri="{BB962C8B-B14F-4D97-AF65-F5344CB8AC3E}">
        <p14:creationId xmlns:p14="http://schemas.microsoft.com/office/powerpoint/2010/main" val="195958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AF96A1CE-FC0E-4A22-935C-19720DCD3ADD}" type="slidenum">
              <a:rPr lang="tr-TR" smtClean="0"/>
              <a:t>5</a:t>
            </a:fld>
            <a:endParaRPr lang="tr-TR"/>
          </a:p>
        </p:txBody>
      </p:sp>
    </p:spTree>
    <p:extLst>
      <p:ext uri="{BB962C8B-B14F-4D97-AF65-F5344CB8AC3E}">
        <p14:creationId xmlns:p14="http://schemas.microsoft.com/office/powerpoint/2010/main" val="196322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F96A1CE-FC0E-4A22-935C-19720DCD3ADD}" type="slidenum">
              <a:rPr lang="tr-TR" smtClean="0"/>
              <a:t>8</a:t>
            </a:fld>
            <a:endParaRPr lang="tr-TR"/>
          </a:p>
        </p:txBody>
      </p:sp>
    </p:spTree>
    <p:extLst>
      <p:ext uri="{BB962C8B-B14F-4D97-AF65-F5344CB8AC3E}">
        <p14:creationId xmlns:p14="http://schemas.microsoft.com/office/powerpoint/2010/main" val="1877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AF96A1CE-FC0E-4A22-935C-19720DCD3ADD}" type="slidenum">
              <a:rPr lang="tr-TR" smtClean="0"/>
              <a:t>10</a:t>
            </a:fld>
            <a:endParaRPr lang="tr-TR"/>
          </a:p>
        </p:txBody>
      </p:sp>
    </p:spTree>
    <p:extLst>
      <p:ext uri="{BB962C8B-B14F-4D97-AF65-F5344CB8AC3E}">
        <p14:creationId xmlns:p14="http://schemas.microsoft.com/office/powerpoint/2010/main" val="189823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F96A1CE-FC0E-4A22-935C-19720DCD3ADD}" type="slidenum">
              <a:rPr lang="tr-TR" smtClean="0"/>
              <a:t>13</a:t>
            </a:fld>
            <a:endParaRPr lang="tr-TR"/>
          </a:p>
        </p:txBody>
      </p:sp>
    </p:spTree>
    <p:extLst>
      <p:ext uri="{BB962C8B-B14F-4D97-AF65-F5344CB8AC3E}">
        <p14:creationId xmlns:p14="http://schemas.microsoft.com/office/powerpoint/2010/main" val="64316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AF96A1CE-FC0E-4A22-935C-19720DCD3ADD}" type="slidenum">
              <a:rPr lang="tr-TR" smtClean="0"/>
              <a:t>15</a:t>
            </a:fld>
            <a:endParaRPr lang="tr-TR"/>
          </a:p>
        </p:txBody>
      </p:sp>
    </p:spTree>
    <p:extLst>
      <p:ext uri="{BB962C8B-B14F-4D97-AF65-F5344CB8AC3E}">
        <p14:creationId xmlns:p14="http://schemas.microsoft.com/office/powerpoint/2010/main" val="233393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F96A1CE-FC0E-4A22-935C-19720DCD3ADD}" type="slidenum">
              <a:rPr lang="tr-TR" smtClean="0"/>
              <a:t>18</a:t>
            </a:fld>
            <a:endParaRPr lang="tr-TR"/>
          </a:p>
        </p:txBody>
      </p:sp>
    </p:spTree>
    <p:extLst>
      <p:ext uri="{BB962C8B-B14F-4D97-AF65-F5344CB8AC3E}">
        <p14:creationId xmlns:p14="http://schemas.microsoft.com/office/powerpoint/2010/main" val="108054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D7FAF02-780B-4A5F-BFFA-7BEDF2917C00}" type="datetime1">
              <a:rPr lang="tr-TR" smtClean="0"/>
              <a:t>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3864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2E256B5-B9B5-465A-A985-5817FDD708F9}" type="datetime1">
              <a:rPr lang="tr-TR" smtClean="0"/>
              <a:t>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7831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06DD0F5-E58E-4B1E-B325-60F345033986}" type="datetime1">
              <a:rPr lang="tr-TR" smtClean="0"/>
              <a:t>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72860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FDFFFB7-7F08-47C4-8455-37F08D6A698C}" type="datetime1">
              <a:rPr lang="tr-TR" smtClean="0"/>
              <a:t>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56835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0B272-6411-42FE-8E49-013C02E3AD90}" type="datetime1">
              <a:rPr lang="tr-TR" smtClean="0"/>
              <a:t>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18685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F9639A34-6CD4-49ED-94FF-3861F98F11DF}" type="datetime1">
              <a:rPr lang="tr-TR" smtClean="0"/>
              <a:t>3.10.2025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56562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3BF49C0-5EDA-4F15-8B86-F697B4903820}" type="datetime1">
              <a:rPr lang="tr-TR" smtClean="0"/>
              <a:t>3.10.2025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99393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21E7F75-5CFE-4AC3-81BD-58B4E241C78D}" type="datetime1">
              <a:rPr lang="tr-TR" smtClean="0"/>
              <a:t>3.10.2025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92925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A6701-26CF-49DA-9789-56DC12CA6705}" type="datetime1">
              <a:rPr lang="tr-TR" smtClean="0"/>
              <a:t>3.10.2025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47894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505BF-0C6A-4E97-87C4-D52478CB628C}" type="datetime1">
              <a:rPr lang="tr-TR" smtClean="0"/>
              <a:t>3.10.2025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17195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FE88C7-5622-4069-852D-8BC63A88FDD8}" type="datetime1">
              <a:rPr lang="tr-TR" smtClean="0"/>
              <a:t>3.10.2025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42370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253BA-1AA3-4C6D-9D30-8D6F79AD47D9}" type="datetime1">
              <a:rPr lang="tr-TR" smtClean="0"/>
              <a:t>3.10.2025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6462-DBD6-4833-A557-4F162F5DA347}" type="slidenum">
              <a:rPr lang="tr-TR" smtClean="0"/>
              <a:t>‹#›</a:t>
            </a:fld>
            <a:endParaRPr lang="tr-TR"/>
          </a:p>
        </p:txBody>
      </p:sp>
    </p:spTree>
    <p:extLst>
      <p:ext uri="{BB962C8B-B14F-4D97-AF65-F5344CB8AC3E}">
        <p14:creationId xmlns:p14="http://schemas.microsoft.com/office/powerpoint/2010/main" val="40760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60183" y="85679"/>
            <a:ext cx="2650335" cy="751436"/>
          </a:xfrm>
          <a:prstGeom prst="rect">
            <a:avLst/>
          </a:prstGeom>
          <a:ln>
            <a:solidFill>
              <a:schemeClr val="bg2">
                <a:lumMod val="75000"/>
              </a:schemeClr>
            </a:solidFill>
          </a:ln>
        </p:spPr>
      </p:pic>
      <p:cxnSp>
        <p:nvCxnSpPr>
          <p:cNvPr id="7" name="Straight Connector 6"/>
          <p:cNvCxnSpPr/>
          <p:nvPr/>
        </p:nvCxnSpPr>
        <p:spPr>
          <a:xfrm>
            <a:off x="1686616" y="4137435"/>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6616" y="3286409"/>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9761" y="3324687"/>
            <a:ext cx="10832477" cy="646331"/>
          </a:xfrm>
          <a:prstGeom prst="rect">
            <a:avLst/>
          </a:prstGeom>
          <a:noFill/>
        </p:spPr>
        <p:txBody>
          <a:bodyPr wrap="square" rtlCol="0">
            <a:spAutoFit/>
          </a:bodyPr>
          <a:lstStyle/>
          <a:p>
            <a:pPr algn="ctr"/>
            <a:r>
              <a:rPr lang="en-US" sz="3600" b="1" dirty="0"/>
              <a:t>Basic Design Methods of Heat Exchangers</a:t>
            </a:r>
            <a:r>
              <a:rPr lang="tr-TR" sz="3600" b="1" dirty="0"/>
              <a:t>-1</a:t>
            </a:r>
          </a:p>
        </p:txBody>
      </p:sp>
      <p:sp>
        <p:nvSpPr>
          <p:cNvPr id="10" name="TextBox 9"/>
          <p:cNvSpPr txBox="1"/>
          <p:nvPr/>
        </p:nvSpPr>
        <p:spPr>
          <a:xfrm>
            <a:off x="1605134" y="5182822"/>
            <a:ext cx="6054097" cy="1200329"/>
          </a:xfrm>
          <a:prstGeom prst="rect">
            <a:avLst/>
          </a:prstGeom>
          <a:noFill/>
        </p:spPr>
        <p:txBody>
          <a:bodyPr wrap="square" rtlCol="0">
            <a:spAutoFit/>
          </a:bodyPr>
          <a:lstStyle/>
          <a:p>
            <a:r>
              <a:rPr lang="tr-TR" sz="2400" b="1" dirty="0"/>
              <a:t>Dr. Yağmur NALBANT ATAK</a:t>
            </a:r>
          </a:p>
          <a:p>
            <a:r>
              <a:rPr lang="tr-TR" sz="2400" b="1" i="1" dirty="0"/>
              <a:t>Atılım University</a:t>
            </a:r>
          </a:p>
          <a:p>
            <a:r>
              <a:rPr lang="tr-TR" sz="2400" b="1" i="1" dirty="0"/>
              <a:t>Department of Mechanical Engineering</a:t>
            </a:r>
          </a:p>
        </p:txBody>
      </p:sp>
      <p:sp>
        <p:nvSpPr>
          <p:cNvPr id="11" name="Title 1"/>
          <p:cNvSpPr txBox="1">
            <a:spLocks/>
          </p:cNvSpPr>
          <p:nvPr/>
        </p:nvSpPr>
        <p:spPr>
          <a:xfrm>
            <a:off x="1149446" y="939462"/>
            <a:ext cx="9391461" cy="21525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4400" b="1">
                <a:solidFill>
                  <a:srgbClr val="C00000"/>
                </a:solidFill>
              </a:rPr>
              <a:t>ME 453 </a:t>
            </a:r>
            <a:br>
              <a:rPr lang="tr-TR" sz="4400" b="1">
                <a:solidFill>
                  <a:srgbClr val="C00000"/>
                </a:solidFill>
              </a:rPr>
            </a:br>
            <a:r>
              <a:rPr lang="tr-TR" sz="4400" b="1">
                <a:solidFill>
                  <a:srgbClr val="C00000"/>
                </a:solidFill>
              </a:rPr>
              <a:t>HEAT EXCHANGER DESIGN</a:t>
            </a:r>
            <a:br>
              <a:rPr lang="tr-TR" sz="4400" b="1"/>
            </a:br>
            <a:r>
              <a:rPr lang="tr-TR" sz="4000" b="1"/>
              <a:t>2024-2025 / SPRING</a:t>
            </a:r>
            <a:endParaRPr lang="tr-TR" sz="4400" b="1" dirty="0"/>
          </a:p>
        </p:txBody>
      </p:sp>
      <p:sp>
        <p:nvSpPr>
          <p:cNvPr id="4" name="Slide Number Placeholder 3"/>
          <p:cNvSpPr>
            <a:spLocks noGrp="1"/>
          </p:cNvSpPr>
          <p:nvPr>
            <p:ph type="sldNum" sz="quarter" idx="12"/>
          </p:nvPr>
        </p:nvSpPr>
        <p:spPr/>
        <p:txBody>
          <a:bodyPr/>
          <a:lstStyle/>
          <a:p>
            <a:fld id="{9DC36462-DBD6-4833-A557-4F162F5DA347}" type="slidenum">
              <a:rPr lang="tr-TR" smtClean="0"/>
              <a:t>1</a:t>
            </a:fld>
            <a:endParaRPr lang="tr-TR"/>
          </a:p>
        </p:txBody>
      </p:sp>
    </p:spTree>
    <p:extLst>
      <p:ext uri="{BB962C8B-B14F-4D97-AF65-F5344CB8AC3E}">
        <p14:creationId xmlns:p14="http://schemas.microsoft.com/office/powerpoint/2010/main" val="55364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9180216" cy="584775"/>
          </a:xfrm>
          <a:prstGeom prst="rect">
            <a:avLst/>
          </a:prstGeom>
          <a:noFill/>
        </p:spPr>
        <p:txBody>
          <a:bodyPr wrap="square" rtlCol="0">
            <a:spAutoFit/>
          </a:bodyPr>
          <a:lstStyle/>
          <a:p>
            <a:r>
              <a:rPr lang="tr-TR" sz="3200" b="1" dirty="0"/>
              <a:t>Overall Heat Transfer Coefficient</a:t>
            </a:r>
          </a:p>
        </p:txBody>
      </p:sp>
      <p:sp>
        <p:nvSpPr>
          <p:cNvPr id="2" name="TextBox 1">
            <a:extLst>
              <a:ext uri="{FF2B5EF4-FFF2-40B4-BE49-F238E27FC236}">
                <a16:creationId xmlns:a16="http://schemas.microsoft.com/office/drawing/2014/main" id="{4E1FAF2E-4FC4-B4BF-6529-AAAB782FE832}"/>
              </a:ext>
            </a:extLst>
          </p:cNvPr>
          <p:cNvSpPr txBox="1"/>
          <p:nvPr/>
        </p:nvSpPr>
        <p:spPr>
          <a:xfrm>
            <a:off x="-9054" y="931508"/>
            <a:ext cx="3510280" cy="584775"/>
          </a:xfrm>
          <a:prstGeom prst="rect">
            <a:avLst/>
          </a:prstGeom>
          <a:noFill/>
        </p:spPr>
        <p:txBody>
          <a:bodyPr wrap="square" rtlCol="0">
            <a:spAutoFit/>
          </a:bodyPr>
          <a:lstStyle/>
          <a:p>
            <a:pPr marL="457200" indent="-457200" algn="ctr">
              <a:buFont typeface="Wingdings" panose="05000000000000000000" pitchFamily="2" charset="2"/>
              <a:buChar char="Ø"/>
            </a:pPr>
            <a:r>
              <a:rPr lang="tr-TR" sz="3200" b="1" dirty="0"/>
              <a:t>RADIATION:</a:t>
            </a:r>
          </a:p>
        </p:txBody>
      </p:sp>
      <p:pic>
        <p:nvPicPr>
          <p:cNvPr id="3" name="Picture 2">
            <a:extLst>
              <a:ext uri="{FF2B5EF4-FFF2-40B4-BE49-F238E27FC236}">
                <a16:creationId xmlns:a16="http://schemas.microsoft.com/office/drawing/2014/main" id="{B935E41D-483B-C361-8BB4-C0C3408022F2}"/>
              </a:ext>
            </a:extLst>
          </p:cNvPr>
          <p:cNvPicPr>
            <a:picLocks noChangeAspect="1"/>
          </p:cNvPicPr>
          <p:nvPr/>
        </p:nvPicPr>
        <p:blipFill>
          <a:blip r:embed="rId4"/>
          <a:stretch>
            <a:fillRect/>
          </a:stretch>
        </p:blipFill>
        <p:spPr>
          <a:xfrm>
            <a:off x="147347" y="1610271"/>
            <a:ext cx="3410594" cy="4205951"/>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22CAD0-4C81-553F-39DA-D13141FAE4D9}"/>
                  </a:ext>
                </a:extLst>
              </p:cNvPr>
              <p:cNvSpPr txBox="1"/>
              <p:nvPr/>
            </p:nvSpPr>
            <p:spPr>
              <a:xfrm>
                <a:off x="5875955" y="5868569"/>
                <a:ext cx="2673104" cy="88197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𝑹</m:t>
                          </m:r>
                        </m:e>
                        <m:sub>
                          <m:r>
                            <a:rPr lang="tr-TR" sz="2800" b="1" i="1" smtClean="0">
                              <a:latin typeface="Cambria Math" panose="02040503050406030204" pitchFamily="18" charset="0"/>
                              <a:ea typeface="Cambria Math" panose="02040503050406030204" pitchFamily="18" charset="0"/>
                            </a:rPr>
                            <m:t>𝒕</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𝒓𝒂𝒅</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sSub>
                            <m:sSubPr>
                              <m:ctrlPr>
                                <a:rPr lang="tr-TR" sz="2800" b="1" i="1" smtClean="0">
                                  <a:latin typeface="Cambria Math" panose="02040503050406030204" pitchFamily="18" charset="0"/>
                                </a:rPr>
                              </m:ctrlPr>
                            </m:sSubPr>
                            <m:e>
                              <m:r>
                                <a:rPr lang="tr-TR" sz="2800" b="1" i="1">
                                  <a:latin typeface="Cambria Math" panose="02040503050406030204" pitchFamily="18" charset="0"/>
                                </a:rPr>
                                <m:t>𝒉</m:t>
                              </m:r>
                            </m:e>
                            <m:sub>
                              <m:r>
                                <a:rPr lang="tr-TR" sz="2800" b="1" i="1" smtClean="0">
                                  <a:latin typeface="Cambria Math" panose="02040503050406030204" pitchFamily="18" charset="0"/>
                                </a:rPr>
                                <m:t>𝒓𝒂𝒅</m:t>
                              </m:r>
                            </m:sub>
                          </m:sSub>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den>
                      </m:f>
                    </m:oMath>
                  </m:oMathPara>
                </a14:m>
                <a:endParaRPr lang="tr-TR" sz="2800" b="1" dirty="0"/>
              </a:p>
            </p:txBody>
          </p:sp>
        </mc:Choice>
        <mc:Fallback xmlns="">
          <p:sp>
            <p:nvSpPr>
              <p:cNvPr id="7" name="TextBox 6">
                <a:extLst>
                  <a:ext uri="{FF2B5EF4-FFF2-40B4-BE49-F238E27FC236}">
                    <a16:creationId xmlns:a16="http://schemas.microsoft.com/office/drawing/2014/main" id="{4922CAD0-4C81-553F-39DA-D13141FAE4D9}"/>
                  </a:ext>
                </a:extLst>
              </p:cNvPr>
              <p:cNvSpPr txBox="1">
                <a:spLocks noRot="1" noChangeAspect="1" noMove="1" noResize="1" noEditPoints="1" noAdjustHandles="1" noChangeArrowheads="1" noChangeShapeType="1" noTextEdit="1"/>
              </p:cNvSpPr>
              <p:nvPr/>
            </p:nvSpPr>
            <p:spPr>
              <a:xfrm>
                <a:off x="5875955" y="5868569"/>
                <a:ext cx="2673104" cy="881973"/>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9C3188D-0A8A-DD8E-5EE5-6988DBBA0016}"/>
                  </a:ext>
                </a:extLst>
              </p:cNvPr>
              <p:cNvSpPr txBox="1"/>
              <p:nvPr/>
            </p:nvSpPr>
            <p:spPr>
              <a:xfrm>
                <a:off x="1064605" y="6071573"/>
                <a:ext cx="4151906" cy="382156"/>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200" b="1" i="1" smtClean="0">
                              <a:latin typeface="Cambria Math" panose="02040503050406030204" pitchFamily="18" charset="0"/>
                              <a:ea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𝒉</m:t>
                          </m:r>
                        </m:e>
                        <m:sub>
                          <m:r>
                            <a:rPr lang="tr-TR" sz="2200" b="1" i="1" smtClean="0">
                              <a:latin typeface="Cambria Math" panose="02040503050406030204" pitchFamily="18" charset="0"/>
                              <a:ea typeface="Cambria Math" panose="02040503050406030204" pitchFamily="18" charset="0"/>
                            </a:rPr>
                            <m:t>𝒓𝒂𝒅</m:t>
                          </m:r>
                        </m:sub>
                      </m:sSub>
                      <m:r>
                        <a:rPr lang="tr-TR" sz="2200" b="1" i="1" smtClean="0">
                          <a:latin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𝜺</m:t>
                      </m:r>
                      <m:r>
                        <a:rPr lang="tr-TR" sz="2200" b="1" i="1">
                          <a:latin typeface="Cambria Math" panose="02040503050406030204" pitchFamily="18" charset="0"/>
                          <a:ea typeface="Cambria Math" panose="02040503050406030204" pitchFamily="18" charset="0"/>
                        </a:rPr>
                        <m:t>𝝈</m:t>
                      </m:r>
                      <m:d>
                        <m:dPr>
                          <m:ctrlPr>
                            <a:rPr lang="tr-TR" sz="2200" b="1" i="1" smtClean="0">
                              <a:latin typeface="Cambria Math" panose="02040503050406030204" pitchFamily="18" charset="0"/>
                              <a:ea typeface="Cambria Math" panose="02040503050406030204" pitchFamily="18" charset="0"/>
                            </a:rPr>
                          </m:ctrlPr>
                        </m:dPr>
                        <m:e>
                          <m:sSub>
                            <m:sSubPr>
                              <m:ctrlPr>
                                <a:rPr lang="tr-TR" sz="2200" b="1" i="1" smtClean="0">
                                  <a:latin typeface="Cambria Math" panose="02040503050406030204" pitchFamily="18" charset="0"/>
                                  <a:ea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ea typeface="Cambria Math" panose="02040503050406030204" pitchFamily="18" charset="0"/>
                                </a:rPr>
                                <m:t>𝒔</m:t>
                              </m:r>
                            </m:sub>
                          </m:sSub>
                          <m:r>
                            <a:rPr lang="tr-TR" sz="2200" b="1" i="1" smtClean="0">
                              <a:latin typeface="Cambria Math" panose="02040503050406030204" pitchFamily="18" charset="0"/>
                              <a:ea typeface="Cambria Math" panose="02040503050406030204" pitchFamily="18" charset="0"/>
                            </a:rPr>
                            <m:t>+</m:t>
                          </m:r>
                          <m:sSub>
                            <m:sSubPr>
                              <m:ctrlPr>
                                <a:rPr lang="tr-TR" sz="2200" b="1" i="1" smtClean="0">
                                  <a:latin typeface="Cambria Math" panose="02040503050406030204" pitchFamily="18" charset="0"/>
                                  <a:ea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ea typeface="Cambria Math" panose="02040503050406030204" pitchFamily="18" charset="0"/>
                                </a:rPr>
                                <m:t>𝒔𝒖𝒓</m:t>
                              </m:r>
                            </m:sub>
                          </m:sSub>
                        </m:e>
                      </m:d>
                      <m:d>
                        <m:dPr>
                          <m:ctrlPr>
                            <a:rPr lang="tr-TR" sz="2200" b="1" i="1" smtClean="0">
                              <a:latin typeface="Cambria Math" panose="02040503050406030204" pitchFamily="18" charset="0"/>
                              <a:ea typeface="Cambria Math" panose="02040503050406030204" pitchFamily="18" charset="0"/>
                            </a:rPr>
                          </m:ctrlPr>
                        </m:dPr>
                        <m:e>
                          <m:sSubSup>
                            <m:sSubSupPr>
                              <m:ctrlPr>
                                <a:rPr lang="tr-TR" sz="2200" b="1" i="1" smtClean="0">
                                  <a:latin typeface="Cambria Math" panose="02040503050406030204" pitchFamily="18" charset="0"/>
                                  <a:ea typeface="Cambria Math" panose="02040503050406030204" pitchFamily="18" charset="0"/>
                                </a:rPr>
                              </m:ctrlPr>
                            </m:sSubSupPr>
                            <m:e>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ea typeface="Cambria Math" panose="02040503050406030204" pitchFamily="18" charset="0"/>
                                </a:rPr>
                                <m:t>𝒔</m:t>
                              </m:r>
                            </m:sub>
                            <m:sup>
                              <m:r>
                                <a:rPr lang="tr-TR" sz="2200" b="1" i="1" smtClean="0">
                                  <a:latin typeface="Cambria Math" panose="02040503050406030204" pitchFamily="18" charset="0"/>
                                  <a:ea typeface="Cambria Math" panose="02040503050406030204" pitchFamily="18" charset="0"/>
                                </a:rPr>
                                <m:t>𝟐</m:t>
                              </m:r>
                            </m:sup>
                          </m:sSubSup>
                          <m:r>
                            <a:rPr lang="tr-TR" sz="2200" b="1" i="1" smtClean="0">
                              <a:latin typeface="Cambria Math" panose="02040503050406030204" pitchFamily="18" charset="0"/>
                              <a:ea typeface="Cambria Math" panose="02040503050406030204" pitchFamily="18" charset="0"/>
                            </a:rPr>
                            <m:t>−</m:t>
                          </m:r>
                          <m:sSubSup>
                            <m:sSubSupPr>
                              <m:ctrlPr>
                                <a:rPr lang="tr-TR" sz="2200" b="1" i="1" smtClean="0">
                                  <a:latin typeface="Cambria Math" panose="02040503050406030204" pitchFamily="18" charset="0"/>
                                  <a:ea typeface="Cambria Math" panose="02040503050406030204" pitchFamily="18" charset="0"/>
                                </a:rPr>
                              </m:ctrlPr>
                            </m:sSubSupPr>
                            <m:e>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ea typeface="Cambria Math" panose="02040503050406030204" pitchFamily="18" charset="0"/>
                                </a:rPr>
                                <m:t>𝒔𝒖𝒓</m:t>
                              </m:r>
                            </m:sub>
                            <m:sup>
                              <m:r>
                                <a:rPr lang="tr-TR" sz="2200" b="1" i="1" smtClean="0">
                                  <a:latin typeface="Cambria Math" panose="02040503050406030204" pitchFamily="18" charset="0"/>
                                  <a:ea typeface="Cambria Math" panose="02040503050406030204" pitchFamily="18" charset="0"/>
                                </a:rPr>
                                <m:t>𝟐</m:t>
                              </m:r>
                            </m:sup>
                          </m:sSubSup>
                        </m:e>
                      </m:d>
                    </m:oMath>
                  </m:oMathPara>
                </a14:m>
                <a:endParaRPr lang="tr-TR" sz="2200" b="1" dirty="0"/>
              </a:p>
            </p:txBody>
          </p:sp>
        </mc:Choice>
        <mc:Fallback xmlns="">
          <p:sp>
            <p:nvSpPr>
              <p:cNvPr id="8" name="TextBox 7">
                <a:extLst>
                  <a:ext uri="{FF2B5EF4-FFF2-40B4-BE49-F238E27FC236}">
                    <a16:creationId xmlns:a16="http://schemas.microsoft.com/office/drawing/2014/main" id="{09C3188D-0A8A-DD8E-5EE5-6988DBBA0016}"/>
                  </a:ext>
                </a:extLst>
              </p:cNvPr>
              <p:cNvSpPr txBox="1">
                <a:spLocks noRot="1" noChangeAspect="1" noMove="1" noResize="1" noEditPoints="1" noAdjustHandles="1" noChangeArrowheads="1" noChangeShapeType="1" noTextEdit="1"/>
              </p:cNvSpPr>
              <p:nvPr/>
            </p:nvSpPr>
            <p:spPr>
              <a:xfrm>
                <a:off x="1064605" y="6071573"/>
                <a:ext cx="4151906" cy="382156"/>
              </a:xfrm>
              <a:prstGeom prst="rect">
                <a:avLst/>
              </a:prstGeom>
              <a:blipFill>
                <a:blip r:embed="rId6"/>
                <a:stretch>
                  <a:fillRect l="-1025" b="-7692"/>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32E73B-9960-0C82-1163-BC71FE0634F0}"/>
                  </a:ext>
                </a:extLst>
              </p:cNvPr>
              <p:cNvSpPr txBox="1"/>
              <p:nvPr/>
            </p:nvSpPr>
            <p:spPr>
              <a:xfrm>
                <a:off x="4133730" y="1155066"/>
                <a:ext cx="4622547" cy="48635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𝑸</m:t>
                          </m:r>
                        </m:e>
                        <m:sub>
                          <m:r>
                            <a:rPr lang="tr-TR" sz="2800" b="1" i="1" smtClean="0">
                              <a:latin typeface="Cambria Math" panose="02040503050406030204" pitchFamily="18" charset="0"/>
                              <a:ea typeface="Cambria Math" panose="02040503050406030204" pitchFamily="18" charset="0"/>
                            </a:rPr>
                            <m:t>𝒓𝒂𝒅</m:t>
                          </m:r>
                          <m:r>
                            <a:rPr lang="tr-TR" sz="2800" b="1" i="1" smtClean="0">
                              <a:latin typeface="Cambria Math" panose="02040503050406030204" pitchFamily="18" charset="0"/>
                              <a:ea typeface="Cambria Math" panose="02040503050406030204" pitchFamily="18" charset="0"/>
                            </a:rPr>
                            <m:t> </m:t>
                          </m:r>
                        </m:sub>
                      </m:sSub>
                      <m:r>
                        <a:rPr lang="tr-TR" sz="2800" b="1" i="1" smtClean="0">
                          <a:latin typeface="Cambria Math" panose="02040503050406030204" pitchFamily="18" charset="0"/>
                        </a:rPr>
                        <m:t>=</m:t>
                      </m:r>
                      <m:r>
                        <a:rPr lang="tr-TR" sz="2800" b="1" i="1">
                          <a:latin typeface="Cambria Math" panose="02040503050406030204" pitchFamily="18" charset="0"/>
                          <a:ea typeface="Cambria Math" panose="02040503050406030204" pitchFamily="18" charset="0"/>
                        </a:rPr>
                        <m:t>𝜺</m:t>
                      </m:r>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𝝈</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Sup>
                            <m:sSubSupPr>
                              <m:ctrlPr>
                                <a:rPr lang="tr-TR" sz="2800" b="1" i="1" smtClean="0">
                                  <a:latin typeface="Cambria Math" panose="02040503050406030204" pitchFamily="18" charset="0"/>
                                  <a:ea typeface="Cambria Math" panose="02040503050406030204" pitchFamily="18" charset="0"/>
                                </a:rPr>
                              </m:ctrlPr>
                            </m:sSubSup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𝒔</m:t>
                              </m:r>
                            </m:sub>
                            <m:sup>
                              <m:r>
                                <a:rPr lang="tr-TR" sz="2800" b="1" i="1" smtClean="0">
                                  <a:latin typeface="Cambria Math" panose="02040503050406030204" pitchFamily="18" charset="0"/>
                                  <a:ea typeface="Cambria Math" panose="02040503050406030204" pitchFamily="18" charset="0"/>
                                </a:rPr>
                                <m:t>𝟒</m:t>
                              </m:r>
                            </m:sup>
                          </m:sSubSup>
                          <m:r>
                            <a:rPr lang="tr-TR" sz="2800" b="1" i="1" smtClean="0">
                              <a:latin typeface="Cambria Math" panose="02040503050406030204" pitchFamily="18" charset="0"/>
                              <a:ea typeface="Cambria Math" panose="02040503050406030204" pitchFamily="18" charset="0"/>
                            </a:rPr>
                            <m:t>−</m:t>
                          </m:r>
                          <m:sSubSup>
                            <m:sSubSupPr>
                              <m:ctrlPr>
                                <a:rPr lang="tr-TR" sz="2800" b="1" i="1" smtClean="0">
                                  <a:latin typeface="Cambria Math" panose="02040503050406030204" pitchFamily="18" charset="0"/>
                                  <a:ea typeface="Cambria Math" panose="02040503050406030204" pitchFamily="18" charset="0"/>
                                </a:rPr>
                              </m:ctrlPr>
                            </m:sSubSup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𝒔𝒖𝒓</m:t>
                              </m:r>
                            </m:sub>
                            <m:sup>
                              <m:r>
                                <a:rPr lang="tr-TR" sz="2800" b="1" i="1" smtClean="0">
                                  <a:latin typeface="Cambria Math" panose="02040503050406030204" pitchFamily="18" charset="0"/>
                                  <a:ea typeface="Cambria Math" panose="02040503050406030204" pitchFamily="18" charset="0"/>
                                </a:rPr>
                                <m:t>𝟒</m:t>
                              </m:r>
                            </m:sup>
                          </m:sSubSup>
                        </m:e>
                      </m:d>
                    </m:oMath>
                  </m:oMathPara>
                </a14:m>
                <a:endParaRPr lang="tr-TR" sz="2800" b="1" dirty="0"/>
              </a:p>
            </p:txBody>
          </p:sp>
        </mc:Choice>
        <mc:Fallback xmlns="">
          <p:sp>
            <p:nvSpPr>
              <p:cNvPr id="9" name="TextBox 8">
                <a:extLst>
                  <a:ext uri="{FF2B5EF4-FFF2-40B4-BE49-F238E27FC236}">
                    <a16:creationId xmlns:a16="http://schemas.microsoft.com/office/drawing/2014/main" id="{BD32E73B-9960-0C82-1163-BC71FE0634F0}"/>
                  </a:ext>
                </a:extLst>
              </p:cNvPr>
              <p:cNvSpPr txBox="1">
                <a:spLocks noRot="1" noChangeAspect="1" noMove="1" noResize="1" noEditPoints="1" noAdjustHandles="1" noChangeArrowheads="1" noChangeShapeType="1" noTextEdit="1"/>
              </p:cNvSpPr>
              <p:nvPr/>
            </p:nvSpPr>
            <p:spPr>
              <a:xfrm>
                <a:off x="4133730" y="1155066"/>
                <a:ext cx="4622547" cy="486352"/>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0" name="Arrow: Down 9">
            <a:extLst>
              <a:ext uri="{FF2B5EF4-FFF2-40B4-BE49-F238E27FC236}">
                <a16:creationId xmlns:a16="http://schemas.microsoft.com/office/drawing/2014/main" id="{D1520261-F50A-4610-9D0C-BA4997906AC3}"/>
              </a:ext>
            </a:extLst>
          </p:cNvPr>
          <p:cNvSpPr/>
          <p:nvPr/>
        </p:nvSpPr>
        <p:spPr>
          <a:xfrm>
            <a:off x="7025640" y="3177115"/>
            <a:ext cx="373734" cy="3618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A22F6099-B37C-3778-F916-A3E0BF48FAD1}"/>
              </a:ext>
            </a:extLst>
          </p:cNvPr>
          <p:cNvSpPr/>
          <p:nvPr/>
        </p:nvSpPr>
        <p:spPr>
          <a:xfrm>
            <a:off x="6907178" y="1028407"/>
            <a:ext cx="1726883" cy="711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754C41-CF49-0845-9FF1-3B2AF935ECA9}"/>
                  </a:ext>
                </a:extLst>
              </p:cNvPr>
              <p:cNvSpPr txBox="1"/>
              <p:nvPr/>
            </p:nvSpPr>
            <p:spPr>
              <a:xfrm>
                <a:off x="5386287" y="2106095"/>
                <a:ext cx="3205236" cy="41684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sSubSup>
                            <m:sSubSupPr>
                              <m:ctrlPr>
                                <a:rPr lang="tr-TR" sz="2400" b="1" i="1" smtClean="0">
                                  <a:latin typeface="Cambria Math" panose="02040503050406030204" pitchFamily="18" charset="0"/>
                                  <a:ea typeface="Cambria Math" panose="02040503050406030204" pitchFamily="18" charset="0"/>
                                </a:rPr>
                              </m:ctrlPr>
                            </m:sSubSupPr>
                            <m:e>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𝒔</m:t>
                              </m:r>
                            </m:sub>
                            <m:sup>
                              <m:r>
                                <a:rPr lang="tr-TR" sz="2400" b="1" i="1" smtClean="0">
                                  <a:latin typeface="Cambria Math" panose="02040503050406030204" pitchFamily="18" charset="0"/>
                                  <a:ea typeface="Cambria Math" panose="02040503050406030204" pitchFamily="18" charset="0"/>
                                </a:rPr>
                                <m:t>𝟐</m:t>
                              </m:r>
                            </m:sup>
                          </m:sSubSup>
                          <m:r>
                            <a:rPr lang="tr-TR" sz="2400" b="1" i="1" smtClean="0">
                              <a:latin typeface="Cambria Math" panose="02040503050406030204" pitchFamily="18" charset="0"/>
                              <a:ea typeface="Cambria Math" panose="02040503050406030204" pitchFamily="18" charset="0"/>
                            </a:rPr>
                            <m:t>−</m:t>
                          </m:r>
                          <m:sSubSup>
                            <m:sSubSupPr>
                              <m:ctrlPr>
                                <a:rPr lang="tr-TR" sz="2400" b="1" i="1" smtClean="0">
                                  <a:latin typeface="Cambria Math" panose="02040503050406030204" pitchFamily="18" charset="0"/>
                                  <a:ea typeface="Cambria Math" panose="02040503050406030204" pitchFamily="18" charset="0"/>
                                </a:rPr>
                              </m:ctrlPr>
                            </m:sSubSupPr>
                            <m:e>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𝒔𝒖𝒓</m:t>
                              </m:r>
                            </m:sub>
                            <m:sup>
                              <m:r>
                                <a:rPr lang="tr-TR" sz="2400" b="1" i="1" smtClean="0">
                                  <a:latin typeface="Cambria Math" panose="02040503050406030204" pitchFamily="18" charset="0"/>
                                  <a:ea typeface="Cambria Math" panose="02040503050406030204" pitchFamily="18" charset="0"/>
                                </a:rPr>
                                <m:t>𝟐</m:t>
                              </m:r>
                            </m:sup>
                          </m:sSubSup>
                        </m:e>
                      </m:d>
                      <m:d>
                        <m:dPr>
                          <m:ctrlPr>
                            <a:rPr lang="tr-TR" sz="2400" b="1" i="1" smtClean="0">
                              <a:latin typeface="Cambria Math" panose="02040503050406030204" pitchFamily="18" charset="0"/>
                              <a:ea typeface="Cambria Math" panose="02040503050406030204" pitchFamily="18" charset="0"/>
                            </a:rPr>
                          </m:ctrlPr>
                        </m:dPr>
                        <m:e>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up>
                              <m:r>
                                <a:rPr lang="tr-TR" sz="2400" b="1" i="1">
                                  <a:latin typeface="Cambria Math" panose="02040503050406030204" pitchFamily="18" charset="0"/>
                                  <a:ea typeface="Cambria Math" panose="02040503050406030204" pitchFamily="18" charset="0"/>
                                </a:rPr>
                                <m:t>𝟐</m:t>
                              </m:r>
                            </m:sup>
                          </m:sSubSup>
                          <m:r>
                            <a:rPr lang="tr-TR" sz="2400" b="1" i="1" smtClean="0">
                              <a:latin typeface="Cambria Math" panose="02040503050406030204" pitchFamily="18" charset="0"/>
                              <a:ea typeface="Cambria Math" panose="02040503050406030204" pitchFamily="18" charset="0"/>
                            </a:rPr>
                            <m:t>+</m:t>
                          </m:r>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up>
                              <m:r>
                                <a:rPr lang="tr-TR" sz="2400" b="1" i="1">
                                  <a:latin typeface="Cambria Math" panose="02040503050406030204" pitchFamily="18" charset="0"/>
                                  <a:ea typeface="Cambria Math" panose="02040503050406030204" pitchFamily="18" charset="0"/>
                                </a:rPr>
                                <m:t>𝟐</m:t>
                              </m:r>
                            </m:sup>
                          </m:sSubSup>
                        </m:e>
                      </m:d>
                    </m:oMath>
                  </m:oMathPara>
                </a14:m>
                <a:endParaRPr lang="tr-TR" sz="2400" b="1" dirty="0"/>
              </a:p>
            </p:txBody>
          </p:sp>
        </mc:Choice>
        <mc:Fallback xmlns="">
          <p:sp>
            <p:nvSpPr>
              <p:cNvPr id="12" name="TextBox 11">
                <a:extLst>
                  <a:ext uri="{FF2B5EF4-FFF2-40B4-BE49-F238E27FC236}">
                    <a16:creationId xmlns:a16="http://schemas.microsoft.com/office/drawing/2014/main" id="{FA754C41-CF49-0845-9FF1-3B2AF935ECA9}"/>
                  </a:ext>
                </a:extLst>
              </p:cNvPr>
              <p:cNvSpPr txBox="1">
                <a:spLocks noRot="1" noChangeAspect="1" noMove="1" noResize="1" noEditPoints="1" noAdjustHandles="1" noChangeArrowheads="1" noChangeShapeType="1" noTextEdit="1"/>
              </p:cNvSpPr>
              <p:nvPr/>
            </p:nvSpPr>
            <p:spPr>
              <a:xfrm>
                <a:off x="5386287" y="2106095"/>
                <a:ext cx="3205236" cy="416845"/>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3" name="Rectangle 12">
            <a:extLst>
              <a:ext uri="{FF2B5EF4-FFF2-40B4-BE49-F238E27FC236}">
                <a16:creationId xmlns:a16="http://schemas.microsoft.com/office/drawing/2014/main" id="{62CC80FC-65C5-FF58-4E6C-C4C0ABBF6D4D}"/>
              </a:ext>
            </a:extLst>
          </p:cNvPr>
          <p:cNvSpPr/>
          <p:nvPr/>
        </p:nvSpPr>
        <p:spPr>
          <a:xfrm>
            <a:off x="5453320" y="2096100"/>
            <a:ext cx="1509682" cy="426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Straight Arrow Connector 15">
            <a:extLst>
              <a:ext uri="{FF2B5EF4-FFF2-40B4-BE49-F238E27FC236}">
                <a16:creationId xmlns:a16="http://schemas.microsoft.com/office/drawing/2014/main" id="{AC32F66F-A32A-705F-0C17-1484B85178E0}"/>
              </a:ext>
            </a:extLst>
          </p:cNvPr>
          <p:cNvCxnSpPr>
            <a:cxnSpLocks/>
          </p:cNvCxnSpPr>
          <p:nvPr/>
        </p:nvCxnSpPr>
        <p:spPr>
          <a:xfrm flipH="1">
            <a:off x="6639778" y="1749652"/>
            <a:ext cx="1181800" cy="3218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DD24CE3-F991-E347-E8C8-A6C343714935}"/>
                  </a:ext>
                </a:extLst>
              </p:cNvPr>
              <p:cNvSpPr txBox="1"/>
              <p:nvPr/>
            </p:nvSpPr>
            <p:spPr>
              <a:xfrm>
                <a:off x="4770936" y="2755119"/>
                <a:ext cx="3118290"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smtClean="0">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d>
                        <m:dPr>
                          <m:ctrlPr>
                            <a:rPr lang="tr-TR" sz="2400" b="1" i="1" smtClean="0">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oMath>
                  </m:oMathPara>
                </a14:m>
                <a:endParaRPr lang="tr-TR" sz="2400" b="1" dirty="0"/>
              </a:p>
            </p:txBody>
          </p:sp>
        </mc:Choice>
        <mc:Fallback xmlns="">
          <p:sp>
            <p:nvSpPr>
              <p:cNvPr id="19" name="TextBox 18">
                <a:extLst>
                  <a:ext uri="{FF2B5EF4-FFF2-40B4-BE49-F238E27FC236}">
                    <a16:creationId xmlns:a16="http://schemas.microsoft.com/office/drawing/2014/main" id="{8DD24CE3-F991-E347-E8C8-A6C343714935}"/>
                  </a:ext>
                </a:extLst>
              </p:cNvPr>
              <p:cNvSpPr txBox="1">
                <a:spLocks noRot="1" noChangeAspect="1" noMove="1" noResize="1" noEditPoints="1" noAdjustHandles="1" noChangeArrowheads="1" noChangeShapeType="1" noTextEdit="1"/>
              </p:cNvSpPr>
              <p:nvPr/>
            </p:nvSpPr>
            <p:spPr>
              <a:xfrm>
                <a:off x="4770936" y="2755119"/>
                <a:ext cx="3118290" cy="369332"/>
              </a:xfrm>
              <a:prstGeom prst="rect">
                <a:avLst/>
              </a:prstGeom>
              <a:blipFill>
                <a:blip r:embed="rId9"/>
                <a:stretch>
                  <a:fillRect b="-7937"/>
                </a:stretch>
              </a:blipFill>
              <a:ln>
                <a:solidFill>
                  <a:schemeClr val="tx1"/>
                </a:solidFill>
              </a:ln>
            </p:spPr>
            <p:txBody>
              <a:bodyPr/>
              <a:lstStyle/>
              <a:p>
                <a:r>
                  <a:rPr lang="tr-TR">
                    <a:noFill/>
                  </a:rPr>
                  <a:t> </a:t>
                </a:r>
              </a:p>
            </p:txBody>
          </p:sp>
        </mc:Fallback>
      </mc:AlternateContent>
      <p:cxnSp>
        <p:nvCxnSpPr>
          <p:cNvPr id="21" name="Straight Connector 20">
            <a:extLst>
              <a:ext uri="{FF2B5EF4-FFF2-40B4-BE49-F238E27FC236}">
                <a16:creationId xmlns:a16="http://schemas.microsoft.com/office/drawing/2014/main" id="{5DE2D906-7311-9184-C1E3-74EF7F6836E9}"/>
              </a:ext>
            </a:extLst>
          </p:cNvPr>
          <p:cNvCxnSpPr>
            <a:cxnSpLocks/>
          </p:cNvCxnSpPr>
          <p:nvPr/>
        </p:nvCxnSpPr>
        <p:spPr>
          <a:xfrm flipH="1">
            <a:off x="5947505" y="2522940"/>
            <a:ext cx="198088" cy="2216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31CE63-90FB-85D7-D7AD-085FF951A776}"/>
              </a:ext>
            </a:extLst>
          </p:cNvPr>
          <p:cNvCxnSpPr>
            <a:cxnSpLocks/>
          </p:cNvCxnSpPr>
          <p:nvPr/>
        </p:nvCxnSpPr>
        <p:spPr>
          <a:xfrm>
            <a:off x="6429125" y="2532935"/>
            <a:ext cx="210653" cy="224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691C92-21C2-427A-C462-53C2CF0AC1E9}"/>
                  </a:ext>
                </a:extLst>
              </p:cNvPr>
              <p:cNvSpPr txBox="1"/>
              <p:nvPr/>
            </p:nvSpPr>
            <p:spPr>
              <a:xfrm>
                <a:off x="3711774" y="3610001"/>
                <a:ext cx="7001467" cy="41684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𝑸</m:t>
                          </m:r>
                        </m:e>
                        <m:sub>
                          <m:r>
                            <a:rPr lang="tr-TR" sz="2400" b="1" i="1" smtClean="0">
                              <a:latin typeface="Cambria Math" panose="02040503050406030204" pitchFamily="18" charset="0"/>
                              <a:ea typeface="Cambria Math" panose="02040503050406030204" pitchFamily="18" charset="0"/>
                            </a:rPr>
                            <m:t>𝒓𝒂𝒅</m:t>
                          </m:r>
                          <m:r>
                            <a:rPr lang="tr-TR" sz="2400" b="1" i="1" smtClean="0">
                              <a:latin typeface="Cambria Math" panose="02040503050406030204" pitchFamily="18" charset="0"/>
                              <a:ea typeface="Cambria Math" panose="02040503050406030204" pitchFamily="18" charset="0"/>
                            </a:rPr>
                            <m:t> </m:t>
                          </m:r>
                        </m:sub>
                      </m:sSub>
                      <m:r>
                        <a:rPr lang="tr-TR" sz="2400" b="1" i="1" smtClean="0">
                          <a:latin typeface="Cambria Math" panose="02040503050406030204" pitchFamily="18" charset="0"/>
                        </a:rPr>
                        <m:t>=</m:t>
                      </m:r>
                      <m:r>
                        <a:rPr lang="tr-TR" sz="2400" b="1" i="1">
                          <a:latin typeface="Cambria Math" panose="02040503050406030204" pitchFamily="18" charset="0"/>
                          <a:ea typeface="Cambria Math" panose="02040503050406030204" pitchFamily="18" charset="0"/>
                        </a:rPr>
                        <m:t>𝜺</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𝝈</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𝑨</m:t>
                      </m:r>
                      <m:r>
                        <a:rPr lang="tr-TR" sz="2400" b="1" i="1" smtClean="0">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d>
                        <m:dPr>
                          <m:ctrlPr>
                            <a:rPr lang="tr-TR" sz="2400" b="1" i="1">
                              <a:latin typeface="Cambria Math" panose="02040503050406030204" pitchFamily="18" charset="0"/>
                              <a:ea typeface="Cambria Math" panose="02040503050406030204" pitchFamily="18" charset="0"/>
                            </a:rPr>
                          </m:ctrlPr>
                        </m:dPr>
                        <m:e>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up>
                              <m:r>
                                <a:rPr lang="tr-TR" sz="2400" b="1" i="1">
                                  <a:latin typeface="Cambria Math" panose="02040503050406030204" pitchFamily="18" charset="0"/>
                                  <a:ea typeface="Cambria Math" panose="02040503050406030204" pitchFamily="18" charset="0"/>
                                </a:rPr>
                                <m:t>𝟐</m:t>
                              </m:r>
                            </m:sup>
                          </m:sSubSup>
                          <m:r>
                            <a:rPr lang="tr-TR" sz="2400" b="1" i="1">
                              <a:latin typeface="Cambria Math" panose="02040503050406030204" pitchFamily="18" charset="0"/>
                              <a:ea typeface="Cambria Math" panose="02040503050406030204" pitchFamily="18" charset="0"/>
                            </a:rPr>
                            <m:t>+</m:t>
                          </m:r>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up>
                              <m:r>
                                <a:rPr lang="tr-TR" sz="2400" b="1" i="1">
                                  <a:latin typeface="Cambria Math" panose="02040503050406030204" pitchFamily="18" charset="0"/>
                                  <a:ea typeface="Cambria Math" panose="02040503050406030204" pitchFamily="18" charset="0"/>
                                </a:rPr>
                                <m:t>𝟐</m:t>
                              </m:r>
                            </m:sup>
                          </m:sSubSup>
                        </m:e>
                      </m:d>
                    </m:oMath>
                  </m:oMathPara>
                </a14:m>
                <a:endParaRPr lang="tr-TR" sz="2400" b="1" dirty="0"/>
              </a:p>
            </p:txBody>
          </p:sp>
        </mc:Choice>
        <mc:Fallback xmlns="">
          <p:sp>
            <p:nvSpPr>
              <p:cNvPr id="26" name="TextBox 25">
                <a:extLst>
                  <a:ext uri="{FF2B5EF4-FFF2-40B4-BE49-F238E27FC236}">
                    <a16:creationId xmlns:a16="http://schemas.microsoft.com/office/drawing/2014/main" id="{D2691C92-21C2-427A-C462-53C2CF0AC1E9}"/>
                  </a:ext>
                </a:extLst>
              </p:cNvPr>
              <p:cNvSpPr txBox="1">
                <a:spLocks noRot="1" noChangeAspect="1" noMove="1" noResize="1" noEditPoints="1" noAdjustHandles="1" noChangeArrowheads="1" noChangeShapeType="1" noTextEdit="1"/>
              </p:cNvSpPr>
              <p:nvPr/>
            </p:nvSpPr>
            <p:spPr>
              <a:xfrm>
                <a:off x="3711774" y="3610001"/>
                <a:ext cx="7001467" cy="416845"/>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27" name="Arrow: Down 26">
            <a:extLst>
              <a:ext uri="{FF2B5EF4-FFF2-40B4-BE49-F238E27FC236}">
                <a16:creationId xmlns:a16="http://schemas.microsoft.com/office/drawing/2014/main" id="{B9CDA515-512A-1F36-48DA-51AE42C79069}"/>
              </a:ext>
            </a:extLst>
          </p:cNvPr>
          <p:cNvSpPr/>
          <p:nvPr/>
        </p:nvSpPr>
        <p:spPr>
          <a:xfrm>
            <a:off x="7025640" y="4125022"/>
            <a:ext cx="373734" cy="3618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2B2377-8089-ADD7-3398-52B3CE995A44}"/>
                  </a:ext>
                </a:extLst>
              </p:cNvPr>
              <p:cNvSpPr txBox="1"/>
              <p:nvPr/>
            </p:nvSpPr>
            <p:spPr>
              <a:xfrm>
                <a:off x="4451789" y="4555799"/>
                <a:ext cx="5480796" cy="841384"/>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𝑸</m:t>
                          </m:r>
                        </m:e>
                        <m:sub>
                          <m:r>
                            <a:rPr lang="tr-TR" sz="2400" b="1" i="1" smtClean="0">
                              <a:latin typeface="Cambria Math" panose="02040503050406030204" pitchFamily="18" charset="0"/>
                              <a:ea typeface="Cambria Math" panose="02040503050406030204" pitchFamily="18" charset="0"/>
                            </a:rPr>
                            <m:t>𝒓𝒂𝒅</m:t>
                          </m:r>
                          <m:r>
                            <a:rPr lang="tr-TR" sz="2400" b="1" i="1" smtClean="0">
                              <a:latin typeface="Cambria Math" panose="02040503050406030204" pitchFamily="18" charset="0"/>
                              <a:ea typeface="Cambria Math" panose="02040503050406030204" pitchFamily="18" charset="0"/>
                            </a:rPr>
                            <m:t> </m:t>
                          </m:r>
                        </m:sub>
                      </m:sSub>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num>
                        <m:den>
                          <m:r>
                            <a:rPr lang="tr-TR" sz="2400" b="1" i="1">
                              <a:latin typeface="Cambria Math" panose="02040503050406030204" pitchFamily="18" charset="0"/>
                              <a:ea typeface="Cambria Math" panose="02040503050406030204" pitchFamily="18" charset="0"/>
                            </a:rPr>
                            <m:t>𝜺</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𝝈</m:t>
                          </m:r>
                          <m:r>
                            <a:rPr lang="tr-TR" sz="2400" b="1" i="1">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Sub>
                            </m:e>
                          </m:d>
                          <m:d>
                            <m:dPr>
                              <m:ctrlPr>
                                <a:rPr lang="tr-TR" sz="2400" b="1" i="1">
                                  <a:latin typeface="Cambria Math" panose="02040503050406030204" pitchFamily="18" charset="0"/>
                                  <a:ea typeface="Cambria Math" panose="02040503050406030204" pitchFamily="18" charset="0"/>
                                </a:rPr>
                              </m:ctrlPr>
                            </m:dPr>
                            <m:e>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sub>
                                <m:sup>
                                  <m:r>
                                    <a:rPr lang="tr-TR" sz="2400" b="1" i="1">
                                      <a:latin typeface="Cambria Math" panose="02040503050406030204" pitchFamily="18" charset="0"/>
                                      <a:ea typeface="Cambria Math" panose="02040503050406030204" pitchFamily="18" charset="0"/>
                                    </a:rPr>
                                    <m:t>𝟐</m:t>
                                  </m:r>
                                </m:sup>
                              </m:sSubSup>
                              <m:r>
                                <a:rPr lang="tr-TR" sz="2400" b="1" i="1">
                                  <a:latin typeface="Cambria Math" panose="02040503050406030204" pitchFamily="18" charset="0"/>
                                  <a:ea typeface="Cambria Math" panose="02040503050406030204" pitchFamily="18" charset="0"/>
                                </a:rPr>
                                <m:t>+</m:t>
                              </m:r>
                              <m:sSubSup>
                                <m:sSubSupPr>
                                  <m:ctrlPr>
                                    <a:rPr lang="tr-TR" sz="2400" b="1" i="1">
                                      <a:latin typeface="Cambria Math" panose="02040503050406030204" pitchFamily="18" charset="0"/>
                                      <a:ea typeface="Cambria Math" panose="02040503050406030204" pitchFamily="18" charset="0"/>
                                    </a:rPr>
                                  </m:ctrlPr>
                                </m:sSubSup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𝒔𝒖𝒓</m:t>
                                  </m:r>
                                </m:sub>
                                <m:sup>
                                  <m:r>
                                    <a:rPr lang="tr-TR" sz="2400" b="1" i="1">
                                      <a:latin typeface="Cambria Math" panose="02040503050406030204" pitchFamily="18" charset="0"/>
                                      <a:ea typeface="Cambria Math" panose="02040503050406030204" pitchFamily="18" charset="0"/>
                                    </a:rPr>
                                    <m:t>𝟐</m:t>
                                  </m:r>
                                </m:sup>
                              </m:sSubSup>
                            </m:e>
                          </m:d>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den>
                      </m:f>
                    </m:oMath>
                  </m:oMathPara>
                </a14:m>
                <a:endParaRPr lang="tr-TR" sz="2400" b="1" dirty="0"/>
              </a:p>
            </p:txBody>
          </p:sp>
        </mc:Choice>
        <mc:Fallback xmlns="">
          <p:sp>
            <p:nvSpPr>
              <p:cNvPr id="28" name="TextBox 27">
                <a:extLst>
                  <a:ext uri="{FF2B5EF4-FFF2-40B4-BE49-F238E27FC236}">
                    <a16:creationId xmlns:a16="http://schemas.microsoft.com/office/drawing/2014/main" id="{102B2377-8089-ADD7-3398-52B3CE995A44}"/>
                  </a:ext>
                </a:extLst>
              </p:cNvPr>
              <p:cNvSpPr txBox="1">
                <a:spLocks noRot="1" noChangeAspect="1" noMove="1" noResize="1" noEditPoints="1" noAdjustHandles="1" noChangeArrowheads="1" noChangeShapeType="1" noTextEdit="1"/>
              </p:cNvSpPr>
              <p:nvPr/>
            </p:nvSpPr>
            <p:spPr>
              <a:xfrm>
                <a:off x="4451789" y="4555799"/>
                <a:ext cx="5480796" cy="841384"/>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3C753D2-61DB-B174-8239-C2D10173EFC0}"/>
                  </a:ext>
                </a:extLst>
              </p:cNvPr>
              <p:cNvSpPr txBox="1"/>
              <p:nvPr/>
            </p:nvSpPr>
            <p:spPr>
              <a:xfrm>
                <a:off x="10078144" y="4444355"/>
                <a:ext cx="1950790" cy="113409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f>
                        <m:fPr>
                          <m:ctrlPr>
                            <a:rPr lang="tr-TR" sz="3600" b="1" i="1" smtClean="0">
                              <a:latin typeface="Cambria Math" panose="02040503050406030204" pitchFamily="18" charset="0"/>
                            </a:rPr>
                          </m:ctrlPr>
                        </m:fPr>
                        <m:num>
                          <m:sSub>
                            <m:sSubPr>
                              <m:ctrlPr>
                                <a:rPr lang="tr-TR" sz="3600" b="1" i="1">
                                  <a:latin typeface="Cambria Math" panose="02040503050406030204" pitchFamily="18" charset="0"/>
                                  <a:ea typeface="Cambria Math" panose="02040503050406030204" pitchFamily="18" charset="0"/>
                                </a:rPr>
                              </m:ctrlPr>
                            </m:sSubPr>
                            <m:e>
                              <m:r>
                                <a:rPr lang="tr-TR" sz="3600" b="1" i="1">
                                  <a:latin typeface="Cambria Math" panose="02040503050406030204" pitchFamily="18" charset="0"/>
                                  <a:ea typeface="Cambria Math" panose="02040503050406030204" pitchFamily="18" charset="0"/>
                                </a:rPr>
                                <m:t>∆</m:t>
                              </m:r>
                              <m:r>
                                <a:rPr lang="tr-TR" sz="3600" b="1" i="1">
                                  <a:latin typeface="Cambria Math" panose="02040503050406030204" pitchFamily="18" charset="0"/>
                                  <a:ea typeface="Cambria Math" panose="02040503050406030204" pitchFamily="18" charset="0"/>
                                </a:rPr>
                                <m:t>𝑻</m:t>
                              </m:r>
                            </m:e>
                            <m:sub>
                              <m:r>
                                <a:rPr lang="tr-TR" sz="3600" b="1" i="1">
                                  <a:latin typeface="Cambria Math" panose="02040503050406030204" pitchFamily="18" charset="0"/>
                                  <a:ea typeface="Cambria Math" panose="02040503050406030204" pitchFamily="18" charset="0"/>
                                </a:rPr>
                                <m:t>𝒎</m:t>
                              </m:r>
                            </m:sub>
                          </m:sSub>
                        </m:num>
                        <m:den>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𝑹</m:t>
                              </m:r>
                            </m:e>
                            <m:sub>
                              <m:r>
                                <a:rPr lang="tr-TR" sz="3600" b="1" i="1" smtClean="0">
                                  <a:latin typeface="Cambria Math" panose="02040503050406030204" pitchFamily="18" charset="0"/>
                                </a:rPr>
                                <m:t>𝒕</m:t>
                              </m:r>
                            </m:sub>
                          </m:sSub>
                        </m:den>
                      </m:f>
                    </m:oMath>
                  </m:oMathPara>
                </a14:m>
                <a:endParaRPr lang="tr-TR" sz="3600" b="1" dirty="0"/>
              </a:p>
            </p:txBody>
          </p:sp>
        </mc:Choice>
        <mc:Fallback xmlns="">
          <p:sp>
            <p:nvSpPr>
              <p:cNvPr id="29" name="TextBox 28">
                <a:extLst>
                  <a:ext uri="{FF2B5EF4-FFF2-40B4-BE49-F238E27FC236}">
                    <a16:creationId xmlns:a16="http://schemas.microsoft.com/office/drawing/2014/main" id="{23C753D2-61DB-B174-8239-C2D10173EFC0}"/>
                  </a:ext>
                </a:extLst>
              </p:cNvPr>
              <p:cNvSpPr txBox="1">
                <a:spLocks noRot="1" noChangeAspect="1" noMove="1" noResize="1" noEditPoints="1" noAdjustHandles="1" noChangeArrowheads="1" noChangeShapeType="1" noTextEdit="1"/>
              </p:cNvSpPr>
              <p:nvPr/>
            </p:nvSpPr>
            <p:spPr>
              <a:xfrm>
                <a:off x="10078144" y="4444355"/>
                <a:ext cx="1950790" cy="1134093"/>
              </a:xfrm>
              <a:prstGeom prst="rect">
                <a:avLst/>
              </a:prstGeom>
              <a:blipFill>
                <a:blip r:embed="rId12"/>
                <a:stretch>
                  <a:fillRect/>
                </a:stretch>
              </a:blipFill>
              <a:ln>
                <a:solidFill>
                  <a:schemeClr val="tx1"/>
                </a:solidFill>
              </a:ln>
            </p:spPr>
            <p:txBody>
              <a:bodyPr/>
              <a:lstStyle/>
              <a:p>
                <a:r>
                  <a:rPr lang="tr-TR">
                    <a:noFill/>
                  </a:rPr>
                  <a:t> </a:t>
                </a:r>
              </a:p>
            </p:txBody>
          </p:sp>
        </mc:Fallback>
      </mc:AlternateContent>
      <p:sp>
        <p:nvSpPr>
          <p:cNvPr id="30" name="Arrow: Down 29">
            <a:extLst>
              <a:ext uri="{FF2B5EF4-FFF2-40B4-BE49-F238E27FC236}">
                <a16:creationId xmlns:a16="http://schemas.microsoft.com/office/drawing/2014/main" id="{A996F563-077E-22BC-BA03-AF35D024F7AE}"/>
              </a:ext>
            </a:extLst>
          </p:cNvPr>
          <p:cNvSpPr/>
          <p:nvPr/>
        </p:nvSpPr>
        <p:spPr>
          <a:xfrm>
            <a:off x="7025640" y="5484000"/>
            <a:ext cx="373734" cy="3618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a:extLst>
              <a:ext uri="{FF2B5EF4-FFF2-40B4-BE49-F238E27FC236}">
                <a16:creationId xmlns:a16="http://schemas.microsoft.com/office/drawing/2014/main" id="{41F1B72F-A4FE-F30F-DE61-22026B39E37D}"/>
              </a:ext>
            </a:extLst>
          </p:cNvPr>
          <p:cNvSpPr/>
          <p:nvPr/>
        </p:nvSpPr>
        <p:spPr>
          <a:xfrm>
            <a:off x="5581297" y="5011401"/>
            <a:ext cx="3816199" cy="385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Arrow Connector 31">
            <a:extLst>
              <a:ext uri="{FF2B5EF4-FFF2-40B4-BE49-F238E27FC236}">
                <a16:creationId xmlns:a16="http://schemas.microsoft.com/office/drawing/2014/main" id="{9B626E7A-3840-5AE6-7279-F143853B971A}"/>
              </a:ext>
            </a:extLst>
          </p:cNvPr>
          <p:cNvCxnSpPr>
            <a:cxnSpLocks/>
          </p:cNvCxnSpPr>
          <p:nvPr/>
        </p:nvCxnSpPr>
        <p:spPr>
          <a:xfrm flipH="1">
            <a:off x="4827987" y="5395262"/>
            <a:ext cx="753310" cy="6600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FD12C2-7188-A950-C746-7F46412C105C}"/>
                  </a:ext>
                </a:extLst>
              </p:cNvPr>
              <p:cNvSpPr txBox="1"/>
              <p:nvPr/>
            </p:nvSpPr>
            <p:spPr>
              <a:xfrm>
                <a:off x="8901083" y="1161167"/>
                <a:ext cx="3169023" cy="2031325"/>
              </a:xfrm>
              <a:prstGeom prst="rect">
                <a:avLst/>
              </a:prstGeom>
              <a:noFill/>
              <a:ln>
                <a:solidFill>
                  <a:schemeClr val="tx1"/>
                </a:solidFill>
              </a:ln>
            </p:spPr>
            <p:txBody>
              <a:bodyPr wrap="square">
                <a:spAutoFit/>
              </a:bodyPr>
              <a:lstStyle/>
              <a:p>
                <a14:m>
                  <m:oMath xmlns:m="http://schemas.openxmlformats.org/officeDocument/2006/math">
                    <m:r>
                      <a:rPr lang="tr-TR" sz="1800" b="1" i="1" smtClean="0">
                        <a:latin typeface="Cambria Math" panose="02040503050406030204" pitchFamily="18" charset="0"/>
                        <a:ea typeface="Cambria Math" panose="02040503050406030204" pitchFamily="18" charset="0"/>
                      </a:rPr>
                      <m:t>𝜺</m:t>
                    </m:r>
                  </m:oMath>
                </a14:m>
                <a:r>
                  <a:rPr lang="tr-TR" b="1" dirty="0"/>
                  <a:t>: Emissivity (0-1)</a:t>
                </a:r>
              </a:p>
              <a:p>
                <a14:m>
                  <m:oMath xmlns:m="http://schemas.openxmlformats.org/officeDocument/2006/math">
                    <m:r>
                      <a:rPr lang="tr-TR" sz="1800" b="1" i="1" smtClean="0">
                        <a:latin typeface="Cambria Math" panose="02040503050406030204" pitchFamily="18" charset="0"/>
                        <a:ea typeface="Cambria Math" panose="02040503050406030204" pitchFamily="18" charset="0"/>
                      </a:rPr>
                      <m:t>𝝈</m:t>
                    </m:r>
                  </m:oMath>
                </a14:m>
                <a:r>
                  <a:rPr lang="tr-TR" b="1" dirty="0"/>
                  <a:t>: Stefan Boltzman Constant (5.67*10</a:t>
                </a:r>
                <a:r>
                  <a:rPr lang="tr-TR" b="1" baseline="30000" dirty="0"/>
                  <a:t>-4</a:t>
                </a:r>
                <a:r>
                  <a:rPr lang="tr-TR" b="1" dirty="0"/>
                  <a:t> (W/m</a:t>
                </a:r>
                <a:r>
                  <a:rPr lang="tr-TR" b="1" baseline="30000" dirty="0"/>
                  <a:t>2</a:t>
                </a:r>
                <a:r>
                  <a:rPr lang="tr-TR" b="1" dirty="0"/>
                  <a:t>-K</a:t>
                </a:r>
                <a:r>
                  <a:rPr lang="tr-TR" b="1" baseline="30000" dirty="0"/>
                  <a:t>4</a:t>
                </a:r>
                <a:r>
                  <a:rPr lang="tr-TR" b="1" dirty="0"/>
                  <a:t>)</a:t>
                </a:r>
                <a:r>
                  <a:rPr lang="tr-TR" b="1" dirty="0">
                    <a:ea typeface="Cambria Math" panose="02040503050406030204" pitchFamily="18" charset="0"/>
                  </a:rPr>
                  <a:t> </a:t>
                </a:r>
                <a:endParaRPr lang="tr-TR" b="1" i="1" dirty="0">
                  <a:latin typeface="Cambria Math" panose="02040503050406030204" pitchFamily="18" charset="0"/>
                  <a:ea typeface="Cambria Math" panose="02040503050406030204" pitchFamily="18" charset="0"/>
                </a:endParaRPr>
              </a:p>
              <a:p>
                <a14:m>
                  <m:oMath xmlns:m="http://schemas.openxmlformats.org/officeDocument/2006/math">
                    <m:r>
                      <a:rPr lang="tr-TR" b="1" i="1">
                        <a:latin typeface="Cambria Math" panose="02040503050406030204" pitchFamily="18" charset="0"/>
                        <a:ea typeface="Cambria Math" panose="02040503050406030204" pitchFamily="18" charset="0"/>
                      </a:rPr>
                      <m:t>𝑨</m:t>
                    </m:r>
                  </m:oMath>
                </a14:m>
                <a:r>
                  <a:rPr lang="tr-TR" b="1" dirty="0"/>
                  <a:t>: Surface Area(m</a:t>
                </a:r>
                <a:r>
                  <a:rPr lang="tr-TR" b="1" baseline="30000" dirty="0"/>
                  <a:t>2</a:t>
                </a:r>
                <a:r>
                  <a:rPr lang="tr-TR" b="1" dirty="0"/>
                  <a:t>)</a:t>
                </a:r>
              </a:p>
              <a:p>
                <a14:m>
                  <m:oMath xmlns:m="http://schemas.openxmlformats.org/officeDocument/2006/math">
                    <m:sSub>
                      <m:sSubPr>
                        <m:ctrlPr>
                          <a:rPr lang="tr-TR" sz="1800" b="1" i="1" smtClean="0">
                            <a:latin typeface="Cambria Math" panose="02040503050406030204" pitchFamily="18" charset="0"/>
                            <a:ea typeface="Cambria Math" panose="02040503050406030204" pitchFamily="18" charset="0"/>
                          </a:rPr>
                        </m:ctrlPr>
                      </m:sSubPr>
                      <m:e>
                        <m:r>
                          <a:rPr lang="tr-TR" sz="1800" b="1" i="1">
                            <a:latin typeface="Cambria Math" panose="02040503050406030204" pitchFamily="18" charset="0"/>
                            <a:ea typeface="Cambria Math" panose="02040503050406030204" pitchFamily="18" charset="0"/>
                          </a:rPr>
                          <m:t>𝑻</m:t>
                        </m:r>
                      </m:e>
                      <m:sub>
                        <m:r>
                          <a:rPr lang="tr-TR" sz="1800" b="1" i="1">
                            <a:latin typeface="Cambria Math" panose="02040503050406030204" pitchFamily="18" charset="0"/>
                            <a:ea typeface="Cambria Math" panose="02040503050406030204" pitchFamily="18" charset="0"/>
                          </a:rPr>
                          <m:t>𝒔</m:t>
                        </m:r>
                      </m:sub>
                    </m:sSub>
                  </m:oMath>
                </a14:m>
                <a:r>
                  <a:rPr lang="tr-TR" b="1" dirty="0"/>
                  <a:t>: Surface Temperature (K)</a:t>
                </a:r>
              </a:p>
              <a:p>
                <a14:m>
                  <m:oMath xmlns:m="http://schemas.openxmlformats.org/officeDocument/2006/math">
                    <m:sSub>
                      <m:sSubPr>
                        <m:ctrlPr>
                          <a:rPr lang="tr-TR" sz="1800" b="1" i="1" smtClean="0">
                            <a:latin typeface="Cambria Math" panose="02040503050406030204" pitchFamily="18" charset="0"/>
                            <a:ea typeface="Cambria Math" panose="02040503050406030204" pitchFamily="18" charset="0"/>
                          </a:rPr>
                        </m:ctrlPr>
                      </m:sSubPr>
                      <m:e>
                        <m:r>
                          <a:rPr lang="tr-TR" sz="1800" b="1" i="1">
                            <a:latin typeface="Cambria Math" panose="02040503050406030204" pitchFamily="18" charset="0"/>
                            <a:ea typeface="Cambria Math" panose="02040503050406030204" pitchFamily="18" charset="0"/>
                          </a:rPr>
                          <m:t>𝑻</m:t>
                        </m:r>
                      </m:e>
                      <m:sub>
                        <m:r>
                          <a:rPr lang="tr-TR" sz="1800" b="1" i="1">
                            <a:latin typeface="Cambria Math" panose="02040503050406030204" pitchFamily="18" charset="0"/>
                            <a:ea typeface="Cambria Math" panose="02040503050406030204" pitchFamily="18" charset="0"/>
                          </a:rPr>
                          <m:t>𝒔𝒖𝒓</m:t>
                        </m:r>
                      </m:sub>
                    </m:sSub>
                  </m:oMath>
                </a14:m>
                <a:r>
                  <a:rPr lang="tr-TR" b="1" dirty="0"/>
                  <a:t>: Surrounding Temperature (K)</a:t>
                </a:r>
              </a:p>
            </p:txBody>
          </p:sp>
        </mc:Choice>
        <mc:Fallback xmlns="">
          <p:sp>
            <p:nvSpPr>
              <p:cNvPr id="15" name="TextBox 14">
                <a:extLst>
                  <a:ext uri="{FF2B5EF4-FFF2-40B4-BE49-F238E27FC236}">
                    <a16:creationId xmlns:a16="http://schemas.microsoft.com/office/drawing/2014/main" id="{F3FD12C2-7188-A950-C746-7F46412C105C}"/>
                  </a:ext>
                </a:extLst>
              </p:cNvPr>
              <p:cNvSpPr txBox="1">
                <a:spLocks noRot="1" noChangeAspect="1" noMove="1" noResize="1" noEditPoints="1" noAdjustHandles="1" noChangeArrowheads="1" noChangeShapeType="1" noTextEdit="1"/>
              </p:cNvSpPr>
              <p:nvPr/>
            </p:nvSpPr>
            <p:spPr>
              <a:xfrm>
                <a:off x="8901083" y="1161167"/>
                <a:ext cx="3169023" cy="2031325"/>
              </a:xfrm>
              <a:prstGeom prst="rect">
                <a:avLst/>
              </a:prstGeom>
              <a:blipFill>
                <a:blip r:embed="rId13"/>
                <a:stretch>
                  <a:fillRect l="-1341" t="-1190" b="-3274"/>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89150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Overall Heat Transfer Coefficient</a:t>
            </a:r>
          </a:p>
        </p:txBody>
      </p:sp>
      <p:sp>
        <p:nvSpPr>
          <p:cNvPr id="7" name="TextBox 6">
            <a:extLst>
              <a:ext uri="{FF2B5EF4-FFF2-40B4-BE49-F238E27FC236}">
                <a16:creationId xmlns:a16="http://schemas.microsoft.com/office/drawing/2014/main" id="{3BC2B995-33F8-D0C3-91A3-EBAE6CA98DCB}"/>
              </a:ext>
            </a:extLst>
          </p:cNvPr>
          <p:cNvSpPr txBox="1"/>
          <p:nvPr/>
        </p:nvSpPr>
        <p:spPr>
          <a:xfrm>
            <a:off x="5588000" y="1061550"/>
            <a:ext cx="4592320" cy="523220"/>
          </a:xfrm>
          <a:prstGeom prst="rect">
            <a:avLst/>
          </a:prstGeom>
          <a:noFill/>
        </p:spPr>
        <p:txBody>
          <a:bodyPr wrap="square" rtlCol="0">
            <a:spAutoFit/>
          </a:bodyPr>
          <a:lstStyle/>
          <a:p>
            <a:pPr marL="342900" indent="-342900" algn="just">
              <a:buFont typeface="Wingdings" panose="05000000000000000000" pitchFamily="2" charset="2"/>
              <a:buChar char="Ø"/>
            </a:pPr>
            <a:r>
              <a:rPr lang="tr-TR" sz="2800" b="1" dirty="0"/>
              <a:t>From Energy Conversion: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AA9A72-BE61-A822-30C0-7864C645F910}"/>
                  </a:ext>
                </a:extLst>
              </p:cNvPr>
              <p:cNvSpPr txBox="1"/>
              <p:nvPr/>
            </p:nvSpPr>
            <p:spPr>
              <a:xfrm>
                <a:off x="5828456" y="1706879"/>
                <a:ext cx="5657446" cy="51405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𝒒</m:t>
                          </m:r>
                        </m:e>
                        <m:sub>
                          <m:r>
                            <a:rPr lang="tr-TR" sz="3200" b="1" i="1" smtClean="0">
                              <a:latin typeface="Cambria Math" panose="02040503050406030204" pitchFamily="18" charset="0"/>
                              <a:ea typeface="Cambria Math" panose="02040503050406030204" pitchFamily="18" charset="0"/>
                            </a:rPr>
                            <m:t>𝒙</m:t>
                          </m:r>
                          <m:r>
                            <a:rPr lang="tr-TR" sz="3200" b="1" i="1" smtClean="0">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𝒒</m:t>
                          </m:r>
                        </m:e>
                        <m:sub>
                          <m:r>
                            <a:rPr lang="tr-TR" sz="3200" b="1" i="1" smtClean="0">
                              <a:latin typeface="Cambria Math" panose="02040503050406030204" pitchFamily="18" charset="0"/>
                              <a:ea typeface="Cambria Math" panose="02040503050406030204" pitchFamily="18" charset="0"/>
                            </a:rPr>
                            <m:t>𝒄𝒐𝒏𝒗</m:t>
                          </m:r>
                          <m:r>
                            <a:rPr lang="tr-TR" sz="3200" b="1" i="1" smtClean="0">
                              <a:latin typeface="Cambria Math" panose="02040503050406030204" pitchFamily="18" charset="0"/>
                              <a:ea typeface="Cambria Math" panose="02040503050406030204" pitchFamily="18" charset="0"/>
                            </a:rPr>
                            <m:t>,</m:t>
                          </m:r>
                          <m:r>
                            <a:rPr lang="tr-TR" sz="3200" b="1" i="1" smtClean="0">
                              <a:latin typeface="Cambria Math" panose="02040503050406030204" pitchFamily="18" charset="0"/>
                              <a:ea typeface="Cambria Math" panose="02040503050406030204" pitchFamily="18" charset="0"/>
                            </a:rPr>
                            <m:t>𝟏</m:t>
                          </m:r>
                        </m:sub>
                      </m:sSub>
                      <m:r>
                        <a:rPr lang="tr-TR" sz="3200" b="1" i="1" smtClean="0">
                          <a:latin typeface="Cambria Math" panose="02040503050406030204" pitchFamily="18" charset="0"/>
                          <a:ea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𝒒</m:t>
                          </m:r>
                        </m:e>
                        <m:sub>
                          <m:r>
                            <a:rPr lang="tr-TR" sz="3200" b="1" i="1" smtClean="0">
                              <a:latin typeface="Cambria Math" panose="02040503050406030204" pitchFamily="18" charset="0"/>
                              <a:ea typeface="Cambria Math" panose="02040503050406030204" pitchFamily="18" charset="0"/>
                            </a:rPr>
                            <m:t>𝒄𝒐𝒏𝒅</m:t>
                          </m:r>
                          <m:r>
                            <a:rPr lang="tr-TR" sz="3200" b="1" i="1">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ea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𝒒</m:t>
                          </m:r>
                        </m:e>
                        <m:sub>
                          <m:r>
                            <a:rPr lang="tr-TR" sz="3200" b="1" i="1" smtClean="0">
                              <a:latin typeface="Cambria Math" panose="02040503050406030204" pitchFamily="18" charset="0"/>
                              <a:ea typeface="Cambria Math" panose="02040503050406030204" pitchFamily="18" charset="0"/>
                            </a:rPr>
                            <m:t>𝒄𝒐𝒏𝒗</m:t>
                          </m:r>
                          <m:r>
                            <a:rPr lang="tr-TR" sz="3200" b="1" i="1" smtClean="0">
                              <a:latin typeface="Cambria Math" panose="02040503050406030204" pitchFamily="18" charset="0"/>
                              <a:ea typeface="Cambria Math" panose="02040503050406030204" pitchFamily="18" charset="0"/>
                            </a:rPr>
                            <m:t>,</m:t>
                          </m:r>
                          <m:r>
                            <a:rPr lang="tr-TR" sz="3200" b="1" i="1" smtClean="0">
                              <a:latin typeface="Cambria Math" panose="02040503050406030204" pitchFamily="18" charset="0"/>
                              <a:ea typeface="Cambria Math" panose="02040503050406030204" pitchFamily="18" charset="0"/>
                            </a:rPr>
                            <m:t>𝟐</m:t>
                          </m:r>
                        </m:sub>
                      </m:sSub>
                    </m:oMath>
                  </m:oMathPara>
                </a14:m>
                <a:endParaRPr lang="tr-TR" sz="3200" b="1" dirty="0"/>
              </a:p>
            </p:txBody>
          </p:sp>
        </mc:Choice>
        <mc:Fallback xmlns="">
          <p:sp>
            <p:nvSpPr>
              <p:cNvPr id="8" name="TextBox 7">
                <a:extLst>
                  <a:ext uri="{FF2B5EF4-FFF2-40B4-BE49-F238E27FC236}">
                    <a16:creationId xmlns:a16="http://schemas.microsoft.com/office/drawing/2014/main" id="{68AA9A72-BE61-A822-30C0-7864C645F910}"/>
                  </a:ext>
                </a:extLst>
              </p:cNvPr>
              <p:cNvSpPr txBox="1">
                <a:spLocks noRot="1" noChangeAspect="1" noMove="1" noResize="1" noEditPoints="1" noAdjustHandles="1" noChangeArrowheads="1" noChangeShapeType="1" noTextEdit="1"/>
              </p:cNvSpPr>
              <p:nvPr/>
            </p:nvSpPr>
            <p:spPr>
              <a:xfrm>
                <a:off x="5828456" y="1706879"/>
                <a:ext cx="5657446" cy="514051"/>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FEE30C-B9F7-8DB8-5929-AA4E3CEC9A8F}"/>
                  </a:ext>
                </a:extLst>
              </p:cNvPr>
              <p:cNvSpPr txBox="1"/>
              <p:nvPr/>
            </p:nvSpPr>
            <p:spPr>
              <a:xfrm>
                <a:off x="5275516" y="3104603"/>
                <a:ext cx="6763326" cy="1123000"/>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𝒒</m:t>
                          </m:r>
                        </m:e>
                        <m:sub>
                          <m:r>
                            <a:rPr lang="tr-TR" sz="2400" b="1" i="1" smtClean="0">
                              <a:latin typeface="Cambria Math" panose="02040503050406030204" pitchFamily="18" charset="0"/>
                              <a:ea typeface="Cambria Math" panose="02040503050406030204" pitchFamily="18" charset="0"/>
                            </a:rPr>
                            <m:t>𝒙</m:t>
                          </m:r>
                          <m:r>
                            <a:rPr lang="tr-TR" sz="2400" b="1" i="1" smtClean="0">
                              <a:latin typeface="Cambria Math" panose="02040503050406030204" pitchFamily="18" charset="0"/>
                              <a:ea typeface="Cambria Math" panose="02040503050406030204" pitchFamily="18" charset="0"/>
                            </a:rPr>
                            <m:t> </m:t>
                          </m:r>
                        </m:sub>
                      </m:sSub>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m:t>
                                  </m:r>
                                </m:sub>
                              </m:sSub>
                            </m:e>
                          </m:d>
                        </m:num>
                        <m:den>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𝒉</m:t>
                                  </m:r>
                                </m:e>
                                <m:sub>
                                  <m:r>
                                    <a:rPr lang="tr-TR" sz="2400" b="1" i="1" smtClean="0">
                                      <a:latin typeface="Cambria Math" panose="02040503050406030204" pitchFamily="18" charset="0"/>
                                    </a:rPr>
                                    <m:t>𝟏</m:t>
                                  </m:r>
                                </m:sub>
                              </m:sSub>
                              <m:r>
                                <a:rPr lang="tr-TR" sz="2400" b="1" i="1" smtClean="0">
                                  <a:latin typeface="Cambria Math" panose="02040503050406030204" pitchFamily="18" charset="0"/>
                                </a:rPr>
                                <m:t>𝑨</m:t>
                              </m:r>
                            </m:den>
                          </m:f>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𝒔</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𝒔</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𝟐</m:t>
                                  </m:r>
                                </m:sub>
                              </m:sSub>
                            </m:e>
                          </m:d>
                        </m:num>
                        <m:den>
                          <m:f>
                            <m:fPr>
                              <m:ctrlPr>
                                <a:rPr lang="tr-TR" sz="2400" b="1" i="1">
                                  <a:latin typeface="Cambria Math" panose="02040503050406030204" pitchFamily="18" charset="0"/>
                                </a:rPr>
                              </m:ctrlPr>
                            </m:fPr>
                            <m:num>
                              <m:r>
                                <a:rPr lang="tr-TR" sz="2400" b="1" i="1" smtClean="0">
                                  <a:latin typeface="Cambria Math" panose="02040503050406030204" pitchFamily="18" charset="0"/>
                                </a:rPr>
                                <m:t>𝑳</m:t>
                              </m:r>
                            </m:num>
                            <m:den>
                              <m:r>
                                <a:rPr lang="tr-TR" sz="2400" b="1" i="1" smtClean="0">
                                  <a:latin typeface="Cambria Math" panose="02040503050406030204" pitchFamily="18" charset="0"/>
                                </a:rPr>
                                <m:t>𝒌</m:t>
                              </m:r>
                              <m:r>
                                <a:rPr lang="tr-TR" sz="2400" b="1" i="1">
                                  <a:latin typeface="Cambria Math" panose="02040503050406030204" pitchFamily="18" charset="0"/>
                                </a:rPr>
                                <m:t>𝑨</m:t>
                              </m:r>
                            </m:den>
                          </m:f>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𝒔</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𝟐</m:t>
                                  </m:r>
                                </m:sub>
                              </m:sSub>
                            </m:e>
                          </m:d>
                        </m:num>
                        <m:den>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smtClean="0">
                                      <a:latin typeface="Cambria Math" panose="02040503050406030204" pitchFamily="18" charset="0"/>
                                    </a:rPr>
                                    <m:t>𝟐</m:t>
                                  </m:r>
                                </m:sub>
                              </m:sSub>
                              <m:r>
                                <a:rPr lang="tr-TR" sz="2400" b="1" i="1">
                                  <a:latin typeface="Cambria Math" panose="02040503050406030204" pitchFamily="18" charset="0"/>
                                </a:rPr>
                                <m:t>𝑨</m:t>
                              </m:r>
                            </m:den>
                          </m:f>
                        </m:den>
                      </m:f>
                    </m:oMath>
                  </m:oMathPara>
                </a14:m>
                <a:endParaRPr lang="tr-TR" sz="2400" b="1" dirty="0"/>
              </a:p>
            </p:txBody>
          </p:sp>
        </mc:Choice>
        <mc:Fallback xmlns="">
          <p:sp>
            <p:nvSpPr>
              <p:cNvPr id="9" name="TextBox 8">
                <a:extLst>
                  <a:ext uri="{FF2B5EF4-FFF2-40B4-BE49-F238E27FC236}">
                    <a16:creationId xmlns:a16="http://schemas.microsoft.com/office/drawing/2014/main" id="{7FFEE30C-B9F7-8DB8-5929-AA4E3CEC9A8F}"/>
                  </a:ext>
                </a:extLst>
              </p:cNvPr>
              <p:cNvSpPr txBox="1">
                <a:spLocks noRot="1" noChangeAspect="1" noMove="1" noResize="1" noEditPoints="1" noAdjustHandles="1" noChangeArrowheads="1" noChangeShapeType="1" noTextEdit="1"/>
              </p:cNvSpPr>
              <p:nvPr/>
            </p:nvSpPr>
            <p:spPr>
              <a:xfrm>
                <a:off x="5275516" y="3104603"/>
                <a:ext cx="6763326" cy="1123000"/>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10" name="Arrow: Down 9">
            <a:extLst>
              <a:ext uri="{FF2B5EF4-FFF2-40B4-BE49-F238E27FC236}">
                <a16:creationId xmlns:a16="http://schemas.microsoft.com/office/drawing/2014/main" id="{BBDA7DF0-0C97-122F-4001-308857859848}"/>
              </a:ext>
            </a:extLst>
          </p:cNvPr>
          <p:cNvSpPr/>
          <p:nvPr/>
        </p:nvSpPr>
        <p:spPr>
          <a:xfrm>
            <a:off x="8470312" y="2468443"/>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12">
            <a:extLst>
              <a:ext uri="{FF2B5EF4-FFF2-40B4-BE49-F238E27FC236}">
                <a16:creationId xmlns:a16="http://schemas.microsoft.com/office/drawing/2014/main" id="{62C18507-8B58-BCE9-46B5-648868FB33EA}"/>
              </a:ext>
            </a:extLst>
          </p:cNvPr>
          <p:cNvPicPr>
            <a:picLocks noChangeAspect="1"/>
          </p:cNvPicPr>
          <p:nvPr/>
        </p:nvPicPr>
        <p:blipFill>
          <a:blip r:embed="rId5"/>
          <a:stretch>
            <a:fillRect/>
          </a:stretch>
        </p:blipFill>
        <p:spPr>
          <a:xfrm>
            <a:off x="309328" y="1032858"/>
            <a:ext cx="4575078" cy="5144421"/>
          </a:xfrm>
          <a:prstGeom prst="rect">
            <a:avLst/>
          </a:prstGeom>
          <a:ln>
            <a:solidFill>
              <a:schemeClr val="tx1"/>
            </a:solidFill>
          </a:ln>
        </p:spPr>
      </p:pic>
    </p:spTree>
    <p:extLst>
      <p:ext uri="{BB962C8B-B14F-4D97-AF65-F5344CB8AC3E}">
        <p14:creationId xmlns:p14="http://schemas.microsoft.com/office/powerpoint/2010/main" val="266685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Overall Heat Transfer Coefficient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E480C4-35F9-F41E-B4DF-D7118D344E0D}"/>
                  </a:ext>
                </a:extLst>
              </p:cNvPr>
              <p:cNvSpPr txBox="1"/>
              <p:nvPr/>
            </p:nvSpPr>
            <p:spPr>
              <a:xfrm>
                <a:off x="4604939" y="946947"/>
                <a:ext cx="7509748" cy="935834"/>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𝑸</m:t>
                      </m:r>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𝒔</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𝟏</m:t>
                                  </m:r>
                                </m:sub>
                              </m:sSub>
                            </m:e>
                          </m:d>
                        </m:num>
                        <m:den>
                          <m:f>
                            <m:fPr>
                              <m:ctrlPr>
                                <a:rPr lang="tr-TR" sz="2000" b="1" i="1" smtClean="0">
                                  <a:latin typeface="Cambria Math" panose="02040503050406030204" pitchFamily="18" charset="0"/>
                                </a:rPr>
                              </m:ctrlPr>
                            </m:fPr>
                            <m:num>
                              <m:r>
                                <a:rPr lang="tr-TR" sz="2000" b="1" i="1" smtClean="0">
                                  <a:latin typeface="Cambria Math" panose="02040503050406030204" pitchFamily="18" charset="0"/>
                                </a:rPr>
                                <m:t>𝟏</m:t>
                              </m:r>
                            </m:num>
                            <m:den>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𝒉</m:t>
                                  </m:r>
                                </m:e>
                                <m:sub>
                                  <m:r>
                                    <a:rPr lang="tr-TR" sz="2000" b="1" i="1" smtClean="0">
                                      <a:latin typeface="Cambria Math" panose="02040503050406030204" pitchFamily="18" charset="0"/>
                                    </a:rPr>
                                    <m:t>𝟏</m:t>
                                  </m:r>
                                </m:sub>
                              </m:sSub>
                              <m:r>
                                <a:rPr lang="tr-TR" sz="2000" b="1" i="1" smtClean="0">
                                  <a:latin typeface="Cambria Math" panose="02040503050406030204" pitchFamily="18" charset="0"/>
                                </a:rPr>
                                <m:t>𝑨</m:t>
                              </m:r>
                            </m:den>
                          </m:f>
                        </m:den>
                      </m:f>
                      <m:r>
                        <a:rPr lang="tr-TR" sz="2000" b="1" i="1" smtClean="0">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𝟐</m:t>
                                  </m:r>
                                </m:sub>
                              </m:sSub>
                            </m:e>
                          </m:d>
                        </m:num>
                        <m:den>
                          <m:f>
                            <m:fPr>
                              <m:ctrlPr>
                                <a:rPr lang="tr-TR" sz="2000" b="1" i="1">
                                  <a:latin typeface="Cambria Math" panose="02040503050406030204" pitchFamily="18" charset="0"/>
                                </a:rPr>
                              </m:ctrlPr>
                            </m:fPr>
                            <m:num>
                              <m:r>
                                <a:rPr lang="tr-TR" sz="2000" b="1" i="1" smtClean="0">
                                  <a:latin typeface="Cambria Math" panose="02040503050406030204" pitchFamily="18" charset="0"/>
                                </a:rPr>
                                <m:t>𝑳</m:t>
                              </m:r>
                            </m:num>
                            <m:den>
                              <m:r>
                                <a:rPr lang="tr-TR" sz="2000" b="1" i="1" smtClean="0">
                                  <a:latin typeface="Cambria Math" panose="02040503050406030204" pitchFamily="18" charset="0"/>
                                </a:rPr>
                                <m:t>𝒌</m:t>
                              </m:r>
                              <m:r>
                                <a:rPr lang="tr-TR" sz="2000" b="1" i="1">
                                  <a:latin typeface="Cambria Math" panose="02040503050406030204" pitchFamily="18" charset="0"/>
                                </a:rPr>
                                <m:t>𝑨</m:t>
                              </m:r>
                            </m:den>
                          </m:f>
                        </m:den>
                      </m:f>
                      <m:r>
                        <a:rPr lang="tr-TR" sz="2000" b="1" i="1" smtClean="0">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𝟐</m:t>
                                  </m:r>
                                </m:sub>
                              </m:sSub>
                            </m:e>
                          </m:d>
                        </m:num>
                        <m:den>
                          <m:f>
                            <m:fPr>
                              <m:ctrlPr>
                                <a:rPr lang="tr-TR" sz="2000" b="1" i="1">
                                  <a:latin typeface="Cambria Math" panose="02040503050406030204" pitchFamily="18" charset="0"/>
                                </a:rPr>
                              </m:ctrlPr>
                            </m:fPr>
                            <m:num>
                              <m:r>
                                <a:rPr lang="tr-TR" sz="2000" b="1" i="1">
                                  <a:latin typeface="Cambria Math" panose="02040503050406030204" pitchFamily="18" charset="0"/>
                                </a:rPr>
                                <m:t>𝟏</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𝒉</m:t>
                                  </m:r>
                                </m:e>
                                <m:sub>
                                  <m:r>
                                    <a:rPr lang="tr-TR" sz="2000" b="1" i="1" smtClean="0">
                                      <a:latin typeface="Cambria Math" panose="02040503050406030204" pitchFamily="18" charset="0"/>
                                    </a:rPr>
                                    <m:t>𝟐</m:t>
                                  </m:r>
                                </m:sub>
                              </m:sSub>
                              <m:r>
                                <a:rPr lang="tr-TR" sz="2000" b="1" i="1">
                                  <a:latin typeface="Cambria Math" panose="02040503050406030204" pitchFamily="18" charset="0"/>
                                </a:rPr>
                                <m:t>𝑨</m:t>
                              </m:r>
                            </m:den>
                          </m:f>
                        </m:den>
                      </m:f>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𝟐</m:t>
                                  </m:r>
                                </m:sub>
                              </m:sSub>
                            </m:e>
                          </m:d>
                        </m:num>
                        <m:den>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𝑹</m:t>
                              </m:r>
                            </m:e>
                            <m:sub>
                              <m:r>
                                <a:rPr lang="tr-TR" sz="2000" b="1" i="1" smtClean="0">
                                  <a:latin typeface="Cambria Math" panose="02040503050406030204" pitchFamily="18" charset="0"/>
                                  <a:ea typeface="Cambria Math" panose="02040503050406030204" pitchFamily="18" charset="0"/>
                                </a:rPr>
                                <m:t>𝒕</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𝒕𝒐𝒕𝒂𝒍</m:t>
                              </m:r>
                            </m:sub>
                          </m:sSub>
                        </m:den>
                      </m:f>
                    </m:oMath>
                  </m:oMathPara>
                </a14:m>
                <a:endParaRPr lang="tr-TR" sz="2000" b="1" dirty="0"/>
              </a:p>
            </p:txBody>
          </p:sp>
        </mc:Choice>
        <mc:Fallback xmlns="">
          <p:sp>
            <p:nvSpPr>
              <p:cNvPr id="9" name="TextBox 8">
                <a:extLst>
                  <a:ext uri="{FF2B5EF4-FFF2-40B4-BE49-F238E27FC236}">
                    <a16:creationId xmlns:a16="http://schemas.microsoft.com/office/drawing/2014/main" id="{8DE480C4-35F9-F41E-B4DF-D7118D344E0D}"/>
                  </a:ext>
                </a:extLst>
              </p:cNvPr>
              <p:cNvSpPr txBox="1">
                <a:spLocks noRot="1" noChangeAspect="1" noMove="1" noResize="1" noEditPoints="1" noAdjustHandles="1" noChangeArrowheads="1" noChangeShapeType="1" noTextEdit="1"/>
              </p:cNvSpPr>
              <p:nvPr/>
            </p:nvSpPr>
            <p:spPr>
              <a:xfrm>
                <a:off x="4604939" y="946947"/>
                <a:ext cx="7509748" cy="935834"/>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10" name="Rectangle 9">
            <a:extLst>
              <a:ext uri="{FF2B5EF4-FFF2-40B4-BE49-F238E27FC236}">
                <a16:creationId xmlns:a16="http://schemas.microsoft.com/office/drawing/2014/main" id="{48A82142-EEEF-F2E4-9DC6-9352C6A79530}"/>
              </a:ext>
            </a:extLst>
          </p:cNvPr>
          <p:cNvSpPr/>
          <p:nvPr/>
        </p:nvSpPr>
        <p:spPr>
          <a:xfrm>
            <a:off x="10562415" y="924578"/>
            <a:ext cx="1552272" cy="9582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736876-D7E2-81D1-0EB0-3A05C50DC6EE}"/>
                  </a:ext>
                </a:extLst>
              </p:cNvPr>
              <p:cNvSpPr txBox="1"/>
              <p:nvPr/>
            </p:nvSpPr>
            <p:spPr>
              <a:xfrm>
                <a:off x="6078494" y="2639617"/>
                <a:ext cx="4188904" cy="789383"/>
              </a:xfrm>
              <a:prstGeom prst="rect">
                <a:avLst/>
              </a:prstGeom>
              <a:solidFill>
                <a:schemeClr val="accent4"/>
              </a:solidFill>
              <a:ln>
                <a:solidFill>
                  <a:schemeClr val="tx1"/>
                </a:solidFill>
              </a:ln>
            </p:spPr>
            <p:txBody>
              <a:bodyPr wrap="none" lIns="0" tIns="0" rIns="0" bIns="0" rtlCol="0">
                <a:spAutoFit/>
              </a:bodyPr>
              <a:lstStyle/>
              <a:p>
                <a14:m>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𝑹</m:t>
                        </m:r>
                      </m:e>
                      <m:sub>
                        <m:r>
                          <a:rPr lang="tr-TR" sz="3200" b="1" i="1" smtClean="0">
                            <a:latin typeface="Cambria Math" panose="02040503050406030204" pitchFamily="18" charset="0"/>
                            <a:ea typeface="Cambria Math" panose="02040503050406030204" pitchFamily="18" charset="0"/>
                          </a:rPr>
                          <m:t>𝒕</m:t>
                        </m:r>
                        <m:r>
                          <a:rPr lang="tr-TR" sz="3200" b="1" i="1" smtClean="0">
                            <a:latin typeface="Cambria Math" panose="02040503050406030204" pitchFamily="18" charset="0"/>
                            <a:ea typeface="Cambria Math" panose="02040503050406030204" pitchFamily="18" charset="0"/>
                          </a:rPr>
                          <m:t>,</m:t>
                        </m:r>
                        <m:r>
                          <a:rPr lang="tr-TR" sz="3200" b="1" i="1" smtClean="0">
                            <a:latin typeface="Cambria Math" panose="02040503050406030204" pitchFamily="18" charset="0"/>
                            <a:ea typeface="Cambria Math" panose="02040503050406030204" pitchFamily="18" charset="0"/>
                          </a:rPr>
                          <m:t>𝒕𝒐𝒕𝒂𝒍</m:t>
                        </m:r>
                        <m:r>
                          <a:rPr lang="tr-TR" sz="3200" b="1" i="1" smtClean="0">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rPr>
                      <m:t>=</m:t>
                    </m:r>
                    <m:f>
                      <m:fPr>
                        <m:ctrlPr>
                          <a:rPr lang="tr-TR" sz="3200" b="1" i="1" smtClean="0">
                            <a:latin typeface="Cambria Math" panose="02040503050406030204" pitchFamily="18" charset="0"/>
                          </a:rPr>
                        </m:ctrlPr>
                      </m:fPr>
                      <m:num>
                        <m:r>
                          <a:rPr lang="tr-TR" sz="3200" b="1" i="1" smtClean="0">
                            <a:latin typeface="Cambria Math" panose="02040503050406030204" pitchFamily="18" charset="0"/>
                          </a:rPr>
                          <m:t>𝟏</m:t>
                        </m:r>
                      </m:num>
                      <m:den>
                        <m:sSub>
                          <m:sSubPr>
                            <m:ctrlPr>
                              <a:rPr lang="tr-TR" sz="3200" b="1" i="1" smtClean="0">
                                <a:latin typeface="Cambria Math" panose="02040503050406030204" pitchFamily="18" charset="0"/>
                              </a:rPr>
                            </m:ctrlPr>
                          </m:sSubPr>
                          <m:e>
                            <m:r>
                              <a:rPr lang="tr-TR" sz="3200" b="1" i="1" smtClean="0">
                                <a:latin typeface="Cambria Math" panose="02040503050406030204" pitchFamily="18" charset="0"/>
                              </a:rPr>
                              <m:t>𝒉</m:t>
                            </m:r>
                          </m:e>
                          <m:sub>
                            <m:r>
                              <a:rPr lang="tr-TR" sz="3200" b="1" i="1" smtClean="0">
                                <a:latin typeface="Cambria Math" panose="02040503050406030204" pitchFamily="18" charset="0"/>
                              </a:rPr>
                              <m:t>𝟏</m:t>
                            </m:r>
                          </m:sub>
                        </m:sSub>
                        <m:r>
                          <a:rPr lang="tr-TR" sz="3200" b="1" i="1" smtClean="0">
                            <a:latin typeface="Cambria Math" panose="02040503050406030204" pitchFamily="18" charset="0"/>
                          </a:rPr>
                          <m:t>𝑨</m:t>
                        </m:r>
                      </m:den>
                    </m:f>
                    <m:r>
                      <a:rPr lang="tr-TR" sz="3200" b="1" i="1" smtClean="0">
                        <a:latin typeface="Cambria Math" panose="02040503050406030204" pitchFamily="18" charset="0"/>
                      </a:rPr>
                      <m:t>+</m:t>
                    </m:r>
                    <m:f>
                      <m:fPr>
                        <m:ctrlPr>
                          <a:rPr lang="tr-TR" sz="3200" b="1" i="1">
                            <a:latin typeface="Cambria Math" panose="02040503050406030204" pitchFamily="18" charset="0"/>
                          </a:rPr>
                        </m:ctrlPr>
                      </m:fPr>
                      <m:num>
                        <m:r>
                          <a:rPr lang="tr-TR" sz="3200" b="1" i="1" smtClean="0">
                            <a:latin typeface="Cambria Math" panose="02040503050406030204" pitchFamily="18" charset="0"/>
                          </a:rPr>
                          <m:t>𝑳</m:t>
                        </m:r>
                      </m:num>
                      <m:den>
                        <m:r>
                          <a:rPr lang="tr-TR" sz="3200" b="1" i="1" smtClean="0">
                            <a:latin typeface="Cambria Math" panose="02040503050406030204" pitchFamily="18" charset="0"/>
                          </a:rPr>
                          <m:t>𝒌</m:t>
                        </m:r>
                        <m:r>
                          <a:rPr lang="tr-TR" sz="3200" b="1" i="1">
                            <a:latin typeface="Cambria Math" panose="02040503050406030204" pitchFamily="18" charset="0"/>
                          </a:rPr>
                          <m:t>𝑨</m:t>
                        </m:r>
                      </m:den>
                    </m:f>
                  </m:oMath>
                </a14:m>
                <a:r>
                  <a:rPr lang="tr-TR" sz="3200" b="1" dirty="0"/>
                  <a:t>+ </a:t>
                </a:r>
                <a14:m>
                  <m:oMath xmlns:m="http://schemas.openxmlformats.org/officeDocument/2006/math">
                    <m:f>
                      <m:fPr>
                        <m:ctrlPr>
                          <a:rPr lang="tr-TR" sz="3200" b="1" i="1">
                            <a:latin typeface="Cambria Math" panose="02040503050406030204" pitchFamily="18" charset="0"/>
                          </a:rPr>
                        </m:ctrlPr>
                      </m:fPr>
                      <m:num>
                        <m:r>
                          <a:rPr lang="tr-TR" sz="3200" b="1" i="1">
                            <a:latin typeface="Cambria Math" panose="02040503050406030204" pitchFamily="18" charset="0"/>
                          </a:rPr>
                          <m:t>𝟏</m:t>
                        </m:r>
                      </m:num>
                      <m:den>
                        <m:sSub>
                          <m:sSubPr>
                            <m:ctrlPr>
                              <a:rPr lang="tr-TR" sz="3200" b="1" i="1">
                                <a:latin typeface="Cambria Math" panose="02040503050406030204" pitchFamily="18" charset="0"/>
                              </a:rPr>
                            </m:ctrlPr>
                          </m:sSubPr>
                          <m:e>
                            <m:r>
                              <a:rPr lang="tr-TR" sz="3200" b="1" i="1">
                                <a:latin typeface="Cambria Math" panose="02040503050406030204" pitchFamily="18" charset="0"/>
                              </a:rPr>
                              <m:t>𝒉</m:t>
                            </m:r>
                          </m:e>
                          <m:sub>
                            <m:r>
                              <a:rPr lang="tr-TR" sz="3200" b="1" i="1" smtClean="0">
                                <a:latin typeface="Cambria Math" panose="02040503050406030204" pitchFamily="18" charset="0"/>
                              </a:rPr>
                              <m:t>𝟐</m:t>
                            </m:r>
                          </m:sub>
                        </m:sSub>
                        <m:r>
                          <a:rPr lang="tr-TR" sz="3200" b="1" i="1">
                            <a:latin typeface="Cambria Math" panose="02040503050406030204" pitchFamily="18" charset="0"/>
                          </a:rPr>
                          <m:t>𝑨</m:t>
                        </m:r>
                      </m:den>
                    </m:f>
                  </m:oMath>
                </a14:m>
                <a:endParaRPr lang="tr-TR" sz="3200" b="1" dirty="0"/>
              </a:p>
            </p:txBody>
          </p:sp>
        </mc:Choice>
        <mc:Fallback xmlns="">
          <p:sp>
            <p:nvSpPr>
              <p:cNvPr id="14" name="TextBox 13">
                <a:extLst>
                  <a:ext uri="{FF2B5EF4-FFF2-40B4-BE49-F238E27FC236}">
                    <a16:creationId xmlns:a16="http://schemas.microsoft.com/office/drawing/2014/main" id="{2A736876-D7E2-81D1-0EB0-3A05C50DC6EE}"/>
                  </a:ext>
                </a:extLst>
              </p:cNvPr>
              <p:cNvSpPr txBox="1">
                <a:spLocks noRot="1" noChangeAspect="1" noMove="1" noResize="1" noEditPoints="1" noAdjustHandles="1" noChangeArrowheads="1" noChangeShapeType="1" noTextEdit="1"/>
              </p:cNvSpPr>
              <p:nvPr/>
            </p:nvSpPr>
            <p:spPr>
              <a:xfrm>
                <a:off x="6078494" y="2639617"/>
                <a:ext cx="4188904" cy="789383"/>
              </a:xfrm>
              <a:prstGeom prst="rect">
                <a:avLst/>
              </a:prstGeom>
              <a:blipFill>
                <a:blip r:embed="rId4"/>
                <a:stretch>
                  <a:fillRect t="-1515" b="-5303"/>
                </a:stretch>
              </a:blipFill>
              <a:ln>
                <a:solidFill>
                  <a:schemeClr val="tx1"/>
                </a:solidFill>
              </a:ln>
            </p:spPr>
            <p:txBody>
              <a:bodyPr/>
              <a:lstStyle/>
              <a:p>
                <a:r>
                  <a:rPr lang="tr-TR">
                    <a:noFill/>
                  </a:rPr>
                  <a:t> </a:t>
                </a:r>
              </a:p>
            </p:txBody>
          </p:sp>
        </mc:Fallback>
      </mc:AlternateContent>
      <p:sp>
        <p:nvSpPr>
          <p:cNvPr id="15" name="Arrow: Down 14">
            <a:extLst>
              <a:ext uri="{FF2B5EF4-FFF2-40B4-BE49-F238E27FC236}">
                <a16:creationId xmlns:a16="http://schemas.microsoft.com/office/drawing/2014/main" id="{C818BF69-4AAA-0C2E-04F9-ED2816436BEF}"/>
              </a:ext>
            </a:extLst>
          </p:cNvPr>
          <p:cNvSpPr/>
          <p:nvPr/>
        </p:nvSpPr>
        <p:spPr>
          <a:xfrm>
            <a:off x="7986079" y="2006522"/>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6603DB-E943-C985-54C9-608320ACE012}"/>
                  </a:ext>
                </a:extLst>
              </p:cNvPr>
              <p:cNvSpPr txBox="1"/>
              <p:nvPr/>
            </p:nvSpPr>
            <p:spPr>
              <a:xfrm>
                <a:off x="967313" y="4096547"/>
                <a:ext cx="2531783" cy="85279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𝑸</m:t>
                      </m:r>
                      <m:r>
                        <a:rPr lang="tr-TR" sz="2400" b="1" i="1" smtClean="0">
                          <a:latin typeface="Cambria Math" panose="02040503050406030204" pitchFamily="18" charset="0"/>
                        </a:rPr>
                        <m:t>=</m:t>
                      </m:r>
                      <m:f>
                        <m:fPr>
                          <m:ctrlPr>
                            <a:rPr lang="tr-TR" sz="2400" b="1" i="1">
                              <a:latin typeface="Cambria Math" panose="02040503050406030204" pitchFamily="18" charset="0"/>
                            </a:rPr>
                          </m:ctrlPr>
                        </m:fPr>
                        <m:num>
                          <m:d>
                            <m:dPr>
                              <m:ctrlPr>
                                <a:rPr lang="tr-TR" sz="2400" b="1" i="1">
                                  <a:latin typeface="Cambria Math" panose="02040503050406030204" pitchFamily="18" charset="0"/>
                                  <a:ea typeface="Cambria Math" panose="02040503050406030204" pitchFamily="18" charset="0"/>
                                </a:rPr>
                              </m:ctrlPr>
                            </m:dPr>
                            <m:e>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𝟐</m:t>
                                  </m:r>
                                </m:sub>
                              </m:sSub>
                            </m:e>
                          </m:d>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m:t>
                              </m:r>
                            </m:e>
                            <m:sub>
                              <m:r>
                                <a:rPr lang="tr-TR" sz="2400" b="1" i="1" smtClean="0">
                                  <a:latin typeface="Cambria Math" panose="02040503050406030204" pitchFamily="18" charset="0"/>
                                  <a:ea typeface="Cambria Math" panose="02040503050406030204" pitchFamily="18" charset="0"/>
                                </a:rPr>
                                <m:t>𝒕</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𝒕𝒐𝒕𝒂𝒍</m:t>
                              </m:r>
                            </m:sub>
                          </m:sSub>
                        </m:den>
                      </m:f>
                    </m:oMath>
                  </m:oMathPara>
                </a14:m>
                <a:endParaRPr lang="tr-TR" sz="2400" b="1" dirty="0"/>
              </a:p>
            </p:txBody>
          </p:sp>
        </mc:Choice>
        <mc:Fallback xmlns="">
          <p:sp>
            <p:nvSpPr>
              <p:cNvPr id="16" name="TextBox 15">
                <a:extLst>
                  <a:ext uri="{FF2B5EF4-FFF2-40B4-BE49-F238E27FC236}">
                    <a16:creationId xmlns:a16="http://schemas.microsoft.com/office/drawing/2014/main" id="{426603DB-E943-C985-54C9-608320ACE012}"/>
                  </a:ext>
                </a:extLst>
              </p:cNvPr>
              <p:cNvSpPr txBox="1">
                <a:spLocks noRot="1" noChangeAspect="1" noMove="1" noResize="1" noEditPoints="1" noAdjustHandles="1" noChangeArrowheads="1" noChangeShapeType="1" noTextEdit="1"/>
              </p:cNvSpPr>
              <p:nvPr/>
            </p:nvSpPr>
            <p:spPr>
              <a:xfrm>
                <a:off x="967313" y="4096547"/>
                <a:ext cx="2531783" cy="852798"/>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44764D-DFCD-6027-A6DB-279EE60FB529}"/>
                  </a:ext>
                </a:extLst>
              </p:cNvPr>
              <p:cNvSpPr txBox="1"/>
              <p:nvPr/>
            </p:nvSpPr>
            <p:spPr>
              <a:xfrm>
                <a:off x="967313" y="5381597"/>
                <a:ext cx="2535631"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r>
                        <a:rPr lang="tr-TR" sz="2800" b="1" i="1" smtClean="0">
                          <a:latin typeface="Cambria Math" panose="02040503050406030204" pitchFamily="18" charset="0"/>
                        </a:rPr>
                        <m:t>𝑼</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𝒎</m:t>
                          </m:r>
                        </m:sub>
                      </m:sSub>
                    </m:oMath>
                  </m:oMathPara>
                </a14:m>
                <a:endParaRPr lang="tr-TR" sz="2800" b="1" dirty="0"/>
              </a:p>
            </p:txBody>
          </p:sp>
        </mc:Choice>
        <mc:Fallback xmlns="">
          <p:sp>
            <p:nvSpPr>
              <p:cNvPr id="17" name="TextBox 16">
                <a:extLst>
                  <a:ext uri="{FF2B5EF4-FFF2-40B4-BE49-F238E27FC236}">
                    <a16:creationId xmlns:a16="http://schemas.microsoft.com/office/drawing/2014/main" id="{D744764D-DFCD-6027-A6DB-279EE60FB529}"/>
                  </a:ext>
                </a:extLst>
              </p:cNvPr>
              <p:cNvSpPr txBox="1">
                <a:spLocks noRot="1" noChangeAspect="1" noMove="1" noResize="1" noEditPoints="1" noAdjustHandles="1" noChangeArrowheads="1" noChangeShapeType="1" noTextEdit="1"/>
              </p:cNvSpPr>
              <p:nvPr/>
            </p:nvSpPr>
            <p:spPr>
              <a:xfrm>
                <a:off x="967313" y="5381597"/>
                <a:ext cx="2535631" cy="430887"/>
              </a:xfrm>
              <a:prstGeom prst="rect">
                <a:avLst/>
              </a:prstGeom>
              <a:blipFill>
                <a:blip r:embed="rId6"/>
                <a:stretch>
                  <a:fillRect/>
                </a:stretch>
              </a:blipFill>
              <a:ln>
                <a:solidFill>
                  <a:schemeClr val="tx1"/>
                </a:solidFill>
              </a:ln>
            </p:spPr>
            <p:txBody>
              <a:bodyPr/>
              <a:lstStyle/>
              <a:p>
                <a:r>
                  <a:rPr lang="tr-TR">
                    <a:noFill/>
                  </a:rPr>
                  <a:t> </a:t>
                </a:r>
              </a:p>
            </p:txBody>
          </p:sp>
        </mc:Fallback>
      </mc:AlternateContent>
      <p:pic>
        <p:nvPicPr>
          <p:cNvPr id="19" name="Picture 18">
            <a:extLst>
              <a:ext uri="{FF2B5EF4-FFF2-40B4-BE49-F238E27FC236}">
                <a16:creationId xmlns:a16="http://schemas.microsoft.com/office/drawing/2014/main" id="{D411EB3B-6F21-964A-05D1-88AAF2213A90}"/>
              </a:ext>
            </a:extLst>
          </p:cNvPr>
          <p:cNvPicPr>
            <a:picLocks noChangeAspect="1"/>
          </p:cNvPicPr>
          <p:nvPr/>
        </p:nvPicPr>
        <p:blipFill>
          <a:blip r:embed="rId7"/>
          <a:stretch>
            <a:fillRect/>
          </a:stretch>
        </p:blipFill>
        <p:spPr>
          <a:xfrm>
            <a:off x="217280" y="924578"/>
            <a:ext cx="4260629" cy="2834622"/>
          </a:xfrm>
          <a:prstGeom prst="rect">
            <a:avLst/>
          </a:prstGeom>
          <a:ln>
            <a:solidFill>
              <a:schemeClr val="tx1"/>
            </a:solidFill>
          </a:ln>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A4A36E1-79FE-8C73-D81E-4F30B5F88ED9}"/>
                  </a:ext>
                </a:extLst>
              </p:cNvPr>
              <p:cNvSpPr txBox="1"/>
              <p:nvPr/>
            </p:nvSpPr>
            <p:spPr>
              <a:xfrm>
                <a:off x="4477909" y="4658476"/>
                <a:ext cx="2038955" cy="7845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𝒕</m:t>
                              </m:r>
                              <m:r>
                                <a:rPr lang="tr-TR" sz="2400" b="1" i="1">
                                  <a:latin typeface="Cambria Math" panose="02040503050406030204" pitchFamily="18" charset="0"/>
                                  <a:ea typeface="Cambria Math" panose="02040503050406030204" pitchFamily="18" charset="0"/>
                                </a:rPr>
                                <m:t>, </m:t>
                              </m:r>
                              <m:r>
                                <a:rPr lang="tr-TR" sz="2400" b="1" i="1">
                                  <a:latin typeface="Cambria Math" panose="02040503050406030204" pitchFamily="18" charset="0"/>
                                  <a:ea typeface="Cambria Math" panose="02040503050406030204" pitchFamily="18" charset="0"/>
                                </a:rPr>
                                <m:t>𝒕𝒐𝒕𝒂𝒍</m:t>
                              </m:r>
                            </m:sub>
                          </m:sSub>
                        </m:den>
                      </m:f>
                    </m:oMath>
                  </m:oMathPara>
                </a14:m>
                <a:endParaRPr lang="tr-TR" sz="2400" b="1" dirty="0"/>
              </a:p>
            </p:txBody>
          </p:sp>
        </mc:Choice>
        <mc:Fallback xmlns="">
          <p:sp>
            <p:nvSpPr>
              <p:cNvPr id="20" name="TextBox 19">
                <a:extLst>
                  <a:ext uri="{FF2B5EF4-FFF2-40B4-BE49-F238E27FC236}">
                    <a16:creationId xmlns:a16="http://schemas.microsoft.com/office/drawing/2014/main" id="{CA4A36E1-79FE-8C73-D81E-4F30B5F88ED9}"/>
                  </a:ext>
                </a:extLst>
              </p:cNvPr>
              <p:cNvSpPr txBox="1">
                <a:spLocks noRot="1" noChangeAspect="1" noMove="1" noResize="1" noEditPoints="1" noAdjustHandles="1" noChangeArrowheads="1" noChangeShapeType="1" noTextEdit="1"/>
              </p:cNvSpPr>
              <p:nvPr/>
            </p:nvSpPr>
            <p:spPr>
              <a:xfrm>
                <a:off x="4477909" y="4658476"/>
                <a:ext cx="2038955" cy="784574"/>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B7FA13-E2DC-AC18-6C37-B68340AC1218}"/>
                  </a:ext>
                </a:extLst>
              </p:cNvPr>
              <p:cNvSpPr txBox="1"/>
              <p:nvPr/>
            </p:nvSpPr>
            <p:spPr>
              <a:xfrm>
                <a:off x="7308794" y="4512277"/>
                <a:ext cx="4029757" cy="105477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𝒕</m:t>
                              </m:r>
                              <m:r>
                                <a:rPr lang="tr-TR" sz="2400" b="1" i="1">
                                  <a:latin typeface="Cambria Math" panose="02040503050406030204" pitchFamily="18" charset="0"/>
                                  <a:ea typeface="Cambria Math" panose="02040503050406030204" pitchFamily="18" charset="0"/>
                                </a:rPr>
                                <m:t>, </m:t>
                              </m:r>
                              <m:r>
                                <a:rPr lang="tr-TR" sz="2400" b="1" i="1">
                                  <a:latin typeface="Cambria Math" panose="02040503050406030204" pitchFamily="18" charset="0"/>
                                  <a:ea typeface="Cambria Math" panose="02040503050406030204" pitchFamily="18" charset="0"/>
                                </a:rPr>
                                <m:t>𝒕𝒐𝒕𝒂𝒍</m:t>
                              </m:r>
                            </m:sub>
                          </m:sSub>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den>
                      </m:f>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𝟏</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𝑳</m:t>
                              </m:r>
                            </m:num>
                            <m:den>
                              <m:r>
                                <a:rPr lang="tr-TR" sz="2400" b="1" i="1">
                                  <a:latin typeface="Cambria Math" panose="02040503050406030204" pitchFamily="18" charset="0"/>
                                </a:rPr>
                                <m:t>𝒌</m:t>
                              </m:r>
                            </m:den>
                          </m:f>
                          <m:r>
                            <m:rPr>
                              <m:nor/>
                            </m:rPr>
                            <a:rPr lang="tr-TR" sz="2400" b="1" dirty="0"/>
                            <m:t>+ </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𝟐</m:t>
                                  </m:r>
                                </m:sub>
                              </m:sSub>
                            </m:den>
                          </m:f>
                        </m:den>
                      </m:f>
                    </m:oMath>
                  </m:oMathPara>
                </a14:m>
                <a:endParaRPr lang="tr-TR" sz="2400" b="1" dirty="0"/>
              </a:p>
            </p:txBody>
          </p:sp>
        </mc:Choice>
        <mc:Fallback xmlns="">
          <p:sp>
            <p:nvSpPr>
              <p:cNvPr id="21" name="TextBox 20">
                <a:extLst>
                  <a:ext uri="{FF2B5EF4-FFF2-40B4-BE49-F238E27FC236}">
                    <a16:creationId xmlns:a16="http://schemas.microsoft.com/office/drawing/2014/main" id="{0DB7FA13-E2DC-AC18-6C37-B68340AC1218}"/>
                  </a:ext>
                </a:extLst>
              </p:cNvPr>
              <p:cNvSpPr txBox="1">
                <a:spLocks noRot="1" noChangeAspect="1" noMove="1" noResize="1" noEditPoints="1" noAdjustHandles="1" noChangeArrowheads="1" noChangeShapeType="1" noTextEdit="1"/>
              </p:cNvSpPr>
              <p:nvPr/>
            </p:nvSpPr>
            <p:spPr>
              <a:xfrm>
                <a:off x="7308794" y="4512277"/>
                <a:ext cx="4029757" cy="1054776"/>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22" name="Right Brace 21">
            <a:extLst>
              <a:ext uri="{FF2B5EF4-FFF2-40B4-BE49-F238E27FC236}">
                <a16:creationId xmlns:a16="http://schemas.microsoft.com/office/drawing/2014/main" id="{2F91A2CC-D814-4F06-A09B-0912F6C9EC61}"/>
              </a:ext>
            </a:extLst>
          </p:cNvPr>
          <p:cNvSpPr/>
          <p:nvPr/>
        </p:nvSpPr>
        <p:spPr>
          <a:xfrm>
            <a:off x="3688080" y="3992880"/>
            <a:ext cx="602946" cy="2021840"/>
          </a:xfrm>
          <a:prstGeom prst="rightBrace">
            <a:avLst>
              <a:gd name="adj1" fmla="val 6394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3" name="Arrow: Down 22">
            <a:extLst>
              <a:ext uri="{FF2B5EF4-FFF2-40B4-BE49-F238E27FC236}">
                <a16:creationId xmlns:a16="http://schemas.microsoft.com/office/drawing/2014/main" id="{8DD26BCB-00C5-35CE-94A5-95DCF6B447AA}"/>
              </a:ext>
            </a:extLst>
          </p:cNvPr>
          <p:cNvSpPr/>
          <p:nvPr/>
        </p:nvSpPr>
        <p:spPr>
          <a:xfrm rot="16200000">
            <a:off x="6725962" y="4793443"/>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4067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48455" y="76735"/>
            <a:ext cx="8564580" cy="646331"/>
          </a:xfrm>
          <a:prstGeom prst="rect">
            <a:avLst/>
          </a:prstGeom>
          <a:noFill/>
        </p:spPr>
        <p:txBody>
          <a:bodyPr wrap="square" rtlCol="0">
            <a:spAutoFit/>
          </a:bodyPr>
          <a:lstStyle/>
          <a:p>
            <a:r>
              <a:rPr lang="tr-TR" sz="3600" b="1" dirty="0"/>
              <a:t>Overall Heat Transfer Coefficient</a:t>
            </a:r>
          </a:p>
        </p:txBody>
      </p:sp>
      <p:pic>
        <p:nvPicPr>
          <p:cNvPr id="3" name="Picture 2">
            <a:extLst>
              <a:ext uri="{FF2B5EF4-FFF2-40B4-BE49-F238E27FC236}">
                <a16:creationId xmlns:a16="http://schemas.microsoft.com/office/drawing/2014/main" id="{579D173A-9790-D2F3-142F-81354D26B62E}"/>
              </a:ext>
            </a:extLst>
          </p:cNvPr>
          <p:cNvPicPr>
            <a:picLocks noChangeAspect="1"/>
          </p:cNvPicPr>
          <p:nvPr/>
        </p:nvPicPr>
        <p:blipFill>
          <a:blip r:embed="rId4"/>
          <a:stretch>
            <a:fillRect/>
          </a:stretch>
        </p:blipFill>
        <p:spPr>
          <a:xfrm>
            <a:off x="3290437" y="908993"/>
            <a:ext cx="5039361" cy="3648240"/>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93CA07-3CAD-4CF7-1E63-0A40313793F7}"/>
                  </a:ext>
                </a:extLst>
              </p:cNvPr>
              <p:cNvSpPr txBox="1"/>
              <p:nvPr/>
            </p:nvSpPr>
            <p:spPr>
              <a:xfrm>
                <a:off x="2343334" y="4749453"/>
                <a:ext cx="6933565" cy="9373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𝑸</m:t>
                      </m:r>
                      <m:r>
                        <a:rPr lang="tr-TR" sz="2000" b="1" i="1" smtClean="0">
                          <a:latin typeface="Cambria Math" panose="02040503050406030204" pitchFamily="18" charset="0"/>
                        </a:rPr>
                        <m:t>=</m:t>
                      </m:r>
                      <m:r>
                        <a:rPr lang="tr-TR" sz="2000" b="1" i="1" smtClean="0">
                          <a:latin typeface="Cambria Math" panose="02040503050406030204" pitchFamily="18" charset="0"/>
                        </a:rPr>
                        <m:t>𝑼𝑨</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𝟒</m:t>
                                  </m:r>
                                </m:sub>
                              </m:sSub>
                            </m:e>
                          </m:d>
                        </m:num>
                        <m:den>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𝑹</m:t>
                              </m:r>
                            </m:e>
                            <m:sub>
                              <m:r>
                                <a:rPr lang="tr-TR" sz="2000" b="1" i="1" smtClean="0">
                                  <a:latin typeface="Cambria Math" panose="02040503050406030204" pitchFamily="18" charset="0"/>
                                  <a:ea typeface="Cambria Math" panose="02040503050406030204" pitchFamily="18" charset="0"/>
                                </a:rPr>
                                <m:t>𝒕</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𝒕𝒐𝒕𝒂𝒍</m:t>
                              </m:r>
                            </m:sub>
                          </m:sSub>
                        </m:den>
                      </m:f>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𝒔</m:t>
                                  </m:r>
                                  <m:r>
                                    <a:rPr lang="tr-TR" sz="2000" b="1" i="1">
                                      <a:latin typeface="Cambria Math" panose="02040503050406030204" pitchFamily="18" charset="0"/>
                                      <a:ea typeface="Cambria Math" panose="02040503050406030204" pitchFamily="18" charset="0"/>
                                    </a:rPr>
                                    <m:t>,</m:t>
                                  </m:r>
                                  <m:r>
                                    <a:rPr lang="tr-TR" sz="2000" b="1" i="1">
                                      <a:latin typeface="Cambria Math" panose="02040503050406030204" pitchFamily="18" charset="0"/>
                                      <a:ea typeface="Cambria Math" panose="02040503050406030204" pitchFamily="18" charset="0"/>
                                    </a:rPr>
                                    <m:t>𝟒</m:t>
                                  </m:r>
                                </m:sub>
                              </m:sSub>
                            </m:e>
                          </m:d>
                        </m:num>
                        <m:den>
                          <m:f>
                            <m:fPr>
                              <m:ctrlPr>
                                <a:rPr lang="tr-TR" sz="2000" b="1" i="1">
                                  <a:latin typeface="Cambria Math" panose="02040503050406030204" pitchFamily="18" charset="0"/>
                                </a:rPr>
                              </m:ctrlPr>
                            </m:fPr>
                            <m:num>
                              <m:r>
                                <a:rPr lang="tr-TR" sz="2000" b="1" i="1">
                                  <a:latin typeface="Cambria Math" panose="02040503050406030204" pitchFamily="18" charset="0"/>
                                </a:rPr>
                                <m:t>𝟏</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𝒉</m:t>
                                  </m:r>
                                </m:e>
                                <m:sub>
                                  <m:r>
                                    <a:rPr lang="tr-TR" sz="2000" b="1" i="1">
                                      <a:latin typeface="Cambria Math" panose="02040503050406030204" pitchFamily="18" charset="0"/>
                                    </a:rPr>
                                    <m:t>𝟏</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𝑳</m:t>
                                  </m:r>
                                </m:e>
                                <m:sub>
                                  <m:r>
                                    <a:rPr lang="tr-TR" sz="2000" b="1" i="1" smtClean="0">
                                      <a:latin typeface="Cambria Math" panose="02040503050406030204" pitchFamily="18" charset="0"/>
                                    </a:rPr>
                                    <m:t>𝑨</m:t>
                                  </m:r>
                                </m:sub>
                              </m:sSub>
                            </m:num>
                            <m:den>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𝒌</m:t>
                                  </m:r>
                                </m:e>
                                <m:sub>
                                  <m:r>
                                    <a:rPr lang="tr-TR" sz="2000" b="1" i="1" smtClean="0">
                                      <a:latin typeface="Cambria Math" panose="02040503050406030204" pitchFamily="18" charset="0"/>
                                    </a:rPr>
                                    <m:t>𝑨</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𝑳</m:t>
                                  </m:r>
                                </m:e>
                                <m:sub>
                                  <m:r>
                                    <a:rPr lang="tr-TR" sz="2000" b="1" i="1" smtClean="0">
                                      <a:latin typeface="Cambria Math" panose="02040503050406030204" pitchFamily="18" charset="0"/>
                                    </a:rPr>
                                    <m:t>𝑩</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𝒌</m:t>
                                  </m:r>
                                </m:e>
                                <m:sub>
                                  <m:r>
                                    <a:rPr lang="tr-TR" sz="2000" b="1" i="1" smtClean="0">
                                      <a:latin typeface="Cambria Math" panose="02040503050406030204" pitchFamily="18" charset="0"/>
                                    </a:rPr>
                                    <m:t>𝑩</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𝑳</m:t>
                                  </m:r>
                                </m:e>
                                <m:sub>
                                  <m:r>
                                    <a:rPr lang="tr-TR" sz="2000" b="1" i="1" smtClean="0">
                                      <a:latin typeface="Cambria Math" panose="02040503050406030204" pitchFamily="18" charset="0"/>
                                    </a:rPr>
                                    <m:t>𝑪</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𝒌</m:t>
                                  </m:r>
                                </m:e>
                                <m:sub>
                                  <m:r>
                                    <a:rPr lang="tr-TR" sz="2000" b="1" i="1" smtClean="0">
                                      <a:latin typeface="Cambria Math" panose="02040503050406030204" pitchFamily="18" charset="0"/>
                                    </a:rPr>
                                    <m:t>𝑪</m:t>
                                  </m:r>
                                </m:sub>
                              </m:sSub>
                              <m:r>
                                <a:rPr lang="tr-TR" sz="2000" b="1" i="1">
                                  <a:latin typeface="Cambria Math" panose="02040503050406030204" pitchFamily="18" charset="0"/>
                                </a:rPr>
                                <m:t>𝑨</m:t>
                              </m:r>
                            </m:den>
                          </m:f>
                          <m:r>
                            <m:rPr>
                              <m:nor/>
                            </m:rPr>
                            <a:rPr lang="tr-TR" sz="2000" b="1" dirty="0"/>
                            <m:t>+ </m:t>
                          </m:r>
                          <m:f>
                            <m:fPr>
                              <m:ctrlPr>
                                <a:rPr lang="tr-TR" sz="2000" b="1" i="1">
                                  <a:latin typeface="Cambria Math" panose="02040503050406030204" pitchFamily="18" charset="0"/>
                                </a:rPr>
                              </m:ctrlPr>
                            </m:fPr>
                            <m:num>
                              <m:r>
                                <a:rPr lang="tr-TR" sz="2000" b="1" i="1">
                                  <a:latin typeface="Cambria Math" panose="02040503050406030204" pitchFamily="18" charset="0"/>
                                </a:rPr>
                                <m:t>𝟏</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𝒉</m:t>
                                  </m:r>
                                </m:e>
                                <m:sub>
                                  <m:r>
                                    <a:rPr lang="tr-TR" sz="2000" b="1" i="1" smtClean="0">
                                      <a:latin typeface="Cambria Math" panose="02040503050406030204" pitchFamily="18" charset="0"/>
                                    </a:rPr>
                                    <m:t>𝟒</m:t>
                                  </m:r>
                                </m:sub>
                              </m:sSub>
                              <m:r>
                                <a:rPr lang="tr-TR" sz="2000" b="1" i="1">
                                  <a:latin typeface="Cambria Math" panose="02040503050406030204" pitchFamily="18" charset="0"/>
                                </a:rPr>
                                <m:t>𝑨</m:t>
                              </m:r>
                            </m:den>
                          </m:f>
                        </m:den>
                      </m:f>
                    </m:oMath>
                  </m:oMathPara>
                </a14:m>
                <a:endParaRPr lang="tr-TR" sz="2000" b="1" dirty="0"/>
              </a:p>
            </p:txBody>
          </p:sp>
        </mc:Choice>
        <mc:Fallback xmlns="">
          <p:sp>
            <p:nvSpPr>
              <p:cNvPr id="7" name="TextBox 6">
                <a:extLst>
                  <a:ext uri="{FF2B5EF4-FFF2-40B4-BE49-F238E27FC236}">
                    <a16:creationId xmlns:a16="http://schemas.microsoft.com/office/drawing/2014/main" id="{9D93CA07-3CAD-4CF7-1E63-0A40313793F7}"/>
                  </a:ext>
                </a:extLst>
              </p:cNvPr>
              <p:cNvSpPr txBox="1">
                <a:spLocks noRot="1" noChangeAspect="1" noMove="1" noResize="1" noEditPoints="1" noAdjustHandles="1" noChangeArrowheads="1" noChangeShapeType="1" noTextEdit="1"/>
              </p:cNvSpPr>
              <p:nvPr/>
            </p:nvSpPr>
            <p:spPr>
              <a:xfrm>
                <a:off x="2343334" y="4749453"/>
                <a:ext cx="6933565" cy="937308"/>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C72F11-9A8C-8DCF-73D8-F4D903CF429E}"/>
                  </a:ext>
                </a:extLst>
              </p:cNvPr>
              <p:cNvSpPr txBox="1"/>
              <p:nvPr/>
            </p:nvSpPr>
            <p:spPr>
              <a:xfrm>
                <a:off x="3131241" y="5878981"/>
                <a:ext cx="5357749" cy="880306"/>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rPr>
                        <m:t>𝑼𝑨</m:t>
                      </m:r>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r>
                            <a:rPr lang="tr-TR" sz="2000" b="1" i="1" smtClean="0">
                              <a:latin typeface="Cambria Math" panose="02040503050406030204" pitchFamily="18" charset="0"/>
                              <a:ea typeface="Cambria Math" panose="02040503050406030204" pitchFamily="18" charset="0"/>
                            </a:rPr>
                            <m:t>𝟏</m:t>
                          </m:r>
                        </m:num>
                        <m:den>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𝑹</m:t>
                              </m:r>
                            </m:e>
                            <m:sub>
                              <m:r>
                                <a:rPr lang="tr-TR" sz="2000" b="1" i="1" smtClean="0">
                                  <a:latin typeface="Cambria Math" panose="02040503050406030204" pitchFamily="18" charset="0"/>
                                  <a:ea typeface="Cambria Math" panose="02040503050406030204" pitchFamily="18" charset="0"/>
                                </a:rPr>
                                <m:t>𝒕</m:t>
                              </m:r>
                              <m:r>
                                <a:rPr lang="tr-TR" sz="2000" b="1" i="1" smtClean="0">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𝒕𝒐𝒕𝒂𝒍</m:t>
                              </m:r>
                            </m:sub>
                          </m:sSub>
                        </m:den>
                      </m:f>
                      <m:r>
                        <a:rPr lang="tr-TR" sz="2000" b="1" i="1">
                          <a:latin typeface="Cambria Math" panose="02040503050406030204" pitchFamily="18" charset="0"/>
                          <a:ea typeface="Cambria Math" panose="02040503050406030204" pitchFamily="18" charset="0"/>
                        </a:rPr>
                        <m:t>=</m:t>
                      </m:r>
                      <m:f>
                        <m:fPr>
                          <m:ctrlPr>
                            <a:rPr lang="tr-TR" sz="2000" b="1" i="1">
                              <a:latin typeface="Cambria Math" panose="02040503050406030204" pitchFamily="18" charset="0"/>
                            </a:rPr>
                          </m:ctrlPr>
                        </m:fPr>
                        <m:num>
                          <m:r>
                            <a:rPr lang="tr-TR" sz="2000" b="1" i="1" smtClean="0">
                              <a:latin typeface="Cambria Math" panose="02040503050406030204" pitchFamily="18" charset="0"/>
                              <a:ea typeface="Cambria Math" panose="02040503050406030204" pitchFamily="18" charset="0"/>
                            </a:rPr>
                            <m:t>𝟏</m:t>
                          </m:r>
                        </m:num>
                        <m:den>
                          <m:f>
                            <m:fPr>
                              <m:ctrlPr>
                                <a:rPr lang="tr-TR" sz="2000" b="1" i="1">
                                  <a:latin typeface="Cambria Math" panose="02040503050406030204" pitchFamily="18" charset="0"/>
                                </a:rPr>
                              </m:ctrlPr>
                            </m:fPr>
                            <m:num>
                              <m:r>
                                <a:rPr lang="tr-TR" sz="2000" b="1" i="1">
                                  <a:latin typeface="Cambria Math" panose="02040503050406030204" pitchFamily="18" charset="0"/>
                                </a:rPr>
                                <m:t>𝟏</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𝒉</m:t>
                                  </m:r>
                                </m:e>
                                <m:sub>
                                  <m:r>
                                    <a:rPr lang="tr-TR" sz="2000" b="1" i="1">
                                      <a:latin typeface="Cambria Math" panose="02040503050406030204" pitchFamily="18" charset="0"/>
                                    </a:rPr>
                                    <m:t>𝟏</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𝑳</m:t>
                                  </m:r>
                                </m:e>
                                <m:sub>
                                  <m:r>
                                    <a:rPr lang="tr-TR" sz="2000" b="1" i="1" smtClean="0">
                                      <a:latin typeface="Cambria Math" panose="02040503050406030204" pitchFamily="18" charset="0"/>
                                    </a:rPr>
                                    <m:t>𝑨</m:t>
                                  </m:r>
                                </m:sub>
                              </m:sSub>
                            </m:num>
                            <m:den>
                              <m:sSub>
                                <m:sSubPr>
                                  <m:ctrlPr>
                                    <a:rPr lang="tr-TR" sz="2000" b="1" i="1" smtClean="0">
                                      <a:latin typeface="Cambria Math" panose="02040503050406030204" pitchFamily="18" charset="0"/>
                                    </a:rPr>
                                  </m:ctrlPr>
                                </m:sSubPr>
                                <m:e>
                                  <m:r>
                                    <a:rPr lang="tr-TR" sz="2000" b="1" i="1" smtClean="0">
                                      <a:latin typeface="Cambria Math" panose="02040503050406030204" pitchFamily="18" charset="0"/>
                                    </a:rPr>
                                    <m:t>𝒌</m:t>
                                  </m:r>
                                </m:e>
                                <m:sub>
                                  <m:r>
                                    <a:rPr lang="tr-TR" sz="2000" b="1" i="1" smtClean="0">
                                      <a:latin typeface="Cambria Math" panose="02040503050406030204" pitchFamily="18" charset="0"/>
                                    </a:rPr>
                                    <m:t>𝑨</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𝑳</m:t>
                                  </m:r>
                                </m:e>
                                <m:sub>
                                  <m:r>
                                    <a:rPr lang="tr-TR" sz="2000" b="1" i="1" smtClean="0">
                                      <a:latin typeface="Cambria Math" panose="02040503050406030204" pitchFamily="18" charset="0"/>
                                    </a:rPr>
                                    <m:t>𝑩</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𝒌</m:t>
                                  </m:r>
                                </m:e>
                                <m:sub>
                                  <m:r>
                                    <a:rPr lang="tr-TR" sz="2000" b="1" i="1" smtClean="0">
                                      <a:latin typeface="Cambria Math" panose="02040503050406030204" pitchFamily="18" charset="0"/>
                                    </a:rPr>
                                    <m:t>𝑩</m:t>
                                  </m:r>
                                </m:sub>
                              </m:sSub>
                              <m:r>
                                <a:rPr lang="tr-TR" sz="2000" b="1" i="1">
                                  <a:latin typeface="Cambria Math" panose="02040503050406030204" pitchFamily="18" charset="0"/>
                                </a:rPr>
                                <m:t>𝑨</m:t>
                              </m:r>
                            </m:den>
                          </m:f>
                          <m:r>
                            <a:rPr lang="tr-TR" sz="2000" b="1" i="1">
                              <a:latin typeface="Cambria Math" panose="02040503050406030204" pitchFamily="18" charset="0"/>
                            </a:rPr>
                            <m:t>+</m:t>
                          </m:r>
                          <m:f>
                            <m:fPr>
                              <m:ctrlPr>
                                <a:rPr lang="tr-TR" sz="2000" b="1" i="1">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𝑳</m:t>
                                  </m:r>
                                </m:e>
                                <m:sub>
                                  <m:r>
                                    <a:rPr lang="tr-TR" sz="2000" b="1" i="1" smtClean="0">
                                      <a:latin typeface="Cambria Math" panose="02040503050406030204" pitchFamily="18" charset="0"/>
                                    </a:rPr>
                                    <m:t>𝑪</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𝒌</m:t>
                                  </m:r>
                                </m:e>
                                <m:sub>
                                  <m:r>
                                    <a:rPr lang="tr-TR" sz="2000" b="1" i="1" smtClean="0">
                                      <a:latin typeface="Cambria Math" panose="02040503050406030204" pitchFamily="18" charset="0"/>
                                    </a:rPr>
                                    <m:t>𝑪</m:t>
                                  </m:r>
                                </m:sub>
                              </m:sSub>
                              <m:r>
                                <a:rPr lang="tr-TR" sz="2000" b="1" i="1">
                                  <a:latin typeface="Cambria Math" panose="02040503050406030204" pitchFamily="18" charset="0"/>
                                </a:rPr>
                                <m:t>𝑨</m:t>
                              </m:r>
                            </m:den>
                          </m:f>
                          <m:r>
                            <m:rPr>
                              <m:nor/>
                            </m:rPr>
                            <a:rPr lang="tr-TR" sz="2000" b="1" dirty="0"/>
                            <m:t>+ </m:t>
                          </m:r>
                          <m:f>
                            <m:fPr>
                              <m:ctrlPr>
                                <a:rPr lang="tr-TR" sz="2000" b="1" i="1">
                                  <a:latin typeface="Cambria Math" panose="02040503050406030204" pitchFamily="18" charset="0"/>
                                </a:rPr>
                              </m:ctrlPr>
                            </m:fPr>
                            <m:num>
                              <m:r>
                                <a:rPr lang="tr-TR" sz="2000" b="1" i="1">
                                  <a:latin typeface="Cambria Math" panose="02040503050406030204" pitchFamily="18" charset="0"/>
                                </a:rPr>
                                <m:t>𝟏</m:t>
                              </m:r>
                            </m:num>
                            <m:den>
                              <m:sSub>
                                <m:sSubPr>
                                  <m:ctrlPr>
                                    <a:rPr lang="tr-TR" sz="2000" b="1" i="1">
                                      <a:latin typeface="Cambria Math" panose="02040503050406030204" pitchFamily="18" charset="0"/>
                                    </a:rPr>
                                  </m:ctrlPr>
                                </m:sSubPr>
                                <m:e>
                                  <m:r>
                                    <a:rPr lang="tr-TR" sz="2000" b="1" i="1">
                                      <a:latin typeface="Cambria Math" panose="02040503050406030204" pitchFamily="18" charset="0"/>
                                    </a:rPr>
                                    <m:t>𝒉</m:t>
                                  </m:r>
                                </m:e>
                                <m:sub>
                                  <m:r>
                                    <a:rPr lang="tr-TR" sz="2000" b="1" i="1" smtClean="0">
                                      <a:latin typeface="Cambria Math" panose="02040503050406030204" pitchFamily="18" charset="0"/>
                                    </a:rPr>
                                    <m:t>𝟒</m:t>
                                  </m:r>
                                </m:sub>
                              </m:sSub>
                              <m:r>
                                <a:rPr lang="tr-TR" sz="2000" b="1" i="1">
                                  <a:latin typeface="Cambria Math" panose="02040503050406030204" pitchFamily="18" charset="0"/>
                                </a:rPr>
                                <m:t>𝑨</m:t>
                              </m:r>
                            </m:den>
                          </m:f>
                        </m:den>
                      </m:f>
                    </m:oMath>
                  </m:oMathPara>
                </a14:m>
                <a:endParaRPr lang="tr-TR" sz="2000" b="1" dirty="0"/>
              </a:p>
            </p:txBody>
          </p:sp>
        </mc:Choice>
        <mc:Fallback xmlns="">
          <p:sp>
            <p:nvSpPr>
              <p:cNvPr id="8" name="TextBox 7">
                <a:extLst>
                  <a:ext uri="{FF2B5EF4-FFF2-40B4-BE49-F238E27FC236}">
                    <a16:creationId xmlns:a16="http://schemas.microsoft.com/office/drawing/2014/main" id="{15C72F11-9A8C-8DCF-73D8-F4D903CF429E}"/>
                  </a:ext>
                </a:extLst>
              </p:cNvPr>
              <p:cNvSpPr txBox="1">
                <a:spLocks noRot="1" noChangeAspect="1" noMove="1" noResize="1" noEditPoints="1" noAdjustHandles="1" noChangeArrowheads="1" noChangeShapeType="1" noTextEdit="1"/>
              </p:cNvSpPr>
              <p:nvPr/>
            </p:nvSpPr>
            <p:spPr>
              <a:xfrm>
                <a:off x="3131241" y="5878981"/>
                <a:ext cx="5357749" cy="880306"/>
              </a:xfrm>
              <a:prstGeom prst="rect">
                <a:avLst/>
              </a:prstGeom>
              <a:blipFill>
                <a:blip r:embed="rId6"/>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64118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25358" y="83530"/>
            <a:ext cx="8564580" cy="646331"/>
          </a:xfrm>
          <a:prstGeom prst="rect">
            <a:avLst/>
          </a:prstGeom>
          <a:noFill/>
        </p:spPr>
        <p:txBody>
          <a:bodyPr wrap="square" rtlCol="0">
            <a:spAutoFit/>
          </a:bodyPr>
          <a:lstStyle/>
          <a:p>
            <a:r>
              <a:rPr lang="tr-TR" sz="3600" b="1" dirty="0"/>
              <a:t>Overall Heat Transfer Coefficient</a:t>
            </a:r>
          </a:p>
        </p:txBody>
      </p:sp>
      <p:sp>
        <p:nvSpPr>
          <p:cNvPr id="3" name="Slide Number Placeholder 2"/>
          <p:cNvSpPr>
            <a:spLocks noGrp="1"/>
          </p:cNvSpPr>
          <p:nvPr>
            <p:ph type="sldNum" sz="quarter" idx="12"/>
          </p:nvPr>
        </p:nvSpPr>
        <p:spPr/>
        <p:txBody>
          <a:bodyPr/>
          <a:lstStyle/>
          <a:p>
            <a:fld id="{9DC36462-DBD6-4833-A557-4F162F5DA347}" type="slidenum">
              <a:rPr lang="tr-TR" smtClean="0"/>
              <a:t>14</a:t>
            </a:fld>
            <a:endParaRPr lang="tr-TR"/>
          </a:p>
        </p:txBody>
      </p:sp>
      <p:pic>
        <p:nvPicPr>
          <p:cNvPr id="7" name="Picture 6">
            <a:extLst>
              <a:ext uri="{FF2B5EF4-FFF2-40B4-BE49-F238E27FC236}">
                <a16:creationId xmlns:a16="http://schemas.microsoft.com/office/drawing/2014/main" id="{7F2B2738-D343-8DB2-E686-AFBAE1A384ED}"/>
              </a:ext>
            </a:extLst>
          </p:cNvPr>
          <p:cNvPicPr>
            <a:picLocks noChangeAspect="1"/>
          </p:cNvPicPr>
          <p:nvPr/>
        </p:nvPicPr>
        <p:blipFill>
          <a:blip r:embed="rId3"/>
          <a:stretch>
            <a:fillRect/>
          </a:stretch>
        </p:blipFill>
        <p:spPr>
          <a:xfrm>
            <a:off x="1861610" y="1010717"/>
            <a:ext cx="8468779" cy="2135606"/>
          </a:xfrm>
          <a:prstGeom prst="rect">
            <a:avLst/>
          </a:prstGeom>
          <a:ln>
            <a:solidFill>
              <a:schemeClr val="tx1"/>
            </a:solidFill>
          </a:ln>
        </p:spPr>
      </p:pic>
      <p:sp>
        <p:nvSpPr>
          <p:cNvPr id="8" name="TextBox 7">
            <a:extLst>
              <a:ext uri="{FF2B5EF4-FFF2-40B4-BE49-F238E27FC236}">
                <a16:creationId xmlns:a16="http://schemas.microsoft.com/office/drawing/2014/main" id="{FFFC7F4A-64B6-ED4C-F776-C2D4FF0953F4}"/>
              </a:ext>
            </a:extLst>
          </p:cNvPr>
          <p:cNvSpPr txBox="1"/>
          <p:nvPr/>
        </p:nvSpPr>
        <p:spPr>
          <a:xfrm>
            <a:off x="427011" y="3235835"/>
            <a:ext cx="11328922" cy="830997"/>
          </a:xfrm>
          <a:prstGeom prst="rect">
            <a:avLst/>
          </a:prstGeom>
          <a:noFill/>
        </p:spPr>
        <p:txBody>
          <a:bodyPr wrap="square" rtlCol="0">
            <a:spAutoFit/>
          </a:bodyPr>
          <a:lstStyle/>
          <a:p>
            <a:r>
              <a:rPr lang="tr-TR" sz="2400" b="1" dirty="0"/>
              <a:t>For tubular heat exchangers, we must take into account the conduction resistance in the wall and convection resistances of the fluids at the inner and outer tube surfaces.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EBCD53-1A85-7F08-A07F-60150A3FB876}"/>
                  </a:ext>
                </a:extLst>
              </p:cNvPr>
              <p:cNvSpPr txBox="1"/>
              <p:nvPr/>
            </p:nvSpPr>
            <p:spPr>
              <a:xfrm>
                <a:off x="197981" y="4235698"/>
                <a:ext cx="5660267" cy="1082156"/>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𝑼𝑨</m:t>
                      </m:r>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m:t>
                              </m:r>
                            </m:e>
                            <m:sub>
                              <m:r>
                                <a:rPr lang="tr-TR" sz="2400" b="1" i="1" smtClean="0">
                                  <a:latin typeface="Cambria Math" panose="02040503050406030204" pitchFamily="18" charset="0"/>
                                  <a:ea typeface="Cambria Math" panose="02040503050406030204" pitchFamily="18" charset="0"/>
                                </a:rPr>
                                <m:t>𝒕</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𝒕𝒐𝒕𝒂𝒍</m:t>
                              </m:r>
                            </m:sub>
                          </m:sSub>
                        </m:den>
                      </m:f>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smtClean="0">
                                      <a:latin typeface="Cambria Math" panose="02040503050406030204" pitchFamily="18" charset="0"/>
                                    </a:rPr>
                                    <m:t>𝒊</m:t>
                                  </m:r>
                                </m:sub>
                              </m:sSub>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𝑨</m:t>
                                  </m:r>
                                </m:e>
                                <m:sub>
                                  <m:r>
                                    <a:rPr lang="tr-TR" sz="2400" b="1" i="1" smtClean="0">
                                      <a:latin typeface="Cambria Math" panose="02040503050406030204" pitchFamily="18" charset="0"/>
                                    </a:rPr>
                                    <m:t>𝒊</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smtClean="0">
                                  <a:latin typeface="Cambria Math" panose="02040503050406030204" pitchFamily="18" charset="0"/>
                                </a:rPr>
                                <m:t>𝒍𝒏</m:t>
                              </m:r>
                              <m:r>
                                <a:rPr lang="tr-TR" sz="2400" b="1" i="1" smtClean="0">
                                  <a:latin typeface="Cambria Math" panose="02040503050406030204" pitchFamily="18" charset="0"/>
                                </a:rPr>
                                <m:t>(</m:t>
                              </m:r>
                              <m:f>
                                <m:fPr>
                                  <m:type m:val="lin"/>
                                  <m:ctrlPr>
                                    <a:rPr lang="tr-TR" sz="2400" b="1" i="1" smtClean="0">
                                      <a:latin typeface="Cambria Math" panose="02040503050406030204" pitchFamily="18" charset="0"/>
                                    </a:rPr>
                                  </m:ctrlPr>
                                </m:fPr>
                                <m:num>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𝑫</m:t>
                                      </m:r>
                                    </m:e>
                                    <m:sub>
                                      <m:r>
                                        <a:rPr lang="tr-TR" sz="2400" b="1" i="1" smtClean="0">
                                          <a:latin typeface="Cambria Math" panose="02040503050406030204" pitchFamily="18" charset="0"/>
                                        </a:rPr>
                                        <m:t>𝒊</m:t>
                                      </m:r>
                                    </m:sub>
                                  </m:sSub>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𝑫</m:t>
                                      </m:r>
                                    </m:e>
                                    <m:sub>
                                      <m:r>
                                        <a:rPr lang="tr-TR" sz="2400" b="1" i="1" smtClean="0">
                                          <a:latin typeface="Cambria Math" panose="02040503050406030204" pitchFamily="18" charset="0"/>
                                        </a:rPr>
                                        <m:t>𝒐</m:t>
                                      </m:r>
                                    </m:sub>
                                  </m:sSub>
                                </m:den>
                              </m:f>
                              <m:r>
                                <a:rPr lang="tr-TR" sz="2400" b="1" i="1" smtClean="0">
                                  <a:latin typeface="Cambria Math" panose="02040503050406030204" pitchFamily="18" charset="0"/>
                                </a:rPr>
                                <m:t>)</m:t>
                              </m:r>
                            </m:num>
                            <m:den>
                              <m:r>
                                <a:rPr lang="tr-TR" sz="2400" b="1" i="1" smtClean="0">
                                  <a:latin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𝝅</m:t>
                              </m:r>
                              <m:r>
                                <a:rPr lang="tr-TR" sz="2400" b="1" i="1" smtClean="0">
                                  <a:latin typeface="Cambria Math" panose="02040503050406030204" pitchFamily="18" charset="0"/>
                                  <a:ea typeface="Cambria Math" panose="02040503050406030204" pitchFamily="18" charset="0"/>
                                </a:rPr>
                                <m:t>𝒌𝑳</m:t>
                              </m:r>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smtClean="0">
                                      <a:latin typeface="Cambria Math" panose="02040503050406030204" pitchFamily="18" charset="0"/>
                                    </a:rPr>
                                    <m:t>𝒐</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smtClean="0">
                                      <a:latin typeface="Cambria Math" panose="02040503050406030204" pitchFamily="18" charset="0"/>
                                    </a:rPr>
                                    <m:t>𝒐</m:t>
                                  </m:r>
                                </m:sub>
                              </m:sSub>
                            </m:den>
                          </m:f>
                        </m:den>
                      </m:f>
                    </m:oMath>
                  </m:oMathPara>
                </a14:m>
                <a:endParaRPr lang="tr-TR" sz="2400" b="1" dirty="0"/>
              </a:p>
            </p:txBody>
          </p:sp>
        </mc:Choice>
        <mc:Fallback xmlns="">
          <p:sp>
            <p:nvSpPr>
              <p:cNvPr id="9" name="TextBox 8">
                <a:extLst>
                  <a:ext uri="{FF2B5EF4-FFF2-40B4-BE49-F238E27FC236}">
                    <a16:creationId xmlns:a16="http://schemas.microsoft.com/office/drawing/2014/main" id="{15EBCD53-1A85-7F08-A07F-60150A3FB876}"/>
                  </a:ext>
                </a:extLst>
              </p:cNvPr>
              <p:cNvSpPr txBox="1">
                <a:spLocks noRot="1" noChangeAspect="1" noMove="1" noResize="1" noEditPoints="1" noAdjustHandles="1" noChangeArrowheads="1" noChangeShapeType="1" noTextEdit="1"/>
              </p:cNvSpPr>
              <p:nvPr/>
            </p:nvSpPr>
            <p:spPr>
              <a:xfrm>
                <a:off x="197981" y="4235698"/>
                <a:ext cx="5660267" cy="1082156"/>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869734-ADF8-F609-38EE-2452A950037C}"/>
                  </a:ext>
                </a:extLst>
              </p:cNvPr>
              <p:cNvSpPr txBox="1"/>
              <p:nvPr/>
            </p:nvSpPr>
            <p:spPr>
              <a:xfrm>
                <a:off x="6727044" y="4388657"/>
                <a:ext cx="4349652" cy="77623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r>
                            <a:rPr lang="tr-TR" sz="2400" b="1" i="1">
                              <a:latin typeface="Cambria Math" panose="02040503050406030204" pitchFamily="18" charset="0"/>
                            </a:rPr>
                            <m:t>𝑼𝑨</m:t>
                          </m:r>
                        </m:den>
                      </m:f>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𝒊</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𝒊</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𝒍𝒏</m:t>
                          </m:r>
                          <m:r>
                            <a:rPr lang="tr-TR" sz="2400" b="1" i="1">
                              <a:latin typeface="Cambria Math" panose="02040503050406030204" pitchFamily="18" charset="0"/>
                            </a:rPr>
                            <m:t>(</m:t>
                          </m:r>
                          <m:f>
                            <m:fPr>
                              <m:type m:val="lin"/>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𝑫</m:t>
                                  </m:r>
                                </m:e>
                                <m:sub>
                                  <m:r>
                                    <a:rPr lang="tr-TR" sz="2400" b="1" i="1">
                                      <a:latin typeface="Cambria Math" panose="02040503050406030204" pitchFamily="18" charset="0"/>
                                    </a:rPr>
                                    <m:t>𝒊</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𝑫</m:t>
                                  </m:r>
                                </m:e>
                                <m:sub>
                                  <m:r>
                                    <a:rPr lang="tr-TR" sz="2400" b="1" i="1">
                                      <a:latin typeface="Cambria Math" panose="02040503050406030204" pitchFamily="18" charset="0"/>
                                    </a:rPr>
                                    <m:t>𝒐</m:t>
                                  </m:r>
                                </m:sub>
                              </m:sSub>
                            </m:den>
                          </m:f>
                          <m:r>
                            <a:rPr lang="tr-TR" sz="2400" b="1" i="1">
                              <a:latin typeface="Cambria Math" panose="02040503050406030204" pitchFamily="18" charset="0"/>
                            </a:rPr>
                            <m:t>)</m:t>
                          </m:r>
                        </m:num>
                        <m:den>
                          <m:r>
                            <a:rPr lang="tr-TR" sz="2400" b="1" i="1">
                              <a:latin typeface="Cambria Math" panose="02040503050406030204" pitchFamily="18" charset="0"/>
                            </a:rPr>
                            <m:t>𝟐</m:t>
                          </m:r>
                          <m:r>
                            <a:rPr lang="tr-TR" sz="2400" b="1" i="1">
                              <a:latin typeface="Cambria Math" panose="02040503050406030204" pitchFamily="18" charset="0"/>
                              <a:ea typeface="Cambria Math" panose="02040503050406030204" pitchFamily="18" charset="0"/>
                            </a:rPr>
                            <m:t>𝝅</m:t>
                          </m:r>
                          <m:r>
                            <a:rPr lang="tr-TR" sz="2400" b="1" i="1">
                              <a:latin typeface="Cambria Math" panose="02040503050406030204" pitchFamily="18" charset="0"/>
                              <a:ea typeface="Cambria Math" panose="02040503050406030204" pitchFamily="18" charset="0"/>
                            </a:rPr>
                            <m:t>𝒌𝑳</m:t>
                          </m:r>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𝒐</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𝒐</m:t>
                              </m:r>
                            </m:sub>
                          </m:sSub>
                        </m:den>
                      </m:f>
                    </m:oMath>
                  </m:oMathPara>
                </a14:m>
                <a:endParaRPr lang="tr-TR" sz="2400" b="1" dirty="0"/>
              </a:p>
            </p:txBody>
          </p:sp>
        </mc:Choice>
        <mc:Fallback xmlns="">
          <p:sp>
            <p:nvSpPr>
              <p:cNvPr id="10" name="TextBox 9">
                <a:extLst>
                  <a:ext uri="{FF2B5EF4-FFF2-40B4-BE49-F238E27FC236}">
                    <a16:creationId xmlns:a16="http://schemas.microsoft.com/office/drawing/2014/main" id="{A9869734-ADF8-F609-38EE-2452A950037C}"/>
                  </a:ext>
                </a:extLst>
              </p:cNvPr>
              <p:cNvSpPr txBox="1">
                <a:spLocks noRot="1" noChangeAspect="1" noMove="1" noResize="1" noEditPoints="1" noAdjustHandles="1" noChangeArrowheads="1" noChangeShapeType="1" noTextEdit="1"/>
              </p:cNvSpPr>
              <p:nvPr/>
            </p:nvSpPr>
            <p:spPr>
              <a:xfrm>
                <a:off x="6727044" y="4388657"/>
                <a:ext cx="4349652" cy="776238"/>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1" name="Arrow: Right 10">
            <a:extLst>
              <a:ext uri="{FF2B5EF4-FFF2-40B4-BE49-F238E27FC236}">
                <a16:creationId xmlns:a16="http://schemas.microsoft.com/office/drawing/2014/main" id="{C3C8FBAC-A8DE-FD3A-55F6-7F8752CF1308}"/>
              </a:ext>
            </a:extLst>
          </p:cNvPr>
          <p:cNvSpPr/>
          <p:nvPr/>
        </p:nvSpPr>
        <p:spPr>
          <a:xfrm>
            <a:off x="6058451" y="4621161"/>
            <a:ext cx="452284" cy="3244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a:extLst>
              <a:ext uri="{FF2B5EF4-FFF2-40B4-BE49-F238E27FC236}">
                <a16:creationId xmlns:a16="http://schemas.microsoft.com/office/drawing/2014/main" id="{DB842995-DF34-C54F-F95D-CE2ADC1D4044}"/>
              </a:ext>
            </a:extLst>
          </p:cNvPr>
          <p:cNvSpPr txBox="1"/>
          <p:nvPr/>
        </p:nvSpPr>
        <p:spPr>
          <a:xfrm>
            <a:off x="427011" y="5397393"/>
            <a:ext cx="1955920" cy="461665"/>
          </a:xfrm>
          <a:prstGeom prst="rect">
            <a:avLst/>
          </a:prstGeom>
          <a:noFill/>
        </p:spPr>
        <p:txBody>
          <a:bodyPr wrap="square" rtlCol="0">
            <a:spAutoFit/>
          </a:bodyPr>
          <a:lstStyle/>
          <a:p>
            <a:r>
              <a:rPr lang="tr-TR" sz="2400" b="1" dirty="0"/>
              <a:t>Note that: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ABA412-5CA0-1A1E-F2CC-70C6F39137A7}"/>
                  </a:ext>
                </a:extLst>
              </p:cNvPr>
              <p:cNvSpPr txBox="1"/>
              <p:nvPr/>
            </p:nvSpPr>
            <p:spPr>
              <a:xfrm>
                <a:off x="513388" y="5938597"/>
                <a:ext cx="2696443" cy="75604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r>
                            <a:rPr lang="tr-TR" sz="2400" b="1" i="1">
                              <a:latin typeface="Cambria Math" panose="02040503050406030204" pitchFamily="18" charset="0"/>
                            </a:rPr>
                            <m:t>𝑼𝑨</m:t>
                          </m:r>
                        </m:den>
                      </m:f>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smtClean="0">
                                  <a:latin typeface="Cambria Math" panose="02040503050406030204" pitchFamily="18" charset="0"/>
                                </a:rPr>
                                <m:t>𝑼</m:t>
                              </m:r>
                            </m:e>
                            <m:sub>
                              <m:r>
                                <a:rPr lang="tr-TR" sz="2400" b="1" i="1">
                                  <a:latin typeface="Cambria Math" panose="02040503050406030204" pitchFamily="18" charset="0"/>
                                </a:rPr>
                                <m:t>𝒊</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𝒊</m:t>
                              </m:r>
                            </m:sub>
                          </m:sSub>
                        </m:den>
                      </m:f>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smtClean="0">
                                  <a:latin typeface="Cambria Math" panose="02040503050406030204" pitchFamily="18" charset="0"/>
                                </a:rPr>
                                <m:t>𝑼</m:t>
                              </m:r>
                            </m:e>
                            <m:sub>
                              <m:r>
                                <a:rPr lang="tr-TR" sz="2400" b="1" i="1">
                                  <a:latin typeface="Cambria Math" panose="02040503050406030204" pitchFamily="18" charset="0"/>
                                </a:rPr>
                                <m:t>𝒐</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𝒐</m:t>
                              </m:r>
                            </m:sub>
                          </m:sSub>
                        </m:den>
                      </m:f>
                    </m:oMath>
                  </m:oMathPara>
                </a14:m>
                <a:endParaRPr lang="tr-TR" sz="2400" b="1" dirty="0"/>
              </a:p>
            </p:txBody>
          </p:sp>
        </mc:Choice>
        <mc:Fallback xmlns="">
          <p:sp>
            <p:nvSpPr>
              <p:cNvPr id="13" name="TextBox 12">
                <a:extLst>
                  <a:ext uri="{FF2B5EF4-FFF2-40B4-BE49-F238E27FC236}">
                    <a16:creationId xmlns:a16="http://schemas.microsoft.com/office/drawing/2014/main" id="{A2ABA412-5CA0-1A1E-F2CC-70C6F39137A7}"/>
                  </a:ext>
                </a:extLst>
              </p:cNvPr>
              <p:cNvSpPr txBox="1">
                <a:spLocks noRot="1" noChangeAspect="1" noMove="1" noResize="1" noEditPoints="1" noAdjustHandles="1" noChangeArrowheads="1" noChangeShapeType="1" noTextEdit="1"/>
              </p:cNvSpPr>
              <p:nvPr/>
            </p:nvSpPr>
            <p:spPr>
              <a:xfrm>
                <a:off x="513388" y="5938597"/>
                <a:ext cx="2696443" cy="756041"/>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4" name="TextBox 13">
            <a:extLst>
              <a:ext uri="{FF2B5EF4-FFF2-40B4-BE49-F238E27FC236}">
                <a16:creationId xmlns:a16="http://schemas.microsoft.com/office/drawing/2014/main" id="{E22AC9F3-D29A-2177-D3FE-DF35E00D1848}"/>
              </a:ext>
            </a:extLst>
          </p:cNvPr>
          <p:cNvSpPr txBox="1"/>
          <p:nvPr/>
        </p:nvSpPr>
        <p:spPr>
          <a:xfrm>
            <a:off x="4861888" y="5756617"/>
            <a:ext cx="3730312" cy="461665"/>
          </a:xfrm>
          <a:prstGeom prst="rect">
            <a:avLst/>
          </a:prstGeom>
          <a:noFill/>
        </p:spPr>
        <p:txBody>
          <a:bodyPr wrap="square" rtlCol="0">
            <a:spAutoFit/>
          </a:bodyPr>
          <a:lstStyle/>
          <a:p>
            <a:r>
              <a:rPr lang="tr-TR" sz="2400" b="1" dirty="0"/>
              <a:t>where inner tube surface: </a:t>
            </a:r>
          </a:p>
        </p:txBody>
      </p:sp>
      <p:sp>
        <p:nvSpPr>
          <p:cNvPr id="15" name="TextBox 14">
            <a:extLst>
              <a:ext uri="{FF2B5EF4-FFF2-40B4-BE49-F238E27FC236}">
                <a16:creationId xmlns:a16="http://schemas.microsoft.com/office/drawing/2014/main" id="{C6D5D7B7-1BB4-CAC4-0971-3E18051DECAB}"/>
              </a:ext>
            </a:extLst>
          </p:cNvPr>
          <p:cNvSpPr txBox="1"/>
          <p:nvPr/>
        </p:nvSpPr>
        <p:spPr>
          <a:xfrm>
            <a:off x="4880288" y="6259810"/>
            <a:ext cx="3730312" cy="461665"/>
          </a:xfrm>
          <a:prstGeom prst="rect">
            <a:avLst/>
          </a:prstGeom>
          <a:noFill/>
        </p:spPr>
        <p:txBody>
          <a:bodyPr wrap="square" rtlCol="0">
            <a:spAutoFit/>
          </a:bodyPr>
          <a:lstStyle/>
          <a:p>
            <a:r>
              <a:rPr lang="tr-TR" sz="2400" b="1" dirty="0"/>
              <a:t>where outer tube surface: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496BAF-325D-43D7-22DD-2B2E8B3CAB03}"/>
                  </a:ext>
                </a:extLst>
              </p:cNvPr>
              <p:cNvSpPr txBox="1"/>
              <p:nvPr/>
            </p:nvSpPr>
            <p:spPr>
              <a:xfrm>
                <a:off x="8592200" y="5802783"/>
                <a:ext cx="1490088"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𝒊</m:t>
                          </m:r>
                        </m:sub>
                      </m:sSub>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𝑫</m:t>
                          </m:r>
                        </m:e>
                        <m:sub>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𝑳</m:t>
                      </m:r>
                    </m:oMath>
                  </m:oMathPara>
                </a14:m>
                <a:endParaRPr lang="tr-TR" sz="2400" b="1" dirty="0"/>
              </a:p>
            </p:txBody>
          </p:sp>
        </mc:Choice>
        <mc:Fallback xmlns="">
          <p:sp>
            <p:nvSpPr>
              <p:cNvPr id="16" name="TextBox 15">
                <a:extLst>
                  <a:ext uri="{FF2B5EF4-FFF2-40B4-BE49-F238E27FC236}">
                    <a16:creationId xmlns:a16="http://schemas.microsoft.com/office/drawing/2014/main" id="{B7496BAF-325D-43D7-22DD-2B2E8B3CAB03}"/>
                  </a:ext>
                </a:extLst>
              </p:cNvPr>
              <p:cNvSpPr txBox="1">
                <a:spLocks noRot="1" noChangeAspect="1" noMove="1" noResize="1" noEditPoints="1" noAdjustHandles="1" noChangeArrowheads="1" noChangeShapeType="1" noTextEdit="1"/>
              </p:cNvSpPr>
              <p:nvPr/>
            </p:nvSpPr>
            <p:spPr>
              <a:xfrm>
                <a:off x="8592200" y="5802783"/>
                <a:ext cx="1490088" cy="369332"/>
              </a:xfrm>
              <a:prstGeom prst="rect">
                <a:avLst/>
              </a:prstGeom>
              <a:blipFill>
                <a:blip r:embed="rId7"/>
                <a:stretch>
                  <a:fillRect l="-3644" r="-3644" b="-1612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439C1E-675F-B537-7FCA-C66AA3C32846}"/>
                  </a:ext>
                </a:extLst>
              </p:cNvPr>
              <p:cNvSpPr txBox="1"/>
              <p:nvPr/>
            </p:nvSpPr>
            <p:spPr>
              <a:xfrm>
                <a:off x="8592200" y="6316617"/>
                <a:ext cx="1583062"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a:latin typeface="Cambria Math" panose="02040503050406030204" pitchFamily="18" charset="0"/>
                            </a:rPr>
                            <m:t>𝑨</m:t>
                          </m:r>
                        </m:e>
                        <m:sub>
                          <m:r>
                            <a:rPr lang="tr-TR" sz="2400" b="1" i="1" smtClean="0">
                              <a:latin typeface="Cambria Math" panose="02040503050406030204" pitchFamily="18" charset="0"/>
                            </a:rPr>
                            <m:t>𝒐</m:t>
                          </m:r>
                        </m:sub>
                      </m:sSub>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𝑫</m:t>
                          </m:r>
                        </m:e>
                        <m:sub>
                          <m:r>
                            <a:rPr lang="tr-TR" sz="2400" b="1" i="1" smtClean="0">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𝑳</m:t>
                      </m:r>
                    </m:oMath>
                  </m:oMathPara>
                </a14:m>
                <a:endParaRPr lang="tr-TR" sz="2400" b="1" dirty="0"/>
              </a:p>
            </p:txBody>
          </p:sp>
        </mc:Choice>
        <mc:Fallback xmlns="">
          <p:sp>
            <p:nvSpPr>
              <p:cNvPr id="17" name="TextBox 16">
                <a:extLst>
                  <a:ext uri="{FF2B5EF4-FFF2-40B4-BE49-F238E27FC236}">
                    <a16:creationId xmlns:a16="http://schemas.microsoft.com/office/drawing/2014/main" id="{B4439C1E-675F-B537-7FCA-C66AA3C32846}"/>
                  </a:ext>
                </a:extLst>
              </p:cNvPr>
              <p:cNvSpPr txBox="1">
                <a:spLocks noRot="1" noChangeAspect="1" noMove="1" noResize="1" noEditPoints="1" noAdjustHandles="1" noChangeArrowheads="1" noChangeShapeType="1" noTextEdit="1"/>
              </p:cNvSpPr>
              <p:nvPr/>
            </p:nvSpPr>
            <p:spPr>
              <a:xfrm>
                <a:off x="8592200" y="6316617"/>
                <a:ext cx="1583062" cy="369332"/>
              </a:xfrm>
              <a:prstGeom prst="rect">
                <a:avLst/>
              </a:prstGeom>
              <a:blipFill>
                <a:blip r:embed="rId8"/>
                <a:stretch>
                  <a:fillRect l="-3435" r="-3435" b="-9524"/>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51073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9180216" cy="584775"/>
          </a:xfrm>
          <a:prstGeom prst="rect">
            <a:avLst/>
          </a:prstGeom>
          <a:noFill/>
        </p:spPr>
        <p:txBody>
          <a:bodyPr wrap="square" rtlCol="0">
            <a:spAutoFit/>
          </a:bodyPr>
          <a:lstStyle/>
          <a:p>
            <a:r>
              <a:rPr lang="tr-TR" sz="3200" b="1" dirty="0"/>
              <a:t>FOULING</a:t>
            </a:r>
          </a:p>
        </p:txBody>
      </p:sp>
      <p:sp>
        <p:nvSpPr>
          <p:cNvPr id="2" name="TextBox 1">
            <a:extLst>
              <a:ext uri="{FF2B5EF4-FFF2-40B4-BE49-F238E27FC236}">
                <a16:creationId xmlns:a16="http://schemas.microsoft.com/office/drawing/2014/main" id="{DFAF07E1-07ED-F018-EAEE-55A8B1FD236E}"/>
              </a:ext>
            </a:extLst>
          </p:cNvPr>
          <p:cNvSpPr txBox="1"/>
          <p:nvPr/>
        </p:nvSpPr>
        <p:spPr>
          <a:xfrm>
            <a:off x="217281" y="863617"/>
            <a:ext cx="11328922" cy="2677656"/>
          </a:xfrm>
          <a:prstGeom prst="rect">
            <a:avLst/>
          </a:prstGeom>
          <a:noFill/>
        </p:spPr>
        <p:txBody>
          <a:bodyPr wrap="square" rtlCol="0">
            <a:spAutoFit/>
          </a:bodyPr>
          <a:lstStyle/>
          <a:p>
            <a:pPr marL="342900" indent="-342900" algn="just">
              <a:buFont typeface="Arial" panose="020B0604020202020204" pitchFamily="34" charset="0"/>
              <a:buChar char="•"/>
            </a:pPr>
            <a:r>
              <a:rPr lang="tr-TR" sz="2400" b="1" dirty="0"/>
              <a:t>Heat exchanger surfaces are subject to </a:t>
            </a:r>
            <a:r>
              <a:rPr lang="tr-TR" sz="2400" b="1" i="1" dirty="0">
                <a:solidFill>
                  <a:srgbClr val="0000FF"/>
                </a:solidFill>
              </a:rPr>
              <a:t>fouling</a:t>
            </a:r>
            <a:r>
              <a:rPr lang="tr-TR" sz="2400" b="1" dirty="0"/>
              <a:t> by fluid impurities, rust formation, or other reactions between the fluid and the wall material. The subsequent deposition of a film or scale on the surface can greatly increase the resistance to heat transfer between fluids. </a:t>
            </a:r>
          </a:p>
          <a:p>
            <a:pPr marL="342900" indent="-342900" algn="just">
              <a:buFont typeface="Arial" panose="020B0604020202020204" pitchFamily="34" charset="0"/>
              <a:buChar char="•"/>
            </a:pPr>
            <a:r>
              <a:rPr lang="tr-TR" sz="2400" b="1" dirty="0"/>
              <a:t>Additional thermal resistance can be introduced: </a:t>
            </a:r>
            <a:r>
              <a:rPr lang="tr-TR" sz="2400" b="1" i="1" dirty="0">
                <a:solidFill>
                  <a:srgbClr val="FF0000"/>
                </a:solidFill>
              </a:rPr>
              <a:t>The Fouling Factor, R</a:t>
            </a:r>
            <a:r>
              <a:rPr lang="tr-TR" sz="2400" b="1" i="1" baseline="-25000" dirty="0">
                <a:solidFill>
                  <a:srgbClr val="FF0000"/>
                </a:solidFill>
              </a:rPr>
              <a:t>f</a:t>
            </a:r>
            <a:r>
              <a:rPr lang="tr-TR" sz="2400" b="1" i="1" dirty="0">
                <a:solidFill>
                  <a:srgbClr val="FF6600"/>
                </a:solidFill>
              </a:rPr>
              <a:t>.</a:t>
            </a:r>
          </a:p>
          <a:p>
            <a:pPr marL="800100" lvl="1" indent="-342900" algn="just">
              <a:buFont typeface="Arial" panose="020B0604020202020204" pitchFamily="34" charset="0"/>
              <a:buChar char="•"/>
            </a:pPr>
            <a:r>
              <a:rPr lang="tr-TR" sz="2400" b="1" i="1" dirty="0"/>
              <a:t>Depends on operating temperature, fluid velocity, and length of service of the heat exchanger. It is variable during the heat exchanger operation.</a:t>
            </a:r>
          </a:p>
        </p:txBody>
      </p:sp>
      <p:pic>
        <p:nvPicPr>
          <p:cNvPr id="7" name="Picture 6">
            <a:extLst>
              <a:ext uri="{FF2B5EF4-FFF2-40B4-BE49-F238E27FC236}">
                <a16:creationId xmlns:a16="http://schemas.microsoft.com/office/drawing/2014/main" id="{3433D049-2112-8C62-82E0-3DF7C814915F}"/>
              </a:ext>
            </a:extLst>
          </p:cNvPr>
          <p:cNvPicPr>
            <a:picLocks noChangeAspect="1"/>
          </p:cNvPicPr>
          <p:nvPr/>
        </p:nvPicPr>
        <p:blipFill>
          <a:blip r:embed="rId4"/>
          <a:stretch>
            <a:fillRect/>
          </a:stretch>
        </p:blipFill>
        <p:spPr>
          <a:xfrm>
            <a:off x="8131277" y="3526321"/>
            <a:ext cx="3617300" cy="3192597"/>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92455F-347C-8C4D-28FA-FF2E2ACE605C}"/>
                  </a:ext>
                </a:extLst>
              </p:cNvPr>
              <p:cNvSpPr txBox="1"/>
              <p:nvPr/>
            </p:nvSpPr>
            <p:spPr>
              <a:xfrm>
                <a:off x="1655864" y="3526321"/>
                <a:ext cx="6049861" cy="86113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r>
                            <a:rPr lang="tr-TR" sz="2400" b="1" i="1">
                              <a:latin typeface="Cambria Math" panose="02040503050406030204" pitchFamily="18" charset="0"/>
                            </a:rPr>
                            <m:t>𝑼𝑨</m:t>
                          </m:r>
                        </m:den>
                      </m:f>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𝒊</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𝒊</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sSubSup>
                            <m:sSubSupPr>
                              <m:ctrlPr>
                                <a:rPr lang="tr-TR" sz="2400" b="1" i="1" smtClean="0">
                                  <a:latin typeface="Cambria Math" panose="02040503050406030204" pitchFamily="18" charset="0"/>
                                </a:rPr>
                              </m:ctrlPr>
                            </m:sSubSupPr>
                            <m:e>
                              <m:r>
                                <a:rPr lang="tr-TR" sz="2400" b="1" i="1" smtClean="0">
                                  <a:latin typeface="Cambria Math" panose="02040503050406030204" pitchFamily="18" charset="0"/>
                                </a:rPr>
                                <m:t>𝑹</m:t>
                              </m:r>
                            </m:e>
                            <m:sub>
                              <m:r>
                                <a:rPr lang="tr-TR" sz="2400" b="1" i="1" smtClean="0">
                                  <a:latin typeface="Cambria Math" panose="02040503050406030204" pitchFamily="18" charset="0"/>
                                </a:rPr>
                                <m:t>𝒇</m:t>
                              </m:r>
                              <m:r>
                                <a:rPr lang="tr-TR" sz="2400" b="1" i="1" smtClean="0">
                                  <a:latin typeface="Cambria Math" panose="02040503050406030204" pitchFamily="18" charset="0"/>
                                </a:rPr>
                                <m:t>,</m:t>
                              </m:r>
                              <m:r>
                                <a:rPr lang="tr-TR" sz="2400" b="1" i="1" smtClean="0">
                                  <a:latin typeface="Cambria Math" panose="02040503050406030204" pitchFamily="18" charset="0"/>
                                </a:rPr>
                                <m:t>𝒊</m:t>
                              </m:r>
                            </m:sub>
                            <m:sup>
                              <m:r>
                                <a:rPr lang="tr-TR" sz="2400" b="1" i="1" smtClean="0">
                                  <a:latin typeface="Cambria Math" panose="02040503050406030204" pitchFamily="18" charset="0"/>
                                </a:rPr>
                                <m:t>"</m:t>
                              </m:r>
                            </m:sup>
                          </m:sSubSup>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𝒊</m:t>
                              </m:r>
                            </m:sub>
                          </m:sSub>
                        </m:den>
                      </m:f>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𝒍𝒏</m:t>
                          </m:r>
                          <m:r>
                            <a:rPr lang="tr-TR" sz="2400" b="1" i="1">
                              <a:latin typeface="Cambria Math" panose="02040503050406030204" pitchFamily="18" charset="0"/>
                            </a:rPr>
                            <m:t>(</m:t>
                          </m:r>
                          <m:f>
                            <m:fPr>
                              <m:type m:val="lin"/>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𝑫</m:t>
                                  </m:r>
                                </m:e>
                                <m:sub>
                                  <m:r>
                                    <a:rPr lang="tr-TR" sz="2400" b="1" i="1">
                                      <a:latin typeface="Cambria Math" panose="02040503050406030204" pitchFamily="18" charset="0"/>
                                    </a:rPr>
                                    <m:t>𝒊</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𝑫</m:t>
                                  </m:r>
                                </m:e>
                                <m:sub>
                                  <m:r>
                                    <a:rPr lang="tr-TR" sz="2400" b="1" i="1">
                                      <a:latin typeface="Cambria Math" panose="02040503050406030204" pitchFamily="18" charset="0"/>
                                    </a:rPr>
                                    <m:t>𝒐</m:t>
                                  </m:r>
                                </m:sub>
                              </m:sSub>
                            </m:den>
                          </m:f>
                          <m:r>
                            <a:rPr lang="tr-TR" sz="2400" b="1" i="1">
                              <a:latin typeface="Cambria Math" panose="02040503050406030204" pitchFamily="18" charset="0"/>
                            </a:rPr>
                            <m:t>)</m:t>
                          </m:r>
                        </m:num>
                        <m:den>
                          <m:r>
                            <a:rPr lang="tr-TR" sz="2400" b="1" i="1">
                              <a:latin typeface="Cambria Math" panose="02040503050406030204" pitchFamily="18" charset="0"/>
                            </a:rPr>
                            <m:t>𝟐</m:t>
                          </m:r>
                          <m:r>
                            <a:rPr lang="tr-TR" sz="2400" b="1" i="1">
                              <a:latin typeface="Cambria Math" panose="02040503050406030204" pitchFamily="18" charset="0"/>
                              <a:ea typeface="Cambria Math" panose="02040503050406030204" pitchFamily="18" charset="0"/>
                            </a:rPr>
                            <m:t>𝝅</m:t>
                          </m:r>
                          <m:r>
                            <a:rPr lang="tr-TR" sz="2400" b="1" i="1">
                              <a:latin typeface="Cambria Math" panose="02040503050406030204" pitchFamily="18" charset="0"/>
                              <a:ea typeface="Cambria Math" panose="02040503050406030204" pitchFamily="18" charset="0"/>
                            </a:rPr>
                            <m:t>𝒌𝑳</m:t>
                          </m:r>
                        </m:den>
                      </m:f>
                      <m:r>
                        <a:rPr lang="tr-TR" sz="2400" b="1" i="1">
                          <a:latin typeface="Cambria Math" panose="02040503050406030204" pitchFamily="18" charset="0"/>
                        </a:rPr>
                        <m:t>+</m:t>
                      </m:r>
                      <m:f>
                        <m:fPr>
                          <m:ctrlPr>
                            <a:rPr lang="tr-TR" sz="2400" b="1" i="1">
                              <a:latin typeface="Cambria Math" panose="02040503050406030204" pitchFamily="18" charset="0"/>
                            </a:rPr>
                          </m:ctrlPr>
                        </m:fPr>
                        <m:num>
                          <m:sSubSup>
                            <m:sSubSupPr>
                              <m:ctrlPr>
                                <a:rPr lang="tr-TR" sz="2400" b="1" i="1">
                                  <a:latin typeface="Cambria Math" panose="02040503050406030204" pitchFamily="18" charset="0"/>
                                </a:rPr>
                              </m:ctrlPr>
                            </m:sSubSupPr>
                            <m:e>
                              <m:r>
                                <a:rPr lang="tr-TR" sz="2400" b="1" i="1">
                                  <a:latin typeface="Cambria Math" panose="02040503050406030204" pitchFamily="18" charset="0"/>
                                </a:rPr>
                                <m:t>𝑹</m:t>
                              </m:r>
                            </m:e>
                            <m:sub>
                              <m:r>
                                <a:rPr lang="tr-TR" sz="2400" b="1" i="1">
                                  <a:latin typeface="Cambria Math" panose="02040503050406030204" pitchFamily="18" charset="0"/>
                                </a:rPr>
                                <m:t>𝒇</m:t>
                              </m:r>
                              <m:r>
                                <a:rPr lang="tr-TR" sz="2400" b="1" i="1">
                                  <a:latin typeface="Cambria Math" panose="02040503050406030204" pitchFamily="18" charset="0"/>
                                </a:rPr>
                                <m:t>,</m:t>
                              </m:r>
                              <m:r>
                                <a:rPr lang="tr-TR" sz="2400" b="1" i="1" smtClean="0">
                                  <a:latin typeface="Cambria Math" panose="02040503050406030204" pitchFamily="18" charset="0"/>
                                </a:rPr>
                                <m:t>𝒐</m:t>
                              </m:r>
                            </m:sub>
                            <m:sup>
                              <m:r>
                                <a:rPr lang="tr-TR" sz="2400" b="1" i="1">
                                  <a:latin typeface="Cambria Math" panose="02040503050406030204" pitchFamily="18" charset="0"/>
                                </a:rPr>
                                <m:t>"</m:t>
                              </m:r>
                            </m:sup>
                          </m:sSubSup>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smtClean="0">
                                  <a:latin typeface="Cambria Math" panose="02040503050406030204" pitchFamily="18" charset="0"/>
                                </a:rPr>
                                <m:t>𝒐</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𝒉</m:t>
                              </m:r>
                            </m:e>
                            <m:sub>
                              <m:r>
                                <a:rPr lang="tr-TR" sz="2400" b="1" i="1">
                                  <a:latin typeface="Cambria Math" panose="02040503050406030204" pitchFamily="18" charset="0"/>
                                </a:rPr>
                                <m:t>𝒐</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𝑨</m:t>
                              </m:r>
                            </m:e>
                            <m:sub>
                              <m:r>
                                <a:rPr lang="tr-TR" sz="2400" b="1" i="1">
                                  <a:latin typeface="Cambria Math" panose="02040503050406030204" pitchFamily="18" charset="0"/>
                                </a:rPr>
                                <m:t>𝒐</m:t>
                              </m:r>
                            </m:sub>
                          </m:sSub>
                        </m:den>
                      </m:f>
                    </m:oMath>
                  </m:oMathPara>
                </a14:m>
                <a:endParaRPr lang="tr-TR" sz="2400" b="1" dirty="0"/>
              </a:p>
            </p:txBody>
          </p:sp>
        </mc:Choice>
        <mc:Fallback xmlns="">
          <p:sp>
            <p:nvSpPr>
              <p:cNvPr id="8" name="TextBox 7">
                <a:extLst>
                  <a:ext uri="{FF2B5EF4-FFF2-40B4-BE49-F238E27FC236}">
                    <a16:creationId xmlns:a16="http://schemas.microsoft.com/office/drawing/2014/main" id="{9392455F-347C-8C4D-28FA-FF2E2ACE605C}"/>
                  </a:ext>
                </a:extLst>
              </p:cNvPr>
              <p:cNvSpPr txBox="1">
                <a:spLocks noRot="1" noChangeAspect="1" noMove="1" noResize="1" noEditPoints="1" noAdjustHandles="1" noChangeArrowheads="1" noChangeShapeType="1" noTextEdit="1"/>
              </p:cNvSpPr>
              <p:nvPr/>
            </p:nvSpPr>
            <p:spPr>
              <a:xfrm>
                <a:off x="1655864" y="3526321"/>
                <a:ext cx="6049861" cy="861133"/>
              </a:xfrm>
              <a:prstGeom prst="rect">
                <a:avLst/>
              </a:prstGeom>
              <a:blipFill>
                <a:blip r:embed="rId5"/>
                <a:stretch>
                  <a:fillRect/>
                </a:stretch>
              </a:blipFill>
              <a:ln>
                <a:solidFill>
                  <a:schemeClr val="tx1"/>
                </a:solidFill>
              </a:ln>
            </p:spPr>
            <p:txBody>
              <a:bodyPr/>
              <a:lstStyle/>
              <a:p>
                <a:r>
                  <a:rPr lang="tr-TR">
                    <a:noFill/>
                  </a:rPr>
                  <a:t> </a:t>
                </a:r>
              </a:p>
            </p:txBody>
          </p:sp>
        </mc:Fallback>
      </mc:AlternateContent>
      <p:pic>
        <p:nvPicPr>
          <p:cNvPr id="10" name="Picture 9">
            <a:extLst>
              <a:ext uri="{FF2B5EF4-FFF2-40B4-BE49-F238E27FC236}">
                <a16:creationId xmlns:a16="http://schemas.microsoft.com/office/drawing/2014/main" id="{903B3CFE-5FBC-2ABC-8B69-D29ABE884A81}"/>
              </a:ext>
            </a:extLst>
          </p:cNvPr>
          <p:cNvPicPr>
            <a:picLocks noChangeAspect="1"/>
          </p:cNvPicPr>
          <p:nvPr/>
        </p:nvPicPr>
        <p:blipFill>
          <a:blip r:embed="rId6"/>
          <a:stretch>
            <a:fillRect/>
          </a:stretch>
        </p:blipFill>
        <p:spPr>
          <a:xfrm>
            <a:off x="354932" y="4546163"/>
            <a:ext cx="7203308" cy="2197148"/>
          </a:xfrm>
          <a:prstGeom prst="rect">
            <a:avLst/>
          </a:prstGeom>
          <a:noFill/>
          <a:ln>
            <a:solidFill>
              <a:schemeClr val="tx1"/>
            </a:solidFill>
          </a:ln>
        </p:spPr>
      </p:pic>
    </p:spTree>
    <p:extLst>
      <p:ext uri="{BB962C8B-B14F-4D97-AF65-F5344CB8AC3E}">
        <p14:creationId xmlns:p14="http://schemas.microsoft.com/office/powerpoint/2010/main" val="14631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EXTENDED SURFACE (FIN) EFFECTS</a:t>
            </a:r>
          </a:p>
        </p:txBody>
      </p:sp>
      <p:pic>
        <p:nvPicPr>
          <p:cNvPr id="3" name="Picture 2">
            <a:extLst>
              <a:ext uri="{FF2B5EF4-FFF2-40B4-BE49-F238E27FC236}">
                <a16:creationId xmlns:a16="http://schemas.microsoft.com/office/drawing/2014/main" id="{B1D51397-C512-989A-ACB4-102707B90D8D}"/>
              </a:ext>
            </a:extLst>
          </p:cNvPr>
          <p:cNvPicPr>
            <a:picLocks noChangeAspect="1"/>
          </p:cNvPicPr>
          <p:nvPr/>
        </p:nvPicPr>
        <p:blipFill>
          <a:blip r:embed="rId3"/>
          <a:stretch>
            <a:fillRect/>
          </a:stretch>
        </p:blipFill>
        <p:spPr>
          <a:xfrm>
            <a:off x="7676303" y="946947"/>
            <a:ext cx="4303887" cy="3146648"/>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CFC888-F9BE-2164-93FF-30610DAA5820}"/>
                  </a:ext>
                </a:extLst>
              </p:cNvPr>
              <p:cNvSpPr txBox="1"/>
              <p:nvPr/>
            </p:nvSpPr>
            <p:spPr>
              <a:xfrm>
                <a:off x="211810" y="946947"/>
                <a:ext cx="7284732" cy="1974002"/>
              </a:xfrm>
              <a:prstGeom prst="rect">
                <a:avLst/>
              </a:prstGeom>
              <a:noFill/>
            </p:spPr>
            <p:txBody>
              <a:bodyPr wrap="square" rtlCol="0">
                <a:spAutoFit/>
              </a:bodyPr>
              <a:lstStyle/>
              <a:p>
                <a:pPr marL="342900" indent="-342900" algn="just">
                  <a:buFont typeface="Arial" panose="020B0604020202020204" pitchFamily="34" charset="0"/>
                  <a:buChar char="•"/>
                </a:pPr>
                <a:r>
                  <a:rPr lang="tr-TR" sz="2400" b="1" dirty="0"/>
                  <a:t>Fin reduces the convection heat transfer resistance by increasing surface area. </a:t>
                </a:r>
              </a:p>
              <a:p>
                <a:pPr marL="342900" indent="-342900" algn="just">
                  <a:buFont typeface="Arial" panose="020B0604020202020204" pitchFamily="34" charset="0"/>
                  <a:buChar char="•"/>
                </a:pPr>
                <a:r>
                  <a:rPr lang="tr-TR" sz="2400" b="1" dirty="0">
                    <a:solidFill>
                      <a:schemeClr val="tx1"/>
                    </a:solidFill>
                  </a:rPr>
                  <a:t>Expression for overall heat transfer coefficient includes</a:t>
                </a:r>
                <a:r>
                  <a:rPr lang="tr-TR" sz="2400" b="1" i="1" dirty="0">
                    <a:solidFill>
                      <a:srgbClr val="0000FF"/>
                    </a:solidFill>
                  </a:rPr>
                  <a:t> fin efficiency,</a:t>
                </a:r>
                <a14:m>
                  <m:oMath xmlns:m="http://schemas.openxmlformats.org/officeDocument/2006/math">
                    <m:sSub>
                      <m:sSubPr>
                        <m:ctrlPr>
                          <a:rPr lang="tr-TR" sz="2400" b="1" i="1" smtClean="0">
                            <a:solidFill>
                              <a:srgbClr val="0000FF"/>
                            </a:solidFill>
                            <a:latin typeface="Cambria Math" panose="02040503050406030204" pitchFamily="18" charset="0"/>
                          </a:rPr>
                        </m:ctrlPr>
                      </m:sSubPr>
                      <m:e>
                        <m:r>
                          <a:rPr lang="el-GR" sz="2400" b="1" i="1">
                            <a:solidFill>
                              <a:srgbClr val="0000FF"/>
                            </a:solidFill>
                            <a:latin typeface="Cambria Math" panose="02040503050406030204" pitchFamily="18" charset="0"/>
                          </a:rPr>
                          <m:t>𝜼</m:t>
                        </m:r>
                      </m:e>
                      <m:sub>
                        <m:r>
                          <a:rPr lang="tr-TR" sz="2400" b="1" i="1" smtClean="0">
                            <a:solidFill>
                              <a:srgbClr val="0000FF"/>
                            </a:solidFill>
                            <a:latin typeface="Cambria Math" panose="02040503050406030204" pitchFamily="18" charset="0"/>
                          </a:rPr>
                          <m:t>𝒇</m:t>
                        </m:r>
                      </m:sub>
                    </m:sSub>
                  </m:oMath>
                </a14:m>
                <a:r>
                  <a:rPr lang="tr-TR" sz="2400" b="1" dirty="0">
                    <a:solidFill>
                      <a:schemeClr val="tx1"/>
                    </a:solidFill>
                  </a:rPr>
                  <a:t> of the finned surface, which depends on the type of fin.</a:t>
                </a:r>
              </a:p>
            </p:txBody>
          </p:sp>
        </mc:Choice>
        <mc:Fallback xmlns="">
          <p:sp>
            <p:nvSpPr>
              <p:cNvPr id="7" name="TextBox 6">
                <a:extLst>
                  <a:ext uri="{FF2B5EF4-FFF2-40B4-BE49-F238E27FC236}">
                    <a16:creationId xmlns:a16="http://schemas.microsoft.com/office/drawing/2014/main" id="{F1CFC888-F9BE-2164-93FF-30610DAA5820}"/>
                  </a:ext>
                </a:extLst>
              </p:cNvPr>
              <p:cNvSpPr txBox="1">
                <a:spLocks noRot="1" noChangeAspect="1" noMove="1" noResize="1" noEditPoints="1" noAdjustHandles="1" noChangeArrowheads="1" noChangeShapeType="1" noTextEdit="1"/>
              </p:cNvSpPr>
              <p:nvPr/>
            </p:nvSpPr>
            <p:spPr>
              <a:xfrm>
                <a:off x="211810" y="946947"/>
                <a:ext cx="7284732" cy="1974002"/>
              </a:xfrm>
              <a:prstGeom prst="rect">
                <a:avLst/>
              </a:prstGeom>
              <a:blipFill>
                <a:blip r:embed="rId4"/>
                <a:stretch>
                  <a:fillRect l="-1172" t="-2469" r="-1255" b="-6173"/>
                </a:stretch>
              </a:blipFill>
            </p:spPr>
            <p:txBody>
              <a:bodyPr/>
              <a:lstStyle/>
              <a:p>
                <a:r>
                  <a:rPr lang="tr-TR">
                    <a:noFill/>
                  </a:rPr>
                  <a:t> </a:t>
                </a:r>
              </a:p>
            </p:txBody>
          </p:sp>
        </mc:Fallback>
      </mc:AlternateContent>
      <p:sp>
        <p:nvSpPr>
          <p:cNvPr id="8" name="TextBox 7">
            <a:extLst>
              <a:ext uri="{FF2B5EF4-FFF2-40B4-BE49-F238E27FC236}">
                <a16:creationId xmlns:a16="http://schemas.microsoft.com/office/drawing/2014/main" id="{8E29435D-2158-2E53-CD4B-FCEBF0D27151}"/>
              </a:ext>
            </a:extLst>
          </p:cNvPr>
          <p:cNvSpPr txBox="1"/>
          <p:nvPr/>
        </p:nvSpPr>
        <p:spPr>
          <a:xfrm>
            <a:off x="9193161" y="4217336"/>
            <a:ext cx="2787029" cy="1200329"/>
          </a:xfrm>
          <a:prstGeom prst="rect">
            <a:avLst/>
          </a:prstGeom>
          <a:noFill/>
          <a:ln>
            <a:solidFill>
              <a:schemeClr val="tx1"/>
            </a:solidFill>
          </a:ln>
        </p:spPr>
        <p:txBody>
          <a:bodyPr wrap="square" rtlCol="0">
            <a:spAutoFit/>
          </a:bodyPr>
          <a:lstStyle/>
          <a:p>
            <a:r>
              <a:rPr lang="tr-TR" b="1" dirty="0"/>
              <a:t>Subscript «f» fin</a:t>
            </a:r>
          </a:p>
          <a:p>
            <a:r>
              <a:rPr lang="tr-TR" b="1" dirty="0"/>
              <a:t>Subscript «u» unfinned</a:t>
            </a:r>
          </a:p>
          <a:p>
            <a:r>
              <a:rPr lang="tr-TR" b="1" dirty="0"/>
              <a:t>Subscript «c» cold stream</a:t>
            </a:r>
          </a:p>
          <a:p>
            <a:r>
              <a:rPr lang="tr-TR" b="1" dirty="0"/>
              <a:t>Subscript «h» hot stream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471D60-D7B7-EE10-9DCC-F9D7DC23CCB4}"/>
                  </a:ext>
                </a:extLst>
              </p:cNvPr>
              <p:cNvSpPr txBox="1"/>
              <p:nvPr/>
            </p:nvSpPr>
            <p:spPr>
              <a:xfrm>
                <a:off x="1017117" y="3044690"/>
                <a:ext cx="5674117" cy="50257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r>
                        <a:rPr lang="tr-TR" sz="2800" b="1" i="1" smtClean="0">
                          <a:latin typeface="Cambria Math" panose="02040503050406030204" pitchFamily="18" charset="0"/>
                        </a:rPr>
                        <m:t>𝑼𝑨</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r>
                        <a:rPr lang="tr-TR" sz="2800" b="1" i="1">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el-GR" sz="2800" b="1" i="1">
                                  <a:solidFill>
                                    <a:srgbClr val="0000FF"/>
                                  </a:solidFill>
                                  <a:latin typeface="Cambria Math" panose="02040503050406030204" pitchFamily="18" charset="0"/>
                                </a:rPr>
                                <m:t>𝜼</m:t>
                              </m:r>
                            </m:e>
                            <m:sub>
                              <m:r>
                                <a:rPr lang="tr-TR" sz="2800" b="1" i="1" smtClean="0">
                                  <a:latin typeface="Cambria Math" panose="02040503050406030204" pitchFamily="18" charset="0"/>
                                  <a:ea typeface="Cambria Math" panose="02040503050406030204" pitchFamily="18" charset="0"/>
                                </a:rPr>
                                <m:t>𝒇</m:t>
                              </m:r>
                            </m:sub>
                          </m:sSub>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𝑨</m:t>
                              </m:r>
                            </m:e>
                            <m:sub>
                              <m:r>
                                <a:rPr lang="tr-TR" sz="2800" b="1" i="1" smtClean="0">
                                  <a:latin typeface="Cambria Math" panose="02040503050406030204" pitchFamily="18" charset="0"/>
                                  <a:ea typeface="Cambria Math" panose="02040503050406030204" pitchFamily="18" charset="0"/>
                                </a:rPr>
                                <m:t>𝒇</m:t>
                              </m:r>
                            </m:sub>
                          </m:sSub>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𝒇</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𝑨</m:t>
                              </m:r>
                            </m:e>
                            <m:sub>
                              <m:r>
                                <a:rPr lang="tr-TR" sz="2800" b="1" i="1" smtClean="0">
                                  <a:latin typeface="Cambria Math" panose="02040503050406030204" pitchFamily="18" charset="0"/>
                                  <a:ea typeface="Cambria Math" panose="02040503050406030204" pitchFamily="18" charset="0"/>
                                </a:rPr>
                                <m:t>𝒖</m:t>
                              </m:r>
                            </m:sub>
                          </m:sSub>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𝒖</m:t>
                              </m:r>
                            </m:sub>
                          </m:sSub>
                        </m:e>
                      </m:d>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oMath>
                  </m:oMathPara>
                </a14:m>
                <a:endParaRPr lang="tr-TR" sz="2800" b="1" dirty="0"/>
              </a:p>
            </p:txBody>
          </p:sp>
        </mc:Choice>
        <mc:Fallback xmlns="">
          <p:sp>
            <p:nvSpPr>
              <p:cNvPr id="9" name="TextBox 8">
                <a:extLst>
                  <a:ext uri="{FF2B5EF4-FFF2-40B4-BE49-F238E27FC236}">
                    <a16:creationId xmlns:a16="http://schemas.microsoft.com/office/drawing/2014/main" id="{64471D60-D7B7-EE10-9DCC-F9D7DC23CCB4}"/>
                  </a:ext>
                </a:extLst>
              </p:cNvPr>
              <p:cNvSpPr txBox="1">
                <a:spLocks noRot="1" noChangeAspect="1" noMove="1" noResize="1" noEditPoints="1" noAdjustHandles="1" noChangeArrowheads="1" noChangeShapeType="1" noTextEdit="1"/>
              </p:cNvSpPr>
              <p:nvPr/>
            </p:nvSpPr>
            <p:spPr>
              <a:xfrm>
                <a:off x="1017117" y="3044690"/>
                <a:ext cx="5674117" cy="502573"/>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7BB6DF-C83E-F428-2C19-7D1457DEF9DB}"/>
                  </a:ext>
                </a:extLst>
              </p:cNvPr>
              <p:cNvSpPr txBox="1"/>
              <p:nvPr/>
            </p:nvSpPr>
            <p:spPr>
              <a:xfrm>
                <a:off x="3750485" y="3960572"/>
                <a:ext cx="3644139" cy="347403"/>
              </a:xfrm>
              <a:prstGeom prst="rect">
                <a:avLst/>
              </a:prstGeom>
              <a:noFill/>
              <a:ln>
                <a:solidFill>
                  <a:schemeClr val="tx1"/>
                </a:solidFill>
              </a:ln>
            </p:spPr>
            <p:txBody>
              <a:bodyPr wrap="none" lIns="0" tIns="0" rIns="0" bIns="0" rtlCol="0">
                <a:spAutoFit/>
              </a:bodyPr>
              <a:lstStyle/>
              <a:p>
                <a14:m>
                  <m:oMath xmlns:m="http://schemas.openxmlformats.org/officeDocument/2006/math">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r>
                      <a:rPr lang="tr-TR" sz="2000" b="1" i="1">
                        <a:latin typeface="Cambria Math" panose="02040503050406030204" pitchFamily="18" charset="0"/>
                        <a:ea typeface="Cambria Math" panose="02040503050406030204" pitchFamily="18" charset="0"/>
                      </a:rPr>
                      <m:t>=</m:t>
                    </m:r>
                    <m:d>
                      <m:dPr>
                        <m:ctrlPr>
                          <a:rPr lang="tr-TR" sz="2000" b="1" i="1" smtClean="0">
                            <a:latin typeface="Cambria Math" panose="02040503050406030204" pitchFamily="18" charset="0"/>
                            <a:ea typeface="Cambria Math" panose="02040503050406030204" pitchFamily="18" charset="0"/>
                          </a:rPr>
                        </m:ctrlPr>
                      </m:dPr>
                      <m:e>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𝒉</m:t>
                            </m:r>
                          </m:sub>
                        </m:sSub>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𝒘</m:t>
                            </m:r>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𝟏</m:t>
                            </m:r>
                          </m:sub>
                        </m:sSub>
                      </m:e>
                    </m:d>
                  </m:oMath>
                </a14:m>
                <a:r>
                  <a:rPr lang="tr-TR" sz="2000" b="1" dirty="0"/>
                  <a:t> or </a:t>
                </a:r>
                <a14:m>
                  <m:oMath xmlns:m="http://schemas.openxmlformats.org/officeDocument/2006/math">
                    <m:d>
                      <m:dPr>
                        <m:ctrlPr>
                          <a:rPr lang="tr-TR" sz="2000" b="1" i="1">
                            <a:latin typeface="Cambria Math" panose="02040503050406030204" pitchFamily="18" charset="0"/>
                            <a:ea typeface="Cambria Math" panose="02040503050406030204" pitchFamily="18" charset="0"/>
                          </a:rPr>
                        </m:ctrlPr>
                      </m:dPr>
                      <m:e>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a:latin typeface="Cambria Math" panose="02040503050406030204" pitchFamily="18" charset="0"/>
                                <a:ea typeface="Cambria Math" panose="02040503050406030204" pitchFamily="18" charset="0"/>
                              </a:rPr>
                              <m:t>𝒘</m:t>
                            </m:r>
                            <m:r>
                              <a:rPr lang="tr-TR" sz="2000" b="1" i="1">
                                <a:latin typeface="Cambria Math" panose="02040503050406030204" pitchFamily="18" charset="0"/>
                                <a:ea typeface="Cambria Math" panose="02040503050406030204" pitchFamily="18" charset="0"/>
                              </a:rPr>
                              <m:t>, </m:t>
                            </m:r>
                            <m:r>
                              <a:rPr lang="tr-TR" sz="2000" b="1" i="1" smtClean="0">
                                <a:latin typeface="Cambria Math" panose="02040503050406030204" pitchFamily="18" charset="0"/>
                                <a:ea typeface="Cambria Math" panose="02040503050406030204" pitchFamily="18" charset="0"/>
                              </a:rPr>
                              <m:t>𝟐</m:t>
                            </m:r>
                          </m:sub>
                        </m:sSub>
                        <m:r>
                          <a:rPr lang="tr-TR" sz="2000" b="1" i="1" smtClean="0">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ea typeface="Cambria Math" panose="02040503050406030204" pitchFamily="18" charset="0"/>
                              </a:rPr>
                            </m:ctrlPr>
                          </m:sSubPr>
                          <m:e>
                            <m:r>
                              <a:rPr lang="tr-TR" sz="2000" b="1" i="1">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𝒄</m:t>
                            </m:r>
                          </m:sub>
                        </m:sSub>
                      </m:e>
                    </m:d>
                  </m:oMath>
                </a14:m>
                <a:r>
                  <a:rPr lang="tr-TR" sz="2000" b="1" dirty="0"/>
                  <a:t> </a:t>
                </a:r>
              </a:p>
            </p:txBody>
          </p:sp>
        </mc:Choice>
        <mc:Fallback xmlns="">
          <p:sp>
            <p:nvSpPr>
              <p:cNvPr id="10" name="TextBox 9">
                <a:extLst>
                  <a:ext uri="{FF2B5EF4-FFF2-40B4-BE49-F238E27FC236}">
                    <a16:creationId xmlns:a16="http://schemas.microsoft.com/office/drawing/2014/main" id="{937BB6DF-C83E-F428-2C19-7D1457DEF9DB}"/>
                  </a:ext>
                </a:extLst>
              </p:cNvPr>
              <p:cNvSpPr txBox="1">
                <a:spLocks noRot="1" noChangeAspect="1" noMove="1" noResize="1" noEditPoints="1" noAdjustHandles="1" noChangeArrowheads="1" noChangeShapeType="1" noTextEdit="1"/>
              </p:cNvSpPr>
              <p:nvPr/>
            </p:nvSpPr>
            <p:spPr>
              <a:xfrm>
                <a:off x="3750485" y="3960572"/>
                <a:ext cx="3644139" cy="347403"/>
              </a:xfrm>
              <a:prstGeom prst="rect">
                <a:avLst/>
              </a:prstGeom>
              <a:blipFill>
                <a:blip r:embed="rId6"/>
                <a:stretch>
                  <a:fillRect l="-2167" t="-15254" b="-33898"/>
                </a:stretch>
              </a:blipFill>
              <a:ln>
                <a:solidFill>
                  <a:schemeClr val="tx1"/>
                </a:solidFill>
              </a:ln>
            </p:spPr>
            <p:txBody>
              <a:bodyPr/>
              <a:lstStyle/>
              <a:p>
                <a:r>
                  <a:rPr lang="tr-TR">
                    <a:noFill/>
                  </a:rPr>
                  <a:t> </a:t>
                </a:r>
              </a:p>
            </p:txBody>
          </p:sp>
        </mc:Fallback>
      </mc:AlternateContent>
      <p:sp>
        <p:nvSpPr>
          <p:cNvPr id="11" name="Oval 10">
            <a:extLst>
              <a:ext uri="{FF2B5EF4-FFF2-40B4-BE49-F238E27FC236}">
                <a16:creationId xmlns:a16="http://schemas.microsoft.com/office/drawing/2014/main" id="{5531D917-B41F-28F7-5402-9078A7C09B21}"/>
              </a:ext>
            </a:extLst>
          </p:cNvPr>
          <p:cNvSpPr/>
          <p:nvPr/>
        </p:nvSpPr>
        <p:spPr>
          <a:xfrm>
            <a:off x="6091472" y="3044690"/>
            <a:ext cx="599762" cy="5025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Straight Arrow Connector 12">
            <a:extLst>
              <a:ext uri="{FF2B5EF4-FFF2-40B4-BE49-F238E27FC236}">
                <a16:creationId xmlns:a16="http://schemas.microsoft.com/office/drawing/2014/main" id="{04561283-7FEC-C990-5242-66AE85611C74}"/>
              </a:ext>
            </a:extLst>
          </p:cNvPr>
          <p:cNvCxnSpPr>
            <a:cxnSpLocks/>
          </p:cNvCxnSpPr>
          <p:nvPr/>
        </p:nvCxnSpPr>
        <p:spPr>
          <a:xfrm>
            <a:off x="6401566" y="3547263"/>
            <a:ext cx="0" cy="4133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Arrow: Down 15">
            <a:extLst>
              <a:ext uri="{FF2B5EF4-FFF2-40B4-BE49-F238E27FC236}">
                <a16:creationId xmlns:a16="http://schemas.microsoft.com/office/drawing/2014/main" id="{5B692E6D-BEAE-E807-D80D-ED9F1F814B50}"/>
              </a:ext>
            </a:extLst>
          </p:cNvPr>
          <p:cNvSpPr/>
          <p:nvPr/>
        </p:nvSpPr>
        <p:spPr>
          <a:xfrm>
            <a:off x="3750485" y="4465492"/>
            <a:ext cx="388896" cy="6292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0DBE78-75E6-BB91-38ED-8189FBF1FE3E}"/>
                  </a:ext>
                </a:extLst>
              </p:cNvPr>
              <p:cNvSpPr txBox="1"/>
              <p:nvPr/>
            </p:nvSpPr>
            <p:spPr>
              <a:xfrm>
                <a:off x="1896306" y="4518514"/>
                <a:ext cx="1697260" cy="35900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000" b="1" i="1" smtClean="0">
                              <a:solidFill>
                                <a:srgbClr val="0000FF"/>
                              </a:solidFill>
                              <a:latin typeface="Cambria Math" panose="02040503050406030204" pitchFamily="18" charset="0"/>
                              <a:ea typeface="Cambria Math" panose="02040503050406030204" pitchFamily="18" charset="0"/>
                            </a:rPr>
                          </m:ctrlPr>
                        </m:dPr>
                        <m:e>
                          <m:sSub>
                            <m:sSubPr>
                              <m:ctrlPr>
                                <a:rPr lang="tr-TR" sz="2000" b="1" i="1" smtClean="0">
                                  <a:solidFill>
                                    <a:srgbClr val="0000FF"/>
                                  </a:solidFill>
                                  <a:latin typeface="Cambria Math" panose="02040503050406030204" pitchFamily="18" charset="0"/>
                                  <a:ea typeface="Cambria Math" panose="02040503050406030204" pitchFamily="18" charset="0"/>
                                </a:rPr>
                              </m:ctrlPr>
                            </m:sSubPr>
                            <m:e>
                              <m:r>
                                <a:rPr lang="tr-TR" sz="2000" b="1" i="1" smtClean="0">
                                  <a:solidFill>
                                    <a:srgbClr val="0000FF"/>
                                  </a:solidFill>
                                  <a:latin typeface="Cambria Math" panose="02040503050406030204" pitchFamily="18" charset="0"/>
                                  <a:ea typeface="Cambria Math" panose="02040503050406030204" pitchFamily="18" charset="0"/>
                                </a:rPr>
                                <m:t>𝒉</m:t>
                              </m:r>
                            </m:e>
                            <m:sub>
                              <m:r>
                                <a:rPr lang="tr-TR" sz="2000" b="1" i="1" smtClean="0">
                                  <a:solidFill>
                                    <a:srgbClr val="0000FF"/>
                                  </a:solidFill>
                                  <a:latin typeface="Cambria Math" panose="02040503050406030204" pitchFamily="18" charset="0"/>
                                  <a:ea typeface="Cambria Math" panose="02040503050406030204" pitchFamily="18" charset="0"/>
                                </a:rPr>
                                <m:t>𝒖</m:t>
                              </m:r>
                            </m:sub>
                          </m:sSub>
                          <m:r>
                            <a:rPr lang="tr-TR" sz="2000" b="1" i="1" smtClean="0">
                              <a:solidFill>
                                <a:srgbClr val="0000FF"/>
                              </a:solidFill>
                              <a:latin typeface="Cambria Math" panose="02040503050406030204" pitchFamily="18" charset="0"/>
                              <a:ea typeface="Cambria Math" panose="02040503050406030204" pitchFamily="18" charset="0"/>
                            </a:rPr>
                            <m:t>=</m:t>
                          </m:r>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a:solidFill>
                                    <a:srgbClr val="0000FF"/>
                                  </a:solidFill>
                                  <a:latin typeface="Cambria Math" panose="02040503050406030204" pitchFamily="18" charset="0"/>
                                  <a:ea typeface="Cambria Math" panose="02040503050406030204" pitchFamily="18" charset="0"/>
                                </a:rPr>
                                <m:t>𝒉</m:t>
                              </m:r>
                            </m:e>
                            <m:sub>
                              <m:r>
                                <a:rPr lang="tr-TR" sz="2000" b="1" i="1" smtClean="0">
                                  <a:solidFill>
                                    <a:srgbClr val="0000FF"/>
                                  </a:solidFill>
                                  <a:latin typeface="Cambria Math" panose="02040503050406030204" pitchFamily="18" charset="0"/>
                                  <a:ea typeface="Cambria Math" panose="02040503050406030204" pitchFamily="18" charset="0"/>
                                </a:rPr>
                                <m:t>𝒇</m:t>
                              </m:r>
                            </m:sub>
                          </m:sSub>
                          <m:r>
                            <a:rPr lang="tr-TR" sz="2000" b="1" i="1">
                              <a:solidFill>
                                <a:srgbClr val="0000FF"/>
                              </a:solidFill>
                              <a:latin typeface="Cambria Math" panose="02040503050406030204" pitchFamily="18" charset="0"/>
                              <a:ea typeface="Cambria Math" panose="02040503050406030204" pitchFamily="18" charset="0"/>
                            </a:rPr>
                            <m:t>=</m:t>
                          </m:r>
                          <m:r>
                            <a:rPr lang="tr-TR" sz="2000" b="1" i="1" smtClean="0">
                              <a:solidFill>
                                <a:srgbClr val="0000FF"/>
                              </a:solidFill>
                              <a:latin typeface="Cambria Math" panose="02040503050406030204" pitchFamily="18" charset="0"/>
                              <a:ea typeface="Cambria Math" panose="02040503050406030204" pitchFamily="18" charset="0"/>
                            </a:rPr>
                            <m:t>𝒉</m:t>
                          </m:r>
                        </m:e>
                      </m:d>
                    </m:oMath>
                  </m:oMathPara>
                </a14:m>
                <a:endParaRPr lang="tr-TR" sz="2000" b="1" dirty="0">
                  <a:solidFill>
                    <a:srgbClr val="0000FF"/>
                  </a:solidFill>
                </a:endParaRPr>
              </a:p>
            </p:txBody>
          </p:sp>
        </mc:Choice>
        <mc:Fallback xmlns="">
          <p:sp>
            <p:nvSpPr>
              <p:cNvPr id="17" name="TextBox 16">
                <a:extLst>
                  <a:ext uri="{FF2B5EF4-FFF2-40B4-BE49-F238E27FC236}">
                    <a16:creationId xmlns:a16="http://schemas.microsoft.com/office/drawing/2014/main" id="{2A0DBE78-75E6-BB91-38ED-8189FBF1FE3E}"/>
                  </a:ext>
                </a:extLst>
              </p:cNvPr>
              <p:cNvSpPr txBox="1">
                <a:spLocks noRot="1" noChangeAspect="1" noMove="1" noResize="1" noEditPoints="1" noAdjustHandles="1" noChangeArrowheads="1" noChangeShapeType="1" noTextEdit="1"/>
              </p:cNvSpPr>
              <p:nvPr/>
            </p:nvSpPr>
            <p:spPr>
              <a:xfrm>
                <a:off x="1896306" y="4518514"/>
                <a:ext cx="1697260" cy="359009"/>
              </a:xfrm>
              <a:prstGeom prst="rect">
                <a:avLst/>
              </a:prstGeom>
              <a:blipFill>
                <a:blip r:embed="rId7"/>
                <a:stretch>
                  <a:fillRect b="-25424"/>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DEAE4D3-9EFC-322E-896E-1E4A6983C107}"/>
                  </a:ext>
                </a:extLst>
              </p:cNvPr>
              <p:cNvSpPr txBox="1"/>
              <p:nvPr/>
            </p:nvSpPr>
            <p:spPr>
              <a:xfrm>
                <a:off x="631013" y="5249302"/>
                <a:ext cx="6627840" cy="9588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𝑸</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𝑼𝑨</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r>
                        <a:rPr lang="tr-TR" sz="2800" b="1" i="1">
                          <a:solidFill>
                            <a:schemeClr val="tx1"/>
                          </a:solidFill>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𝒉</m:t>
                      </m:r>
                      <m:r>
                        <a:rPr lang="tr-TR" sz="2800" b="1" i="1" smtClean="0">
                          <a:solidFill>
                            <a:srgbClr val="FF0000"/>
                          </a:solidFill>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d>
                        <m:dPr>
                          <m:begChr m:val="["/>
                          <m:endChr m:val="]"/>
                          <m:ctrlPr>
                            <a:rPr lang="tr-TR" sz="2800" b="1" i="1" smtClean="0">
                              <a:solidFill>
                                <a:schemeClr val="tx1"/>
                              </a:solidFill>
                              <a:latin typeface="Cambria Math" panose="02040503050406030204" pitchFamily="18" charset="0"/>
                              <a:ea typeface="Cambria Math" panose="02040503050406030204" pitchFamily="18" charset="0"/>
                            </a:rPr>
                          </m:ctrlPr>
                        </m:dPr>
                        <m:e>
                          <m:r>
                            <a:rPr lang="tr-TR" sz="2800" b="1" i="1">
                              <a:solidFill>
                                <a:schemeClr val="tx1"/>
                              </a:solidFill>
                              <a:latin typeface="Cambria Math" panose="02040503050406030204" pitchFamily="18" charset="0"/>
                              <a:ea typeface="Cambria Math" panose="02040503050406030204" pitchFamily="18" charset="0"/>
                            </a:rPr>
                            <m:t>𝟏</m:t>
                          </m:r>
                          <m:r>
                            <a:rPr lang="tr-TR" sz="2800" b="1" i="1">
                              <a:solidFill>
                                <a:schemeClr val="tx1"/>
                              </a:solidFill>
                              <a:latin typeface="Cambria Math" panose="02040503050406030204" pitchFamily="18" charset="0"/>
                              <a:ea typeface="Cambria Math" panose="02040503050406030204" pitchFamily="18" charset="0"/>
                            </a:rPr>
                            <m:t>−</m:t>
                          </m:r>
                          <m:f>
                            <m:fPr>
                              <m:ctrlPr>
                                <a:rPr lang="tr-TR" sz="2800" b="1" i="1">
                                  <a:solidFill>
                                    <a:schemeClr val="tx1"/>
                                  </a:solidFill>
                                  <a:latin typeface="Cambria Math" panose="02040503050406030204" pitchFamily="18" charset="0"/>
                                  <a:ea typeface="Cambria Math" panose="02040503050406030204" pitchFamily="18" charset="0"/>
                                </a:rPr>
                              </m:ctrlPr>
                            </m:fPr>
                            <m:num>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𝑨</m:t>
                                  </m:r>
                                </m:e>
                                <m:sub>
                                  <m:r>
                                    <a:rPr lang="tr-TR" sz="2800" b="1" i="1">
                                      <a:solidFill>
                                        <a:schemeClr val="tx1"/>
                                      </a:solidFill>
                                      <a:latin typeface="Cambria Math" panose="02040503050406030204" pitchFamily="18" charset="0"/>
                                      <a:ea typeface="Cambria Math" panose="02040503050406030204" pitchFamily="18" charset="0"/>
                                    </a:rPr>
                                    <m:t>𝒇</m:t>
                                  </m:r>
                                </m:sub>
                              </m:sSub>
                            </m:num>
                            <m:den>
                              <m:r>
                                <a:rPr lang="tr-TR" sz="2800" b="1" i="1" smtClean="0">
                                  <a:solidFill>
                                    <a:srgbClr val="FF0000"/>
                                  </a:solidFill>
                                  <a:latin typeface="Cambria Math" panose="02040503050406030204" pitchFamily="18" charset="0"/>
                                  <a:ea typeface="Cambria Math" panose="02040503050406030204" pitchFamily="18" charset="0"/>
                                </a:rPr>
                                <m:t>𝑨</m:t>
                              </m:r>
                            </m:den>
                          </m:f>
                          <m:d>
                            <m:dPr>
                              <m:ctrlPr>
                                <a:rPr lang="tr-TR" sz="2800" b="1" i="1">
                                  <a:solidFill>
                                    <a:schemeClr val="tx1"/>
                                  </a:solidFill>
                                  <a:latin typeface="Cambria Math" panose="02040503050406030204" pitchFamily="18" charset="0"/>
                                  <a:ea typeface="Cambria Math" panose="02040503050406030204" pitchFamily="18" charset="0"/>
                                </a:rPr>
                              </m:ctrlPr>
                            </m:dPr>
                            <m:e>
                              <m:r>
                                <a:rPr lang="tr-TR" sz="2800" b="1" i="1">
                                  <a:solidFill>
                                    <a:schemeClr val="tx1"/>
                                  </a:solidFill>
                                  <a:latin typeface="Cambria Math" panose="02040503050406030204" pitchFamily="18" charset="0"/>
                                  <a:ea typeface="Cambria Math" panose="02040503050406030204" pitchFamily="18" charset="0"/>
                                </a:rPr>
                                <m:t>𝟏</m:t>
                              </m:r>
                              <m:r>
                                <a:rPr lang="tr-TR" sz="2800" b="1" i="1">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el-GR" sz="2800" b="1" i="1">
                                      <a:solidFill>
                                        <a:schemeClr val="tx1"/>
                                      </a:solidFill>
                                      <a:latin typeface="Cambria Math" panose="02040503050406030204" pitchFamily="18" charset="0"/>
                                    </a:rPr>
                                    <m:t>𝜼</m:t>
                                  </m:r>
                                </m:e>
                                <m:sub>
                                  <m:r>
                                    <a:rPr lang="tr-TR" sz="2800" b="1" i="1">
                                      <a:solidFill>
                                        <a:schemeClr val="tx1"/>
                                      </a:solidFill>
                                      <a:latin typeface="Cambria Math" panose="02040503050406030204" pitchFamily="18" charset="0"/>
                                      <a:ea typeface="Cambria Math" panose="02040503050406030204" pitchFamily="18" charset="0"/>
                                    </a:rPr>
                                    <m:t>𝒇</m:t>
                                  </m:r>
                                </m:sub>
                              </m:sSub>
                            </m:e>
                          </m:d>
                        </m:e>
                      </m:d>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oMath>
                  </m:oMathPara>
                </a14:m>
                <a:endParaRPr lang="tr-TR" sz="2800" b="1" dirty="0">
                  <a:solidFill>
                    <a:schemeClr val="tx1"/>
                  </a:solidFill>
                </a:endParaRPr>
              </a:p>
            </p:txBody>
          </p:sp>
        </mc:Choice>
        <mc:Fallback xmlns="">
          <p:sp>
            <p:nvSpPr>
              <p:cNvPr id="18" name="TextBox 17">
                <a:extLst>
                  <a:ext uri="{FF2B5EF4-FFF2-40B4-BE49-F238E27FC236}">
                    <a16:creationId xmlns:a16="http://schemas.microsoft.com/office/drawing/2014/main" id="{ADEAE4D3-9EFC-322E-896E-1E4A6983C107}"/>
                  </a:ext>
                </a:extLst>
              </p:cNvPr>
              <p:cNvSpPr txBox="1">
                <a:spLocks noRot="1" noChangeAspect="1" noMove="1" noResize="1" noEditPoints="1" noAdjustHandles="1" noChangeArrowheads="1" noChangeShapeType="1" noTextEdit="1"/>
              </p:cNvSpPr>
              <p:nvPr/>
            </p:nvSpPr>
            <p:spPr>
              <a:xfrm>
                <a:off x="631013" y="5249302"/>
                <a:ext cx="6627840" cy="958852"/>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E302305-FC93-5753-5C75-175C5AA3D87D}"/>
                  </a:ext>
                </a:extLst>
              </p:cNvPr>
              <p:cNvSpPr txBox="1"/>
              <p:nvPr/>
            </p:nvSpPr>
            <p:spPr>
              <a:xfrm>
                <a:off x="4296300" y="4541779"/>
                <a:ext cx="1692836" cy="35900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000" b="1" i="1" smtClean="0">
                              <a:solidFill>
                                <a:srgbClr val="0000FF"/>
                              </a:solidFill>
                              <a:latin typeface="Cambria Math" panose="02040503050406030204" pitchFamily="18" charset="0"/>
                              <a:ea typeface="Cambria Math" panose="02040503050406030204" pitchFamily="18" charset="0"/>
                            </a:rPr>
                          </m:ctrlPr>
                        </m:dPr>
                        <m:e>
                          <m:sSub>
                            <m:sSubPr>
                              <m:ctrlPr>
                                <a:rPr lang="tr-TR" sz="2000" b="1" i="1" smtClean="0">
                                  <a:solidFill>
                                    <a:srgbClr val="0000FF"/>
                                  </a:solidFill>
                                  <a:latin typeface="Cambria Math" panose="02040503050406030204" pitchFamily="18" charset="0"/>
                                  <a:ea typeface="Cambria Math" panose="02040503050406030204" pitchFamily="18" charset="0"/>
                                </a:rPr>
                              </m:ctrlPr>
                            </m:sSubPr>
                            <m:e>
                              <m:r>
                                <a:rPr lang="tr-TR" sz="2000" b="1" i="1" smtClean="0">
                                  <a:solidFill>
                                    <a:srgbClr val="0000FF"/>
                                  </a:solidFill>
                                  <a:latin typeface="Cambria Math" panose="02040503050406030204" pitchFamily="18" charset="0"/>
                                  <a:ea typeface="Cambria Math" panose="02040503050406030204" pitchFamily="18" charset="0"/>
                                </a:rPr>
                                <m:t>𝑨</m:t>
                              </m:r>
                            </m:e>
                            <m:sub>
                              <m:r>
                                <a:rPr lang="tr-TR" sz="2000" b="1" i="1" smtClean="0">
                                  <a:solidFill>
                                    <a:srgbClr val="0000FF"/>
                                  </a:solidFill>
                                  <a:latin typeface="Cambria Math" panose="02040503050406030204" pitchFamily="18" charset="0"/>
                                  <a:ea typeface="Cambria Math" panose="02040503050406030204" pitchFamily="18" charset="0"/>
                                </a:rPr>
                                <m:t>𝒖</m:t>
                              </m:r>
                            </m:sub>
                          </m:sSub>
                          <m:r>
                            <a:rPr lang="tr-TR" sz="2000" b="1" i="1" smtClean="0">
                              <a:solidFill>
                                <a:srgbClr val="0000FF"/>
                              </a:solidFill>
                              <a:latin typeface="Cambria Math" panose="02040503050406030204" pitchFamily="18" charset="0"/>
                              <a:ea typeface="Cambria Math" panose="02040503050406030204" pitchFamily="18" charset="0"/>
                            </a:rPr>
                            <m:t>+</m:t>
                          </m:r>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smtClean="0">
                                  <a:solidFill>
                                    <a:srgbClr val="0000FF"/>
                                  </a:solidFill>
                                  <a:latin typeface="Cambria Math" panose="02040503050406030204" pitchFamily="18" charset="0"/>
                                  <a:ea typeface="Cambria Math" panose="02040503050406030204" pitchFamily="18" charset="0"/>
                                </a:rPr>
                                <m:t>𝑨</m:t>
                              </m:r>
                            </m:e>
                            <m:sub>
                              <m:r>
                                <a:rPr lang="tr-TR" sz="2000" b="1" i="1" smtClean="0">
                                  <a:solidFill>
                                    <a:srgbClr val="0000FF"/>
                                  </a:solidFill>
                                  <a:latin typeface="Cambria Math" panose="02040503050406030204" pitchFamily="18" charset="0"/>
                                  <a:ea typeface="Cambria Math" panose="02040503050406030204" pitchFamily="18" charset="0"/>
                                </a:rPr>
                                <m:t>𝒇</m:t>
                              </m:r>
                            </m:sub>
                          </m:sSub>
                          <m:r>
                            <a:rPr lang="tr-TR" sz="2000" b="1" i="1">
                              <a:solidFill>
                                <a:srgbClr val="0000FF"/>
                              </a:solidFill>
                              <a:latin typeface="Cambria Math" panose="02040503050406030204" pitchFamily="18" charset="0"/>
                              <a:ea typeface="Cambria Math" panose="02040503050406030204" pitchFamily="18" charset="0"/>
                            </a:rPr>
                            <m:t>=</m:t>
                          </m:r>
                          <m:r>
                            <a:rPr lang="tr-TR" sz="2000" b="1" i="1" smtClean="0">
                              <a:solidFill>
                                <a:srgbClr val="0000FF"/>
                              </a:solidFill>
                              <a:latin typeface="Cambria Math" panose="02040503050406030204" pitchFamily="18" charset="0"/>
                              <a:ea typeface="Cambria Math" panose="02040503050406030204" pitchFamily="18" charset="0"/>
                            </a:rPr>
                            <m:t>𝑨</m:t>
                          </m:r>
                        </m:e>
                      </m:d>
                    </m:oMath>
                  </m:oMathPara>
                </a14:m>
                <a:endParaRPr lang="tr-TR" sz="2000" b="1" dirty="0">
                  <a:solidFill>
                    <a:srgbClr val="0000FF"/>
                  </a:solidFill>
                </a:endParaRPr>
              </a:p>
            </p:txBody>
          </p:sp>
        </mc:Choice>
        <mc:Fallback xmlns="">
          <p:sp>
            <p:nvSpPr>
              <p:cNvPr id="19" name="TextBox 18">
                <a:extLst>
                  <a:ext uri="{FF2B5EF4-FFF2-40B4-BE49-F238E27FC236}">
                    <a16:creationId xmlns:a16="http://schemas.microsoft.com/office/drawing/2014/main" id="{4E302305-FC93-5753-5C75-175C5AA3D87D}"/>
                  </a:ext>
                </a:extLst>
              </p:cNvPr>
              <p:cNvSpPr txBox="1">
                <a:spLocks noRot="1" noChangeAspect="1" noMove="1" noResize="1" noEditPoints="1" noAdjustHandles="1" noChangeArrowheads="1" noChangeShapeType="1" noTextEdit="1"/>
              </p:cNvSpPr>
              <p:nvPr/>
            </p:nvSpPr>
            <p:spPr>
              <a:xfrm>
                <a:off x="4296300" y="4541779"/>
                <a:ext cx="1692836" cy="359009"/>
              </a:xfrm>
              <a:prstGeom prst="rect">
                <a:avLst/>
              </a:prstGeom>
              <a:blipFill>
                <a:blip r:embed="rId9"/>
                <a:stretch>
                  <a:fillRect b="-25424"/>
                </a:stretch>
              </a:blipFill>
              <a:ln>
                <a:noFill/>
              </a:ln>
            </p:spPr>
            <p:txBody>
              <a:bodyPr/>
              <a:lstStyle/>
              <a:p>
                <a:r>
                  <a:rPr lang="tr-TR">
                    <a:noFill/>
                  </a:rPr>
                  <a:t> </a:t>
                </a:r>
              </a:p>
            </p:txBody>
          </p:sp>
        </mc:Fallback>
      </mc:AlternateContent>
    </p:spTree>
    <p:extLst>
      <p:ext uri="{BB962C8B-B14F-4D97-AF65-F5344CB8AC3E}">
        <p14:creationId xmlns:p14="http://schemas.microsoft.com/office/powerpoint/2010/main" val="57789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EXTENDED SURFACE (FIN) EFFECTS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AD12D7-A5D9-64FD-6E50-93D65D9263FD}"/>
                  </a:ext>
                </a:extLst>
              </p:cNvPr>
              <p:cNvSpPr txBox="1"/>
              <p:nvPr/>
            </p:nvSpPr>
            <p:spPr>
              <a:xfrm>
                <a:off x="375375" y="1041095"/>
                <a:ext cx="6627840" cy="9588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𝑸</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𝑼𝑨</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r>
                        <a:rPr lang="tr-TR" sz="2800" b="1" i="1">
                          <a:solidFill>
                            <a:schemeClr val="tx1"/>
                          </a:solidFill>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𝒉</m:t>
                      </m:r>
                      <m:r>
                        <a:rPr lang="tr-TR" sz="2800" b="1" i="1" smtClean="0">
                          <a:solidFill>
                            <a:srgbClr val="FF0000"/>
                          </a:solidFill>
                          <a:latin typeface="Cambria Math" panose="02040503050406030204" pitchFamily="18" charset="0"/>
                          <a:ea typeface="Cambria Math" panose="02040503050406030204" pitchFamily="18" charset="0"/>
                        </a:rPr>
                        <m:t>∙</m:t>
                      </m:r>
                      <m:r>
                        <a:rPr lang="tr-TR" sz="2800" b="1" i="1" smtClean="0">
                          <a:solidFill>
                            <a:srgbClr val="FF0000"/>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d>
                        <m:dPr>
                          <m:begChr m:val="["/>
                          <m:endChr m:val="]"/>
                          <m:ctrlPr>
                            <a:rPr lang="tr-TR" sz="2800" b="1" i="1" smtClean="0">
                              <a:solidFill>
                                <a:schemeClr val="tx1"/>
                              </a:solidFill>
                              <a:latin typeface="Cambria Math" panose="02040503050406030204" pitchFamily="18" charset="0"/>
                              <a:ea typeface="Cambria Math" panose="02040503050406030204" pitchFamily="18" charset="0"/>
                            </a:rPr>
                          </m:ctrlPr>
                        </m:dPr>
                        <m:e>
                          <m:r>
                            <a:rPr lang="tr-TR" sz="2800" b="1" i="1">
                              <a:solidFill>
                                <a:schemeClr val="tx1"/>
                              </a:solidFill>
                              <a:latin typeface="Cambria Math" panose="02040503050406030204" pitchFamily="18" charset="0"/>
                              <a:ea typeface="Cambria Math" panose="02040503050406030204" pitchFamily="18" charset="0"/>
                            </a:rPr>
                            <m:t>𝟏</m:t>
                          </m:r>
                          <m:r>
                            <a:rPr lang="tr-TR" sz="2800" b="1" i="1">
                              <a:solidFill>
                                <a:schemeClr val="tx1"/>
                              </a:solidFill>
                              <a:latin typeface="Cambria Math" panose="02040503050406030204" pitchFamily="18" charset="0"/>
                              <a:ea typeface="Cambria Math" panose="02040503050406030204" pitchFamily="18" charset="0"/>
                            </a:rPr>
                            <m:t>−</m:t>
                          </m:r>
                          <m:f>
                            <m:fPr>
                              <m:ctrlPr>
                                <a:rPr lang="tr-TR" sz="2800" b="1" i="1">
                                  <a:solidFill>
                                    <a:schemeClr val="tx1"/>
                                  </a:solidFill>
                                  <a:latin typeface="Cambria Math" panose="02040503050406030204" pitchFamily="18" charset="0"/>
                                  <a:ea typeface="Cambria Math" panose="02040503050406030204" pitchFamily="18" charset="0"/>
                                </a:rPr>
                              </m:ctrlPr>
                            </m:fPr>
                            <m:num>
                              <m:sSub>
                                <m:sSubPr>
                                  <m:ctrlPr>
                                    <a:rPr lang="tr-TR" sz="2800" b="1" i="1">
                                      <a:solidFill>
                                        <a:schemeClr val="tx1"/>
                                      </a:solidFill>
                                      <a:latin typeface="Cambria Math" panose="02040503050406030204" pitchFamily="18" charset="0"/>
                                      <a:ea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𝑨</m:t>
                                  </m:r>
                                </m:e>
                                <m:sub>
                                  <m:r>
                                    <a:rPr lang="tr-TR" sz="2800" b="1" i="1">
                                      <a:solidFill>
                                        <a:schemeClr val="tx1"/>
                                      </a:solidFill>
                                      <a:latin typeface="Cambria Math" panose="02040503050406030204" pitchFamily="18" charset="0"/>
                                      <a:ea typeface="Cambria Math" panose="02040503050406030204" pitchFamily="18" charset="0"/>
                                    </a:rPr>
                                    <m:t>𝒇</m:t>
                                  </m:r>
                                </m:sub>
                              </m:sSub>
                            </m:num>
                            <m:den>
                              <m:r>
                                <a:rPr lang="tr-TR" sz="2800" b="1" i="1" smtClean="0">
                                  <a:solidFill>
                                    <a:srgbClr val="FF0000"/>
                                  </a:solidFill>
                                  <a:latin typeface="Cambria Math" panose="02040503050406030204" pitchFamily="18" charset="0"/>
                                  <a:ea typeface="Cambria Math" panose="02040503050406030204" pitchFamily="18" charset="0"/>
                                </a:rPr>
                                <m:t>𝑨</m:t>
                              </m:r>
                            </m:den>
                          </m:f>
                          <m:d>
                            <m:dPr>
                              <m:ctrlPr>
                                <a:rPr lang="tr-TR" sz="2800" b="1" i="1">
                                  <a:solidFill>
                                    <a:schemeClr val="tx1"/>
                                  </a:solidFill>
                                  <a:latin typeface="Cambria Math" panose="02040503050406030204" pitchFamily="18" charset="0"/>
                                  <a:ea typeface="Cambria Math" panose="02040503050406030204" pitchFamily="18" charset="0"/>
                                </a:rPr>
                              </m:ctrlPr>
                            </m:dPr>
                            <m:e>
                              <m:r>
                                <a:rPr lang="tr-TR" sz="2800" b="1" i="1">
                                  <a:solidFill>
                                    <a:schemeClr val="tx1"/>
                                  </a:solidFill>
                                  <a:latin typeface="Cambria Math" panose="02040503050406030204" pitchFamily="18" charset="0"/>
                                  <a:ea typeface="Cambria Math" panose="02040503050406030204" pitchFamily="18" charset="0"/>
                                </a:rPr>
                                <m:t>𝟏</m:t>
                              </m:r>
                              <m:r>
                                <a:rPr lang="tr-TR" sz="2800" b="1" i="1">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ea typeface="Cambria Math" panose="02040503050406030204" pitchFamily="18" charset="0"/>
                                    </a:rPr>
                                  </m:ctrlPr>
                                </m:sSubPr>
                                <m:e>
                                  <m:r>
                                    <a:rPr lang="el-GR" sz="2800" b="1" i="1">
                                      <a:solidFill>
                                        <a:schemeClr val="tx1"/>
                                      </a:solidFill>
                                      <a:latin typeface="Cambria Math" panose="02040503050406030204" pitchFamily="18" charset="0"/>
                                    </a:rPr>
                                    <m:t>𝜼</m:t>
                                  </m:r>
                                </m:e>
                                <m:sub>
                                  <m:r>
                                    <a:rPr lang="tr-TR" sz="2800" b="1" i="1">
                                      <a:solidFill>
                                        <a:schemeClr val="tx1"/>
                                      </a:solidFill>
                                      <a:latin typeface="Cambria Math" panose="02040503050406030204" pitchFamily="18" charset="0"/>
                                      <a:ea typeface="Cambria Math" panose="02040503050406030204" pitchFamily="18" charset="0"/>
                                    </a:rPr>
                                    <m:t>𝒇</m:t>
                                  </m:r>
                                </m:sub>
                              </m:sSub>
                            </m:e>
                          </m:d>
                        </m:e>
                      </m:d>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oMath>
                  </m:oMathPara>
                </a14:m>
                <a:endParaRPr lang="tr-TR" sz="2800" b="1" dirty="0">
                  <a:solidFill>
                    <a:schemeClr val="tx1"/>
                  </a:solidFill>
                </a:endParaRPr>
              </a:p>
            </p:txBody>
          </p:sp>
        </mc:Choice>
        <mc:Fallback xmlns="">
          <p:sp>
            <p:nvSpPr>
              <p:cNvPr id="2" name="TextBox 1">
                <a:extLst>
                  <a:ext uri="{FF2B5EF4-FFF2-40B4-BE49-F238E27FC236}">
                    <a16:creationId xmlns:a16="http://schemas.microsoft.com/office/drawing/2014/main" id="{40AD12D7-A5D9-64FD-6E50-93D65D9263FD}"/>
                  </a:ext>
                </a:extLst>
              </p:cNvPr>
              <p:cNvSpPr txBox="1">
                <a:spLocks noRot="1" noChangeAspect="1" noMove="1" noResize="1" noEditPoints="1" noAdjustHandles="1" noChangeArrowheads="1" noChangeShapeType="1" noTextEdit="1"/>
              </p:cNvSpPr>
              <p:nvPr/>
            </p:nvSpPr>
            <p:spPr>
              <a:xfrm>
                <a:off x="375375" y="1041095"/>
                <a:ext cx="6627840" cy="958852"/>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3" name="Arrow: Down 2">
            <a:extLst>
              <a:ext uri="{FF2B5EF4-FFF2-40B4-BE49-F238E27FC236}">
                <a16:creationId xmlns:a16="http://schemas.microsoft.com/office/drawing/2014/main" id="{3A1FCB15-C215-DDC9-E6B3-FB07D760D08B}"/>
              </a:ext>
            </a:extLst>
          </p:cNvPr>
          <p:cNvSpPr/>
          <p:nvPr/>
        </p:nvSpPr>
        <p:spPr>
          <a:xfrm rot="16200000">
            <a:off x="7297440" y="1205888"/>
            <a:ext cx="388896" cy="6292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A0CCBF-D80C-F41D-A665-D3E94C58F88B}"/>
                  </a:ext>
                </a:extLst>
              </p:cNvPr>
              <p:cNvSpPr txBox="1"/>
              <p:nvPr/>
            </p:nvSpPr>
            <p:spPr>
              <a:xfrm>
                <a:off x="7877839" y="1305076"/>
                <a:ext cx="4224746"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ea typeface="Cambria Math" panose="02040503050406030204" pitchFamily="18" charset="0"/>
                        </a:rPr>
                        <m:t>𝑸</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𝑼𝑨</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r>
                        <a:rPr lang="tr-TR" sz="2800" b="1" i="1">
                          <a:solidFill>
                            <a:schemeClr val="tx1"/>
                          </a:solidFill>
                          <a:latin typeface="Cambria Math" panose="02040503050406030204" pitchFamily="18" charset="0"/>
                          <a:ea typeface="Cambria Math" panose="02040503050406030204" pitchFamily="18" charset="0"/>
                        </a:rPr>
                        <m:t>=</m:t>
                      </m:r>
                      <m:r>
                        <a:rPr lang="el-GR" sz="2800" b="1" i="1" smtClean="0">
                          <a:solidFill>
                            <a:srgbClr val="0000FF"/>
                          </a:solidFill>
                          <a:latin typeface="Cambria Math" panose="02040503050406030204" pitchFamily="18" charset="0"/>
                        </a:rPr>
                        <m:t>𝜼</m:t>
                      </m:r>
                      <m:r>
                        <a:rPr lang="el-G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𝒉</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𝑨</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𝑻</m:t>
                      </m:r>
                    </m:oMath>
                  </m:oMathPara>
                </a14:m>
                <a:endParaRPr lang="tr-TR" sz="2800" b="1" dirty="0">
                  <a:solidFill>
                    <a:schemeClr val="tx1"/>
                  </a:solidFill>
                </a:endParaRPr>
              </a:p>
            </p:txBody>
          </p:sp>
        </mc:Choice>
        <mc:Fallback xmlns="">
          <p:sp>
            <p:nvSpPr>
              <p:cNvPr id="7" name="TextBox 6">
                <a:extLst>
                  <a:ext uri="{FF2B5EF4-FFF2-40B4-BE49-F238E27FC236}">
                    <a16:creationId xmlns:a16="http://schemas.microsoft.com/office/drawing/2014/main" id="{09A0CCBF-D80C-F41D-A665-D3E94C58F88B}"/>
                  </a:ext>
                </a:extLst>
              </p:cNvPr>
              <p:cNvSpPr txBox="1">
                <a:spLocks noRot="1" noChangeAspect="1" noMove="1" noResize="1" noEditPoints="1" noAdjustHandles="1" noChangeArrowheads="1" noChangeShapeType="1" noTextEdit="1"/>
              </p:cNvSpPr>
              <p:nvPr/>
            </p:nvSpPr>
            <p:spPr>
              <a:xfrm>
                <a:off x="7877839" y="1305076"/>
                <a:ext cx="4224746" cy="430887"/>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Right Brace 7">
            <a:extLst>
              <a:ext uri="{FF2B5EF4-FFF2-40B4-BE49-F238E27FC236}">
                <a16:creationId xmlns:a16="http://schemas.microsoft.com/office/drawing/2014/main" id="{4BA242B8-DCF4-E31A-D596-BB7403C79997}"/>
              </a:ext>
            </a:extLst>
          </p:cNvPr>
          <p:cNvSpPr/>
          <p:nvPr/>
        </p:nvSpPr>
        <p:spPr>
          <a:xfrm rot="5400000">
            <a:off x="4676337" y="1012905"/>
            <a:ext cx="432619" cy="2406705"/>
          </a:xfrm>
          <a:prstGeom prst="rightBrace">
            <a:avLst>
              <a:gd name="adj1" fmla="val 42424"/>
              <a:gd name="adj2" fmla="val 500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996EF7-988A-C3E3-0EB9-B302E8B5692E}"/>
                  </a:ext>
                </a:extLst>
              </p:cNvPr>
              <p:cNvSpPr txBox="1"/>
              <p:nvPr/>
            </p:nvSpPr>
            <p:spPr>
              <a:xfrm>
                <a:off x="3015786" y="2432567"/>
                <a:ext cx="3753720" cy="30777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solidFill>
                            <a:srgbClr val="0000FF"/>
                          </a:solidFill>
                          <a:latin typeface="Cambria Math" panose="02040503050406030204" pitchFamily="18" charset="0"/>
                        </a:rPr>
                        <m:t>𝜼</m:t>
                      </m:r>
                      <m:r>
                        <a:rPr lang="tr-TR" sz="2000" b="1" i="1" smtClean="0">
                          <a:solidFill>
                            <a:srgbClr val="0000FF"/>
                          </a:solidFill>
                          <a:latin typeface="Cambria Math" panose="02040503050406030204" pitchFamily="18" charset="0"/>
                        </a:rPr>
                        <m:t>:</m:t>
                      </m:r>
                      <m:r>
                        <a:rPr lang="tr-TR" sz="2000" b="1" i="1" smtClean="0">
                          <a:solidFill>
                            <a:srgbClr val="0000FF"/>
                          </a:solidFill>
                          <a:latin typeface="Cambria Math" panose="02040503050406030204" pitchFamily="18" charset="0"/>
                        </a:rPr>
                        <m:t>𝑶𝒗𝒆𝒓𝒂𝒍𝒍</m:t>
                      </m:r>
                      <m:r>
                        <a:rPr lang="tr-TR" sz="2000" b="1" i="1" smtClean="0">
                          <a:solidFill>
                            <a:srgbClr val="0000FF"/>
                          </a:solidFill>
                          <a:latin typeface="Cambria Math" panose="02040503050406030204" pitchFamily="18" charset="0"/>
                        </a:rPr>
                        <m:t> </m:t>
                      </m:r>
                      <m:r>
                        <a:rPr lang="tr-TR" sz="2000" b="1" i="1" smtClean="0">
                          <a:solidFill>
                            <a:srgbClr val="0000FF"/>
                          </a:solidFill>
                          <a:latin typeface="Cambria Math" panose="02040503050406030204" pitchFamily="18" charset="0"/>
                        </a:rPr>
                        <m:t>𝒔𝒖𝒓𝒇𝒂𝒄𝒆</m:t>
                      </m:r>
                      <m:r>
                        <a:rPr lang="tr-TR" sz="2000" b="1" i="1" smtClean="0">
                          <a:solidFill>
                            <a:srgbClr val="0000FF"/>
                          </a:solidFill>
                          <a:latin typeface="Cambria Math" panose="02040503050406030204" pitchFamily="18" charset="0"/>
                        </a:rPr>
                        <m:t> </m:t>
                      </m:r>
                      <m:r>
                        <a:rPr lang="tr-TR" sz="2000" b="1" i="1" smtClean="0">
                          <a:solidFill>
                            <a:srgbClr val="0000FF"/>
                          </a:solidFill>
                          <a:latin typeface="Cambria Math" panose="02040503050406030204" pitchFamily="18" charset="0"/>
                        </a:rPr>
                        <m:t>𝒆𝒇𝒇𝒊𝒄𝒊𝒆𝒏𝒄𝒚</m:t>
                      </m:r>
                    </m:oMath>
                  </m:oMathPara>
                </a14:m>
                <a:endParaRPr lang="tr-TR" sz="2000" b="1" dirty="0">
                  <a:solidFill>
                    <a:schemeClr val="tx1"/>
                  </a:solidFill>
                </a:endParaRPr>
              </a:p>
            </p:txBody>
          </p:sp>
        </mc:Choice>
        <mc:Fallback xmlns="">
          <p:sp>
            <p:nvSpPr>
              <p:cNvPr id="9" name="TextBox 8">
                <a:extLst>
                  <a:ext uri="{FF2B5EF4-FFF2-40B4-BE49-F238E27FC236}">
                    <a16:creationId xmlns:a16="http://schemas.microsoft.com/office/drawing/2014/main" id="{32996EF7-988A-C3E3-0EB9-B302E8B5692E}"/>
                  </a:ext>
                </a:extLst>
              </p:cNvPr>
              <p:cNvSpPr txBox="1">
                <a:spLocks noRot="1" noChangeAspect="1" noMove="1" noResize="1" noEditPoints="1" noAdjustHandles="1" noChangeArrowheads="1" noChangeShapeType="1" noTextEdit="1"/>
              </p:cNvSpPr>
              <p:nvPr/>
            </p:nvSpPr>
            <p:spPr>
              <a:xfrm>
                <a:off x="3015786" y="2432567"/>
                <a:ext cx="3753720" cy="307777"/>
              </a:xfrm>
              <a:prstGeom prst="rect">
                <a:avLst/>
              </a:prstGeom>
              <a:blipFill>
                <a:blip r:embed="rId5"/>
                <a:stretch>
                  <a:fillRect l="-1301" r="-1951" b="-35294"/>
                </a:stretch>
              </a:blipFill>
              <a:ln>
                <a:noFill/>
              </a:ln>
            </p:spPr>
            <p:txBody>
              <a:bodyPr/>
              <a:lstStyle/>
              <a:p>
                <a:r>
                  <a:rPr lang="tr-TR">
                    <a:noFill/>
                  </a:rPr>
                  <a:t> </a:t>
                </a:r>
              </a:p>
            </p:txBody>
          </p:sp>
        </mc:Fallback>
      </mc:AlternateContent>
      <p:sp>
        <p:nvSpPr>
          <p:cNvPr id="10" name="Oval 9">
            <a:extLst>
              <a:ext uri="{FF2B5EF4-FFF2-40B4-BE49-F238E27FC236}">
                <a16:creationId xmlns:a16="http://schemas.microsoft.com/office/drawing/2014/main" id="{E1267473-A2B8-7745-E1ED-EA3D2CCB56E7}"/>
              </a:ext>
            </a:extLst>
          </p:cNvPr>
          <p:cNvSpPr/>
          <p:nvPr/>
        </p:nvSpPr>
        <p:spPr>
          <a:xfrm>
            <a:off x="11019469" y="1264665"/>
            <a:ext cx="324464" cy="563053"/>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Straight Arrow Connector 11">
            <a:extLst>
              <a:ext uri="{FF2B5EF4-FFF2-40B4-BE49-F238E27FC236}">
                <a16:creationId xmlns:a16="http://schemas.microsoft.com/office/drawing/2014/main" id="{7A3DB915-15AC-B59D-960A-4F42A818E98F}"/>
              </a:ext>
            </a:extLst>
          </p:cNvPr>
          <p:cNvCxnSpPr/>
          <p:nvPr/>
        </p:nvCxnSpPr>
        <p:spPr>
          <a:xfrm>
            <a:off x="11181701" y="1811905"/>
            <a:ext cx="0" cy="37608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CBB7CB4-D486-1538-9A97-A82C12115006}"/>
                  </a:ext>
                </a:extLst>
              </p:cNvPr>
              <p:cNvSpPr txBox="1"/>
              <p:nvPr/>
            </p:nvSpPr>
            <p:spPr>
              <a:xfrm>
                <a:off x="9409918" y="2187989"/>
                <a:ext cx="2958316" cy="692305"/>
              </a:xfrm>
              <a:prstGeom prst="rect">
                <a:avLst/>
              </a:prstGeom>
              <a:noFill/>
            </p:spPr>
            <p:txBody>
              <a:bodyPr wrap="square" rtlCol="0">
                <a:spAutoFit/>
              </a:bodyPr>
              <a:lstStyle/>
              <a:p>
                <a:r>
                  <a:rPr lang="tr-TR" b="1" dirty="0"/>
                  <a:t>Total surface area on one side </a:t>
                </a:r>
                <a14:m>
                  <m:oMath xmlns:m="http://schemas.openxmlformats.org/officeDocument/2006/math">
                    <m:d>
                      <m:dPr>
                        <m:ctrlPr>
                          <a:rPr lang="tr-TR" b="1" i="1" smtClean="0">
                            <a:solidFill>
                              <a:srgbClr val="FF0066"/>
                            </a:solidFill>
                            <a:latin typeface="Cambria Math" panose="02040503050406030204" pitchFamily="18" charset="0"/>
                            <a:ea typeface="Cambria Math" panose="02040503050406030204" pitchFamily="18" charset="0"/>
                          </a:rPr>
                        </m:ctrlPr>
                      </m:dPr>
                      <m:e>
                        <m:sSub>
                          <m:sSubPr>
                            <m:ctrlPr>
                              <a:rPr lang="tr-TR" b="1" i="1" smtClean="0">
                                <a:solidFill>
                                  <a:srgbClr val="FF0066"/>
                                </a:solidFill>
                                <a:latin typeface="Cambria Math" panose="02040503050406030204" pitchFamily="18" charset="0"/>
                                <a:ea typeface="Cambria Math" panose="02040503050406030204" pitchFamily="18" charset="0"/>
                              </a:rPr>
                            </m:ctrlPr>
                          </m:sSubPr>
                          <m:e>
                            <m:r>
                              <a:rPr lang="tr-TR" b="1" i="1" smtClean="0">
                                <a:solidFill>
                                  <a:srgbClr val="FF0066"/>
                                </a:solidFill>
                                <a:latin typeface="Cambria Math" panose="02040503050406030204" pitchFamily="18" charset="0"/>
                                <a:ea typeface="Cambria Math" panose="02040503050406030204" pitchFamily="18" charset="0"/>
                              </a:rPr>
                              <m:t>𝑨</m:t>
                            </m:r>
                            <m:r>
                              <a:rPr lang="tr-TR" b="1" i="1" smtClean="0">
                                <a:solidFill>
                                  <a:srgbClr val="FF0066"/>
                                </a:solidFill>
                                <a:latin typeface="Cambria Math" panose="02040503050406030204" pitchFamily="18" charset="0"/>
                                <a:ea typeface="Cambria Math" panose="02040503050406030204" pitchFamily="18" charset="0"/>
                              </a:rPr>
                              <m:t>=</m:t>
                            </m:r>
                            <m:r>
                              <a:rPr lang="tr-TR" b="1" i="1" smtClean="0">
                                <a:solidFill>
                                  <a:srgbClr val="FF0066"/>
                                </a:solidFill>
                                <a:latin typeface="Cambria Math" panose="02040503050406030204" pitchFamily="18" charset="0"/>
                                <a:ea typeface="Cambria Math" panose="02040503050406030204" pitchFamily="18" charset="0"/>
                              </a:rPr>
                              <m:t>𝑨</m:t>
                            </m:r>
                          </m:e>
                          <m:sub>
                            <m:r>
                              <a:rPr lang="tr-TR" b="1" i="1" smtClean="0">
                                <a:solidFill>
                                  <a:srgbClr val="FF0066"/>
                                </a:solidFill>
                                <a:latin typeface="Cambria Math" panose="02040503050406030204" pitchFamily="18" charset="0"/>
                                <a:ea typeface="Cambria Math" panose="02040503050406030204" pitchFamily="18" charset="0"/>
                              </a:rPr>
                              <m:t>𝒖</m:t>
                            </m:r>
                          </m:sub>
                        </m:sSub>
                        <m:r>
                          <a:rPr lang="tr-TR" b="1" i="1" smtClean="0">
                            <a:solidFill>
                              <a:srgbClr val="FF0066"/>
                            </a:solidFill>
                            <a:latin typeface="Cambria Math" panose="02040503050406030204" pitchFamily="18" charset="0"/>
                            <a:ea typeface="Cambria Math" panose="02040503050406030204" pitchFamily="18" charset="0"/>
                          </a:rPr>
                          <m:t>+</m:t>
                        </m:r>
                        <m:sSub>
                          <m:sSubPr>
                            <m:ctrlPr>
                              <a:rPr lang="tr-TR" b="1" i="1">
                                <a:solidFill>
                                  <a:srgbClr val="FF0066"/>
                                </a:solidFill>
                                <a:latin typeface="Cambria Math" panose="02040503050406030204" pitchFamily="18" charset="0"/>
                                <a:ea typeface="Cambria Math" panose="02040503050406030204" pitchFamily="18" charset="0"/>
                              </a:rPr>
                            </m:ctrlPr>
                          </m:sSubPr>
                          <m:e>
                            <m:r>
                              <a:rPr lang="tr-TR" b="1" i="1" smtClean="0">
                                <a:solidFill>
                                  <a:srgbClr val="FF0066"/>
                                </a:solidFill>
                                <a:latin typeface="Cambria Math" panose="02040503050406030204" pitchFamily="18" charset="0"/>
                                <a:ea typeface="Cambria Math" panose="02040503050406030204" pitchFamily="18" charset="0"/>
                              </a:rPr>
                              <m:t>𝑨</m:t>
                            </m:r>
                          </m:e>
                          <m:sub>
                            <m:r>
                              <a:rPr lang="tr-TR" b="1" i="1" smtClean="0">
                                <a:solidFill>
                                  <a:srgbClr val="FF0066"/>
                                </a:solidFill>
                                <a:latin typeface="Cambria Math" panose="02040503050406030204" pitchFamily="18" charset="0"/>
                                <a:ea typeface="Cambria Math" panose="02040503050406030204" pitchFamily="18" charset="0"/>
                              </a:rPr>
                              <m:t>𝒇</m:t>
                            </m:r>
                          </m:sub>
                        </m:sSub>
                      </m:e>
                    </m:d>
                  </m:oMath>
                </a14:m>
                <a:endParaRPr lang="tr-TR" b="1" dirty="0"/>
              </a:p>
            </p:txBody>
          </p:sp>
        </mc:Choice>
        <mc:Fallback xmlns="">
          <p:sp>
            <p:nvSpPr>
              <p:cNvPr id="13" name="TextBox 12">
                <a:extLst>
                  <a:ext uri="{FF2B5EF4-FFF2-40B4-BE49-F238E27FC236}">
                    <a16:creationId xmlns:a16="http://schemas.microsoft.com/office/drawing/2014/main" id="{8CBB7CB4-D486-1538-9A97-A82C12115006}"/>
                  </a:ext>
                </a:extLst>
              </p:cNvPr>
              <p:cNvSpPr txBox="1">
                <a:spLocks noRot="1" noChangeAspect="1" noMove="1" noResize="1" noEditPoints="1" noAdjustHandles="1" noChangeArrowheads="1" noChangeShapeType="1" noTextEdit="1"/>
              </p:cNvSpPr>
              <p:nvPr/>
            </p:nvSpPr>
            <p:spPr>
              <a:xfrm>
                <a:off x="9409918" y="2187989"/>
                <a:ext cx="2958316" cy="692305"/>
              </a:xfrm>
              <a:prstGeom prst="rect">
                <a:avLst/>
              </a:prstGeom>
              <a:blipFill>
                <a:blip r:embed="rId6"/>
                <a:stretch>
                  <a:fillRect l="-1856" t="-5310" b="-973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69534C9-8369-27A3-D470-B7987C4C7F1D}"/>
                  </a:ext>
                </a:extLst>
              </p:cNvPr>
              <p:cNvSpPr txBox="1"/>
              <p:nvPr/>
            </p:nvSpPr>
            <p:spPr>
              <a:xfrm>
                <a:off x="375375" y="3321748"/>
                <a:ext cx="9828396" cy="933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𝑹</m:t>
                          </m:r>
                        </m:e>
                        <m:sub>
                          <m:r>
                            <a:rPr lang="tr-TR" sz="2600" b="1" i="1" smtClean="0">
                              <a:latin typeface="Cambria Math" panose="02040503050406030204" pitchFamily="18" charset="0"/>
                            </a:rPr>
                            <m:t>𝒕</m:t>
                          </m:r>
                        </m:sub>
                      </m:sSub>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r>
                            <a:rPr lang="tr-TR" sz="2600" b="1" i="1" smtClean="0">
                              <a:latin typeface="Cambria Math" panose="02040503050406030204" pitchFamily="18" charset="0"/>
                              <a:ea typeface="Cambria Math" panose="02040503050406030204" pitchFamily="18" charset="0"/>
                            </a:rPr>
                            <m:t>𝟏</m:t>
                          </m:r>
                        </m:num>
                        <m:den>
                          <m:r>
                            <a:rPr lang="tr-TR" sz="2600" b="1" i="1">
                              <a:latin typeface="Cambria Math" panose="02040503050406030204" pitchFamily="18" charset="0"/>
                            </a:rPr>
                            <m:t>𝑼𝑨</m:t>
                          </m:r>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ea typeface="Cambria Math" panose="02040503050406030204" pitchFamily="18" charset="0"/>
                            </a:rPr>
                            <m:t>𝟏</m:t>
                          </m:r>
                        </m:num>
                        <m:den>
                          <m:sSub>
                            <m:sSubPr>
                              <m:ctrlPr>
                                <a:rPr lang="tr-TR" sz="2600" b="1" i="1" smtClean="0">
                                  <a:latin typeface="Cambria Math" panose="02040503050406030204" pitchFamily="18" charset="0"/>
                                  <a:ea typeface="Cambria Math" panose="02040503050406030204" pitchFamily="18" charset="0"/>
                                </a:rPr>
                              </m:ctrlPr>
                            </m:sSubPr>
                            <m:e>
                              <m:r>
                                <a:rPr lang="tr-TR" sz="2600" b="1" i="1" smtClean="0">
                                  <a:latin typeface="Cambria Math" panose="02040503050406030204" pitchFamily="18" charset="0"/>
                                  <a:ea typeface="Cambria Math" panose="02040503050406030204" pitchFamily="18" charset="0"/>
                                </a:rPr>
                                <m:t>𝑼</m:t>
                              </m:r>
                            </m:e>
                            <m:sub>
                              <m:r>
                                <a:rPr lang="tr-TR" sz="2600" b="1" i="1" smtClean="0">
                                  <a:latin typeface="Cambria Math" panose="02040503050406030204" pitchFamily="18" charset="0"/>
                                  <a:ea typeface="Cambria Math" panose="02040503050406030204" pitchFamily="18" charset="0"/>
                                </a:rPr>
                                <m:t>𝒊</m:t>
                              </m:r>
                            </m:sub>
                          </m:sSub>
                          <m:sSub>
                            <m:sSubPr>
                              <m:ctrlPr>
                                <a:rPr lang="tr-TR" sz="2600" b="1" i="1" smtClean="0">
                                  <a:latin typeface="Cambria Math" panose="02040503050406030204" pitchFamily="18" charset="0"/>
                                  <a:ea typeface="Cambria Math" panose="02040503050406030204" pitchFamily="18" charset="0"/>
                                </a:rPr>
                              </m:ctrlPr>
                            </m:sSubPr>
                            <m:e>
                              <m:r>
                                <a:rPr lang="tr-TR" sz="2600" b="1" i="1" smtClean="0">
                                  <a:latin typeface="Cambria Math" panose="02040503050406030204" pitchFamily="18" charset="0"/>
                                  <a:ea typeface="Cambria Math" panose="02040503050406030204" pitchFamily="18" charset="0"/>
                                </a:rPr>
                                <m:t>𝑨</m:t>
                              </m:r>
                            </m:e>
                            <m:sub>
                              <m:r>
                                <a:rPr lang="tr-TR" sz="2600" b="1" i="1" smtClean="0">
                                  <a:latin typeface="Cambria Math" panose="02040503050406030204" pitchFamily="18" charset="0"/>
                                  <a:ea typeface="Cambria Math" panose="02040503050406030204" pitchFamily="18" charset="0"/>
                                </a:rPr>
                                <m:t>𝒊</m:t>
                              </m:r>
                            </m:sub>
                          </m:sSub>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ea typeface="Cambria Math" panose="02040503050406030204" pitchFamily="18" charset="0"/>
                            </a:rPr>
                            <m:t>𝟏</m:t>
                          </m:r>
                        </m:num>
                        <m:den>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𝑼</m:t>
                              </m:r>
                            </m:e>
                            <m:sub>
                              <m:r>
                                <a:rPr lang="tr-TR" sz="2600" b="1" i="1" smtClean="0">
                                  <a:latin typeface="Cambria Math" panose="02040503050406030204" pitchFamily="18" charset="0"/>
                                  <a:ea typeface="Cambria Math" panose="02040503050406030204" pitchFamily="18" charset="0"/>
                                </a:rPr>
                                <m:t>𝒐</m:t>
                              </m:r>
                            </m:sub>
                          </m:sSub>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𝑨</m:t>
                              </m:r>
                            </m:e>
                            <m:sub>
                              <m:r>
                                <a:rPr lang="tr-TR" sz="2600" b="1" i="1" smtClean="0">
                                  <a:latin typeface="Cambria Math" panose="02040503050406030204" pitchFamily="18" charset="0"/>
                                  <a:ea typeface="Cambria Math" panose="02040503050406030204" pitchFamily="18" charset="0"/>
                                </a:rPr>
                                <m:t>𝒐</m:t>
                              </m:r>
                            </m:sub>
                          </m:sSub>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𝒊</m:t>
                                  </m:r>
                                </m:sub>
                              </m:sSub>
                              <m:r>
                                <a:rPr lang="tr-TR" sz="2600" b="1" i="1">
                                  <a:latin typeface="Cambria Math" panose="02040503050406030204" pitchFamily="18" charset="0"/>
                                </a:rPr>
                                <m:t>𝒉</m:t>
                              </m:r>
                            </m:e>
                            <m:sub>
                              <m:r>
                                <a:rPr lang="tr-TR" sz="2600" b="1" i="1">
                                  <a:latin typeface="Cambria Math" panose="02040503050406030204" pitchFamily="18" charset="0"/>
                                </a:rPr>
                                <m:t>𝒊</m:t>
                              </m:r>
                            </m:sub>
                          </m:sSub>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𝒊</m:t>
                              </m:r>
                            </m:sub>
                          </m:sSub>
                        </m:den>
                      </m:f>
                      <m:r>
                        <a:rPr lang="tr-TR" sz="2600" b="1" i="1">
                          <a:latin typeface="Cambria Math" panose="02040503050406030204" pitchFamily="18" charset="0"/>
                        </a:rPr>
                        <m:t>+</m:t>
                      </m:r>
                      <m:f>
                        <m:fPr>
                          <m:ctrlPr>
                            <a:rPr lang="tr-TR" sz="2600" b="1" i="1">
                              <a:latin typeface="Cambria Math" panose="02040503050406030204" pitchFamily="18" charset="0"/>
                            </a:rPr>
                          </m:ctrlPr>
                        </m:fPr>
                        <m:num>
                          <m:sSubSup>
                            <m:sSubSupPr>
                              <m:ctrlPr>
                                <a:rPr lang="tr-TR" sz="2600" b="1" i="1" smtClean="0">
                                  <a:latin typeface="Cambria Math" panose="02040503050406030204" pitchFamily="18" charset="0"/>
                                </a:rPr>
                              </m:ctrlPr>
                            </m:sSubSupPr>
                            <m:e>
                              <m:r>
                                <a:rPr lang="tr-TR" sz="2600" b="1" i="1" smtClean="0">
                                  <a:latin typeface="Cambria Math" panose="02040503050406030204" pitchFamily="18" charset="0"/>
                                </a:rPr>
                                <m:t>𝑹</m:t>
                              </m:r>
                            </m:e>
                            <m:sub>
                              <m:r>
                                <a:rPr lang="tr-TR" sz="2600" b="1" i="1" smtClean="0">
                                  <a:latin typeface="Cambria Math" panose="02040503050406030204" pitchFamily="18" charset="0"/>
                                </a:rPr>
                                <m:t>𝒇</m:t>
                              </m:r>
                              <m:r>
                                <a:rPr lang="tr-TR" sz="2600" b="1" i="1" smtClean="0">
                                  <a:latin typeface="Cambria Math" panose="02040503050406030204" pitchFamily="18" charset="0"/>
                                </a:rPr>
                                <m:t>,</m:t>
                              </m:r>
                              <m:r>
                                <a:rPr lang="tr-TR" sz="2600" b="1" i="1" smtClean="0">
                                  <a:latin typeface="Cambria Math" panose="02040503050406030204" pitchFamily="18" charset="0"/>
                                </a:rPr>
                                <m:t>𝒊</m:t>
                              </m:r>
                            </m:sub>
                            <m:sup>
                              <m:r>
                                <a:rPr lang="tr-TR" sz="2600" b="1" i="1" smtClean="0">
                                  <a:latin typeface="Cambria Math" panose="02040503050406030204" pitchFamily="18" charset="0"/>
                                </a:rPr>
                                <m:t>"</m:t>
                              </m:r>
                            </m:sup>
                          </m:sSubSup>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𝒊</m:t>
                                  </m:r>
                                </m:sub>
                              </m:sSub>
                              <m:r>
                                <a:rPr lang="tr-TR" sz="2600" b="1" i="1">
                                  <a:latin typeface="Cambria Math" panose="02040503050406030204" pitchFamily="18" charset="0"/>
                                </a:rPr>
                                <m:t>𝑨</m:t>
                              </m:r>
                            </m:e>
                            <m:sub>
                              <m:r>
                                <a:rPr lang="tr-TR" sz="2600" b="1" i="1">
                                  <a:latin typeface="Cambria Math" panose="02040503050406030204" pitchFamily="18" charset="0"/>
                                </a:rPr>
                                <m:t>𝒊</m:t>
                              </m:r>
                            </m:sub>
                          </m:sSub>
                        </m:den>
                      </m:f>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𝑹</m:t>
                          </m:r>
                        </m:e>
                        <m:sub>
                          <m:r>
                            <a:rPr lang="tr-TR" sz="2600" b="1" i="1" smtClean="0">
                              <a:latin typeface="Cambria Math" panose="02040503050406030204" pitchFamily="18" charset="0"/>
                            </a:rPr>
                            <m:t>𝒘𝒂𝒍𝒍</m:t>
                          </m:r>
                        </m:sub>
                      </m:sSub>
                      <m:r>
                        <a:rPr lang="tr-TR" sz="2600" b="1" i="1">
                          <a:latin typeface="Cambria Math" panose="02040503050406030204" pitchFamily="18" charset="0"/>
                        </a:rPr>
                        <m:t>+</m:t>
                      </m:r>
                      <m:f>
                        <m:fPr>
                          <m:ctrlPr>
                            <a:rPr lang="tr-TR" sz="2600" b="1" i="1">
                              <a:latin typeface="Cambria Math" panose="02040503050406030204" pitchFamily="18" charset="0"/>
                            </a:rPr>
                          </m:ctrlPr>
                        </m:fPr>
                        <m:num>
                          <m:sSubSup>
                            <m:sSubSupPr>
                              <m:ctrlPr>
                                <a:rPr lang="tr-TR" sz="2600" b="1" i="1">
                                  <a:latin typeface="Cambria Math" panose="02040503050406030204" pitchFamily="18" charset="0"/>
                                </a:rPr>
                              </m:ctrlPr>
                            </m:sSubSupPr>
                            <m:e>
                              <m:r>
                                <a:rPr lang="tr-TR" sz="2600" b="1" i="1">
                                  <a:latin typeface="Cambria Math" panose="02040503050406030204" pitchFamily="18" charset="0"/>
                                </a:rPr>
                                <m:t>𝑹</m:t>
                              </m:r>
                            </m:e>
                            <m:sub>
                              <m:r>
                                <a:rPr lang="tr-TR" sz="2600" b="1" i="1">
                                  <a:latin typeface="Cambria Math" panose="02040503050406030204" pitchFamily="18" charset="0"/>
                                </a:rPr>
                                <m:t>𝒇</m:t>
                              </m:r>
                              <m:r>
                                <a:rPr lang="tr-TR" sz="2600" b="1" i="1">
                                  <a:latin typeface="Cambria Math" panose="02040503050406030204" pitchFamily="18" charset="0"/>
                                </a:rPr>
                                <m:t>,</m:t>
                              </m:r>
                              <m:r>
                                <a:rPr lang="tr-TR" sz="2600" b="1" i="1" smtClean="0">
                                  <a:latin typeface="Cambria Math" panose="02040503050406030204" pitchFamily="18" charset="0"/>
                                </a:rPr>
                                <m:t>𝒐</m:t>
                              </m:r>
                            </m:sub>
                            <m:sup>
                              <m:r>
                                <a:rPr lang="tr-TR" sz="2600" b="1" i="1">
                                  <a:latin typeface="Cambria Math" panose="02040503050406030204" pitchFamily="18" charset="0"/>
                                </a:rPr>
                                <m:t>"</m:t>
                              </m:r>
                            </m:sup>
                          </m:sSubSup>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𝒐</m:t>
                                  </m:r>
                                </m:sub>
                              </m:sSub>
                              <m:r>
                                <a:rPr lang="tr-TR" sz="2600" b="1" i="1">
                                  <a:latin typeface="Cambria Math" panose="02040503050406030204" pitchFamily="18" charset="0"/>
                                </a:rPr>
                                <m:t>𝑨</m:t>
                              </m:r>
                            </m:e>
                            <m:sub>
                              <m:r>
                                <a:rPr lang="tr-TR" sz="2600" b="1" i="1" smtClean="0">
                                  <a:latin typeface="Cambria Math" panose="02040503050406030204" pitchFamily="18" charset="0"/>
                                </a:rPr>
                                <m:t>𝒐</m:t>
                              </m:r>
                            </m:sub>
                          </m:sSub>
                        </m:den>
                      </m:f>
                      <m:r>
                        <a:rPr lang="tr-TR" sz="2600" b="1" i="1">
                          <a:latin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𝒐</m:t>
                                  </m:r>
                                </m:sub>
                              </m:sSub>
                              <m:r>
                                <a:rPr lang="tr-TR" sz="2600" b="1" i="1">
                                  <a:latin typeface="Cambria Math" panose="02040503050406030204" pitchFamily="18" charset="0"/>
                                </a:rPr>
                                <m:t>𝒉</m:t>
                              </m:r>
                            </m:e>
                            <m:sub>
                              <m:r>
                                <a:rPr lang="tr-TR" sz="2600" b="1" i="1">
                                  <a:latin typeface="Cambria Math" panose="02040503050406030204" pitchFamily="18" charset="0"/>
                                </a:rPr>
                                <m:t>𝒐</m:t>
                              </m:r>
                            </m:sub>
                          </m:sSub>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𝒐</m:t>
                              </m:r>
                            </m:sub>
                          </m:sSub>
                        </m:den>
                      </m:f>
                    </m:oMath>
                  </m:oMathPara>
                </a14:m>
                <a:endParaRPr lang="tr-TR" sz="2600" b="1" dirty="0"/>
              </a:p>
            </p:txBody>
          </p:sp>
        </mc:Choice>
        <mc:Fallback xmlns="">
          <p:sp>
            <p:nvSpPr>
              <p:cNvPr id="15" name="TextBox 14">
                <a:extLst>
                  <a:ext uri="{FF2B5EF4-FFF2-40B4-BE49-F238E27FC236}">
                    <a16:creationId xmlns:a16="http://schemas.microsoft.com/office/drawing/2014/main" id="{869534C9-8369-27A3-D470-B7987C4C7F1D}"/>
                  </a:ext>
                </a:extLst>
              </p:cNvPr>
              <p:cNvSpPr txBox="1">
                <a:spLocks noRot="1" noChangeAspect="1" noMove="1" noResize="1" noEditPoints="1" noAdjustHandles="1" noChangeArrowheads="1" noChangeShapeType="1" noTextEdit="1"/>
              </p:cNvSpPr>
              <p:nvPr/>
            </p:nvSpPr>
            <p:spPr>
              <a:xfrm>
                <a:off x="375375" y="3321748"/>
                <a:ext cx="9828396" cy="933332"/>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A986431-EA4C-2CAF-5308-C4D4B50C7409}"/>
                  </a:ext>
                </a:extLst>
              </p:cNvPr>
              <p:cNvSpPr txBox="1"/>
              <p:nvPr/>
            </p:nvSpPr>
            <p:spPr>
              <a:xfrm>
                <a:off x="6859572" y="4432236"/>
                <a:ext cx="5100691"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rPr>
                          </m:ctrlPr>
                        </m:sSubPr>
                        <m:e>
                          <m:r>
                            <a:rPr lang="tr-TR" b="1" i="1">
                              <a:latin typeface="Cambria Math" panose="02040503050406030204" pitchFamily="18" charset="0"/>
                            </a:rPr>
                            <m:t>𝑨</m:t>
                          </m:r>
                        </m:e>
                        <m:sub>
                          <m:r>
                            <a:rPr lang="tr-TR" b="1" i="1">
                              <a:latin typeface="Cambria Math" panose="02040503050406030204" pitchFamily="18" charset="0"/>
                            </a:rPr>
                            <m:t>𝒊</m:t>
                          </m:r>
                        </m:sub>
                      </m:sSub>
                      <m:r>
                        <a:rPr lang="tr-TR" b="1" i="1" smtClean="0">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𝑻𝒐𝒕𝒂𝒍</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𝒔𝒖𝒓𝒇𝒂𝒄𝒆</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𝒂𝒓𝒆𝒂</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𝒐𝒇</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𝒕𝒉𝒆</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𝒊𝒏𝒏𝒆𝒓</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𝒔𝒖𝒓𝒇𝒂𝒄𝒆</m:t>
                      </m:r>
                    </m:oMath>
                  </m:oMathPara>
                </a14:m>
                <a:endParaRPr lang="tr-TR" b="1" dirty="0">
                  <a:solidFill>
                    <a:schemeClr val="tx1"/>
                  </a:solidFill>
                </a:endParaRPr>
              </a:p>
            </p:txBody>
          </p:sp>
        </mc:Choice>
        <mc:Fallback xmlns="">
          <p:sp>
            <p:nvSpPr>
              <p:cNvPr id="17" name="TextBox 16">
                <a:extLst>
                  <a:ext uri="{FF2B5EF4-FFF2-40B4-BE49-F238E27FC236}">
                    <a16:creationId xmlns:a16="http://schemas.microsoft.com/office/drawing/2014/main" id="{1A986431-EA4C-2CAF-5308-C4D4B50C7409}"/>
                  </a:ext>
                </a:extLst>
              </p:cNvPr>
              <p:cNvSpPr txBox="1">
                <a:spLocks noRot="1" noChangeAspect="1" noMove="1" noResize="1" noEditPoints="1" noAdjustHandles="1" noChangeArrowheads="1" noChangeShapeType="1" noTextEdit="1"/>
              </p:cNvSpPr>
              <p:nvPr/>
            </p:nvSpPr>
            <p:spPr>
              <a:xfrm>
                <a:off x="6859572" y="4432236"/>
                <a:ext cx="5100691" cy="276999"/>
              </a:xfrm>
              <a:prstGeom prst="rect">
                <a:avLst/>
              </a:prstGeom>
              <a:blipFill>
                <a:blip r:embed="rId8"/>
                <a:stretch>
                  <a:fillRect l="-478" r="-1195" b="-34783"/>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B089F24-F529-614C-F54E-6FF61D856A45}"/>
                  </a:ext>
                </a:extLst>
              </p:cNvPr>
              <p:cNvSpPr txBox="1"/>
              <p:nvPr/>
            </p:nvSpPr>
            <p:spPr>
              <a:xfrm>
                <a:off x="6859572" y="4882012"/>
                <a:ext cx="513114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rPr>
                          </m:ctrlPr>
                        </m:sSubPr>
                        <m:e>
                          <m:r>
                            <a:rPr lang="tr-TR" b="1" i="1">
                              <a:latin typeface="Cambria Math" panose="02040503050406030204" pitchFamily="18" charset="0"/>
                            </a:rPr>
                            <m:t>𝑨</m:t>
                          </m:r>
                        </m:e>
                        <m:sub>
                          <m:r>
                            <a:rPr lang="tr-TR" b="1" i="1" smtClean="0">
                              <a:latin typeface="Cambria Math" panose="02040503050406030204" pitchFamily="18" charset="0"/>
                            </a:rPr>
                            <m:t>𝒐</m:t>
                          </m:r>
                        </m:sub>
                      </m:sSub>
                      <m:r>
                        <a:rPr lang="tr-TR" b="1" i="1" smtClean="0">
                          <a:solidFill>
                            <a:schemeClr val="tx1"/>
                          </a:solidFill>
                          <a:latin typeface="Cambria Math" panose="02040503050406030204" pitchFamily="18" charset="0"/>
                        </a:rPr>
                        <m:t>=</m:t>
                      </m:r>
                      <m:r>
                        <a:rPr lang="tr-TR" b="1" i="1" smtClean="0">
                          <a:solidFill>
                            <a:schemeClr val="tx1"/>
                          </a:solidFill>
                          <a:latin typeface="Cambria Math" panose="02040503050406030204" pitchFamily="18" charset="0"/>
                        </a:rPr>
                        <m:t>𝑻𝒐𝒕𝒂𝒍</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𝒔𝒖𝒓𝒇𝒂𝒄𝒆</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𝒂𝒓𝒆𝒂</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𝒐𝒇</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𝒕𝒉𝒆</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𝒐𝒖𝒕𝒆𝒓</m:t>
                      </m:r>
                      <m:r>
                        <a:rPr lang="tr-TR" b="1" i="1" smtClean="0">
                          <a:solidFill>
                            <a:schemeClr val="tx1"/>
                          </a:solidFill>
                          <a:latin typeface="Cambria Math" panose="02040503050406030204" pitchFamily="18" charset="0"/>
                        </a:rPr>
                        <m:t> </m:t>
                      </m:r>
                      <m:r>
                        <a:rPr lang="tr-TR" b="1" i="1" smtClean="0">
                          <a:solidFill>
                            <a:schemeClr val="tx1"/>
                          </a:solidFill>
                          <a:latin typeface="Cambria Math" panose="02040503050406030204" pitchFamily="18" charset="0"/>
                        </a:rPr>
                        <m:t>𝒔𝒖𝒓𝒇𝒂𝒄𝒆</m:t>
                      </m:r>
                    </m:oMath>
                  </m:oMathPara>
                </a14:m>
                <a:endParaRPr lang="tr-TR" b="1" dirty="0">
                  <a:solidFill>
                    <a:schemeClr val="tx1"/>
                  </a:solidFill>
                </a:endParaRPr>
              </a:p>
            </p:txBody>
          </p:sp>
        </mc:Choice>
        <mc:Fallback xmlns="">
          <p:sp>
            <p:nvSpPr>
              <p:cNvPr id="18" name="TextBox 17">
                <a:extLst>
                  <a:ext uri="{FF2B5EF4-FFF2-40B4-BE49-F238E27FC236}">
                    <a16:creationId xmlns:a16="http://schemas.microsoft.com/office/drawing/2014/main" id="{1B089F24-F529-614C-F54E-6FF61D856A45}"/>
                  </a:ext>
                </a:extLst>
              </p:cNvPr>
              <p:cNvSpPr txBox="1">
                <a:spLocks noRot="1" noChangeAspect="1" noMove="1" noResize="1" noEditPoints="1" noAdjustHandles="1" noChangeArrowheads="1" noChangeShapeType="1" noTextEdit="1"/>
              </p:cNvSpPr>
              <p:nvPr/>
            </p:nvSpPr>
            <p:spPr>
              <a:xfrm>
                <a:off x="6859572" y="4882012"/>
                <a:ext cx="5131148" cy="276999"/>
              </a:xfrm>
              <a:prstGeom prst="rect">
                <a:avLst/>
              </a:prstGeom>
              <a:blipFill>
                <a:blip r:embed="rId9"/>
                <a:stretch>
                  <a:fillRect l="-475" r="-1188" b="-37778"/>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2B46727-CF95-6E9E-335D-77498D7C2EEC}"/>
                  </a:ext>
                </a:extLst>
              </p:cNvPr>
              <p:cNvSpPr txBox="1"/>
              <p:nvPr/>
            </p:nvSpPr>
            <p:spPr>
              <a:xfrm>
                <a:off x="375375" y="4645921"/>
                <a:ext cx="4152162" cy="69147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a:latin typeface="Cambria Math" panose="02040503050406030204" pitchFamily="18" charset="0"/>
                            </a:rPr>
                            <m:t>𝑹</m:t>
                          </m:r>
                        </m:e>
                        <m:sub>
                          <m:r>
                            <a:rPr lang="tr-TR" sz="2400" b="1" i="1">
                              <a:latin typeface="Cambria Math" panose="02040503050406030204" pitchFamily="18" charset="0"/>
                            </a:rPr>
                            <m:t>𝒘𝒂𝒍𝒍</m:t>
                          </m:r>
                        </m:sub>
                      </m:sSub>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𝑳</m:t>
                          </m:r>
                        </m:num>
                        <m:den>
                          <m:r>
                            <a:rPr lang="tr-TR" sz="2400" b="1" i="1" smtClean="0">
                              <a:latin typeface="Cambria Math" panose="02040503050406030204" pitchFamily="18" charset="0"/>
                              <a:ea typeface="Cambria Math" panose="02040503050406030204" pitchFamily="18" charset="0"/>
                            </a:rPr>
                            <m:t>𝒌</m:t>
                          </m:r>
                          <m:r>
                            <a:rPr lang="tr-TR" sz="2400" b="1" i="1">
                              <a:latin typeface="Cambria Math" panose="02040503050406030204" pitchFamily="18" charset="0"/>
                            </a:rPr>
                            <m:t>𝑨</m:t>
                          </m:r>
                        </m:den>
                      </m:f>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𝒇𝒐𝒓</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𝒑𝒍𝒂𝒏𝒆</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𝒘𝒂𝒍𝒍</m:t>
                      </m:r>
                    </m:oMath>
                  </m:oMathPara>
                </a14:m>
                <a:endParaRPr lang="tr-TR" sz="2400" b="1" dirty="0"/>
              </a:p>
            </p:txBody>
          </p:sp>
        </mc:Choice>
        <mc:Fallback xmlns="">
          <p:sp>
            <p:nvSpPr>
              <p:cNvPr id="19" name="TextBox 18">
                <a:extLst>
                  <a:ext uri="{FF2B5EF4-FFF2-40B4-BE49-F238E27FC236}">
                    <a16:creationId xmlns:a16="http://schemas.microsoft.com/office/drawing/2014/main" id="{52B46727-CF95-6E9E-335D-77498D7C2EEC}"/>
                  </a:ext>
                </a:extLst>
              </p:cNvPr>
              <p:cNvSpPr txBox="1">
                <a:spLocks noRot="1" noChangeAspect="1" noMove="1" noResize="1" noEditPoints="1" noAdjustHandles="1" noChangeArrowheads="1" noChangeShapeType="1" noTextEdit="1"/>
              </p:cNvSpPr>
              <p:nvPr/>
            </p:nvSpPr>
            <p:spPr>
              <a:xfrm>
                <a:off x="375375" y="4645921"/>
                <a:ext cx="4152162" cy="691471"/>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FF317E-3F62-D734-A1D0-4841349765D4}"/>
                  </a:ext>
                </a:extLst>
              </p:cNvPr>
              <p:cNvSpPr txBox="1"/>
              <p:nvPr/>
            </p:nvSpPr>
            <p:spPr>
              <a:xfrm>
                <a:off x="375375" y="5516123"/>
                <a:ext cx="4891532" cy="71410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a:latin typeface="Cambria Math" panose="02040503050406030204" pitchFamily="18" charset="0"/>
                            </a:rPr>
                            <m:t>𝑹</m:t>
                          </m:r>
                        </m:e>
                        <m:sub>
                          <m:r>
                            <a:rPr lang="tr-TR" sz="2400" b="1" i="1">
                              <a:latin typeface="Cambria Math" panose="02040503050406030204" pitchFamily="18" charset="0"/>
                            </a:rPr>
                            <m:t>𝒘𝒂𝒍𝒍</m:t>
                          </m:r>
                        </m:sub>
                      </m:sSub>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𝒍𝒏</m:t>
                          </m:r>
                          <m:r>
                            <a:rPr lang="tr-TR" sz="2400" b="1" i="1" smtClean="0">
                              <a:latin typeface="Cambria Math" panose="02040503050406030204" pitchFamily="18" charset="0"/>
                            </a:rPr>
                            <m:t>(</m:t>
                          </m:r>
                          <m:f>
                            <m:fPr>
                              <m:type m:val="lin"/>
                              <m:ctrlPr>
                                <a:rPr lang="tr-TR" sz="2400" b="1" i="1" smtClean="0">
                                  <a:latin typeface="Cambria Math" panose="02040503050406030204" pitchFamily="18" charset="0"/>
                                </a:rPr>
                              </m:ctrlPr>
                            </m:fPr>
                            <m:num>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𝒓</m:t>
                                  </m:r>
                                </m:e>
                                <m:sub>
                                  <m:r>
                                    <a:rPr lang="tr-TR" sz="2400" b="1" i="1" smtClean="0">
                                      <a:latin typeface="Cambria Math" panose="02040503050406030204" pitchFamily="18" charset="0"/>
                                    </a:rPr>
                                    <m:t>𝒐</m:t>
                                  </m:r>
                                </m:sub>
                              </m:sSub>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𝒓</m:t>
                                  </m:r>
                                </m:e>
                                <m:sub>
                                  <m:r>
                                    <a:rPr lang="tr-TR" sz="2400" b="1" i="1" smtClean="0">
                                      <a:latin typeface="Cambria Math" panose="02040503050406030204" pitchFamily="18" charset="0"/>
                                    </a:rPr>
                                    <m:t>𝒊</m:t>
                                  </m:r>
                                </m:sub>
                              </m:sSub>
                            </m:den>
                          </m:f>
                          <m:r>
                            <a:rPr lang="tr-TR" sz="2400" b="1" i="1" smtClean="0">
                              <a:latin typeface="Cambria Math" panose="02040503050406030204" pitchFamily="18" charset="0"/>
                            </a:rPr>
                            <m:t>)</m:t>
                          </m:r>
                        </m:num>
                        <m:den>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𝝅</m:t>
                          </m:r>
                          <m:r>
                            <a:rPr lang="tr-TR" sz="2400" b="1" i="1" smtClean="0">
                              <a:latin typeface="Cambria Math" panose="02040503050406030204" pitchFamily="18" charset="0"/>
                              <a:ea typeface="Cambria Math" panose="02040503050406030204" pitchFamily="18" charset="0"/>
                            </a:rPr>
                            <m:t>𝑳𝒌</m:t>
                          </m:r>
                        </m:den>
                      </m:f>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𝒇𝒐𝒓</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𝒕𝒖𝒃𝒆</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𝒘𝒂𝒍𝒍</m:t>
                      </m:r>
                    </m:oMath>
                  </m:oMathPara>
                </a14:m>
                <a:endParaRPr lang="tr-TR" sz="2400" b="1" dirty="0"/>
              </a:p>
            </p:txBody>
          </p:sp>
        </mc:Choice>
        <mc:Fallback xmlns="">
          <p:sp>
            <p:nvSpPr>
              <p:cNvPr id="20" name="TextBox 19">
                <a:extLst>
                  <a:ext uri="{FF2B5EF4-FFF2-40B4-BE49-F238E27FC236}">
                    <a16:creationId xmlns:a16="http://schemas.microsoft.com/office/drawing/2014/main" id="{AAFF317E-3F62-D734-A1D0-4841349765D4}"/>
                  </a:ext>
                </a:extLst>
              </p:cNvPr>
              <p:cNvSpPr txBox="1">
                <a:spLocks noRot="1" noChangeAspect="1" noMove="1" noResize="1" noEditPoints="1" noAdjustHandles="1" noChangeArrowheads="1" noChangeShapeType="1" noTextEdit="1"/>
              </p:cNvSpPr>
              <p:nvPr/>
            </p:nvSpPr>
            <p:spPr>
              <a:xfrm>
                <a:off x="375375" y="5516123"/>
                <a:ext cx="4891532" cy="714106"/>
              </a:xfrm>
              <a:prstGeom prst="rect">
                <a:avLst/>
              </a:prstGeom>
              <a:blipFill>
                <a:blip r:embed="rId11"/>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77924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48455" y="76735"/>
            <a:ext cx="8564580" cy="646331"/>
          </a:xfrm>
          <a:prstGeom prst="rect">
            <a:avLst/>
          </a:prstGeom>
          <a:noFill/>
        </p:spPr>
        <p:txBody>
          <a:bodyPr wrap="square" rtlCol="0">
            <a:spAutoFit/>
          </a:bodyPr>
          <a:lstStyle/>
          <a:p>
            <a:r>
              <a:rPr lang="tr-TR" sz="3600" b="1" dirty="0"/>
              <a:t>EXTENDED SURFACE (FIN) EFFECTS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20F5A2-535D-3938-6876-A9CC595992B7}"/>
                  </a:ext>
                </a:extLst>
              </p:cNvPr>
              <p:cNvSpPr txBox="1"/>
              <p:nvPr/>
            </p:nvSpPr>
            <p:spPr>
              <a:xfrm>
                <a:off x="1216466" y="1120771"/>
                <a:ext cx="9828396" cy="933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𝑹</m:t>
                          </m:r>
                        </m:e>
                        <m:sub>
                          <m:r>
                            <a:rPr lang="tr-TR" sz="2600" b="1" i="1" smtClean="0">
                              <a:latin typeface="Cambria Math" panose="02040503050406030204" pitchFamily="18" charset="0"/>
                            </a:rPr>
                            <m:t>𝒕</m:t>
                          </m:r>
                        </m:sub>
                      </m:sSub>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r>
                            <a:rPr lang="tr-TR" sz="2600" b="1" i="1" smtClean="0">
                              <a:latin typeface="Cambria Math" panose="02040503050406030204" pitchFamily="18" charset="0"/>
                              <a:ea typeface="Cambria Math" panose="02040503050406030204" pitchFamily="18" charset="0"/>
                            </a:rPr>
                            <m:t>𝟏</m:t>
                          </m:r>
                        </m:num>
                        <m:den>
                          <m:r>
                            <a:rPr lang="tr-TR" sz="2600" b="1" i="1">
                              <a:latin typeface="Cambria Math" panose="02040503050406030204" pitchFamily="18" charset="0"/>
                            </a:rPr>
                            <m:t>𝑼𝑨</m:t>
                          </m:r>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ea typeface="Cambria Math" panose="02040503050406030204" pitchFamily="18" charset="0"/>
                            </a:rPr>
                            <m:t>𝟏</m:t>
                          </m:r>
                        </m:num>
                        <m:den>
                          <m:sSub>
                            <m:sSubPr>
                              <m:ctrlPr>
                                <a:rPr lang="tr-TR" sz="2600" b="1" i="1" smtClean="0">
                                  <a:latin typeface="Cambria Math" panose="02040503050406030204" pitchFamily="18" charset="0"/>
                                  <a:ea typeface="Cambria Math" panose="02040503050406030204" pitchFamily="18" charset="0"/>
                                </a:rPr>
                              </m:ctrlPr>
                            </m:sSubPr>
                            <m:e>
                              <m:r>
                                <a:rPr lang="tr-TR" sz="2600" b="1" i="1" smtClean="0">
                                  <a:latin typeface="Cambria Math" panose="02040503050406030204" pitchFamily="18" charset="0"/>
                                  <a:ea typeface="Cambria Math" panose="02040503050406030204" pitchFamily="18" charset="0"/>
                                </a:rPr>
                                <m:t>𝑼</m:t>
                              </m:r>
                            </m:e>
                            <m:sub>
                              <m:r>
                                <a:rPr lang="tr-TR" sz="2600" b="1" i="1" smtClean="0">
                                  <a:latin typeface="Cambria Math" panose="02040503050406030204" pitchFamily="18" charset="0"/>
                                  <a:ea typeface="Cambria Math" panose="02040503050406030204" pitchFamily="18" charset="0"/>
                                </a:rPr>
                                <m:t>𝒊</m:t>
                              </m:r>
                            </m:sub>
                          </m:sSub>
                          <m:sSub>
                            <m:sSubPr>
                              <m:ctrlPr>
                                <a:rPr lang="tr-TR" sz="2600" b="1" i="1" smtClean="0">
                                  <a:latin typeface="Cambria Math" panose="02040503050406030204" pitchFamily="18" charset="0"/>
                                  <a:ea typeface="Cambria Math" panose="02040503050406030204" pitchFamily="18" charset="0"/>
                                </a:rPr>
                              </m:ctrlPr>
                            </m:sSubPr>
                            <m:e>
                              <m:r>
                                <a:rPr lang="tr-TR" sz="2600" b="1" i="1" smtClean="0">
                                  <a:latin typeface="Cambria Math" panose="02040503050406030204" pitchFamily="18" charset="0"/>
                                  <a:ea typeface="Cambria Math" panose="02040503050406030204" pitchFamily="18" charset="0"/>
                                </a:rPr>
                                <m:t>𝑨</m:t>
                              </m:r>
                            </m:e>
                            <m:sub>
                              <m:r>
                                <a:rPr lang="tr-TR" sz="2600" b="1" i="1" smtClean="0">
                                  <a:latin typeface="Cambria Math" panose="02040503050406030204" pitchFamily="18" charset="0"/>
                                  <a:ea typeface="Cambria Math" panose="02040503050406030204" pitchFamily="18" charset="0"/>
                                </a:rPr>
                                <m:t>𝒊</m:t>
                              </m:r>
                            </m:sub>
                          </m:sSub>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ea typeface="Cambria Math" panose="02040503050406030204" pitchFamily="18" charset="0"/>
                            </a:rPr>
                            <m:t>𝟏</m:t>
                          </m:r>
                        </m:num>
                        <m:den>
                          <m:sSub>
                            <m:sSubPr>
                              <m:ctrlPr>
                                <a:rPr lang="tr-TR" sz="2600" b="1" i="1" smtClean="0">
                                  <a:solidFill>
                                    <a:srgbClr val="FF0000"/>
                                  </a:solidFill>
                                  <a:latin typeface="Cambria Math" panose="02040503050406030204" pitchFamily="18" charset="0"/>
                                  <a:ea typeface="Cambria Math" panose="02040503050406030204" pitchFamily="18" charset="0"/>
                                </a:rPr>
                              </m:ctrlPr>
                            </m:sSubPr>
                            <m:e>
                              <m:r>
                                <a:rPr lang="tr-TR" sz="2600" b="1" i="1">
                                  <a:solidFill>
                                    <a:srgbClr val="FF0000"/>
                                  </a:solidFill>
                                  <a:latin typeface="Cambria Math" panose="02040503050406030204" pitchFamily="18" charset="0"/>
                                  <a:ea typeface="Cambria Math" panose="02040503050406030204" pitchFamily="18" charset="0"/>
                                </a:rPr>
                                <m:t>𝑼</m:t>
                              </m:r>
                            </m:e>
                            <m:sub>
                              <m:r>
                                <a:rPr lang="tr-TR" sz="2600" b="1" i="1" smtClean="0">
                                  <a:solidFill>
                                    <a:srgbClr val="FF0000"/>
                                  </a:solidFill>
                                  <a:latin typeface="Cambria Math" panose="02040503050406030204" pitchFamily="18" charset="0"/>
                                  <a:ea typeface="Cambria Math" panose="02040503050406030204" pitchFamily="18" charset="0"/>
                                </a:rPr>
                                <m:t>𝒐</m:t>
                              </m:r>
                            </m:sub>
                          </m:sSub>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𝑨</m:t>
                              </m:r>
                            </m:e>
                            <m:sub>
                              <m:r>
                                <a:rPr lang="tr-TR" sz="2600" b="1" i="1" smtClean="0">
                                  <a:latin typeface="Cambria Math" panose="02040503050406030204" pitchFamily="18" charset="0"/>
                                  <a:ea typeface="Cambria Math" panose="02040503050406030204" pitchFamily="18" charset="0"/>
                                </a:rPr>
                                <m:t>𝒐</m:t>
                              </m:r>
                            </m:sub>
                          </m:sSub>
                        </m:den>
                      </m:f>
                      <m:r>
                        <a:rPr lang="tr-TR" sz="2600" b="1" i="1">
                          <a:latin typeface="Cambria Math" panose="02040503050406030204" pitchFamily="18" charset="0"/>
                          <a:ea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𝒊</m:t>
                                  </m:r>
                                </m:sub>
                              </m:sSub>
                              <m:r>
                                <a:rPr lang="tr-TR" sz="2600" b="1" i="1">
                                  <a:latin typeface="Cambria Math" panose="02040503050406030204" pitchFamily="18" charset="0"/>
                                </a:rPr>
                                <m:t>𝒉</m:t>
                              </m:r>
                            </m:e>
                            <m:sub>
                              <m:r>
                                <a:rPr lang="tr-TR" sz="2600" b="1" i="1">
                                  <a:latin typeface="Cambria Math" panose="02040503050406030204" pitchFamily="18" charset="0"/>
                                </a:rPr>
                                <m:t>𝒊</m:t>
                              </m:r>
                            </m:sub>
                          </m:sSub>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𝒊</m:t>
                              </m:r>
                            </m:sub>
                          </m:sSub>
                        </m:den>
                      </m:f>
                      <m:r>
                        <a:rPr lang="tr-TR" sz="2600" b="1" i="1">
                          <a:latin typeface="Cambria Math" panose="02040503050406030204" pitchFamily="18" charset="0"/>
                        </a:rPr>
                        <m:t>+</m:t>
                      </m:r>
                      <m:f>
                        <m:fPr>
                          <m:ctrlPr>
                            <a:rPr lang="tr-TR" sz="2600" b="1" i="1">
                              <a:latin typeface="Cambria Math" panose="02040503050406030204" pitchFamily="18" charset="0"/>
                            </a:rPr>
                          </m:ctrlPr>
                        </m:fPr>
                        <m:num>
                          <m:sSubSup>
                            <m:sSubSupPr>
                              <m:ctrlPr>
                                <a:rPr lang="tr-TR" sz="2600" b="1" i="1" smtClean="0">
                                  <a:latin typeface="Cambria Math" panose="02040503050406030204" pitchFamily="18" charset="0"/>
                                </a:rPr>
                              </m:ctrlPr>
                            </m:sSubSupPr>
                            <m:e>
                              <m:r>
                                <a:rPr lang="tr-TR" sz="2600" b="1" i="1" smtClean="0">
                                  <a:latin typeface="Cambria Math" panose="02040503050406030204" pitchFamily="18" charset="0"/>
                                </a:rPr>
                                <m:t>𝑹</m:t>
                              </m:r>
                            </m:e>
                            <m:sub>
                              <m:r>
                                <a:rPr lang="tr-TR" sz="2600" b="1" i="1" smtClean="0">
                                  <a:latin typeface="Cambria Math" panose="02040503050406030204" pitchFamily="18" charset="0"/>
                                </a:rPr>
                                <m:t>𝒇</m:t>
                              </m:r>
                              <m:r>
                                <a:rPr lang="tr-TR" sz="2600" b="1" i="1" smtClean="0">
                                  <a:latin typeface="Cambria Math" panose="02040503050406030204" pitchFamily="18" charset="0"/>
                                </a:rPr>
                                <m:t>,</m:t>
                              </m:r>
                              <m:r>
                                <a:rPr lang="tr-TR" sz="2600" b="1" i="1" smtClean="0">
                                  <a:latin typeface="Cambria Math" panose="02040503050406030204" pitchFamily="18" charset="0"/>
                                </a:rPr>
                                <m:t>𝒊</m:t>
                              </m:r>
                            </m:sub>
                            <m:sup>
                              <m:r>
                                <a:rPr lang="tr-TR" sz="2600" b="1" i="1" smtClean="0">
                                  <a:latin typeface="Cambria Math" panose="02040503050406030204" pitchFamily="18" charset="0"/>
                                </a:rPr>
                                <m:t>"</m:t>
                              </m:r>
                            </m:sup>
                          </m:sSubSup>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𝒊</m:t>
                                  </m:r>
                                </m:sub>
                              </m:sSub>
                              <m:r>
                                <a:rPr lang="tr-TR" sz="2600" b="1" i="1">
                                  <a:latin typeface="Cambria Math" panose="02040503050406030204" pitchFamily="18" charset="0"/>
                                </a:rPr>
                                <m:t>𝑨</m:t>
                              </m:r>
                            </m:e>
                            <m:sub>
                              <m:r>
                                <a:rPr lang="tr-TR" sz="2600" b="1" i="1">
                                  <a:latin typeface="Cambria Math" panose="02040503050406030204" pitchFamily="18" charset="0"/>
                                </a:rPr>
                                <m:t>𝒊</m:t>
                              </m:r>
                            </m:sub>
                          </m:sSub>
                        </m:den>
                      </m:f>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𝑹</m:t>
                          </m:r>
                        </m:e>
                        <m:sub>
                          <m:r>
                            <a:rPr lang="tr-TR" sz="2600" b="1" i="1" smtClean="0">
                              <a:latin typeface="Cambria Math" panose="02040503050406030204" pitchFamily="18" charset="0"/>
                            </a:rPr>
                            <m:t>𝒘𝒂𝒍𝒍</m:t>
                          </m:r>
                        </m:sub>
                      </m:sSub>
                      <m:r>
                        <a:rPr lang="tr-TR" sz="2600" b="1" i="1">
                          <a:latin typeface="Cambria Math" panose="02040503050406030204" pitchFamily="18" charset="0"/>
                        </a:rPr>
                        <m:t>+</m:t>
                      </m:r>
                      <m:f>
                        <m:fPr>
                          <m:ctrlPr>
                            <a:rPr lang="tr-TR" sz="2600" b="1" i="1">
                              <a:latin typeface="Cambria Math" panose="02040503050406030204" pitchFamily="18" charset="0"/>
                            </a:rPr>
                          </m:ctrlPr>
                        </m:fPr>
                        <m:num>
                          <m:sSubSup>
                            <m:sSubSupPr>
                              <m:ctrlPr>
                                <a:rPr lang="tr-TR" sz="2600" b="1" i="1">
                                  <a:latin typeface="Cambria Math" panose="02040503050406030204" pitchFamily="18" charset="0"/>
                                </a:rPr>
                              </m:ctrlPr>
                            </m:sSubSupPr>
                            <m:e>
                              <m:r>
                                <a:rPr lang="tr-TR" sz="2600" b="1" i="1">
                                  <a:latin typeface="Cambria Math" panose="02040503050406030204" pitchFamily="18" charset="0"/>
                                </a:rPr>
                                <m:t>𝑹</m:t>
                              </m:r>
                            </m:e>
                            <m:sub>
                              <m:r>
                                <a:rPr lang="tr-TR" sz="2600" b="1" i="1">
                                  <a:latin typeface="Cambria Math" panose="02040503050406030204" pitchFamily="18" charset="0"/>
                                </a:rPr>
                                <m:t>𝒇</m:t>
                              </m:r>
                              <m:r>
                                <a:rPr lang="tr-TR" sz="2600" b="1" i="1">
                                  <a:latin typeface="Cambria Math" panose="02040503050406030204" pitchFamily="18" charset="0"/>
                                </a:rPr>
                                <m:t>,</m:t>
                              </m:r>
                              <m:r>
                                <a:rPr lang="tr-TR" sz="2600" b="1" i="1" smtClean="0">
                                  <a:latin typeface="Cambria Math" panose="02040503050406030204" pitchFamily="18" charset="0"/>
                                </a:rPr>
                                <m:t>𝒐</m:t>
                              </m:r>
                            </m:sub>
                            <m:sup>
                              <m:r>
                                <a:rPr lang="tr-TR" sz="2600" b="1" i="1">
                                  <a:latin typeface="Cambria Math" panose="02040503050406030204" pitchFamily="18" charset="0"/>
                                </a:rPr>
                                <m:t>"</m:t>
                              </m:r>
                            </m:sup>
                          </m:sSubSup>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𝒐</m:t>
                                  </m:r>
                                </m:sub>
                              </m:sSub>
                              <m:r>
                                <a:rPr lang="tr-TR" sz="2600" b="1" i="1">
                                  <a:latin typeface="Cambria Math" panose="02040503050406030204" pitchFamily="18" charset="0"/>
                                </a:rPr>
                                <m:t>𝑨</m:t>
                              </m:r>
                            </m:e>
                            <m:sub>
                              <m:r>
                                <a:rPr lang="tr-TR" sz="2600" b="1" i="1" smtClean="0">
                                  <a:latin typeface="Cambria Math" panose="02040503050406030204" pitchFamily="18" charset="0"/>
                                </a:rPr>
                                <m:t>𝒐</m:t>
                              </m:r>
                            </m:sub>
                          </m:sSub>
                        </m:den>
                      </m:f>
                      <m:r>
                        <a:rPr lang="tr-TR" sz="2600" b="1" i="1">
                          <a:latin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smtClean="0">
                                      <a:latin typeface="Cambria Math" panose="02040503050406030204" pitchFamily="18" charset="0"/>
                                    </a:rPr>
                                    <m:t>𝒐</m:t>
                                  </m:r>
                                </m:sub>
                              </m:sSub>
                              <m:r>
                                <a:rPr lang="tr-TR" sz="2600" b="1" i="1">
                                  <a:latin typeface="Cambria Math" panose="02040503050406030204" pitchFamily="18" charset="0"/>
                                </a:rPr>
                                <m:t>𝒉</m:t>
                              </m:r>
                            </m:e>
                            <m:sub>
                              <m:r>
                                <a:rPr lang="tr-TR" sz="2600" b="1" i="1">
                                  <a:latin typeface="Cambria Math" panose="02040503050406030204" pitchFamily="18" charset="0"/>
                                </a:rPr>
                                <m:t>𝒐</m:t>
                              </m:r>
                            </m:sub>
                          </m:sSub>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𝒐</m:t>
                              </m:r>
                            </m:sub>
                          </m:sSub>
                        </m:den>
                      </m:f>
                    </m:oMath>
                  </m:oMathPara>
                </a14:m>
                <a:endParaRPr lang="tr-TR" sz="2600" b="1" dirty="0"/>
              </a:p>
            </p:txBody>
          </p:sp>
        </mc:Choice>
        <mc:Fallback xmlns="">
          <p:sp>
            <p:nvSpPr>
              <p:cNvPr id="2" name="TextBox 1">
                <a:extLst>
                  <a:ext uri="{FF2B5EF4-FFF2-40B4-BE49-F238E27FC236}">
                    <a16:creationId xmlns:a16="http://schemas.microsoft.com/office/drawing/2014/main" id="{DE20F5A2-535D-3938-6876-A9CC595992B7}"/>
                  </a:ext>
                </a:extLst>
              </p:cNvPr>
              <p:cNvSpPr txBox="1">
                <a:spLocks noRot="1" noChangeAspect="1" noMove="1" noResize="1" noEditPoints="1" noAdjustHandles="1" noChangeArrowheads="1" noChangeShapeType="1" noTextEdit="1"/>
              </p:cNvSpPr>
              <p:nvPr/>
            </p:nvSpPr>
            <p:spPr>
              <a:xfrm>
                <a:off x="1216466" y="1120771"/>
                <a:ext cx="9828396" cy="933332"/>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3" name="Arrow: Down 2">
            <a:extLst>
              <a:ext uri="{FF2B5EF4-FFF2-40B4-BE49-F238E27FC236}">
                <a16:creationId xmlns:a16="http://schemas.microsoft.com/office/drawing/2014/main" id="{8102BCC3-0304-FC00-9CF3-078B3AC44493}"/>
              </a:ext>
            </a:extLst>
          </p:cNvPr>
          <p:cNvSpPr/>
          <p:nvPr/>
        </p:nvSpPr>
        <p:spPr>
          <a:xfrm>
            <a:off x="5936216" y="2254683"/>
            <a:ext cx="388896" cy="4616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94299E-AB8E-B9EE-0265-33DAB369C1A3}"/>
                  </a:ext>
                </a:extLst>
              </p:cNvPr>
              <p:cNvSpPr txBox="1"/>
              <p:nvPr/>
            </p:nvSpPr>
            <p:spPr>
              <a:xfrm>
                <a:off x="148455" y="2783204"/>
                <a:ext cx="11669142"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a:t>Overall heat transfer coefficient based on the outside surface area of the wall </a:t>
                </a:r>
                <a14:m>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𝑼</m:t>
                        </m:r>
                      </m:e>
                      <m:sub>
                        <m:r>
                          <a:rPr lang="tr-TR" sz="2400" b="1" i="1" smtClean="0">
                            <a:latin typeface="Cambria Math" panose="02040503050406030204" pitchFamily="18" charset="0"/>
                            <a:ea typeface="Cambria Math" panose="02040503050406030204" pitchFamily="18" charset="0"/>
                          </a:rPr>
                          <m:t>𝒐</m:t>
                        </m:r>
                      </m:sub>
                    </m:sSub>
                  </m:oMath>
                </a14:m>
                <a:r>
                  <a:rPr lang="tr-TR" sz="2400" b="1" dirty="0"/>
                  <a:t>:</a:t>
                </a:r>
              </a:p>
            </p:txBody>
          </p:sp>
        </mc:Choice>
        <mc:Fallback xmlns="">
          <p:sp>
            <p:nvSpPr>
              <p:cNvPr id="7" name="TextBox 6">
                <a:extLst>
                  <a:ext uri="{FF2B5EF4-FFF2-40B4-BE49-F238E27FC236}">
                    <a16:creationId xmlns:a16="http://schemas.microsoft.com/office/drawing/2014/main" id="{5E94299E-AB8E-B9EE-0265-33DAB369C1A3}"/>
                  </a:ext>
                </a:extLst>
              </p:cNvPr>
              <p:cNvSpPr txBox="1">
                <a:spLocks noRot="1" noChangeAspect="1" noMove="1" noResize="1" noEditPoints="1" noAdjustHandles="1" noChangeArrowheads="1" noChangeShapeType="1" noTextEdit="1"/>
              </p:cNvSpPr>
              <p:nvPr/>
            </p:nvSpPr>
            <p:spPr>
              <a:xfrm>
                <a:off x="148455" y="2783204"/>
                <a:ext cx="11669142" cy="461665"/>
              </a:xfrm>
              <a:prstGeom prst="rect">
                <a:avLst/>
              </a:prstGeom>
              <a:blipFill>
                <a:blip r:embed="rId5"/>
                <a:stretch>
                  <a:fillRect l="-679" t="-10667" b="-30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F06D22-D3BE-ED3D-72EE-607EE5C25119}"/>
                  </a:ext>
                </a:extLst>
              </p:cNvPr>
              <p:cNvSpPr txBox="1"/>
              <p:nvPr/>
            </p:nvSpPr>
            <p:spPr>
              <a:xfrm>
                <a:off x="2736390" y="3988207"/>
                <a:ext cx="6945556" cy="129516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𝑼</m:t>
                          </m:r>
                        </m:e>
                        <m:sub>
                          <m:r>
                            <a:rPr lang="tr-TR" sz="2600" b="1" i="1">
                              <a:latin typeface="Cambria Math" panose="02040503050406030204" pitchFamily="18" charset="0"/>
                              <a:ea typeface="Cambria Math" panose="02040503050406030204" pitchFamily="18" charset="0"/>
                            </a:rPr>
                            <m:t>𝒐</m:t>
                          </m:r>
                        </m:sub>
                      </m:sSub>
                      <m:r>
                        <a:rPr lang="tr-TR" sz="2600" b="1" i="1">
                          <a:latin typeface="Cambria Math" panose="02040503050406030204" pitchFamily="18" charset="0"/>
                          <a:ea typeface="Cambria Math" panose="02040503050406030204" pitchFamily="18" charset="0"/>
                        </a:rPr>
                        <m:t>=</m:t>
                      </m:r>
                      <m:f>
                        <m:fPr>
                          <m:ctrlPr>
                            <a:rPr lang="tr-TR" sz="2600" b="1" i="1" smtClean="0">
                              <a:latin typeface="Cambria Math" panose="02040503050406030204" pitchFamily="18" charset="0"/>
                              <a:ea typeface="Cambria Math" panose="02040503050406030204" pitchFamily="18" charset="0"/>
                            </a:rPr>
                          </m:ctrlPr>
                        </m:fPr>
                        <m:num>
                          <m:r>
                            <a:rPr lang="tr-TR" sz="2600" b="1" i="1" smtClean="0">
                              <a:latin typeface="Cambria Math" panose="02040503050406030204" pitchFamily="18" charset="0"/>
                              <a:ea typeface="Cambria Math" panose="02040503050406030204" pitchFamily="18" charset="0"/>
                            </a:rPr>
                            <m:t>𝟏</m:t>
                          </m:r>
                        </m:num>
                        <m:den>
                          <m:f>
                            <m:fPr>
                              <m:ctrlPr>
                                <a:rPr lang="tr-TR" sz="2600" b="1" i="1" smtClean="0">
                                  <a:latin typeface="Cambria Math" panose="02040503050406030204" pitchFamily="18" charset="0"/>
                                  <a:ea typeface="Cambria Math" panose="02040503050406030204" pitchFamily="18" charset="0"/>
                                </a:rPr>
                              </m:ctrlPr>
                            </m:fPr>
                            <m:num>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smtClean="0">
                                      <a:latin typeface="Cambria Math" panose="02040503050406030204" pitchFamily="18" charset="0"/>
                                    </a:rPr>
                                    <m:t>𝒐</m:t>
                                  </m:r>
                                </m:sub>
                              </m:sSub>
                            </m:num>
                            <m:den>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𝒊</m:t>
                                  </m:r>
                                </m:sub>
                              </m:sSub>
                            </m:den>
                          </m:f>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𝒊</m:t>
                                      </m:r>
                                    </m:sub>
                                  </m:sSub>
                                  <m:r>
                                    <a:rPr lang="tr-TR" sz="2600" b="1" i="1">
                                      <a:latin typeface="Cambria Math" panose="02040503050406030204" pitchFamily="18" charset="0"/>
                                    </a:rPr>
                                    <m:t>𝒉</m:t>
                                  </m:r>
                                </m:e>
                                <m:sub>
                                  <m:r>
                                    <a:rPr lang="tr-TR" sz="2600" b="1" i="1">
                                      <a:latin typeface="Cambria Math" panose="02040503050406030204" pitchFamily="18" charset="0"/>
                                    </a:rPr>
                                    <m:t>𝒊</m:t>
                                  </m:r>
                                </m:sub>
                              </m:sSub>
                            </m:den>
                          </m:f>
                          <m:r>
                            <a:rPr lang="tr-TR" sz="2600" b="1" i="1">
                              <a:latin typeface="Cambria Math" panose="02040503050406030204" pitchFamily="18" charset="0"/>
                            </a:rPr>
                            <m:t>+</m:t>
                          </m:r>
                          <m:f>
                            <m:fPr>
                              <m:ctrlPr>
                                <a:rPr lang="tr-TR" sz="2600" b="1" i="1">
                                  <a:latin typeface="Cambria Math" panose="02040503050406030204" pitchFamily="18" charset="0"/>
                                  <a:ea typeface="Cambria Math" panose="02040503050406030204" pitchFamily="18" charset="0"/>
                                </a:rPr>
                              </m:ctrlPr>
                            </m:fPr>
                            <m:num>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𝒐</m:t>
                                  </m:r>
                                </m:sub>
                              </m:sSub>
                            </m:num>
                            <m:den>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𝒊</m:t>
                                  </m:r>
                                </m:sub>
                              </m:sSub>
                            </m:den>
                          </m:f>
                          <m:f>
                            <m:fPr>
                              <m:ctrlPr>
                                <a:rPr lang="tr-TR" sz="2600" b="1" i="1">
                                  <a:latin typeface="Cambria Math" panose="02040503050406030204" pitchFamily="18" charset="0"/>
                                </a:rPr>
                              </m:ctrlPr>
                            </m:fPr>
                            <m:num>
                              <m:sSubSup>
                                <m:sSubSupPr>
                                  <m:ctrlPr>
                                    <a:rPr lang="tr-TR" sz="2600" b="1" i="1">
                                      <a:latin typeface="Cambria Math" panose="02040503050406030204" pitchFamily="18" charset="0"/>
                                    </a:rPr>
                                  </m:ctrlPr>
                                </m:sSubSupPr>
                                <m:e>
                                  <m:r>
                                    <a:rPr lang="tr-TR" sz="2600" b="1" i="1">
                                      <a:latin typeface="Cambria Math" panose="02040503050406030204" pitchFamily="18" charset="0"/>
                                    </a:rPr>
                                    <m:t>𝑹</m:t>
                                  </m:r>
                                </m:e>
                                <m:sub>
                                  <m:r>
                                    <a:rPr lang="tr-TR" sz="2600" b="1" i="1">
                                      <a:latin typeface="Cambria Math" panose="02040503050406030204" pitchFamily="18" charset="0"/>
                                    </a:rPr>
                                    <m:t>𝒇</m:t>
                                  </m:r>
                                  <m:r>
                                    <a:rPr lang="tr-TR" sz="2600" b="1" i="1">
                                      <a:latin typeface="Cambria Math" panose="02040503050406030204" pitchFamily="18" charset="0"/>
                                    </a:rPr>
                                    <m:t>,</m:t>
                                  </m:r>
                                  <m:r>
                                    <a:rPr lang="tr-TR" sz="2600" b="1" i="1">
                                      <a:latin typeface="Cambria Math" panose="02040503050406030204" pitchFamily="18" charset="0"/>
                                    </a:rPr>
                                    <m:t>𝒊</m:t>
                                  </m:r>
                                </m:sub>
                                <m:sup>
                                  <m:r>
                                    <a:rPr lang="tr-TR" sz="2600" b="1" i="1">
                                      <a:latin typeface="Cambria Math" panose="02040503050406030204" pitchFamily="18" charset="0"/>
                                    </a:rPr>
                                    <m:t>"</m:t>
                                  </m:r>
                                </m:sup>
                              </m:sSubSup>
                            </m:num>
                            <m:den>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𝒊</m:t>
                                  </m:r>
                                </m:sub>
                              </m:sSub>
                            </m:den>
                          </m:f>
                          <m:r>
                            <a:rPr lang="tr-TR" sz="2600" b="1" i="1">
                              <a:latin typeface="Cambria Math" panose="02040503050406030204" pitchFamily="18" charset="0"/>
                            </a:rPr>
                            <m:t>+</m:t>
                          </m:r>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rPr>
                                  </m:ctrlPr>
                                </m:sSubPr>
                                <m:e>
                                  <m:r>
                                    <a:rPr lang="tr-TR" sz="2600" b="1" i="1">
                                      <a:latin typeface="Cambria Math" panose="02040503050406030204" pitchFamily="18" charset="0"/>
                                    </a:rPr>
                                    <m:t>𝑨</m:t>
                                  </m:r>
                                </m:e>
                                <m:sub>
                                  <m:r>
                                    <a:rPr lang="tr-TR" sz="2600" b="1" i="1">
                                      <a:latin typeface="Cambria Math" panose="02040503050406030204" pitchFamily="18" charset="0"/>
                                    </a:rPr>
                                    <m:t>𝒐</m:t>
                                  </m:r>
                                </m:sub>
                              </m:sSub>
                              <m:r>
                                <a:rPr lang="tr-TR" sz="2600" b="1" i="1">
                                  <a:latin typeface="Cambria Math" panose="02040503050406030204" pitchFamily="18" charset="0"/>
                                </a:rPr>
                                <m:t>𝑹</m:t>
                              </m:r>
                            </m:e>
                            <m:sub>
                              <m:r>
                                <a:rPr lang="tr-TR" sz="2600" b="1" i="1">
                                  <a:latin typeface="Cambria Math" panose="02040503050406030204" pitchFamily="18" charset="0"/>
                                </a:rPr>
                                <m:t>𝒘𝒂𝒍𝒍</m:t>
                              </m:r>
                            </m:sub>
                          </m:sSub>
                          <m:r>
                            <a:rPr lang="tr-TR" sz="2600" b="1" i="1">
                              <a:latin typeface="Cambria Math" panose="02040503050406030204" pitchFamily="18" charset="0"/>
                            </a:rPr>
                            <m:t>+</m:t>
                          </m:r>
                          <m:f>
                            <m:fPr>
                              <m:ctrlPr>
                                <a:rPr lang="tr-TR" sz="2600" b="1" i="1">
                                  <a:latin typeface="Cambria Math" panose="02040503050406030204" pitchFamily="18" charset="0"/>
                                </a:rPr>
                              </m:ctrlPr>
                            </m:fPr>
                            <m:num>
                              <m:sSubSup>
                                <m:sSubSupPr>
                                  <m:ctrlPr>
                                    <a:rPr lang="tr-TR" sz="2600" b="1" i="1">
                                      <a:latin typeface="Cambria Math" panose="02040503050406030204" pitchFamily="18" charset="0"/>
                                    </a:rPr>
                                  </m:ctrlPr>
                                </m:sSubSupPr>
                                <m:e>
                                  <m:r>
                                    <a:rPr lang="tr-TR" sz="2600" b="1" i="1">
                                      <a:latin typeface="Cambria Math" panose="02040503050406030204" pitchFamily="18" charset="0"/>
                                    </a:rPr>
                                    <m:t>𝑹</m:t>
                                  </m:r>
                                </m:e>
                                <m:sub>
                                  <m:r>
                                    <a:rPr lang="tr-TR" sz="2600" b="1" i="1">
                                      <a:latin typeface="Cambria Math" panose="02040503050406030204" pitchFamily="18" charset="0"/>
                                    </a:rPr>
                                    <m:t>𝒇</m:t>
                                  </m:r>
                                  <m:r>
                                    <a:rPr lang="tr-TR" sz="2600" b="1" i="1">
                                      <a:latin typeface="Cambria Math" panose="02040503050406030204" pitchFamily="18" charset="0"/>
                                    </a:rPr>
                                    <m:t>,</m:t>
                                  </m:r>
                                  <m:r>
                                    <a:rPr lang="tr-TR" sz="2600" b="1" i="1">
                                      <a:latin typeface="Cambria Math" panose="02040503050406030204" pitchFamily="18" charset="0"/>
                                    </a:rPr>
                                    <m:t>𝒐</m:t>
                                  </m:r>
                                </m:sub>
                                <m:sup>
                                  <m:r>
                                    <a:rPr lang="tr-TR" sz="2600" b="1" i="1">
                                      <a:latin typeface="Cambria Math" panose="02040503050406030204" pitchFamily="18" charset="0"/>
                                    </a:rPr>
                                    <m:t>"</m:t>
                                  </m:r>
                                </m:sup>
                              </m:sSubSup>
                            </m:num>
                            <m:den>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𝒐</m:t>
                                  </m:r>
                                </m:sub>
                              </m:sSub>
                            </m:den>
                          </m:f>
                          <m:r>
                            <a:rPr lang="tr-TR" sz="2600" b="1" i="1">
                              <a:latin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sSub>
                                    <m:sSubPr>
                                      <m:ctrlPr>
                                        <a:rPr lang="tr-TR" sz="2600" b="1" i="1">
                                          <a:latin typeface="Cambria Math" panose="02040503050406030204" pitchFamily="18" charset="0"/>
                                          <a:ea typeface="Cambria Math" panose="02040503050406030204" pitchFamily="18" charset="0"/>
                                        </a:rPr>
                                      </m:ctrlPr>
                                    </m:sSubPr>
                                    <m:e>
                                      <m:r>
                                        <a:rPr lang="el-GR" sz="2600" b="1" i="1">
                                          <a:latin typeface="Cambria Math" panose="02040503050406030204" pitchFamily="18" charset="0"/>
                                        </a:rPr>
                                        <m:t>𝜼</m:t>
                                      </m:r>
                                    </m:e>
                                    <m:sub>
                                      <m:r>
                                        <a:rPr lang="tr-TR" sz="2600" b="1" i="1">
                                          <a:latin typeface="Cambria Math" panose="02040503050406030204" pitchFamily="18" charset="0"/>
                                        </a:rPr>
                                        <m:t>𝒐</m:t>
                                      </m:r>
                                    </m:sub>
                                  </m:sSub>
                                  <m:r>
                                    <a:rPr lang="tr-TR" sz="2600" b="1" i="1">
                                      <a:latin typeface="Cambria Math" panose="02040503050406030204" pitchFamily="18" charset="0"/>
                                    </a:rPr>
                                    <m:t>𝒉</m:t>
                                  </m:r>
                                </m:e>
                                <m:sub>
                                  <m:r>
                                    <a:rPr lang="tr-TR" sz="2600" b="1" i="1">
                                      <a:latin typeface="Cambria Math" panose="02040503050406030204" pitchFamily="18" charset="0"/>
                                    </a:rPr>
                                    <m:t>𝒐</m:t>
                                  </m:r>
                                </m:sub>
                              </m:sSub>
                            </m:den>
                          </m:f>
                        </m:den>
                      </m:f>
                    </m:oMath>
                  </m:oMathPara>
                </a14:m>
                <a:endParaRPr lang="tr-TR" sz="2600" b="1" dirty="0"/>
              </a:p>
            </p:txBody>
          </p:sp>
        </mc:Choice>
        <mc:Fallback xmlns="">
          <p:sp>
            <p:nvSpPr>
              <p:cNvPr id="8" name="TextBox 7">
                <a:extLst>
                  <a:ext uri="{FF2B5EF4-FFF2-40B4-BE49-F238E27FC236}">
                    <a16:creationId xmlns:a16="http://schemas.microsoft.com/office/drawing/2014/main" id="{06F06D22-D3BE-ED3D-72EE-607EE5C25119}"/>
                  </a:ext>
                </a:extLst>
              </p:cNvPr>
              <p:cNvSpPr txBox="1">
                <a:spLocks noRot="1" noChangeAspect="1" noMove="1" noResize="1" noEditPoints="1" noAdjustHandles="1" noChangeArrowheads="1" noChangeShapeType="1" noTextEdit="1"/>
              </p:cNvSpPr>
              <p:nvPr/>
            </p:nvSpPr>
            <p:spPr>
              <a:xfrm>
                <a:off x="2736390" y="3988207"/>
                <a:ext cx="6945556" cy="129516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9" name="Arrow: Down 8">
            <a:extLst>
              <a:ext uri="{FF2B5EF4-FFF2-40B4-BE49-F238E27FC236}">
                <a16:creationId xmlns:a16="http://schemas.microsoft.com/office/drawing/2014/main" id="{84003622-675A-D3E7-61BA-CD1D803E38B2}"/>
              </a:ext>
            </a:extLst>
          </p:cNvPr>
          <p:cNvSpPr/>
          <p:nvPr/>
        </p:nvSpPr>
        <p:spPr>
          <a:xfrm>
            <a:off x="5936216" y="3364083"/>
            <a:ext cx="388896" cy="4616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a:extLst>
              <a:ext uri="{FF2B5EF4-FFF2-40B4-BE49-F238E27FC236}">
                <a16:creationId xmlns:a16="http://schemas.microsoft.com/office/drawing/2014/main" id="{7BB20A51-8B3F-CF0C-99A8-1ACB571685F0}"/>
              </a:ext>
            </a:extLst>
          </p:cNvPr>
          <p:cNvSpPr txBox="1"/>
          <p:nvPr/>
        </p:nvSpPr>
        <p:spPr>
          <a:xfrm>
            <a:off x="148455" y="5426543"/>
            <a:ext cx="11669142" cy="1200329"/>
          </a:xfrm>
          <a:prstGeom prst="rect">
            <a:avLst/>
          </a:prstGeom>
          <a:noFill/>
        </p:spPr>
        <p:txBody>
          <a:bodyPr wrap="square" rtlCol="0">
            <a:spAutoFit/>
          </a:bodyPr>
          <a:lstStyle/>
          <a:p>
            <a:pPr algn="just"/>
            <a:r>
              <a:rPr lang="tr-TR" sz="2400" b="1" dirty="0">
                <a:solidFill>
                  <a:srgbClr val="0000FF"/>
                </a:solidFill>
              </a:rPr>
              <a:t>Note that: </a:t>
            </a:r>
            <a:r>
              <a:rPr lang="tr-TR" sz="2400" b="1" dirty="0"/>
              <a:t>The overall heat transfer coefficient can be determined from knowledge of the inside and outside heat transfer coefficients, fouling factors, and appropriate geometric parameters.</a:t>
            </a:r>
          </a:p>
        </p:txBody>
      </p:sp>
    </p:spTree>
    <p:extLst>
      <p:ext uri="{BB962C8B-B14F-4D97-AF65-F5344CB8AC3E}">
        <p14:creationId xmlns:p14="http://schemas.microsoft.com/office/powerpoint/2010/main" val="80045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25358" y="83530"/>
            <a:ext cx="9416306" cy="646331"/>
          </a:xfrm>
          <a:prstGeom prst="rect">
            <a:avLst/>
          </a:prstGeom>
          <a:noFill/>
        </p:spPr>
        <p:txBody>
          <a:bodyPr wrap="square" rtlCol="0">
            <a:spAutoFit/>
          </a:bodyPr>
          <a:lstStyle/>
          <a:p>
            <a:r>
              <a:rPr lang="tr-TR" sz="3600" b="1" dirty="0"/>
              <a:t>Order of Magnitude of Thermal Resistance</a:t>
            </a:r>
          </a:p>
        </p:txBody>
      </p:sp>
      <p:sp>
        <p:nvSpPr>
          <p:cNvPr id="3" name="Slide Number Placeholder 2"/>
          <p:cNvSpPr>
            <a:spLocks noGrp="1"/>
          </p:cNvSpPr>
          <p:nvPr>
            <p:ph type="sldNum" sz="quarter" idx="12"/>
          </p:nvPr>
        </p:nvSpPr>
        <p:spPr/>
        <p:txBody>
          <a:bodyPr/>
          <a:lstStyle/>
          <a:p>
            <a:fld id="{9DC36462-DBD6-4833-A557-4F162F5DA347}" type="slidenum">
              <a:rPr lang="tr-TR" smtClean="0"/>
              <a:t>19</a:t>
            </a:fld>
            <a:endParaRPr lang="tr-TR"/>
          </a:p>
        </p:txBody>
      </p:sp>
      <p:sp>
        <p:nvSpPr>
          <p:cNvPr id="2" name="TextBox 1">
            <a:extLst>
              <a:ext uri="{FF2B5EF4-FFF2-40B4-BE49-F238E27FC236}">
                <a16:creationId xmlns:a16="http://schemas.microsoft.com/office/drawing/2014/main" id="{8783BE9A-1712-D892-4681-CCCB80FAAAF2}"/>
              </a:ext>
            </a:extLst>
          </p:cNvPr>
          <p:cNvSpPr txBox="1"/>
          <p:nvPr/>
        </p:nvSpPr>
        <p:spPr>
          <a:xfrm>
            <a:off x="125358" y="1003565"/>
            <a:ext cx="7091519" cy="1200329"/>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a:t>For a plane wall of thickness</a:t>
            </a:r>
            <a:r>
              <a:rPr lang="tr-TR" sz="2400" b="1" i="1" dirty="0"/>
              <a:t> t</a:t>
            </a:r>
            <a:r>
              <a:rPr lang="tr-TR" sz="2400" b="1" dirty="0"/>
              <a:t>, and heat transfer coefficients of inside and outside, </a:t>
            </a:r>
            <a:r>
              <a:rPr lang="tr-TR" sz="2400" b="1" i="1" dirty="0"/>
              <a:t>h</a:t>
            </a:r>
            <a:r>
              <a:rPr lang="tr-TR" sz="2400" b="1" i="1" baseline="-25000" dirty="0"/>
              <a:t>i</a:t>
            </a:r>
            <a:r>
              <a:rPr lang="tr-TR" sz="2400" b="1" i="1" dirty="0"/>
              <a:t> and h</a:t>
            </a:r>
            <a:r>
              <a:rPr lang="tr-TR" sz="2400" b="1" i="1" baseline="-25000" dirty="0"/>
              <a:t>o</a:t>
            </a:r>
            <a:r>
              <a:rPr lang="tr-TR" sz="2400" b="1" dirty="0"/>
              <a:t> with fouling only on one side: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BB3CE4-80F3-C5DB-CB01-2C875E526F79}"/>
                  </a:ext>
                </a:extLst>
              </p:cNvPr>
              <p:cNvSpPr txBox="1"/>
              <p:nvPr/>
            </p:nvSpPr>
            <p:spPr>
              <a:xfrm>
                <a:off x="7401331" y="1162742"/>
                <a:ext cx="3465500" cy="88197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ea typeface="Cambria Math" panose="02040503050406030204" pitchFamily="18" charset="0"/>
                            </a:rPr>
                            <m:t>𝟏</m:t>
                          </m:r>
                        </m:num>
                        <m:den>
                          <m:r>
                            <a:rPr lang="tr-TR" sz="2800" b="1" i="1">
                              <a:latin typeface="Cambria Math" panose="02040503050406030204" pitchFamily="18" charset="0"/>
                            </a:rPr>
                            <m:t>𝑼</m:t>
                          </m:r>
                        </m:den>
                      </m:f>
                      <m:r>
                        <a:rPr lang="tr-TR" sz="2800" b="1" i="1">
                          <a:latin typeface="Cambria Math" panose="02040503050406030204" pitchFamily="18" charset="0"/>
                          <a:ea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𝒊</m:t>
                              </m:r>
                            </m:sub>
                          </m:sSub>
                        </m:den>
                      </m:f>
                      <m:r>
                        <a:rPr lang="tr-TR" sz="2800" b="1" i="1">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sub>
                      </m:sSub>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smtClean="0">
                              <a:latin typeface="Cambria Math" panose="02040503050406030204" pitchFamily="18" charset="0"/>
                            </a:rPr>
                            <m:t>𝒕</m:t>
                          </m:r>
                        </m:num>
                        <m:den>
                          <m:r>
                            <a:rPr lang="tr-TR" sz="2800" b="1" i="1" smtClean="0">
                              <a:latin typeface="Cambria Math" panose="02040503050406030204" pitchFamily="18" charset="0"/>
                            </a:rPr>
                            <m:t>𝒌</m:t>
                          </m:r>
                        </m:den>
                      </m:f>
                      <m:r>
                        <a:rPr lang="tr-TR" sz="2800" b="1" i="1">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𝒐</m:t>
                              </m:r>
                            </m:sub>
                          </m:sSub>
                        </m:den>
                      </m:f>
                    </m:oMath>
                  </m:oMathPara>
                </a14:m>
                <a:endParaRPr lang="tr-TR" sz="2800" b="1" dirty="0"/>
              </a:p>
            </p:txBody>
          </p:sp>
        </mc:Choice>
        <mc:Fallback xmlns="">
          <p:sp>
            <p:nvSpPr>
              <p:cNvPr id="7" name="TextBox 6">
                <a:extLst>
                  <a:ext uri="{FF2B5EF4-FFF2-40B4-BE49-F238E27FC236}">
                    <a16:creationId xmlns:a16="http://schemas.microsoft.com/office/drawing/2014/main" id="{D5BB3CE4-80F3-C5DB-CB01-2C875E526F79}"/>
                  </a:ext>
                </a:extLst>
              </p:cNvPr>
              <p:cNvSpPr txBox="1">
                <a:spLocks noRot="1" noChangeAspect="1" noMove="1" noResize="1" noEditPoints="1" noAdjustHandles="1" noChangeArrowheads="1" noChangeShapeType="1" noTextEdit="1"/>
              </p:cNvSpPr>
              <p:nvPr/>
            </p:nvSpPr>
            <p:spPr>
              <a:xfrm>
                <a:off x="7401331" y="1162742"/>
                <a:ext cx="3465500" cy="881973"/>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8" name="TextBox 7">
            <a:extLst>
              <a:ext uri="{FF2B5EF4-FFF2-40B4-BE49-F238E27FC236}">
                <a16:creationId xmlns:a16="http://schemas.microsoft.com/office/drawing/2014/main" id="{5C0F9B61-B197-C9B0-6688-B7CBF5756DD1}"/>
              </a:ext>
            </a:extLst>
          </p:cNvPr>
          <p:cNvSpPr txBox="1"/>
          <p:nvPr/>
        </p:nvSpPr>
        <p:spPr>
          <a:xfrm>
            <a:off x="6644145" y="3644687"/>
            <a:ext cx="5282384" cy="1200329"/>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a:t>The order of magnitude and range of </a:t>
            </a:r>
            <a:r>
              <a:rPr lang="tr-TR" sz="2400" b="1" i="1" dirty="0"/>
              <a:t>h</a:t>
            </a:r>
            <a:r>
              <a:rPr lang="tr-TR" sz="2400" b="1" dirty="0"/>
              <a:t> for various conditions are given in Table.</a:t>
            </a:r>
          </a:p>
        </p:txBody>
      </p:sp>
      <p:pic>
        <p:nvPicPr>
          <p:cNvPr id="10" name="Picture 9">
            <a:extLst>
              <a:ext uri="{FF2B5EF4-FFF2-40B4-BE49-F238E27FC236}">
                <a16:creationId xmlns:a16="http://schemas.microsoft.com/office/drawing/2014/main" id="{2DB95DD9-B99B-3F8D-1F25-EFE8FD2284AC}"/>
              </a:ext>
            </a:extLst>
          </p:cNvPr>
          <p:cNvPicPr>
            <a:picLocks noChangeAspect="1"/>
          </p:cNvPicPr>
          <p:nvPr/>
        </p:nvPicPr>
        <p:blipFill>
          <a:blip r:embed="rId4"/>
          <a:stretch>
            <a:fillRect/>
          </a:stretch>
        </p:blipFill>
        <p:spPr>
          <a:xfrm>
            <a:off x="343748" y="2384253"/>
            <a:ext cx="6194704" cy="4360746"/>
          </a:xfrm>
          <a:prstGeom prst="rect">
            <a:avLst/>
          </a:prstGeom>
          <a:ln>
            <a:solidFill>
              <a:schemeClr val="tx1"/>
            </a:solidFill>
          </a:ln>
        </p:spPr>
      </p:pic>
    </p:spTree>
    <p:extLst>
      <p:ext uri="{BB962C8B-B14F-4D97-AF65-F5344CB8AC3E}">
        <p14:creationId xmlns:p14="http://schemas.microsoft.com/office/powerpoint/2010/main" val="423563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4535788" cy="707886"/>
          </a:xfrm>
          <a:prstGeom prst="rect">
            <a:avLst/>
          </a:prstGeom>
          <a:noFill/>
        </p:spPr>
        <p:txBody>
          <a:bodyPr wrap="square" rtlCol="0">
            <a:spAutoFit/>
          </a:bodyPr>
          <a:lstStyle/>
          <a:p>
            <a:r>
              <a:rPr lang="tr-TR" sz="4000" b="1" dirty="0"/>
              <a:t>INTRODUCTION</a:t>
            </a:r>
          </a:p>
        </p:txBody>
      </p:sp>
      <p:sp>
        <p:nvSpPr>
          <p:cNvPr id="2" name="TextBox 1">
            <a:extLst>
              <a:ext uri="{FF2B5EF4-FFF2-40B4-BE49-F238E27FC236}">
                <a16:creationId xmlns:a16="http://schemas.microsoft.com/office/drawing/2014/main" id="{525FE04C-1EBF-55F3-EC67-F859EE8C08A3}"/>
              </a:ext>
            </a:extLst>
          </p:cNvPr>
          <p:cNvSpPr txBox="1"/>
          <p:nvPr/>
        </p:nvSpPr>
        <p:spPr>
          <a:xfrm>
            <a:off x="217281" y="907167"/>
            <a:ext cx="11779874" cy="2800767"/>
          </a:xfrm>
          <a:prstGeom prst="rect">
            <a:avLst/>
          </a:prstGeom>
          <a:noFill/>
        </p:spPr>
        <p:txBody>
          <a:bodyPr wrap="square" rtlCol="0">
            <a:spAutoFit/>
          </a:bodyPr>
          <a:lstStyle/>
          <a:p>
            <a:pPr marL="285750" indent="-285750" algn="just">
              <a:buFont typeface="Wingdings" panose="05000000000000000000" pitchFamily="2" charset="2"/>
              <a:buChar char="Ø"/>
            </a:pPr>
            <a:r>
              <a:rPr lang="tr-TR" sz="2200" dirty="0"/>
              <a:t>Basic design methods for two-fluid direct-transfer heat exchangers (recuperators)</a:t>
            </a:r>
          </a:p>
          <a:p>
            <a:pPr marL="285750" indent="-285750" algn="just">
              <a:buFont typeface="Wingdings" panose="05000000000000000000" pitchFamily="2" charset="2"/>
              <a:buChar char="Ø"/>
            </a:pPr>
            <a:r>
              <a:rPr lang="tr-TR" sz="2200" dirty="0"/>
              <a:t>Rating problems including </a:t>
            </a:r>
          </a:p>
          <a:p>
            <a:pPr marL="742950" lvl="1" indent="-285750" algn="just">
              <a:buFont typeface="Wingdings" panose="05000000000000000000" pitchFamily="2" charset="2"/>
              <a:buChar char="Ø"/>
            </a:pPr>
            <a:r>
              <a:rPr lang="tr-TR" sz="2200" dirty="0"/>
              <a:t>The heat transfer rate and the fluid outlet temperatures for prescribed fluid flow rates, inlet temperatures, and allowable pressure drop for an existing heat exchanger: hence the heat transfer surface area and the flow passage dimensions are available.</a:t>
            </a:r>
          </a:p>
          <a:p>
            <a:pPr marL="285750" indent="-285750" algn="just">
              <a:buFont typeface="Wingdings" panose="05000000000000000000" pitchFamily="2" charset="2"/>
              <a:buChar char="Ø"/>
            </a:pPr>
            <a:r>
              <a:rPr lang="tr-TR" sz="2200" dirty="0"/>
              <a:t>Sizing problems including</a:t>
            </a:r>
          </a:p>
          <a:p>
            <a:pPr marL="742950" lvl="1" indent="-285750" algn="just">
              <a:buFont typeface="Wingdings" panose="05000000000000000000" pitchFamily="2" charset="2"/>
              <a:buChar char="Ø"/>
            </a:pPr>
            <a:r>
              <a:rPr lang="tr-TR" sz="2200" dirty="0"/>
              <a:t>Determination of the dimensions and the size to meet the specified hot and cold fluids inlet and outlet temperatures, flow rates, and pressure drop requirements.</a:t>
            </a:r>
          </a:p>
        </p:txBody>
      </p:sp>
      <p:pic>
        <p:nvPicPr>
          <p:cNvPr id="6" name="Picture 5">
            <a:extLst>
              <a:ext uri="{FF2B5EF4-FFF2-40B4-BE49-F238E27FC236}">
                <a16:creationId xmlns:a16="http://schemas.microsoft.com/office/drawing/2014/main" id="{40341C48-F028-4BD7-8B8A-6FBA9AC1A360}"/>
              </a:ext>
            </a:extLst>
          </p:cNvPr>
          <p:cNvPicPr>
            <a:picLocks noChangeAspect="1"/>
          </p:cNvPicPr>
          <p:nvPr/>
        </p:nvPicPr>
        <p:blipFill>
          <a:blip r:embed="rId3"/>
          <a:stretch>
            <a:fillRect/>
          </a:stretch>
        </p:blipFill>
        <p:spPr>
          <a:xfrm>
            <a:off x="1343082" y="3981632"/>
            <a:ext cx="9496779" cy="2389671"/>
          </a:xfrm>
          <a:prstGeom prst="rect">
            <a:avLst/>
          </a:prstGeom>
          <a:ln>
            <a:solidFill>
              <a:schemeClr val="tx1"/>
            </a:solidFill>
          </a:ln>
        </p:spPr>
      </p:pic>
    </p:spTree>
    <p:extLst>
      <p:ext uri="{BB962C8B-B14F-4D97-AF65-F5344CB8AC3E}">
        <p14:creationId xmlns:p14="http://schemas.microsoft.com/office/powerpoint/2010/main" val="395220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25358" y="83530"/>
            <a:ext cx="9416306" cy="646331"/>
          </a:xfrm>
          <a:prstGeom prst="rect">
            <a:avLst/>
          </a:prstGeom>
          <a:noFill/>
        </p:spPr>
        <p:txBody>
          <a:bodyPr wrap="square" rtlCol="0">
            <a:spAutoFit/>
          </a:bodyPr>
          <a:lstStyle/>
          <a:p>
            <a:r>
              <a:rPr lang="tr-TR" sz="3600" b="1" dirty="0"/>
              <a:t>EXAMPLE</a:t>
            </a:r>
          </a:p>
        </p:txBody>
      </p:sp>
      <p:sp>
        <p:nvSpPr>
          <p:cNvPr id="3" name="Slide Number Placeholder 2"/>
          <p:cNvSpPr>
            <a:spLocks noGrp="1"/>
          </p:cNvSpPr>
          <p:nvPr>
            <p:ph type="sldNum" sz="quarter" idx="12"/>
          </p:nvPr>
        </p:nvSpPr>
        <p:spPr>
          <a:xfrm>
            <a:off x="11454580" y="6399557"/>
            <a:ext cx="587477" cy="365125"/>
          </a:xfrm>
        </p:spPr>
        <p:txBody>
          <a:bodyPr/>
          <a:lstStyle/>
          <a:p>
            <a:fld id="{9DC36462-DBD6-4833-A557-4F162F5DA347}" type="slidenum">
              <a:rPr lang="tr-TR" smtClean="0"/>
              <a:t>20</a:t>
            </a:fld>
            <a:endParaRPr lang="tr-TR" dirty="0"/>
          </a:p>
        </p:txBody>
      </p:sp>
      <p:sp>
        <p:nvSpPr>
          <p:cNvPr id="9" name="TextBox 8">
            <a:extLst>
              <a:ext uri="{FF2B5EF4-FFF2-40B4-BE49-F238E27FC236}">
                <a16:creationId xmlns:a16="http://schemas.microsoft.com/office/drawing/2014/main" id="{7A38F83A-B29E-D367-6027-9A676B971D99}"/>
              </a:ext>
            </a:extLst>
          </p:cNvPr>
          <p:cNvSpPr txBox="1"/>
          <p:nvPr/>
        </p:nvSpPr>
        <p:spPr>
          <a:xfrm>
            <a:off x="125358" y="825173"/>
            <a:ext cx="11752010" cy="1384995"/>
          </a:xfrm>
          <a:prstGeom prst="rect">
            <a:avLst/>
          </a:prstGeom>
          <a:noFill/>
        </p:spPr>
        <p:txBody>
          <a:bodyPr wrap="square" rtlCol="0">
            <a:spAutoFit/>
          </a:bodyPr>
          <a:lstStyle/>
          <a:p>
            <a:pPr algn="just"/>
            <a:r>
              <a:rPr lang="tr-TR" sz="2800" b="1" dirty="0"/>
              <a:t>Determine the overall heat transfer coefficient U for liquid-to-liquid heat transfer through 0.003 thick steel plates (</a:t>
            </a:r>
            <a:r>
              <a:rPr lang="tr-TR" sz="2800" b="1" i="1" dirty="0"/>
              <a:t>k=50 W/m-K</a:t>
            </a:r>
            <a:r>
              <a:rPr lang="tr-TR" sz="2800" b="1" dirty="0"/>
              <a:t>) for the following heat transfer coefficients and fouling factors on one side: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D53B1B-7B69-39ED-8424-07F9DA35BBDE}"/>
                  </a:ext>
                </a:extLst>
              </p:cNvPr>
              <p:cNvSpPr txBox="1"/>
              <p:nvPr/>
            </p:nvSpPr>
            <p:spPr>
              <a:xfrm>
                <a:off x="1359139" y="2372342"/>
                <a:ext cx="2406876" cy="74917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𝒉</m:t>
                          </m:r>
                        </m:e>
                        <m:sub>
                          <m:r>
                            <a:rPr lang="tr-TR" sz="2600" b="1" i="1" smtClean="0">
                              <a:latin typeface="Cambria Math" panose="02040503050406030204" pitchFamily="18" charset="0"/>
                            </a:rPr>
                            <m:t>𝒊</m:t>
                          </m:r>
                        </m:sub>
                      </m:sSub>
                      <m:r>
                        <a:rPr lang="tr-TR" sz="2600" b="1" i="1" smtClean="0">
                          <a:latin typeface="Cambria Math" panose="02040503050406030204" pitchFamily="18" charset="0"/>
                        </a:rPr>
                        <m:t>=</m:t>
                      </m:r>
                      <m:r>
                        <a:rPr lang="tr-TR" sz="2600" b="1" i="1" smtClean="0">
                          <a:latin typeface="Cambria Math" panose="02040503050406030204" pitchFamily="18" charset="0"/>
                        </a:rPr>
                        <m:t>𝟐𝟓𝟎𝟎</m:t>
                      </m:r>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𝑾</m:t>
                          </m:r>
                        </m:num>
                        <m:den>
                          <m:sSup>
                            <m:sSupPr>
                              <m:ctrlPr>
                                <a:rPr lang="tr-TR" sz="2600" b="1" i="1" smtClean="0">
                                  <a:latin typeface="Cambria Math" panose="02040503050406030204" pitchFamily="18" charset="0"/>
                                </a:rPr>
                              </m:ctrlPr>
                            </m:sSupPr>
                            <m:e>
                              <m:r>
                                <a:rPr lang="tr-TR" sz="2600" b="1" i="1" smtClean="0">
                                  <a:latin typeface="Cambria Math" panose="02040503050406030204" pitchFamily="18" charset="0"/>
                                </a:rPr>
                                <m:t>𝒎</m:t>
                              </m:r>
                            </m:e>
                            <m:sup>
                              <m:r>
                                <a:rPr lang="tr-TR" sz="2600" b="1" i="1" smtClean="0">
                                  <a:latin typeface="Cambria Math" panose="02040503050406030204" pitchFamily="18" charset="0"/>
                                </a:rPr>
                                <m:t>𝟐</m:t>
                              </m:r>
                            </m:sup>
                          </m:sSup>
                          <m:r>
                            <a:rPr lang="tr-TR" sz="2600" b="1" i="1" smtClean="0">
                              <a:latin typeface="Cambria Math" panose="02040503050406030204" pitchFamily="18" charset="0"/>
                            </a:rPr>
                            <m:t>𝑲</m:t>
                          </m:r>
                        </m:den>
                      </m:f>
                    </m:oMath>
                  </m:oMathPara>
                </a14:m>
                <a:endParaRPr lang="tr-TR" sz="2600" b="1" dirty="0"/>
              </a:p>
            </p:txBody>
          </p:sp>
        </mc:Choice>
        <mc:Fallback xmlns="">
          <p:sp>
            <p:nvSpPr>
              <p:cNvPr id="11" name="TextBox 10">
                <a:extLst>
                  <a:ext uri="{FF2B5EF4-FFF2-40B4-BE49-F238E27FC236}">
                    <a16:creationId xmlns:a16="http://schemas.microsoft.com/office/drawing/2014/main" id="{B9D53B1B-7B69-39ED-8424-07F9DA35BBDE}"/>
                  </a:ext>
                </a:extLst>
              </p:cNvPr>
              <p:cNvSpPr txBox="1">
                <a:spLocks noRot="1" noChangeAspect="1" noMove="1" noResize="1" noEditPoints="1" noAdjustHandles="1" noChangeArrowheads="1" noChangeShapeType="1" noTextEdit="1"/>
              </p:cNvSpPr>
              <p:nvPr/>
            </p:nvSpPr>
            <p:spPr>
              <a:xfrm>
                <a:off x="1359139" y="2372342"/>
                <a:ext cx="2406876" cy="749179"/>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4FAC98-A224-55A2-3B69-E03DB51A3399}"/>
                  </a:ext>
                </a:extLst>
              </p:cNvPr>
              <p:cNvSpPr txBox="1"/>
              <p:nvPr/>
            </p:nvSpPr>
            <p:spPr>
              <a:xfrm>
                <a:off x="4833511" y="2372343"/>
                <a:ext cx="2458173" cy="74917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𝒉</m:t>
                          </m:r>
                        </m:e>
                        <m:sub>
                          <m:r>
                            <a:rPr lang="tr-TR" sz="2600" b="1" i="1" smtClean="0">
                              <a:latin typeface="Cambria Math" panose="02040503050406030204" pitchFamily="18" charset="0"/>
                            </a:rPr>
                            <m:t>𝒐</m:t>
                          </m:r>
                        </m:sub>
                      </m:sSub>
                      <m:r>
                        <a:rPr lang="tr-TR" sz="2600" b="1" i="1" smtClean="0">
                          <a:latin typeface="Cambria Math" panose="02040503050406030204" pitchFamily="18" charset="0"/>
                        </a:rPr>
                        <m:t>=</m:t>
                      </m:r>
                      <m:r>
                        <a:rPr lang="tr-TR" sz="2600" b="1" i="1" smtClean="0">
                          <a:latin typeface="Cambria Math" panose="02040503050406030204" pitchFamily="18" charset="0"/>
                        </a:rPr>
                        <m:t>𝟏𝟖𝟎𝟎</m:t>
                      </m:r>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𝑾</m:t>
                          </m:r>
                        </m:num>
                        <m:den>
                          <m:sSup>
                            <m:sSupPr>
                              <m:ctrlPr>
                                <a:rPr lang="tr-TR" sz="2600" b="1" i="1" smtClean="0">
                                  <a:latin typeface="Cambria Math" panose="02040503050406030204" pitchFamily="18" charset="0"/>
                                </a:rPr>
                              </m:ctrlPr>
                            </m:sSupPr>
                            <m:e>
                              <m:r>
                                <a:rPr lang="tr-TR" sz="2600" b="1" i="1" smtClean="0">
                                  <a:latin typeface="Cambria Math" panose="02040503050406030204" pitchFamily="18" charset="0"/>
                                </a:rPr>
                                <m:t>𝒎</m:t>
                              </m:r>
                            </m:e>
                            <m:sup>
                              <m:r>
                                <a:rPr lang="tr-TR" sz="2600" b="1" i="1" smtClean="0">
                                  <a:latin typeface="Cambria Math" panose="02040503050406030204" pitchFamily="18" charset="0"/>
                                </a:rPr>
                                <m:t>𝟐</m:t>
                              </m:r>
                            </m:sup>
                          </m:sSup>
                          <m:r>
                            <a:rPr lang="tr-TR" sz="2600" b="1" i="1" smtClean="0">
                              <a:latin typeface="Cambria Math" panose="02040503050406030204" pitchFamily="18" charset="0"/>
                            </a:rPr>
                            <m:t>𝑲</m:t>
                          </m:r>
                        </m:den>
                      </m:f>
                    </m:oMath>
                  </m:oMathPara>
                </a14:m>
                <a:endParaRPr lang="tr-TR" sz="2600" b="1" dirty="0"/>
              </a:p>
            </p:txBody>
          </p:sp>
        </mc:Choice>
        <mc:Fallback xmlns="">
          <p:sp>
            <p:nvSpPr>
              <p:cNvPr id="12" name="TextBox 11">
                <a:extLst>
                  <a:ext uri="{FF2B5EF4-FFF2-40B4-BE49-F238E27FC236}">
                    <a16:creationId xmlns:a16="http://schemas.microsoft.com/office/drawing/2014/main" id="{E34FAC98-A224-55A2-3B69-E03DB51A3399}"/>
                  </a:ext>
                </a:extLst>
              </p:cNvPr>
              <p:cNvSpPr txBox="1">
                <a:spLocks noRot="1" noChangeAspect="1" noMove="1" noResize="1" noEditPoints="1" noAdjustHandles="1" noChangeArrowheads="1" noChangeShapeType="1" noTextEdit="1"/>
              </p:cNvSpPr>
              <p:nvPr/>
            </p:nvSpPr>
            <p:spPr>
              <a:xfrm>
                <a:off x="4833511" y="2372343"/>
                <a:ext cx="2458173" cy="749179"/>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F62CA5-2151-D6CE-B41D-07EC1465106B}"/>
                  </a:ext>
                </a:extLst>
              </p:cNvPr>
              <p:cNvSpPr txBox="1"/>
              <p:nvPr/>
            </p:nvSpPr>
            <p:spPr>
              <a:xfrm>
                <a:off x="8271473" y="2309824"/>
                <a:ext cx="2800702" cy="81169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𝑹</m:t>
                          </m:r>
                        </m:e>
                        <m:sub>
                          <m:r>
                            <a:rPr lang="tr-TR" sz="2600" b="1" i="1" smtClean="0">
                              <a:latin typeface="Cambria Math" panose="02040503050406030204" pitchFamily="18" charset="0"/>
                            </a:rPr>
                            <m:t>𝒇</m:t>
                          </m:r>
                        </m:sub>
                      </m:sSub>
                      <m:r>
                        <a:rPr lang="tr-TR" sz="2600" b="1" i="1" smtClean="0">
                          <a:latin typeface="Cambria Math" panose="02040503050406030204" pitchFamily="18" charset="0"/>
                        </a:rPr>
                        <m:t>=</m:t>
                      </m:r>
                      <m:r>
                        <a:rPr lang="tr-TR" sz="2600" b="1" i="1" smtClean="0">
                          <a:latin typeface="Cambria Math" panose="02040503050406030204" pitchFamily="18" charset="0"/>
                        </a:rPr>
                        <m:t>𝟎</m:t>
                      </m:r>
                      <m:r>
                        <a:rPr lang="tr-TR" sz="2600" b="1" i="1" smtClean="0">
                          <a:latin typeface="Cambria Math" panose="02040503050406030204" pitchFamily="18" charset="0"/>
                        </a:rPr>
                        <m:t>.</m:t>
                      </m:r>
                      <m:r>
                        <a:rPr lang="tr-TR" sz="2600" b="1" i="1" smtClean="0">
                          <a:latin typeface="Cambria Math" panose="02040503050406030204" pitchFamily="18" charset="0"/>
                        </a:rPr>
                        <m:t>𝟎𝟎𝟎𝟐</m:t>
                      </m:r>
                      <m:f>
                        <m:fPr>
                          <m:ctrlPr>
                            <a:rPr lang="tr-TR" sz="2600" b="1" i="1" smtClean="0">
                              <a:latin typeface="Cambria Math" panose="02040503050406030204" pitchFamily="18" charset="0"/>
                            </a:rPr>
                          </m:ctrlPr>
                        </m:fPr>
                        <m:num>
                          <m:sSup>
                            <m:sSupPr>
                              <m:ctrlPr>
                                <a:rPr lang="tr-TR" sz="2600" b="1" i="1">
                                  <a:latin typeface="Cambria Math" panose="02040503050406030204" pitchFamily="18" charset="0"/>
                                </a:rPr>
                              </m:ctrlPr>
                            </m:sSupPr>
                            <m:e>
                              <m:r>
                                <a:rPr lang="tr-TR" sz="2600" b="1" i="1">
                                  <a:latin typeface="Cambria Math" panose="02040503050406030204" pitchFamily="18" charset="0"/>
                                </a:rPr>
                                <m:t>𝒎</m:t>
                              </m:r>
                            </m:e>
                            <m:sup>
                              <m:r>
                                <a:rPr lang="tr-TR" sz="2600" b="1" i="1">
                                  <a:latin typeface="Cambria Math" panose="02040503050406030204" pitchFamily="18" charset="0"/>
                                </a:rPr>
                                <m:t>𝟐</m:t>
                              </m:r>
                            </m:sup>
                          </m:sSup>
                          <m:r>
                            <a:rPr lang="tr-TR" sz="2600" b="1" i="1" smtClean="0">
                              <a:latin typeface="Cambria Math" panose="02040503050406030204" pitchFamily="18" charset="0"/>
                            </a:rPr>
                            <m:t>𝑲</m:t>
                          </m:r>
                        </m:num>
                        <m:den>
                          <m:r>
                            <a:rPr lang="tr-TR" sz="2600" b="1" i="1" smtClean="0">
                              <a:latin typeface="Cambria Math" panose="02040503050406030204" pitchFamily="18" charset="0"/>
                            </a:rPr>
                            <m:t>𝑾</m:t>
                          </m:r>
                        </m:den>
                      </m:f>
                    </m:oMath>
                  </m:oMathPara>
                </a14:m>
                <a:endParaRPr lang="tr-TR" sz="2600" b="1" dirty="0"/>
              </a:p>
            </p:txBody>
          </p:sp>
        </mc:Choice>
        <mc:Fallback xmlns="">
          <p:sp>
            <p:nvSpPr>
              <p:cNvPr id="13" name="TextBox 12">
                <a:extLst>
                  <a:ext uri="{FF2B5EF4-FFF2-40B4-BE49-F238E27FC236}">
                    <a16:creationId xmlns:a16="http://schemas.microsoft.com/office/drawing/2014/main" id="{AFF62CA5-2151-D6CE-B41D-07EC1465106B}"/>
                  </a:ext>
                </a:extLst>
              </p:cNvPr>
              <p:cNvSpPr txBox="1">
                <a:spLocks noRot="1" noChangeAspect="1" noMove="1" noResize="1" noEditPoints="1" noAdjustHandles="1" noChangeArrowheads="1" noChangeShapeType="1" noTextEdit="1"/>
              </p:cNvSpPr>
              <p:nvPr/>
            </p:nvSpPr>
            <p:spPr>
              <a:xfrm>
                <a:off x="8271473" y="2309824"/>
                <a:ext cx="2800702" cy="81169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47CDE8-ACB5-7095-AB38-CE9808188DB4}"/>
                  </a:ext>
                </a:extLst>
              </p:cNvPr>
              <p:cNvSpPr txBox="1"/>
              <p:nvPr/>
            </p:nvSpPr>
            <p:spPr>
              <a:xfrm>
                <a:off x="713470" y="3891480"/>
                <a:ext cx="3465500" cy="88197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ea typeface="Cambria Math" panose="02040503050406030204" pitchFamily="18" charset="0"/>
                            </a:rPr>
                            <m:t>𝟏</m:t>
                          </m:r>
                        </m:num>
                        <m:den>
                          <m:r>
                            <a:rPr lang="tr-TR" sz="2800" b="1" i="1">
                              <a:latin typeface="Cambria Math" panose="02040503050406030204" pitchFamily="18" charset="0"/>
                            </a:rPr>
                            <m:t>𝑼</m:t>
                          </m:r>
                        </m:den>
                      </m:f>
                      <m:r>
                        <a:rPr lang="tr-TR" sz="2800" b="1" i="1">
                          <a:latin typeface="Cambria Math" panose="02040503050406030204" pitchFamily="18" charset="0"/>
                          <a:ea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𝒊</m:t>
                              </m:r>
                            </m:sub>
                          </m:sSub>
                        </m:den>
                      </m:f>
                      <m:r>
                        <a:rPr lang="tr-TR" sz="2800" b="1" i="1">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sub>
                      </m:sSub>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smtClean="0">
                              <a:latin typeface="Cambria Math" panose="02040503050406030204" pitchFamily="18" charset="0"/>
                            </a:rPr>
                            <m:t>𝒕</m:t>
                          </m:r>
                        </m:num>
                        <m:den>
                          <m:r>
                            <a:rPr lang="tr-TR" sz="2800" b="1" i="1" smtClean="0">
                              <a:latin typeface="Cambria Math" panose="02040503050406030204" pitchFamily="18" charset="0"/>
                            </a:rPr>
                            <m:t>𝒌</m:t>
                          </m:r>
                        </m:den>
                      </m:f>
                      <m:r>
                        <a:rPr lang="tr-TR" sz="2800" b="1" i="1">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𝒐</m:t>
                              </m:r>
                            </m:sub>
                          </m:sSub>
                        </m:den>
                      </m:f>
                    </m:oMath>
                  </m:oMathPara>
                </a14:m>
                <a:endParaRPr lang="tr-TR" sz="2800" b="1" dirty="0"/>
              </a:p>
            </p:txBody>
          </p:sp>
        </mc:Choice>
        <mc:Fallback xmlns="">
          <p:sp>
            <p:nvSpPr>
              <p:cNvPr id="14" name="TextBox 13">
                <a:extLst>
                  <a:ext uri="{FF2B5EF4-FFF2-40B4-BE49-F238E27FC236}">
                    <a16:creationId xmlns:a16="http://schemas.microsoft.com/office/drawing/2014/main" id="{EB47CDE8-ACB5-7095-AB38-CE9808188DB4}"/>
                  </a:ext>
                </a:extLst>
              </p:cNvPr>
              <p:cNvSpPr txBox="1">
                <a:spLocks noRot="1" noChangeAspect="1" noMove="1" noResize="1" noEditPoints="1" noAdjustHandles="1" noChangeArrowheads="1" noChangeShapeType="1" noTextEdit="1"/>
              </p:cNvSpPr>
              <p:nvPr/>
            </p:nvSpPr>
            <p:spPr>
              <a:xfrm>
                <a:off x="713470" y="3891480"/>
                <a:ext cx="3465500" cy="88197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5" name="TextBox 14">
            <a:extLst>
              <a:ext uri="{FF2B5EF4-FFF2-40B4-BE49-F238E27FC236}">
                <a16:creationId xmlns:a16="http://schemas.microsoft.com/office/drawing/2014/main" id="{7C37E1FF-BA89-636B-F3A1-5059A9104C8E}"/>
              </a:ext>
            </a:extLst>
          </p:cNvPr>
          <p:cNvSpPr txBox="1"/>
          <p:nvPr/>
        </p:nvSpPr>
        <p:spPr>
          <a:xfrm>
            <a:off x="147287" y="3240930"/>
            <a:ext cx="5854076" cy="492443"/>
          </a:xfrm>
          <a:prstGeom prst="rect">
            <a:avLst/>
          </a:prstGeom>
          <a:noFill/>
        </p:spPr>
        <p:txBody>
          <a:bodyPr wrap="square" rtlCol="0">
            <a:spAutoFit/>
          </a:bodyPr>
          <a:lstStyle/>
          <a:p>
            <a:pPr marL="457200" indent="-457200" algn="just">
              <a:buFont typeface="Wingdings" panose="05000000000000000000" pitchFamily="2" charset="2"/>
              <a:buChar char="Ø"/>
            </a:pPr>
            <a:r>
              <a:rPr lang="tr-TR" sz="2600" b="1" dirty="0"/>
              <a:t>Overall Heat Transfer Coefficient:</a:t>
            </a:r>
          </a:p>
        </p:txBody>
      </p:sp>
      <p:sp>
        <p:nvSpPr>
          <p:cNvPr id="16" name="Arrow: Right 15">
            <a:extLst>
              <a:ext uri="{FF2B5EF4-FFF2-40B4-BE49-F238E27FC236}">
                <a16:creationId xmlns:a16="http://schemas.microsoft.com/office/drawing/2014/main" id="{05FD0591-C27B-04D0-86B8-7E0AF7661DB9}"/>
              </a:ext>
            </a:extLst>
          </p:cNvPr>
          <p:cNvSpPr/>
          <p:nvPr/>
        </p:nvSpPr>
        <p:spPr>
          <a:xfrm>
            <a:off x="4365467" y="4109715"/>
            <a:ext cx="501445" cy="4455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C117192-0031-59B0-552E-9D35D201B693}"/>
                  </a:ext>
                </a:extLst>
              </p:cNvPr>
              <p:cNvSpPr txBox="1"/>
              <p:nvPr/>
            </p:nvSpPr>
            <p:spPr>
              <a:xfrm>
                <a:off x="5053411" y="3963808"/>
                <a:ext cx="6018764" cy="80964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ea typeface="Cambria Math" panose="02040503050406030204" pitchFamily="18" charset="0"/>
                            </a:rPr>
                            <m:t>𝟏</m:t>
                          </m:r>
                        </m:num>
                        <m:den>
                          <m:r>
                            <a:rPr lang="tr-TR" sz="2800" b="1" i="1">
                              <a:latin typeface="Cambria Math" panose="02040503050406030204" pitchFamily="18" charset="0"/>
                            </a:rPr>
                            <m:t>𝑼</m:t>
                          </m:r>
                        </m:den>
                      </m:f>
                      <m:r>
                        <a:rPr lang="tr-TR" sz="2800" b="1" i="1">
                          <a:latin typeface="Cambria Math" panose="02040503050406030204" pitchFamily="18" charset="0"/>
                          <a:ea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smtClean="0">
                              <a:latin typeface="Cambria Math" panose="02040503050406030204" pitchFamily="18" charset="0"/>
                            </a:rPr>
                            <m:t>𝟐𝟓𝟎𝟎</m:t>
                          </m:r>
                        </m:den>
                      </m:f>
                      <m:r>
                        <a:rPr lang="tr-TR" sz="2800" b="1" i="1">
                          <a:latin typeface="Cambria Math" panose="02040503050406030204" pitchFamily="18" charset="0"/>
                        </a:rPr>
                        <m:t>+</m:t>
                      </m:r>
                      <m:r>
                        <a:rPr lang="tr-TR" sz="2800" b="1" i="1" smtClean="0">
                          <a:latin typeface="Cambria Math" panose="02040503050406030204" pitchFamily="18" charset="0"/>
                        </a:rPr>
                        <m:t>𝟎</m:t>
                      </m:r>
                      <m:r>
                        <a:rPr lang="tr-TR" sz="2800" b="1" i="1" smtClean="0">
                          <a:latin typeface="Cambria Math" panose="02040503050406030204" pitchFamily="18" charset="0"/>
                        </a:rPr>
                        <m:t>.</m:t>
                      </m:r>
                      <m:r>
                        <a:rPr lang="tr-TR" sz="2800" b="1" i="1" smtClean="0">
                          <a:latin typeface="Cambria Math" panose="02040503050406030204" pitchFamily="18" charset="0"/>
                        </a:rPr>
                        <m:t>𝟎𝟎𝟎𝟐</m:t>
                      </m:r>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smtClean="0">
                              <a:latin typeface="Cambria Math" panose="02040503050406030204" pitchFamily="18" charset="0"/>
                            </a:rPr>
                            <m:t>𝟎</m:t>
                          </m:r>
                          <m:r>
                            <a:rPr lang="tr-TR" sz="2800" b="1" i="1" smtClean="0">
                              <a:latin typeface="Cambria Math" panose="02040503050406030204" pitchFamily="18" charset="0"/>
                            </a:rPr>
                            <m:t>.</m:t>
                          </m:r>
                          <m:r>
                            <a:rPr lang="tr-TR" sz="2800" b="1" i="1" smtClean="0">
                              <a:latin typeface="Cambria Math" panose="02040503050406030204" pitchFamily="18" charset="0"/>
                            </a:rPr>
                            <m:t>𝟎𝟎𝟑</m:t>
                          </m:r>
                        </m:num>
                        <m:den>
                          <m:r>
                            <a:rPr lang="tr-TR" sz="2800" b="1" i="1" smtClean="0">
                              <a:latin typeface="Cambria Math" panose="02040503050406030204" pitchFamily="18" charset="0"/>
                            </a:rPr>
                            <m:t>𝟓𝟎</m:t>
                          </m:r>
                        </m:den>
                      </m:f>
                      <m:r>
                        <a:rPr lang="tr-TR" sz="2800" b="1" i="1">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smtClean="0">
                              <a:latin typeface="Cambria Math" panose="02040503050406030204" pitchFamily="18" charset="0"/>
                            </a:rPr>
                            <m:t>𝟏𝟖𝟎𝟎</m:t>
                          </m:r>
                        </m:den>
                      </m:f>
                    </m:oMath>
                  </m:oMathPara>
                </a14:m>
                <a:endParaRPr lang="tr-TR" sz="2800" b="1" dirty="0"/>
              </a:p>
            </p:txBody>
          </p:sp>
        </mc:Choice>
        <mc:Fallback xmlns="">
          <p:sp>
            <p:nvSpPr>
              <p:cNvPr id="17" name="TextBox 16">
                <a:extLst>
                  <a:ext uri="{FF2B5EF4-FFF2-40B4-BE49-F238E27FC236}">
                    <a16:creationId xmlns:a16="http://schemas.microsoft.com/office/drawing/2014/main" id="{FC117192-0031-59B0-552E-9D35D201B693}"/>
                  </a:ext>
                </a:extLst>
              </p:cNvPr>
              <p:cNvSpPr txBox="1">
                <a:spLocks noRot="1" noChangeAspect="1" noMove="1" noResize="1" noEditPoints="1" noAdjustHandles="1" noChangeArrowheads="1" noChangeShapeType="1" noTextEdit="1"/>
              </p:cNvSpPr>
              <p:nvPr/>
            </p:nvSpPr>
            <p:spPr>
              <a:xfrm>
                <a:off x="5053411" y="3963808"/>
                <a:ext cx="6018764" cy="809645"/>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8" name="Arrow: Right 17">
            <a:extLst>
              <a:ext uri="{FF2B5EF4-FFF2-40B4-BE49-F238E27FC236}">
                <a16:creationId xmlns:a16="http://schemas.microsoft.com/office/drawing/2014/main" id="{22EE0CCE-60F7-E2FA-77B2-C4EFB556071E}"/>
              </a:ext>
            </a:extLst>
          </p:cNvPr>
          <p:cNvSpPr/>
          <p:nvPr/>
        </p:nvSpPr>
        <p:spPr>
          <a:xfrm>
            <a:off x="4365466" y="5073276"/>
            <a:ext cx="501445" cy="4455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FF1093F-FE39-2B02-F4ED-37A91A5D41C3}"/>
                  </a:ext>
                </a:extLst>
              </p:cNvPr>
              <p:cNvSpPr txBox="1"/>
              <p:nvPr/>
            </p:nvSpPr>
            <p:spPr>
              <a:xfrm>
                <a:off x="5053410" y="4970831"/>
                <a:ext cx="6126229" cy="6939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r>
                            <a:rPr lang="tr-TR" sz="2400" b="1" i="1">
                              <a:latin typeface="Cambria Math" panose="02040503050406030204" pitchFamily="18" charset="0"/>
                            </a:rPr>
                            <m:t>𝑼</m:t>
                          </m:r>
                        </m:den>
                      </m:f>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𝟎𝟎𝟒</m:t>
                      </m:r>
                      <m:r>
                        <a:rPr lang="tr-TR" sz="2400" b="1" i="1">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𝟎𝟎𝟎𝟐</m:t>
                      </m:r>
                      <m:r>
                        <a:rPr lang="tr-TR" sz="2400" b="1" i="1" smtClean="0">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𝟎𝟎𝟎𝟎𝟔</m:t>
                      </m:r>
                      <m:r>
                        <a:rPr lang="tr-TR" sz="2400" b="1" i="1">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𝟎𝟎𝟎𝟓𝟔</m:t>
                      </m:r>
                    </m:oMath>
                  </m:oMathPara>
                </a14:m>
                <a:endParaRPr lang="tr-TR" sz="2400" b="1" dirty="0"/>
              </a:p>
            </p:txBody>
          </p:sp>
        </mc:Choice>
        <mc:Fallback xmlns="">
          <p:sp>
            <p:nvSpPr>
              <p:cNvPr id="19" name="TextBox 18">
                <a:extLst>
                  <a:ext uri="{FF2B5EF4-FFF2-40B4-BE49-F238E27FC236}">
                    <a16:creationId xmlns:a16="http://schemas.microsoft.com/office/drawing/2014/main" id="{9FF1093F-FE39-2B02-F4ED-37A91A5D41C3}"/>
                  </a:ext>
                </a:extLst>
              </p:cNvPr>
              <p:cNvSpPr txBox="1">
                <a:spLocks noRot="1" noChangeAspect="1" noMove="1" noResize="1" noEditPoints="1" noAdjustHandles="1" noChangeArrowheads="1" noChangeShapeType="1" noTextEdit="1"/>
              </p:cNvSpPr>
              <p:nvPr/>
            </p:nvSpPr>
            <p:spPr>
              <a:xfrm>
                <a:off x="5053410" y="4970831"/>
                <a:ext cx="6126229" cy="693908"/>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0" name="Arrow: Right 19">
            <a:extLst>
              <a:ext uri="{FF2B5EF4-FFF2-40B4-BE49-F238E27FC236}">
                <a16:creationId xmlns:a16="http://schemas.microsoft.com/office/drawing/2014/main" id="{03ACD189-6155-CCA2-B9A4-0C2B1EDF5174}"/>
              </a:ext>
            </a:extLst>
          </p:cNvPr>
          <p:cNvSpPr/>
          <p:nvPr/>
        </p:nvSpPr>
        <p:spPr>
          <a:xfrm>
            <a:off x="4365466" y="6062526"/>
            <a:ext cx="501445" cy="4455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036F4CF-E33E-EF3D-1E86-9BD37702BF76}"/>
                  </a:ext>
                </a:extLst>
              </p:cNvPr>
              <p:cNvSpPr txBox="1"/>
              <p:nvPr/>
            </p:nvSpPr>
            <p:spPr>
              <a:xfrm>
                <a:off x="5053410" y="5909982"/>
                <a:ext cx="2641108" cy="75059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r>
                            <a:rPr lang="tr-TR" sz="2400" b="1" i="1">
                              <a:latin typeface="Cambria Math" panose="02040503050406030204" pitchFamily="18" charset="0"/>
                            </a:rPr>
                            <m:t>𝑼</m:t>
                          </m:r>
                        </m:den>
                      </m:f>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𝟎𝟎𝟏𝟐𝟐</m:t>
                      </m:r>
                      <m:f>
                        <m:fPr>
                          <m:ctrlPr>
                            <a:rPr lang="tr-TR" sz="2400" b="1" i="1" smtClean="0">
                              <a:latin typeface="Cambria Math" panose="02040503050406030204" pitchFamily="18" charset="0"/>
                            </a:rPr>
                          </m:ctrlPr>
                        </m:fPr>
                        <m:num>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num>
                        <m:den>
                          <m:r>
                            <a:rPr lang="tr-TR" sz="2400" b="1" i="1" smtClean="0">
                              <a:latin typeface="Cambria Math" panose="02040503050406030204" pitchFamily="18" charset="0"/>
                            </a:rPr>
                            <m:t>𝑾</m:t>
                          </m:r>
                        </m:den>
                      </m:f>
                    </m:oMath>
                  </m:oMathPara>
                </a14:m>
                <a:endParaRPr lang="tr-TR" sz="2400" b="1" dirty="0"/>
              </a:p>
            </p:txBody>
          </p:sp>
        </mc:Choice>
        <mc:Fallback xmlns="">
          <p:sp>
            <p:nvSpPr>
              <p:cNvPr id="21" name="TextBox 20">
                <a:extLst>
                  <a:ext uri="{FF2B5EF4-FFF2-40B4-BE49-F238E27FC236}">
                    <a16:creationId xmlns:a16="http://schemas.microsoft.com/office/drawing/2014/main" id="{4036F4CF-E33E-EF3D-1E86-9BD37702BF76}"/>
                  </a:ext>
                </a:extLst>
              </p:cNvPr>
              <p:cNvSpPr txBox="1">
                <a:spLocks noRot="1" noChangeAspect="1" noMove="1" noResize="1" noEditPoints="1" noAdjustHandles="1" noChangeArrowheads="1" noChangeShapeType="1" noTextEdit="1"/>
              </p:cNvSpPr>
              <p:nvPr/>
            </p:nvSpPr>
            <p:spPr>
              <a:xfrm>
                <a:off x="5053410" y="5909982"/>
                <a:ext cx="2641108" cy="750590"/>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9662D11-8587-CF03-55A0-16E9FFC3F0B1}"/>
                  </a:ext>
                </a:extLst>
              </p:cNvPr>
              <p:cNvSpPr txBox="1"/>
              <p:nvPr/>
            </p:nvSpPr>
            <p:spPr>
              <a:xfrm>
                <a:off x="8721099" y="5939573"/>
                <a:ext cx="1974258" cy="691408"/>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𝑼</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𝟖𝟐𝟎</m:t>
                      </m:r>
                      <m:f>
                        <m:fPr>
                          <m:ctrlPr>
                            <a:rPr lang="tr-TR" sz="2400" b="1" i="1">
                              <a:latin typeface="Cambria Math" panose="02040503050406030204" pitchFamily="18" charset="0"/>
                            </a:rPr>
                          </m:ctrlPr>
                        </m:fPr>
                        <m:num>
                          <m:r>
                            <a:rPr lang="tr-TR" sz="2400" b="1" i="1">
                              <a:latin typeface="Cambria Math" panose="02040503050406030204" pitchFamily="18" charset="0"/>
                            </a:rPr>
                            <m:t>𝑾</m:t>
                          </m:r>
                        </m:num>
                        <m:den>
                          <m:sSup>
                            <m:sSupPr>
                              <m:ctrlPr>
                                <a:rPr lang="tr-TR" sz="2400" b="1" i="1">
                                  <a:latin typeface="Cambria Math" panose="02040503050406030204" pitchFamily="18" charset="0"/>
                                </a:rPr>
                              </m:ctrlPr>
                            </m:sSupPr>
                            <m:e>
                              <m:r>
                                <a:rPr lang="tr-TR" sz="2400" b="1" i="1">
                                  <a:latin typeface="Cambria Math" panose="02040503050406030204" pitchFamily="18" charset="0"/>
                                </a:rPr>
                                <m:t>𝒎</m:t>
                              </m:r>
                            </m:e>
                            <m:sup>
                              <m:r>
                                <a:rPr lang="tr-TR" sz="2400" b="1" i="1">
                                  <a:latin typeface="Cambria Math" panose="02040503050406030204" pitchFamily="18" charset="0"/>
                                </a:rPr>
                                <m:t>𝟐</m:t>
                              </m:r>
                            </m:sup>
                          </m:sSup>
                          <m:r>
                            <a:rPr lang="tr-TR" sz="2400" b="1" i="1">
                              <a:latin typeface="Cambria Math" panose="02040503050406030204" pitchFamily="18" charset="0"/>
                            </a:rPr>
                            <m:t>𝑲</m:t>
                          </m:r>
                        </m:den>
                      </m:f>
                    </m:oMath>
                  </m:oMathPara>
                </a14:m>
                <a:endParaRPr lang="tr-TR" sz="2400" b="1" dirty="0"/>
              </a:p>
            </p:txBody>
          </p:sp>
        </mc:Choice>
        <mc:Fallback xmlns="">
          <p:sp>
            <p:nvSpPr>
              <p:cNvPr id="22" name="TextBox 21">
                <a:extLst>
                  <a:ext uri="{FF2B5EF4-FFF2-40B4-BE49-F238E27FC236}">
                    <a16:creationId xmlns:a16="http://schemas.microsoft.com/office/drawing/2014/main" id="{A9662D11-8587-CF03-55A0-16E9FFC3F0B1}"/>
                  </a:ext>
                </a:extLst>
              </p:cNvPr>
              <p:cNvSpPr txBox="1">
                <a:spLocks noRot="1" noChangeAspect="1" noMove="1" noResize="1" noEditPoints="1" noAdjustHandles="1" noChangeArrowheads="1" noChangeShapeType="1" noTextEdit="1"/>
              </p:cNvSpPr>
              <p:nvPr/>
            </p:nvSpPr>
            <p:spPr>
              <a:xfrm>
                <a:off x="8721099" y="5939573"/>
                <a:ext cx="1974258" cy="691408"/>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23" name="Arrow: Right 22">
            <a:extLst>
              <a:ext uri="{FF2B5EF4-FFF2-40B4-BE49-F238E27FC236}">
                <a16:creationId xmlns:a16="http://schemas.microsoft.com/office/drawing/2014/main" id="{490E01EA-DBFC-2D1E-1BC5-6494790A049F}"/>
              </a:ext>
            </a:extLst>
          </p:cNvPr>
          <p:cNvSpPr/>
          <p:nvPr/>
        </p:nvSpPr>
        <p:spPr>
          <a:xfrm>
            <a:off x="7957086" y="6062526"/>
            <a:ext cx="501445" cy="4455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0690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14846" y="53134"/>
            <a:ext cx="8564580" cy="707886"/>
          </a:xfrm>
          <a:prstGeom prst="rect">
            <a:avLst/>
          </a:prstGeom>
          <a:noFill/>
        </p:spPr>
        <p:txBody>
          <a:bodyPr wrap="square" rtlCol="0">
            <a:spAutoFit/>
          </a:bodyPr>
          <a:lstStyle/>
          <a:p>
            <a:r>
              <a:rPr lang="tr-TR" sz="4000" b="1" dirty="0"/>
              <a:t>Basic Equations in Design</a:t>
            </a:r>
          </a:p>
        </p:txBody>
      </p:sp>
      <p:sp>
        <p:nvSpPr>
          <p:cNvPr id="51" name="Slide Number Placeholder 50"/>
          <p:cNvSpPr>
            <a:spLocks noGrp="1"/>
          </p:cNvSpPr>
          <p:nvPr>
            <p:ph type="sldNum" sz="quarter" idx="12"/>
          </p:nvPr>
        </p:nvSpPr>
        <p:spPr>
          <a:xfrm>
            <a:off x="9269362" y="6278806"/>
            <a:ext cx="2743200" cy="365125"/>
          </a:xfrm>
        </p:spPr>
        <p:txBody>
          <a:bodyPr/>
          <a:lstStyle/>
          <a:p>
            <a:fld id="{9DC36462-DBD6-4833-A557-4F162F5DA347}" type="slidenum">
              <a:rPr lang="tr-TR" smtClean="0"/>
              <a:t>3</a:t>
            </a:fld>
            <a:endParaRPr lang="tr-TR"/>
          </a:p>
        </p:txBody>
      </p:sp>
      <p:sp>
        <p:nvSpPr>
          <p:cNvPr id="17" name="TextBox 16">
            <a:extLst>
              <a:ext uri="{FF2B5EF4-FFF2-40B4-BE49-F238E27FC236}">
                <a16:creationId xmlns:a16="http://schemas.microsoft.com/office/drawing/2014/main" id="{B2053379-6A2F-1E1D-CAE6-9FA89F269384}"/>
              </a:ext>
            </a:extLst>
          </p:cNvPr>
          <p:cNvSpPr txBox="1"/>
          <p:nvPr/>
        </p:nvSpPr>
        <p:spPr>
          <a:xfrm>
            <a:off x="-9054" y="989354"/>
            <a:ext cx="12107861" cy="523220"/>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t>General form of the energy balance equation for the Heat Exchangers: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3021D06-6D4B-CDE5-6BE4-D4944D8BFAAB}"/>
                  </a:ext>
                </a:extLst>
              </p:cNvPr>
              <p:cNvSpPr txBox="1"/>
              <p:nvPr/>
            </p:nvSpPr>
            <p:spPr>
              <a:xfrm>
                <a:off x="56514" y="4976747"/>
                <a:ext cx="11840137" cy="461665"/>
              </a:xfrm>
              <a:prstGeom prst="rect">
                <a:avLst/>
              </a:prstGeom>
              <a:noFill/>
            </p:spPr>
            <p:txBody>
              <a:bodyPr wrap="square" rtlCol="0">
                <a:spAutoFit/>
              </a:bodyPr>
              <a:lstStyle/>
              <a:p>
                <a:pPr marL="342900" indent="-342900">
                  <a:buFont typeface="Arial" panose="020B0604020202020204" pitchFamily="34" charset="0"/>
                  <a:buChar char="•"/>
                </a:pPr>
                <a:r>
                  <a:rPr lang="tr-TR" sz="2400" b="1" dirty="0"/>
                  <a:t>If the change in potential energy of flowing matter is negligible,</a:t>
                </a:r>
                <a14:m>
                  <m:oMath xmlns:m="http://schemas.openxmlformats.org/officeDocument/2006/math">
                    <m:sSub>
                      <m:sSubPr>
                        <m:ctrlPr>
                          <a:rPr lang="tr-TR" sz="2400" b="1" i="1">
                            <a:latin typeface="Cambria Math" panose="02040503050406030204" pitchFamily="18" charset="0"/>
                          </a:rPr>
                        </m:ctrlPr>
                      </m:sSubPr>
                      <m:e>
                        <m:r>
                          <a:rPr lang="tr-TR" sz="2400" b="1" i="1" smtClean="0">
                            <a:latin typeface="Cambria Math" panose="02040503050406030204" pitchFamily="18" charset="0"/>
                          </a:rPr>
                          <m:t> </m:t>
                        </m:r>
                        <m:r>
                          <a:rPr lang="tr-TR" sz="2400" b="1" i="1">
                            <a:latin typeface="Cambria Math" panose="02040503050406030204" pitchFamily="18" charset="0"/>
                          </a:rPr>
                          <m:t>𝒈𝒛</m:t>
                        </m:r>
                      </m:e>
                      <m:sub>
                        <m:r>
                          <a:rPr lang="tr-TR" sz="2400" b="1" i="1">
                            <a:latin typeface="Cambria Math" panose="02040503050406030204" pitchFamily="18" charset="0"/>
                          </a:rPr>
                          <m:t>𝒊</m:t>
                        </m:r>
                      </m:sub>
                    </m:sSub>
                  </m:oMath>
                </a14:m>
                <a:r>
                  <a:rPr lang="tr-TR" sz="2400" b="1" dirty="0"/>
                  <a:t> and </a:t>
                </a:r>
                <a14:m>
                  <m:oMath xmlns:m="http://schemas.openxmlformats.org/officeDocument/2006/math">
                    <m:sSub>
                      <m:sSubPr>
                        <m:ctrlPr>
                          <a:rPr lang="tr-TR" sz="2400" b="1" i="1">
                            <a:latin typeface="Cambria Math" panose="02040503050406030204" pitchFamily="18" charset="0"/>
                          </a:rPr>
                        </m:ctrlPr>
                      </m:sSubPr>
                      <m:e>
                        <m:r>
                          <a:rPr lang="tr-TR" sz="2400" b="1" i="1">
                            <a:latin typeface="Cambria Math" panose="02040503050406030204" pitchFamily="18" charset="0"/>
                          </a:rPr>
                          <m:t>𝒈𝒛</m:t>
                        </m:r>
                      </m:e>
                      <m:sub>
                        <m:r>
                          <a:rPr lang="tr-TR" sz="2400" b="1" i="1">
                            <a:latin typeface="Cambria Math" panose="02040503050406030204" pitchFamily="18" charset="0"/>
                          </a:rPr>
                          <m:t>𝒆</m:t>
                        </m:r>
                      </m:sub>
                    </m:sSub>
                    <m:r>
                      <a:rPr lang="tr-TR" sz="2400" b="1" i="1">
                        <a:latin typeface="Cambria Math" panose="02040503050406030204" pitchFamily="18" charset="0"/>
                      </a:rPr>
                      <m:t> </m:t>
                    </m:r>
                  </m:oMath>
                </a14:m>
                <a:r>
                  <a:rPr lang="tr-TR" sz="2400" b="1" dirty="0"/>
                  <a:t>drop out.</a:t>
                </a:r>
              </a:p>
            </p:txBody>
          </p:sp>
        </mc:Choice>
        <mc:Fallback xmlns="">
          <p:sp>
            <p:nvSpPr>
              <p:cNvPr id="18" name="TextBox 17">
                <a:extLst>
                  <a:ext uri="{FF2B5EF4-FFF2-40B4-BE49-F238E27FC236}">
                    <a16:creationId xmlns:a16="http://schemas.microsoft.com/office/drawing/2014/main" id="{33021D06-6D4B-CDE5-6BE4-D4944D8BFAAB}"/>
                  </a:ext>
                </a:extLst>
              </p:cNvPr>
              <p:cNvSpPr txBox="1">
                <a:spLocks noRot="1" noChangeAspect="1" noMove="1" noResize="1" noEditPoints="1" noAdjustHandles="1" noChangeArrowheads="1" noChangeShapeType="1" noTextEdit="1"/>
              </p:cNvSpPr>
              <p:nvPr/>
            </p:nvSpPr>
            <p:spPr>
              <a:xfrm>
                <a:off x="56514" y="4976747"/>
                <a:ext cx="11840137" cy="461665"/>
              </a:xfrm>
              <a:prstGeom prst="rect">
                <a:avLst/>
              </a:prstGeom>
              <a:blipFill>
                <a:blip r:embed="rId3"/>
                <a:stretch>
                  <a:fillRect l="-669" t="-10526" b="-28947"/>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2485B9E-1701-5A52-6C15-EB58591B15F1}"/>
                  </a:ext>
                </a:extLst>
              </p:cNvPr>
              <p:cNvSpPr txBox="1"/>
              <p:nvPr/>
            </p:nvSpPr>
            <p:spPr>
              <a:xfrm>
                <a:off x="45628" y="3555436"/>
                <a:ext cx="10919462" cy="475643"/>
              </a:xfrm>
              <a:prstGeom prst="rect">
                <a:avLst/>
              </a:prstGeom>
              <a:noFill/>
            </p:spPr>
            <p:txBody>
              <a:bodyPr wrap="square">
                <a:spAutoFit/>
              </a:bodyPr>
              <a:lstStyle/>
              <a:p>
                <a:pPr marL="342900" indent="-342900">
                  <a:buFont typeface="Arial" panose="020B0604020202020204" pitchFamily="34" charset="0"/>
                  <a:buChar char="•"/>
                </a:pPr>
                <a:r>
                  <a:rPr lang="tr-TR" sz="2400" b="1" dirty="0"/>
                  <a:t>If </a:t>
                </a:r>
                <a:r>
                  <a:rPr lang="tr-TR" sz="2400" b="1" dirty="0" err="1"/>
                  <a:t>heat</a:t>
                </a:r>
                <a:r>
                  <a:rPr lang="tr-TR" sz="2400" b="1" dirty="0"/>
                  <a:t> transfer with surroundings is negligible, </a:t>
                </a:r>
                <a14:m>
                  <m:oMath xmlns:m="http://schemas.openxmlformats.org/officeDocument/2006/math">
                    <m:sSub>
                      <m:sSubPr>
                        <m:ctrlPr>
                          <a:rPr lang="tr-TR" sz="2400" b="1" i="1">
                            <a:latin typeface="Cambria Math" panose="02040503050406030204" pitchFamily="18" charset="0"/>
                          </a:rPr>
                        </m:ctrlPr>
                      </m:sSubPr>
                      <m:e>
                        <m:acc>
                          <m:accPr>
                            <m:chr m:val="̇"/>
                            <m:ctrlPr>
                              <a:rPr lang="tr-TR" sz="2400" b="1" i="1">
                                <a:latin typeface="Cambria Math" panose="02040503050406030204" pitchFamily="18" charset="0"/>
                              </a:rPr>
                            </m:ctrlPr>
                          </m:accPr>
                          <m:e>
                            <m:r>
                              <a:rPr lang="tr-TR" sz="2400" b="1" i="1">
                                <a:latin typeface="Cambria Math" panose="02040503050406030204" pitchFamily="18" charset="0"/>
                              </a:rPr>
                              <m:t>𝑸</m:t>
                            </m:r>
                          </m:e>
                        </m:acc>
                      </m:e>
                      <m:sub>
                        <m:r>
                          <a:rPr lang="tr-TR" sz="2400" b="1" i="1">
                            <a:latin typeface="Cambria Math" panose="02040503050406030204" pitchFamily="18" charset="0"/>
                          </a:rPr>
                          <m:t>𝒄𝒗</m:t>
                        </m:r>
                      </m:sub>
                    </m:sSub>
                  </m:oMath>
                </a14:m>
                <a:r>
                  <a:rPr lang="tr-TR" sz="2400" b="1" dirty="0"/>
                  <a:t> drops out. </a:t>
                </a:r>
              </a:p>
            </p:txBody>
          </p:sp>
        </mc:Choice>
        <mc:Fallback>
          <p:sp>
            <p:nvSpPr>
              <p:cNvPr id="19" name="TextBox 18">
                <a:extLst>
                  <a:ext uri="{FF2B5EF4-FFF2-40B4-BE49-F238E27FC236}">
                    <a16:creationId xmlns:a16="http://schemas.microsoft.com/office/drawing/2014/main" id="{22485B9E-1701-5A52-6C15-EB58591B15F1}"/>
                  </a:ext>
                </a:extLst>
              </p:cNvPr>
              <p:cNvSpPr txBox="1">
                <a:spLocks noRot="1" noChangeAspect="1" noMove="1" noResize="1" noEditPoints="1" noAdjustHandles="1" noChangeArrowheads="1" noChangeShapeType="1" noTextEdit="1"/>
              </p:cNvSpPr>
              <p:nvPr/>
            </p:nvSpPr>
            <p:spPr>
              <a:xfrm>
                <a:off x="45628" y="3555436"/>
                <a:ext cx="10919462" cy="475643"/>
              </a:xfrm>
              <a:prstGeom prst="rect">
                <a:avLst/>
              </a:prstGeom>
              <a:blipFill>
                <a:blip r:embed="rId4"/>
                <a:stretch>
                  <a:fillRect l="-725" t="-6410" b="-2948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DB7977-6F8B-B4E4-FA86-FE0228EBFCD4}"/>
                  </a:ext>
                </a:extLst>
              </p:cNvPr>
              <p:cNvSpPr txBox="1"/>
              <p:nvPr/>
            </p:nvSpPr>
            <p:spPr>
              <a:xfrm>
                <a:off x="45628" y="3033030"/>
                <a:ext cx="10919462" cy="473206"/>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a:latin typeface="Cambria Math" panose="02040503050406030204" pitchFamily="18" charset="0"/>
                              </a:rPr>
                            </m:ctrlPr>
                          </m:accPr>
                          <m:e>
                            <m:r>
                              <a:rPr lang="tr-TR" sz="2400" b="1" i="1" smtClean="0">
                                <a:latin typeface="Cambria Math" panose="02040503050406030204" pitchFamily="18" charset="0"/>
                              </a:rPr>
                              <m:t>𝑾</m:t>
                            </m:r>
                          </m:e>
                        </m:acc>
                      </m:e>
                      <m:sub>
                        <m:r>
                          <a:rPr lang="tr-TR" sz="2400" b="1" i="1">
                            <a:latin typeface="Cambria Math" panose="02040503050406030204" pitchFamily="18" charset="0"/>
                          </a:rPr>
                          <m:t>𝒄𝒗</m:t>
                        </m:r>
                      </m:sub>
                    </m:sSub>
                    <m:r>
                      <a:rPr lang="tr-TR" sz="2400" b="1" i="1" smtClean="0">
                        <a:latin typeface="Cambria Math" panose="02040503050406030204" pitchFamily="18" charset="0"/>
                      </a:rPr>
                      <m:t>=</m:t>
                    </m:r>
                    <m:r>
                      <a:rPr lang="tr-TR" sz="2400" b="1" i="1" smtClean="0">
                        <a:latin typeface="Cambria Math" panose="02040503050406030204" pitchFamily="18" charset="0"/>
                      </a:rPr>
                      <m:t>𝟎</m:t>
                    </m:r>
                  </m:oMath>
                </a14:m>
                <a:endParaRPr lang="tr-TR" sz="2400" b="1" dirty="0"/>
              </a:p>
            </p:txBody>
          </p:sp>
        </mc:Choice>
        <mc:Fallback xmlns="">
          <p:sp>
            <p:nvSpPr>
              <p:cNvPr id="20" name="TextBox 19">
                <a:extLst>
                  <a:ext uri="{FF2B5EF4-FFF2-40B4-BE49-F238E27FC236}">
                    <a16:creationId xmlns:a16="http://schemas.microsoft.com/office/drawing/2014/main" id="{48DB7977-6F8B-B4E4-FA86-FE0228EBFCD4}"/>
                  </a:ext>
                </a:extLst>
              </p:cNvPr>
              <p:cNvSpPr txBox="1">
                <a:spLocks noRot="1" noChangeAspect="1" noMove="1" noResize="1" noEditPoints="1" noAdjustHandles="1" noChangeArrowheads="1" noChangeShapeType="1" noTextEdit="1"/>
              </p:cNvSpPr>
              <p:nvPr/>
            </p:nvSpPr>
            <p:spPr>
              <a:xfrm>
                <a:off x="45628" y="3033030"/>
                <a:ext cx="10919462" cy="473206"/>
              </a:xfrm>
              <a:prstGeom prst="rect">
                <a:avLst/>
              </a:prstGeom>
              <a:blipFill>
                <a:blip r:embed="rId5"/>
                <a:stretch>
                  <a:fillRect l="-725" t="-2597" b="-2597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E14C982-CDD5-7C09-431E-5E79CA80FD7D}"/>
                  </a:ext>
                </a:extLst>
              </p:cNvPr>
              <p:cNvSpPr txBox="1"/>
              <p:nvPr/>
            </p:nvSpPr>
            <p:spPr>
              <a:xfrm>
                <a:off x="892888" y="1695463"/>
                <a:ext cx="10563276" cy="11051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𝟎</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𝑸</m:t>
                              </m:r>
                            </m:e>
                          </m:acc>
                        </m:e>
                        <m:sub>
                          <m:r>
                            <a:rPr lang="tr-TR" sz="2800" b="1" i="1">
                              <a:latin typeface="Cambria Math" panose="02040503050406030204" pitchFamily="18" charset="0"/>
                            </a:rPr>
                            <m:t>𝒄𝒗</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𝑾</m:t>
                              </m:r>
                            </m:e>
                          </m:acc>
                        </m:e>
                        <m:sub>
                          <m:r>
                            <a:rPr lang="tr-TR" sz="2800" b="1" i="1">
                              <a:latin typeface="Cambria Math" panose="02040503050406030204" pitchFamily="18" charset="0"/>
                            </a:rPr>
                            <m:t>𝒄𝒗</m:t>
                          </m:r>
                        </m:sub>
                      </m:sSub>
                      <m:r>
                        <a:rPr lang="tr-TR" sz="2800" b="1" i="1" smtClean="0">
                          <a:latin typeface="Cambria Math" panose="02040503050406030204" pitchFamily="18" charset="0"/>
                        </a:rPr>
                        <m:t>+</m:t>
                      </m:r>
                      <m:nary>
                        <m:naryPr>
                          <m:chr m:val="∑"/>
                          <m:supHide m:val="on"/>
                          <m:ctrlPr>
                            <a:rPr lang="tr-TR" sz="2800" b="1" i="1" smtClean="0">
                              <a:latin typeface="Cambria Math" panose="02040503050406030204" pitchFamily="18" charset="0"/>
                            </a:rPr>
                          </m:ctrlPr>
                        </m:naryPr>
                        <m:sub>
                          <m:r>
                            <m:rPr>
                              <m:brk m:alnAt="7"/>
                            </m:rPr>
                            <a:rPr lang="tr-TR" sz="2800" b="1" i="1" smtClean="0">
                              <a:latin typeface="Cambria Math" panose="02040503050406030204" pitchFamily="18" charset="0"/>
                            </a:rPr>
                            <m:t>𝒊</m:t>
                          </m:r>
                        </m:sub>
                        <m:sup/>
                        <m:e>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𝒊</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𝒊</m:t>
                                  </m:r>
                                </m:sub>
                              </m:sSub>
                              <m:r>
                                <a:rPr lang="tr-TR" sz="2800" b="1" i="1">
                                  <a:latin typeface="Cambria Math" panose="02040503050406030204" pitchFamily="18" charset="0"/>
                                </a:rPr>
                                <m:t>+</m:t>
                              </m:r>
                              <m:f>
                                <m:fPr>
                                  <m:ctrlPr>
                                    <a:rPr lang="tr-TR" sz="2800" b="1" i="1">
                                      <a:latin typeface="Cambria Math" panose="02040503050406030204" pitchFamily="18" charset="0"/>
                                    </a:rPr>
                                  </m:ctrlPr>
                                </m:fPr>
                                <m:num>
                                  <m:sSubSup>
                                    <m:sSubSupPr>
                                      <m:ctrlPr>
                                        <a:rPr lang="tr-TR" sz="2800" b="1" i="1">
                                          <a:latin typeface="Cambria Math" panose="02040503050406030204" pitchFamily="18" charset="0"/>
                                        </a:rPr>
                                      </m:ctrlPr>
                                    </m:sSubSupPr>
                                    <m:e>
                                      <m:r>
                                        <a:rPr lang="tr-TR" sz="2800" b="1" i="1">
                                          <a:latin typeface="Cambria Math" panose="02040503050406030204" pitchFamily="18" charset="0"/>
                                        </a:rPr>
                                        <m:t>𝑽</m:t>
                                      </m:r>
                                    </m:e>
                                    <m:sub>
                                      <m:r>
                                        <a:rPr lang="tr-TR" sz="2800" b="1" i="1">
                                          <a:latin typeface="Cambria Math" panose="02040503050406030204" pitchFamily="18" charset="0"/>
                                        </a:rPr>
                                        <m:t>𝒊</m:t>
                                      </m:r>
                                    </m:sub>
                                    <m:sup>
                                      <m:r>
                                        <a:rPr lang="tr-TR" sz="2800" b="1" i="1">
                                          <a:latin typeface="Cambria Math" panose="02040503050406030204" pitchFamily="18" charset="0"/>
                                        </a:rPr>
                                        <m:t>𝟐</m:t>
                                      </m:r>
                                    </m:sup>
                                  </m:sSubSup>
                                </m:num>
                                <m:den>
                                  <m:r>
                                    <a:rPr lang="tr-TR" sz="2800" b="1" i="1">
                                      <a:latin typeface="Cambria Math" panose="02040503050406030204" pitchFamily="18" charset="0"/>
                                    </a:rPr>
                                    <m:t>𝟐</m:t>
                                  </m:r>
                                </m:den>
                              </m:f>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𝒈𝒛</m:t>
                                  </m:r>
                                </m:e>
                                <m:sub>
                                  <m:r>
                                    <a:rPr lang="tr-TR" sz="2800" b="1" i="1">
                                      <a:latin typeface="Cambria Math" panose="02040503050406030204" pitchFamily="18" charset="0"/>
                                    </a:rPr>
                                    <m:t>𝒊</m:t>
                                  </m:r>
                                </m:sub>
                              </m:sSub>
                            </m:e>
                          </m:d>
                        </m:e>
                      </m:nary>
                      <m:r>
                        <a:rPr lang="tr-TR" sz="2800" b="1" i="1" smtClean="0">
                          <a:latin typeface="Cambria Math" panose="02040503050406030204" pitchFamily="18" charset="0"/>
                        </a:rPr>
                        <m:t>−</m:t>
                      </m:r>
                      <m:nary>
                        <m:naryPr>
                          <m:chr m:val="∑"/>
                          <m:supHide m:val="on"/>
                          <m:ctrlPr>
                            <a:rPr lang="tr-TR" sz="2800" b="1" i="1" smtClean="0">
                              <a:latin typeface="Cambria Math" panose="02040503050406030204" pitchFamily="18" charset="0"/>
                            </a:rPr>
                          </m:ctrlPr>
                        </m:naryPr>
                        <m:sub>
                          <m:r>
                            <m:rPr>
                              <m:brk m:alnAt="7"/>
                            </m:rPr>
                            <a:rPr lang="tr-TR" sz="2800" b="1" i="1" smtClean="0">
                              <a:latin typeface="Cambria Math" panose="02040503050406030204" pitchFamily="18" charset="0"/>
                            </a:rPr>
                            <m:t>𝒆</m:t>
                          </m:r>
                        </m:sub>
                        <m:sup/>
                        <m:e>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𝒆</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𝒆</m:t>
                                  </m:r>
                                </m:sub>
                              </m:sSub>
                              <m:r>
                                <a:rPr lang="tr-TR" sz="2800" b="1" i="1">
                                  <a:latin typeface="Cambria Math" panose="02040503050406030204" pitchFamily="18" charset="0"/>
                                </a:rPr>
                                <m:t>+</m:t>
                              </m:r>
                              <m:f>
                                <m:fPr>
                                  <m:ctrlPr>
                                    <a:rPr lang="tr-TR" sz="2800" b="1" i="1">
                                      <a:latin typeface="Cambria Math" panose="02040503050406030204" pitchFamily="18" charset="0"/>
                                    </a:rPr>
                                  </m:ctrlPr>
                                </m:fPr>
                                <m:num>
                                  <m:sSubSup>
                                    <m:sSubSupPr>
                                      <m:ctrlPr>
                                        <a:rPr lang="tr-TR" sz="2800" b="1" i="1">
                                          <a:latin typeface="Cambria Math" panose="02040503050406030204" pitchFamily="18" charset="0"/>
                                        </a:rPr>
                                      </m:ctrlPr>
                                    </m:sSubSupPr>
                                    <m:e>
                                      <m:r>
                                        <a:rPr lang="tr-TR" sz="2800" b="1" i="1">
                                          <a:latin typeface="Cambria Math" panose="02040503050406030204" pitchFamily="18" charset="0"/>
                                        </a:rPr>
                                        <m:t>𝑽</m:t>
                                      </m:r>
                                    </m:e>
                                    <m:sub>
                                      <m:r>
                                        <a:rPr lang="tr-TR" sz="2800" b="1" i="1">
                                          <a:latin typeface="Cambria Math" panose="02040503050406030204" pitchFamily="18" charset="0"/>
                                        </a:rPr>
                                        <m:t>𝒆</m:t>
                                      </m:r>
                                    </m:sub>
                                    <m:sup>
                                      <m:r>
                                        <a:rPr lang="tr-TR" sz="2800" b="1" i="1">
                                          <a:latin typeface="Cambria Math" panose="02040503050406030204" pitchFamily="18" charset="0"/>
                                        </a:rPr>
                                        <m:t>𝟐</m:t>
                                      </m:r>
                                    </m:sup>
                                  </m:sSubSup>
                                </m:num>
                                <m:den>
                                  <m:r>
                                    <a:rPr lang="tr-TR" sz="2800" b="1" i="1">
                                      <a:latin typeface="Cambria Math" panose="02040503050406030204" pitchFamily="18" charset="0"/>
                                    </a:rPr>
                                    <m:t>𝟐</m:t>
                                  </m:r>
                                </m:den>
                              </m:f>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𝒈𝒛</m:t>
                                  </m:r>
                                </m:e>
                                <m:sub>
                                  <m:r>
                                    <a:rPr lang="tr-TR" sz="2800" b="1" i="1">
                                      <a:latin typeface="Cambria Math" panose="02040503050406030204" pitchFamily="18" charset="0"/>
                                    </a:rPr>
                                    <m:t>𝒆</m:t>
                                  </m:r>
                                </m:sub>
                              </m:sSub>
                            </m:e>
                          </m:d>
                        </m:e>
                      </m:nary>
                    </m:oMath>
                  </m:oMathPara>
                </a14:m>
                <a:endParaRPr lang="tr-TR" sz="2800" b="1" dirty="0"/>
              </a:p>
            </p:txBody>
          </p:sp>
        </mc:Choice>
        <mc:Fallback xmlns="">
          <p:sp>
            <p:nvSpPr>
              <p:cNvPr id="21" name="TextBox 20">
                <a:extLst>
                  <a:ext uri="{FF2B5EF4-FFF2-40B4-BE49-F238E27FC236}">
                    <a16:creationId xmlns:a16="http://schemas.microsoft.com/office/drawing/2014/main" id="{8E14C982-CDD5-7C09-431E-5E79CA80FD7D}"/>
                  </a:ext>
                </a:extLst>
              </p:cNvPr>
              <p:cNvSpPr txBox="1">
                <a:spLocks noRot="1" noChangeAspect="1" noMove="1" noResize="1" noEditPoints="1" noAdjustHandles="1" noChangeArrowheads="1" noChangeShapeType="1" noTextEdit="1"/>
              </p:cNvSpPr>
              <p:nvPr/>
            </p:nvSpPr>
            <p:spPr>
              <a:xfrm>
                <a:off x="892888" y="1695463"/>
                <a:ext cx="10563276" cy="1105174"/>
              </a:xfrm>
              <a:prstGeom prst="rect">
                <a:avLst/>
              </a:prstGeom>
              <a:blipFill>
                <a:blip r:embed="rId6"/>
                <a:stretch>
                  <a:fillRect/>
                </a:stretch>
              </a:blipFill>
              <a:ln>
                <a:solidFill>
                  <a:schemeClr val="tx1"/>
                </a:solidFill>
              </a:ln>
            </p:spPr>
            <p:txBody>
              <a:bodyPr/>
              <a:lstStyle/>
              <a:p>
                <a:r>
                  <a:rPr lang="tr-TR">
                    <a:noFill/>
                  </a:rPr>
                  <a:t> </a:t>
                </a:r>
              </a:p>
            </p:txBody>
          </p:sp>
        </mc:Fallback>
      </mc:AlternateContent>
      <p:cxnSp>
        <p:nvCxnSpPr>
          <p:cNvPr id="22" name="Straight Arrow Connector 21">
            <a:extLst>
              <a:ext uri="{FF2B5EF4-FFF2-40B4-BE49-F238E27FC236}">
                <a16:creationId xmlns:a16="http://schemas.microsoft.com/office/drawing/2014/main" id="{45E2A561-1585-F8BB-5E59-E7B371F27D34}"/>
              </a:ext>
            </a:extLst>
          </p:cNvPr>
          <p:cNvCxnSpPr/>
          <p:nvPr/>
        </p:nvCxnSpPr>
        <p:spPr>
          <a:xfrm flipH="1">
            <a:off x="2579914" y="1512574"/>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26BDE60-ABBD-9BCB-1EE0-533893E7FEF1}"/>
              </a:ext>
            </a:extLst>
          </p:cNvPr>
          <p:cNvCxnSpPr/>
          <p:nvPr/>
        </p:nvCxnSpPr>
        <p:spPr>
          <a:xfrm flipH="1">
            <a:off x="1556657" y="1512574"/>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9AD749-D992-B6D5-61BF-F589CD0ED22E}"/>
                  </a:ext>
                </a:extLst>
              </p:cNvPr>
              <p:cNvSpPr txBox="1"/>
              <p:nvPr/>
            </p:nvSpPr>
            <p:spPr>
              <a:xfrm>
                <a:off x="56514" y="4120782"/>
                <a:ext cx="11840137" cy="694421"/>
              </a:xfrm>
              <a:prstGeom prst="rect">
                <a:avLst/>
              </a:prstGeom>
              <a:noFill/>
            </p:spPr>
            <p:txBody>
              <a:bodyPr wrap="square" rtlCol="0">
                <a:spAutoFit/>
              </a:bodyPr>
              <a:lstStyle/>
              <a:p>
                <a:pPr marL="342900" indent="-342900">
                  <a:buFont typeface="Arial" panose="020B0604020202020204" pitchFamily="34" charset="0"/>
                  <a:buChar char="•"/>
                </a:pPr>
                <a:r>
                  <a:rPr lang="tr-TR" sz="2400" b="1" dirty="0"/>
                  <a:t>If the change in kinetic energy of flowing matter is negligible,</a:t>
                </a:r>
                <a14:m>
                  <m:oMath xmlns:m="http://schemas.openxmlformats.org/officeDocument/2006/math">
                    <m:f>
                      <m:fPr>
                        <m:ctrlPr>
                          <a:rPr lang="tr-TR" sz="2400" b="1" i="1">
                            <a:latin typeface="Cambria Math" panose="02040503050406030204" pitchFamily="18" charset="0"/>
                          </a:rPr>
                        </m:ctrlPr>
                      </m:fPr>
                      <m:num>
                        <m:sSubSup>
                          <m:sSubSupPr>
                            <m:ctrlPr>
                              <a:rPr lang="tr-TR" sz="2400" b="1" i="1">
                                <a:latin typeface="Cambria Math" panose="02040503050406030204" pitchFamily="18" charset="0"/>
                              </a:rPr>
                            </m:ctrlPr>
                          </m:sSubSupPr>
                          <m:e>
                            <m:r>
                              <a:rPr lang="tr-TR" sz="2400" b="1" i="1">
                                <a:latin typeface="Cambria Math" panose="02040503050406030204" pitchFamily="18" charset="0"/>
                              </a:rPr>
                              <m:t>𝑽</m:t>
                            </m:r>
                          </m:e>
                          <m:sub>
                            <m:r>
                              <a:rPr lang="tr-TR" sz="2400" b="1" i="1">
                                <a:latin typeface="Cambria Math" panose="02040503050406030204" pitchFamily="18" charset="0"/>
                              </a:rPr>
                              <m:t>𝒊</m:t>
                            </m:r>
                          </m:sub>
                          <m:sup>
                            <m:r>
                              <a:rPr lang="tr-TR" sz="2400" b="1" i="1">
                                <a:latin typeface="Cambria Math" panose="02040503050406030204" pitchFamily="18" charset="0"/>
                              </a:rPr>
                              <m:t>𝟐</m:t>
                            </m:r>
                          </m:sup>
                        </m:sSubSup>
                      </m:num>
                      <m:den>
                        <m:r>
                          <a:rPr lang="tr-TR" sz="2400" b="1" i="1">
                            <a:latin typeface="Cambria Math" panose="02040503050406030204" pitchFamily="18" charset="0"/>
                          </a:rPr>
                          <m:t>𝟐</m:t>
                        </m:r>
                      </m:den>
                    </m:f>
                  </m:oMath>
                </a14:m>
                <a:r>
                  <a:rPr lang="tr-TR" sz="2400" b="1" dirty="0"/>
                  <a:t> and </a:t>
                </a:r>
                <a14:m>
                  <m:oMath xmlns:m="http://schemas.openxmlformats.org/officeDocument/2006/math">
                    <m:f>
                      <m:fPr>
                        <m:ctrlPr>
                          <a:rPr lang="tr-TR" sz="2400" b="1" i="1">
                            <a:latin typeface="Cambria Math" panose="02040503050406030204" pitchFamily="18" charset="0"/>
                          </a:rPr>
                        </m:ctrlPr>
                      </m:fPr>
                      <m:num>
                        <m:sSubSup>
                          <m:sSubSupPr>
                            <m:ctrlPr>
                              <a:rPr lang="tr-TR" sz="2400" b="1" i="1">
                                <a:latin typeface="Cambria Math" panose="02040503050406030204" pitchFamily="18" charset="0"/>
                              </a:rPr>
                            </m:ctrlPr>
                          </m:sSubSupPr>
                          <m:e>
                            <m:r>
                              <a:rPr lang="tr-TR" sz="2400" b="1" i="1">
                                <a:latin typeface="Cambria Math" panose="02040503050406030204" pitchFamily="18" charset="0"/>
                              </a:rPr>
                              <m:t>𝑽</m:t>
                            </m:r>
                          </m:e>
                          <m:sub>
                            <m:r>
                              <a:rPr lang="tr-TR" sz="2400" b="1" i="1">
                                <a:latin typeface="Cambria Math" panose="02040503050406030204" pitchFamily="18" charset="0"/>
                              </a:rPr>
                              <m:t>𝒆</m:t>
                            </m:r>
                          </m:sub>
                          <m:sup>
                            <m:r>
                              <a:rPr lang="tr-TR" sz="2400" b="1" i="1">
                                <a:latin typeface="Cambria Math" panose="02040503050406030204" pitchFamily="18" charset="0"/>
                              </a:rPr>
                              <m:t>𝟐</m:t>
                            </m:r>
                          </m:sup>
                        </m:sSubSup>
                      </m:num>
                      <m:den>
                        <m:r>
                          <a:rPr lang="tr-TR" sz="2400" b="1" i="1">
                            <a:latin typeface="Cambria Math" panose="02040503050406030204" pitchFamily="18" charset="0"/>
                          </a:rPr>
                          <m:t>𝟐</m:t>
                        </m:r>
                      </m:den>
                    </m:f>
                  </m:oMath>
                </a14:m>
                <a:r>
                  <a:rPr lang="tr-TR" sz="2400" b="1" dirty="0"/>
                  <a:t> drop out.</a:t>
                </a:r>
              </a:p>
            </p:txBody>
          </p:sp>
        </mc:Choice>
        <mc:Fallback xmlns="">
          <p:sp>
            <p:nvSpPr>
              <p:cNvPr id="24" name="TextBox 23">
                <a:extLst>
                  <a:ext uri="{FF2B5EF4-FFF2-40B4-BE49-F238E27FC236}">
                    <a16:creationId xmlns:a16="http://schemas.microsoft.com/office/drawing/2014/main" id="{139AD749-D992-B6D5-61BF-F589CD0ED22E}"/>
                  </a:ext>
                </a:extLst>
              </p:cNvPr>
              <p:cNvSpPr txBox="1">
                <a:spLocks noRot="1" noChangeAspect="1" noMove="1" noResize="1" noEditPoints="1" noAdjustHandles="1" noChangeArrowheads="1" noChangeShapeType="1" noTextEdit="1"/>
              </p:cNvSpPr>
              <p:nvPr/>
            </p:nvSpPr>
            <p:spPr>
              <a:xfrm>
                <a:off x="56514" y="4120782"/>
                <a:ext cx="11840137" cy="694421"/>
              </a:xfrm>
              <a:prstGeom prst="rect">
                <a:avLst/>
              </a:prstGeom>
              <a:blipFill>
                <a:blip r:embed="rId7"/>
                <a:stretch>
                  <a:fillRect l="-669" b="-7895"/>
                </a:stretch>
              </a:blipFill>
            </p:spPr>
            <p:txBody>
              <a:bodyPr/>
              <a:lstStyle/>
              <a:p>
                <a:r>
                  <a:rPr lang="tr-TR">
                    <a:noFill/>
                  </a:rPr>
                  <a:t> </a:t>
                </a:r>
              </a:p>
            </p:txBody>
          </p:sp>
        </mc:Fallback>
      </mc:AlternateContent>
      <p:cxnSp>
        <p:nvCxnSpPr>
          <p:cNvPr id="25" name="Straight Arrow Connector 24">
            <a:extLst>
              <a:ext uri="{FF2B5EF4-FFF2-40B4-BE49-F238E27FC236}">
                <a16:creationId xmlns:a16="http://schemas.microsoft.com/office/drawing/2014/main" id="{6480E8E4-6B67-AEE1-2FD5-1E25D6403D59}"/>
              </a:ext>
            </a:extLst>
          </p:cNvPr>
          <p:cNvCxnSpPr/>
          <p:nvPr/>
        </p:nvCxnSpPr>
        <p:spPr>
          <a:xfrm flipH="1">
            <a:off x="5564926" y="1512574"/>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9B0A5FC-8BCB-6E80-BB78-9C462BD0C396}"/>
              </a:ext>
            </a:extLst>
          </p:cNvPr>
          <p:cNvCxnSpPr/>
          <p:nvPr/>
        </p:nvCxnSpPr>
        <p:spPr>
          <a:xfrm flipH="1">
            <a:off x="9677400" y="1493236"/>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F2BBF7-DBFE-3C3F-A849-44DCD76696D7}"/>
              </a:ext>
            </a:extLst>
          </p:cNvPr>
          <p:cNvCxnSpPr/>
          <p:nvPr/>
        </p:nvCxnSpPr>
        <p:spPr>
          <a:xfrm flipH="1">
            <a:off x="6470829" y="1532825"/>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D391DB3-76C5-3B1D-EE55-5DD468C079A2}"/>
              </a:ext>
            </a:extLst>
          </p:cNvPr>
          <p:cNvCxnSpPr/>
          <p:nvPr/>
        </p:nvCxnSpPr>
        <p:spPr>
          <a:xfrm flipH="1">
            <a:off x="10562032" y="1559431"/>
            <a:ext cx="609600" cy="1520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7528E9C-D9A5-37C2-9649-CE13FAB04E6A}"/>
                  </a:ext>
                </a:extLst>
              </p:cNvPr>
              <p:cNvSpPr txBox="1"/>
              <p:nvPr/>
            </p:nvSpPr>
            <p:spPr>
              <a:xfrm>
                <a:off x="3581401" y="5641238"/>
                <a:ext cx="4532523" cy="1045286"/>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𝟎</m:t>
                      </m:r>
                      <m:r>
                        <a:rPr lang="tr-TR" sz="2800" b="1" i="1" smtClean="0">
                          <a:latin typeface="Cambria Math" panose="02040503050406030204" pitchFamily="18" charset="0"/>
                        </a:rPr>
                        <m:t>=</m:t>
                      </m:r>
                      <m:nary>
                        <m:naryPr>
                          <m:chr m:val="∑"/>
                          <m:supHide m:val="on"/>
                          <m:ctrlPr>
                            <a:rPr lang="tr-TR" sz="2800" b="1" i="1" smtClean="0">
                              <a:latin typeface="Cambria Math" panose="02040503050406030204" pitchFamily="18" charset="0"/>
                            </a:rPr>
                          </m:ctrlPr>
                        </m:naryPr>
                        <m:sub>
                          <m:r>
                            <m:rPr>
                              <m:brk m:alnAt="7"/>
                            </m:rPr>
                            <a:rPr lang="tr-TR" sz="2800" b="1" i="1" smtClean="0">
                              <a:latin typeface="Cambria Math" panose="02040503050406030204" pitchFamily="18" charset="0"/>
                            </a:rPr>
                            <m:t>𝒊</m:t>
                          </m:r>
                        </m:sub>
                        <m:sup/>
                        <m:e>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𝒊</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𝒊</m:t>
                                  </m:r>
                                </m:sub>
                              </m:sSub>
                            </m:e>
                          </m:d>
                        </m:e>
                      </m:nary>
                      <m:r>
                        <a:rPr lang="tr-TR" sz="2800" b="1" i="1" smtClean="0">
                          <a:latin typeface="Cambria Math" panose="02040503050406030204" pitchFamily="18" charset="0"/>
                        </a:rPr>
                        <m:t>−</m:t>
                      </m:r>
                      <m:nary>
                        <m:naryPr>
                          <m:chr m:val="∑"/>
                          <m:supHide m:val="on"/>
                          <m:ctrlPr>
                            <a:rPr lang="tr-TR" sz="2800" b="1" i="1" smtClean="0">
                              <a:latin typeface="Cambria Math" panose="02040503050406030204" pitchFamily="18" charset="0"/>
                            </a:rPr>
                          </m:ctrlPr>
                        </m:naryPr>
                        <m:sub>
                          <m:r>
                            <m:rPr>
                              <m:brk m:alnAt="7"/>
                            </m:rPr>
                            <a:rPr lang="tr-TR" sz="2800" b="1" i="1" smtClean="0">
                              <a:latin typeface="Cambria Math" panose="02040503050406030204" pitchFamily="18" charset="0"/>
                            </a:rPr>
                            <m:t>𝒆</m:t>
                          </m:r>
                        </m:sub>
                        <m:sup/>
                        <m:e>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𝒆</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𝒉</m:t>
                                  </m:r>
                                </m:e>
                                <m:sub>
                                  <m:r>
                                    <a:rPr lang="tr-TR" sz="2800" b="1" i="1">
                                      <a:latin typeface="Cambria Math" panose="02040503050406030204" pitchFamily="18" charset="0"/>
                                    </a:rPr>
                                    <m:t>𝒆</m:t>
                                  </m:r>
                                </m:sub>
                              </m:sSub>
                            </m:e>
                          </m:d>
                        </m:e>
                      </m:nary>
                    </m:oMath>
                  </m:oMathPara>
                </a14:m>
                <a:endParaRPr lang="tr-TR" sz="2800" b="1" dirty="0"/>
              </a:p>
            </p:txBody>
          </p:sp>
        </mc:Choice>
        <mc:Fallback xmlns="">
          <p:sp>
            <p:nvSpPr>
              <p:cNvPr id="29" name="TextBox 28">
                <a:extLst>
                  <a:ext uri="{FF2B5EF4-FFF2-40B4-BE49-F238E27FC236}">
                    <a16:creationId xmlns:a16="http://schemas.microsoft.com/office/drawing/2014/main" id="{87528E9C-D9A5-37C2-9649-CE13FAB04E6A}"/>
                  </a:ext>
                </a:extLst>
              </p:cNvPr>
              <p:cNvSpPr txBox="1">
                <a:spLocks noRot="1" noChangeAspect="1" noMove="1" noResize="1" noEditPoints="1" noAdjustHandles="1" noChangeArrowheads="1" noChangeShapeType="1" noTextEdit="1"/>
              </p:cNvSpPr>
              <p:nvPr/>
            </p:nvSpPr>
            <p:spPr>
              <a:xfrm>
                <a:off x="3581401" y="5641238"/>
                <a:ext cx="4532523" cy="1045286"/>
              </a:xfrm>
              <a:prstGeom prst="rect">
                <a:avLst/>
              </a:prstGeom>
              <a:blipFill>
                <a:blip r:embed="rId8"/>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8013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ntr" presetSubtype="1"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58288" y="83911"/>
            <a:ext cx="8564580" cy="646331"/>
          </a:xfrm>
          <a:prstGeom prst="rect">
            <a:avLst/>
          </a:prstGeom>
          <a:noFill/>
        </p:spPr>
        <p:txBody>
          <a:bodyPr wrap="square" rtlCol="0">
            <a:spAutoFit/>
          </a:bodyPr>
          <a:lstStyle/>
          <a:p>
            <a:r>
              <a:rPr lang="tr-TR" sz="3600" b="1" dirty="0"/>
              <a:t>Basic Equations in Design</a:t>
            </a:r>
          </a:p>
        </p:txBody>
      </p:sp>
      <p:sp>
        <p:nvSpPr>
          <p:cNvPr id="27" name="Slide Number Placeholder 26"/>
          <p:cNvSpPr>
            <a:spLocks noGrp="1"/>
          </p:cNvSpPr>
          <p:nvPr>
            <p:ph type="sldNum" sz="quarter" idx="12"/>
          </p:nvPr>
        </p:nvSpPr>
        <p:spPr>
          <a:xfrm>
            <a:off x="9288852" y="6338761"/>
            <a:ext cx="2743200" cy="365125"/>
          </a:xfrm>
        </p:spPr>
        <p:txBody>
          <a:bodyPr/>
          <a:lstStyle/>
          <a:p>
            <a:fld id="{9DC36462-DBD6-4833-A557-4F162F5DA347}" type="slidenum">
              <a:rPr lang="tr-TR" smtClean="0"/>
              <a:t>4</a:t>
            </a:fld>
            <a:endParaRPr lang="tr-TR"/>
          </a:p>
        </p:txBody>
      </p:sp>
      <p:sp>
        <p:nvSpPr>
          <p:cNvPr id="2" name="TextBox 1">
            <a:extLst>
              <a:ext uri="{FF2B5EF4-FFF2-40B4-BE49-F238E27FC236}">
                <a16:creationId xmlns:a16="http://schemas.microsoft.com/office/drawing/2014/main" id="{C2C0BD24-965C-63D7-87D9-E284488F3B96}"/>
              </a:ext>
            </a:extLst>
          </p:cNvPr>
          <p:cNvSpPr txBox="1"/>
          <p:nvPr/>
        </p:nvSpPr>
        <p:spPr>
          <a:xfrm>
            <a:off x="298083" y="1043983"/>
            <a:ext cx="8954555" cy="523220"/>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t>The change of enthalpy of one of the fluid streams: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C68F24-0037-084B-CF9A-1F2D4AB248DC}"/>
                  </a:ext>
                </a:extLst>
              </p:cNvPr>
              <p:cNvSpPr txBox="1"/>
              <p:nvPr/>
            </p:nvSpPr>
            <p:spPr>
              <a:xfrm>
                <a:off x="1085146" y="1782250"/>
                <a:ext cx="2673809" cy="55399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𝜹</m:t>
                      </m:r>
                      <m:r>
                        <a:rPr lang="tr-TR" sz="3600" b="1" i="1" smtClean="0">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acc>
                        <m:accPr>
                          <m:chr m:val="̇"/>
                          <m:ctrlPr>
                            <a:rPr lang="tr-TR" sz="3600" b="1" i="1">
                              <a:latin typeface="Cambria Math" panose="02040503050406030204" pitchFamily="18" charset="0"/>
                            </a:rPr>
                          </m:ctrlPr>
                        </m:accPr>
                        <m:e>
                          <m:r>
                            <a:rPr lang="tr-TR" sz="3600" b="1" i="1">
                              <a:latin typeface="Cambria Math" panose="02040503050406030204" pitchFamily="18" charset="0"/>
                            </a:rPr>
                            <m:t>𝒎</m:t>
                          </m:r>
                        </m:e>
                      </m:acc>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𝒅𝒉</m:t>
                      </m:r>
                    </m:oMath>
                  </m:oMathPara>
                </a14:m>
                <a:endParaRPr lang="tr-TR" sz="3600" b="1" dirty="0"/>
              </a:p>
            </p:txBody>
          </p:sp>
        </mc:Choice>
        <mc:Fallback xmlns="">
          <p:sp>
            <p:nvSpPr>
              <p:cNvPr id="7" name="TextBox 6">
                <a:extLst>
                  <a:ext uri="{FF2B5EF4-FFF2-40B4-BE49-F238E27FC236}">
                    <a16:creationId xmlns:a16="http://schemas.microsoft.com/office/drawing/2014/main" id="{2CC68F24-0037-084B-CF9A-1F2D4AB248DC}"/>
                  </a:ext>
                </a:extLst>
              </p:cNvPr>
              <p:cNvSpPr txBox="1">
                <a:spLocks noRot="1" noChangeAspect="1" noMove="1" noResize="1" noEditPoints="1" noAdjustHandles="1" noChangeArrowheads="1" noChangeShapeType="1" noTextEdit="1"/>
              </p:cNvSpPr>
              <p:nvPr/>
            </p:nvSpPr>
            <p:spPr>
              <a:xfrm>
                <a:off x="1085146" y="1782250"/>
                <a:ext cx="2673809" cy="553998"/>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8" name="Oval 7">
            <a:extLst>
              <a:ext uri="{FF2B5EF4-FFF2-40B4-BE49-F238E27FC236}">
                <a16:creationId xmlns:a16="http://schemas.microsoft.com/office/drawing/2014/main" id="{224DB776-6C71-4AF6-9868-A0B27CE9223F}"/>
              </a:ext>
            </a:extLst>
          </p:cNvPr>
          <p:cNvSpPr/>
          <p:nvPr/>
        </p:nvSpPr>
        <p:spPr>
          <a:xfrm>
            <a:off x="1012721" y="1717526"/>
            <a:ext cx="806246" cy="6834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Arrow Connector 10">
            <a:extLst>
              <a:ext uri="{FF2B5EF4-FFF2-40B4-BE49-F238E27FC236}">
                <a16:creationId xmlns:a16="http://schemas.microsoft.com/office/drawing/2014/main" id="{3E5A14D3-5CFA-EA25-8734-48D063DB3FA1}"/>
              </a:ext>
            </a:extLst>
          </p:cNvPr>
          <p:cNvCxnSpPr>
            <a:cxnSpLocks/>
            <a:endCxn id="12" idx="0"/>
          </p:cNvCxnSpPr>
          <p:nvPr/>
        </p:nvCxnSpPr>
        <p:spPr>
          <a:xfrm flipH="1">
            <a:off x="1188474" y="2357505"/>
            <a:ext cx="228433" cy="388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D0EE7F-34D3-3AA7-FC2E-24FFCD820D6E}"/>
              </a:ext>
            </a:extLst>
          </p:cNvPr>
          <p:cNvSpPr txBox="1"/>
          <p:nvPr/>
        </p:nvSpPr>
        <p:spPr>
          <a:xfrm>
            <a:off x="-15978" y="2746284"/>
            <a:ext cx="2408903" cy="400110"/>
          </a:xfrm>
          <a:prstGeom prst="rect">
            <a:avLst/>
          </a:prstGeom>
          <a:noFill/>
        </p:spPr>
        <p:txBody>
          <a:bodyPr wrap="square" rtlCol="0">
            <a:spAutoFit/>
          </a:bodyPr>
          <a:lstStyle/>
          <a:p>
            <a:r>
              <a:rPr lang="tr-TR" sz="2000" b="1" dirty="0">
                <a:solidFill>
                  <a:srgbClr val="FF0000"/>
                </a:solidFill>
              </a:rPr>
              <a:t>Heat Transfer Rate</a:t>
            </a:r>
          </a:p>
        </p:txBody>
      </p:sp>
      <p:sp>
        <p:nvSpPr>
          <p:cNvPr id="13" name="Oval 12">
            <a:extLst>
              <a:ext uri="{FF2B5EF4-FFF2-40B4-BE49-F238E27FC236}">
                <a16:creationId xmlns:a16="http://schemas.microsoft.com/office/drawing/2014/main" id="{9F258505-EEF8-7934-7A31-55D325E83434}"/>
              </a:ext>
            </a:extLst>
          </p:cNvPr>
          <p:cNvSpPr/>
          <p:nvPr/>
        </p:nvSpPr>
        <p:spPr>
          <a:xfrm>
            <a:off x="2217173" y="1717526"/>
            <a:ext cx="703008" cy="68344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FF"/>
              </a:solidFill>
            </a:endParaRPr>
          </a:p>
        </p:txBody>
      </p:sp>
      <p:cxnSp>
        <p:nvCxnSpPr>
          <p:cNvPr id="14" name="Straight Arrow Connector 13">
            <a:extLst>
              <a:ext uri="{FF2B5EF4-FFF2-40B4-BE49-F238E27FC236}">
                <a16:creationId xmlns:a16="http://schemas.microsoft.com/office/drawing/2014/main" id="{54098320-0115-4EDC-B089-9EA5F23DD918}"/>
              </a:ext>
            </a:extLst>
          </p:cNvPr>
          <p:cNvCxnSpPr>
            <a:cxnSpLocks/>
          </p:cNvCxnSpPr>
          <p:nvPr/>
        </p:nvCxnSpPr>
        <p:spPr>
          <a:xfrm>
            <a:off x="2568677" y="2400972"/>
            <a:ext cx="351504" cy="35060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05768C-270B-A7F5-E64B-C6C16908B31F}"/>
              </a:ext>
            </a:extLst>
          </p:cNvPr>
          <p:cNvSpPr txBox="1"/>
          <p:nvPr/>
        </p:nvSpPr>
        <p:spPr>
          <a:xfrm>
            <a:off x="2392925" y="2731335"/>
            <a:ext cx="2408903" cy="400110"/>
          </a:xfrm>
          <a:prstGeom prst="rect">
            <a:avLst/>
          </a:prstGeom>
          <a:noFill/>
          <a:ln>
            <a:noFill/>
          </a:ln>
        </p:spPr>
        <p:txBody>
          <a:bodyPr wrap="square" rtlCol="0">
            <a:spAutoFit/>
          </a:bodyPr>
          <a:lstStyle/>
          <a:p>
            <a:r>
              <a:rPr lang="tr-TR" sz="2000" b="1" dirty="0">
                <a:solidFill>
                  <a:srgbClr val="0000FF"/>
                </a:solidFill>
              </a:rPr>
              <a:t>Mass Flow Rate</a:t>
            </a:r>
          </a:p>
        </p:txBody>
      </p:sp>
      <p:sp>
        <p:nvSpPr>
          <p:cNvPr id="18" name="Oval 17">
            <a:extLst>
              <a:ext uri="{FF2B5EF4-FFF2-40B4-BE49-F238E27FC236}">
                <a16:creationId xmlns:a16="http://schemas.microsoft.com/office/drawing/2014/main" id="{BE9E85E2-AB21-0D8A-7DF2-448F8ECB3A8C}"/>
              </a:ext>
            </a:extLst>
          </p:cNvPr>
          <p:cNvSpPr/>
          <p:nvPr/>
        </p:nvSpPr>
        <p:spPr>
          <a:xfrm>
            <a:off x="3070122" y="1717526"/>
            <a:ext cx="703008" cy="683446"/>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FF"/>
              </a:solidFill>
            </a:endParaRPr>
          </a:p>
        </p:txBody>
      </p:sp>
      <p:cxnSp>
        <p:nvCxnSpPr>
          <p:cNvPr id="19" name="Straight Arrow Connector 18">
            <a:extLst>
              <a:ext uri="{FF2B5EF4-FFF2-40B4-BE49-F238E27FC236}">
                <a16:creationId xmlns:a16="http://schemas.microsoft.com/office/drawing/2014/main" id="{CC649F11-8DCC-D467-B550-2867BCAD94FB}"/>
              </a:ext>
            </a:extLst>
          </p:cNvPr>
          <p:cNvCxnSpPr>
            <a:cxnSpLocks/>
          </p:cNvCxnSpPr>
          <p:nvPr/>
        </p:nvCxnSpPr>
        <p:spPr>
          <a:xfrm>
            <a:off x="3717822" y="2234653"/>
            <a:ext cx="355192" cy="248258"/>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1B861CE-F1BE-4D3A-320B-8D2AC391BC3D}"/>
              </a:ext>
            </a:extLst>
          </p:cNvPr>
          <p:cNvSpPr txBox="1"/>
          <p:nvPr/>
        </p:nvSpPr>
        <p:spPr>
          <a:xfrm>
            <a:off x="4058465" y="2320705"/>
            <a:ext cx="2408903" cy="400110"/>
          </a:xfrm>
          <a:prstGeom prst="rect">
            <a:avLst/>
          </a:prstGeom>
          <a:noFill/>
          <a:ln>
            <a:noFill/>
          </a:ln>
        </p:spPr>
        <p:txBody>
          <a:bodyPr wrap="square" rtlCol="0">
            <a:spAutoFit/>
          </a:bodyPr>
          <a:lstStyle/>
          <a:p>
            <a:r>
              <a:rPr lang="tr-TR" sz="2000" b="1" dirty="0">
                <a:solidFill>
                  <a:srgbClr val="FF0066"/>
                </a:solidFill>
              </a:rPr>
              <a:t>Specific Enthalpy</a:t>
            </a:r>
          </a:p>
        </p:txBody>
      </p:sp>
      <p:sp>
        <p:nvSpPr>
          <p:cNvPr id="23" name="Arrow: Down 22">
            <a:extLst>
              <a:ext uri="{FF2B5EF4-FFF2-40B4-BE49-F238E27FC236}">
                <a16:creationId xmlns:a16="http://schemas.microsoft.com/office/drawing/2014/main" id="{7A5E0A62-D69C-57D6-D7CE-FDB356D8BD07}"/>
              </a:ext>
            </a:extLst>
          </p:cNvPr>
          <p:cNvSpPr/>
          <p:nvPr/>
        </p:nvSpPr>
        <p:spPr>
          <a:xfrm rot="16200000">
            <a:off x="5372944" y="1158108"/>
            <a:ext cx="393290" cy="17955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C3C70D2-3D89-E3B1-C091-11887DE7EF1C}"/>
                  </a:ext>
                </a:extLst>
              </p:cNvPr>
              <p:cNvSpPr txBox="1"/>
              <p:nvPr/>
            </p:nvSpPr>
            <p:spPr>
              <a:xfrm>
                <a:off x="7179495" y="1793404"/>
                <a:ext cx="3776610" cy="55399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acc>
                        <m:accPr>
                          <m:chr m:val="̇"/>
                          <m:ctrlPr>
                            <a:rPr lang="tr-TR" sz="3600" b="1" i="1">
                              <a:latin typeface="Cambria Math" panose="02040503050406030204" pitchFamily="18" charset="0"/>
                            </a:rPr>
                          </m:ctrlPr>
                        </m:accPr>
                        <m:e>
                          <m:r>
                            <a:rPr lang="tr-TR" sz="3600" b="1" i="1">
                              <a:latin typeface="Cambria Math" panose="02040503050406030204" pitchFamily="18" charset="0"/>
                            </a:rPr>
                            <m:t>𝒎</m:t>
                          </m:r>
                        </m:e>
                      </m:acc>
                      <m:r>
                        <a:rPr lang="tr-TR" sz="3600" b="1" i="1" smtClean="0">
                          <a:latin typeface="Cambria Math" panose="02040503050406030204" pitchFamily="18" charset="0"/>
                          <a:ea typeface="Cambria Math" panose="02040503050406030204" pitchFamily="18" charset="0"/>
                        </a:rPr>
                        <m:t>∙</m:t>
                      </m:r>
                      <m:d>
                        <m:dPr>
                          <m:ctrlPr>
                            <a:rPr lang="tr-TR" sz="3600" b="1" i="1" smtClean="0">
                              <a:latin typeface="Cambria Math" panose="02040503050406030204" pitchFamily="18" charset="0"/>
                              <a:ea typeface="Cambria Math" panose="02040503050406030204" pitchFamily="18" charset="0"/>
                            </a:rPr>
                          </m:ctrlPr>
                        </m:dPr>
                        <m:e>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𝟐</m:t>
                              </m:r>
                            </m:sub>
                          </m:sSub>
                          <m:r>
                            <a:rPr lang="tr-TR" sz="3600" b="1" i="1" smtClean="0">
                              <a:latin typeface="Cambria Math" panose="02040503050406030204" pitchFamily="18" charset="0"/>
                              <a:ea typeface="Cambria Math" panose="02040503050406030204" pitchFamily="18" charset="0"/>
                            </a:rPr>
                            <m:t>−</m:t>
                          </m:r>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𝟏</m:t>
                              </m:r>
                            </m:sub>
                          </m:sSub>
                        </m:e>
                      </m:d>
                    </m:oMath>
                  </m:oMathPara>
                </a14:m>
                <a:endParaRPr lang="tr-TR" sz="3600" b="1" dirty="0"/>
              </a:p>
            </p:txBody>
          </p:sp>
        </mc:Choice>
        <mc:Fallback xmlns="">
          <p:sp>
            <p:nvSpPr>
              <p:cNvPr id="25" name="TextBox 24">
                <a:extLst>
                  <a:ext uri="{FF2B5EF4-FFF2-40B4-BE49-F238E27FC236}">
                    <a16:creationId xmlns:a16="http://schemas.microsoft.com/office/drawing/2014/main" id="{8C3C70D2-3D89-E3B1-C091-11887DE7EF1C}"/>
                  </a:ext>
                </a:extLst>
              </p:cNvPr>
              <p:cNvSpPr txBox="1">
                <a:spLocks noRot="1" noChangeAspect="1" noMove="1" noResize="1" noEditPoints="1" noAdjustHandles="1" noChangeArrowheads="1" noChangeShapeType="1" noTextEdit="1"/>
              </p:cNvSpPr>
              <p:nvPr/>
            </p:nvSpPr>
            <p:spPr>
              <a:xfrm>
                <a:off x="7179495" y="1793404"/>
                <a:ext cx="3776610" cy="553998"/>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26" name="Oval 25">
            <a:extLst>
              <a:ext uri="{FF2B5EF4-FFF2-40B4-BE49-F238E27FC236}">
                <a16:creationId xmlns:a16="http://schemas.microsoft.com/office/drawing/2014/main" id="{FADFC727-3C8A-C7A8-DF0D-B3244FF1272D}"/>
              </a:ext>
            </a:extLst>
          </p:cNvPr>
          <p:cNvSpPr/>
          <p:nvPr/>
        </p:nvSpPr>
        <p:spPr>
          <a:xfrm>
            <a:off x="9067800" y="1793404"/>
            <a:ext cx="607142" cy="62391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FF"/>
              </a:solidFill>
            </a:endParaRPr>
          </a:p>
        </p:txBody>
      </p:sp>
      <p:cxnSp>
        <p:nvCxnSpPr>
          <p:cNvPr id="29" name="Straight Arrow Connector 28">
            <a:extLst>
              <a:ext uri="{FF2B5EF4-FFF2-40B4-BE49-F238E27FC236}">
                <a16:creationId xmlns:a16="http://schemas.microsoft.com/office/drawing/2014/main" id="{FB2ACF2C-488F-7A99-C5CF-B8795D680432}"/>
              </a:ext>
            </a:extLst>
          </p:cNvPr>
          <p:cNvCxnSpPr>
            <a:cxnSpLocks/>
          </p:cNvCxnSpPr>
          <p:nvPr/>
        </p:nvCxnSpPr>
        <p:spPr>
          <a:xfrm flipH="1">
            <a:off x="9067800" y="2417318"/>
            <a:ext cx="324976" cy="31904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508B65-C0B2-AEE7-1776-110A8C08C368}"/>
              </a:ext>
            </a:extLst>
          </p:cNvPr>
          <p:cNvSpPr txBox="1"/>
          <p:nvPr/>
        </p:nvSpPr>
        <p:spPr>
          <a:xfrm>
            <a:off x="7908238" y="2711985"/>
            <a:ext cx="2010184" cy="400110"/>
          </a:xfrm>
          <a:prstGeom prst="rect">
            <a:avLst/>
          </a:prstGeom>
          <a:noFill/>
          <a:ln>
            <a:noFill/>
          </a:ln>
        </p:spPr>
        <p:txBody>
          <a:bodyPr wrap="square" rtlCol="0">
            <a:spAutoFit/>
          </a:bodyPr>
          <a:lstStyle/>
          <a:p>
            <a:r>
              <a:rPr lang="tr-TR" sz="2000" b="1" dirty="0">
                <a:solidFill>
                  <a:srgbClr val="0000FF"/>
                </a:solidFill>
              </a:rPr>
              <a:t>Outlet Enthalpy</a:t>
            </a:r>
          </a:p>
        </p:txBody>
      </p:sp>
      <p:sp>
        <p:nvSpPr>
          <p:cNvPr id="31" name="Oval 30">
            <a:extLst>
              <a:ext uri="{FF2B5EF4-FFF2-40B4-BE49-F238E27FC236}">
                <a16:creationId xmlns:a16="http://schemas.microsoft.com/office/drawing/2014/main" id="{4A46E154-E941-7D1B-C8EA-32DA1BE9EC9F}"/>
              </a:ext>
            </a:extLst>
          </p:cNvPr>
          <p:cNvSpPr/>
          <p:nvPr/>
        </p:nvSpPr>
        <p:spPr>
          <a:xfrm>
            <a:off x="10142486" y="1782250"/>
            <a:ext cx="607142" cy="623914"/>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FF"/>
              </a:solidFill>
            </a:endParaRPr>
          </a:p>
        </p:txBody>
      </p:sp>
      <p:cxnSp>
        <p:nvCxnSpPr>
          <p:cNvPr id="32" name="Straight Arrow Connector 31">
            <a:extLst>
              <a:ext uri="{FF2B5EF4-FFF2-40B4-BE49-F238E27FC236}">
                <a16:creationId xmlns:a16="http://schemas.microsoft.com/office/drawing/2014/main" id="{F99B4191-FAEE-1CD1-4522-28326AA3352C}"/>
              </a:ext>
            </a:extLst>
          </p:cNvPr>
          <p:cNvCxnSpPr>
            <a:cxnSpLocks/>
          </p:cNvCxnSpPr>
          <p:nvPr/>
        </p:nvCxnSpPr>
        <p:spPr>
          <a:xfrm>
            <a:off x="10467462" y="2406164"/>
            <a:ext cx="488643" cy="305821"/>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E784D2-B8B6-ECF6-6C9C-1236B217C2DA}"/>
              </a:ext>
            </a:extLst>
          </p:cNvPr>
          <p:cNvSpPr txBox="1"/>
          <p:nvPr/>
        </p:nvSpPr>
        <p:spPr>
          <a:xfrm>
            <a:off x="10213499" y="2697689"/>
            <a:ext cx="2010184" cy="400110"/>
          </a:xfrm>
          <a:prstGeom prst="rect">
            <a:avLst/>
          </a:prstGeom>
          <a:noFill/>
          <a:ln>
            <a:noFill/>
          </a:ln>
        </p:spPr>
        <p:txBody>
          <a:bodyPr wrap="square" rtlCol="0">
            <a:spAutoFit/>
          </a:bodyPr>
          <a:lstStyle/>
          <a:p>
            <a:r>
              <a:rPr lang="tr-TR" sz="2000" b="1" dirty="0">
                <a:solidFill>
                  <a:srgbClr val="FF6600"/>
                </a:solidFill>
              </a:rPr>
              <a:t>Inlet Enthalpy</a:t>
            </a:r>
          </a:p>
        </p:txBody>
      </p:sp>
      <p:sp>
        <p:nvSpPr>
          <p:cNvPr id="40" name="TextBox 39">
            <a:extLst>
              <a:ext uri="{FF2B5EF4-FFF2-40B4-BE49-F238E27FC236}">
                <a16:creationId xmlns:a16="http://schemas.microsoft.com/office/drawing/2014/main" id="{D67E4B14-863A-501B-C990-030F8895365E}"/>
              </a:ext>
            </a:extLst>
          </p:cNvPr>
          <p:cNvSpPr txBox="1"/>
          <p:nvPr/>
        </p:nvSpPr>
        <p:spPr>
          <a:xfrm>
            <a:off x="298083" y="3580084"/>
            <a:ext cx="8954555" cy="523220"/>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t>The change of enthalpy of hot and cold fluid streams:</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4DA2431-AE82-A13D-811E-99C40E510B74}"/>
                  </a:ext>
                </a:extLst>
              </p:cNvPr>
              <p:cNvSpPr txBox="1"/>
              <p:nvPr/>
            </p:nvSpPr>
            <p:spPr>
              <a:xfrm>
                <a:off x="2593481" y="4420100"/>
                <a:ext cx="4604787" cy="62536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sSub>
                        <m:sSubPr>
                          <m:ctrlPr>
                            <a:rPr lang="tr-TR" sz="3600" b="1" i="1" smtClean="0">
                              <a:latin typeface="Cambria Math" panose="02040503050406030204" pitchFamily="18" charset="0"/>
                            </a:rPr>
                          </m:ctrlPr>
                        </m:sSubPr>
                        <m:e>
                          <m:acc>
                            <m:accPr>
                              <m:chr m:val="̇"/>
                              <m:ctrlPr>
                                <a:rPr lang="tr-TR" sz="3600" b="1" i="1">
                                  <a:latin typeface="Cambria Math" panose="02040503050406030204" pitchFamily="18" charset="0"/>
                                </a:rPr>
                              </m:ctrlPr>
                            </m:accPr>
                            <m:e>
                              <m:r>
                                <a:rPr lang="tr-TR" sz="3600" b="1" i="1">
                                  <a:latin typeface="Cambria Math" panose="02040503050406030204" pitchFamily="18" charset="0"/>
                                </a:rPr>
                                <m:t>𝒎</m:t>
                              </m:r>
                            </m:e>
                          </m:acc>
                        </m:e>
                        <m:sub>
                          <m:r>
                            <a:rPr lang="tr-TR" sz="3600" b="1" i="1" smtClean="0">
                              <a:latin typeface="Cambria Math" panose="02040503050406030204" pitchFamily="18" charset="0"/>
                            </a:rPr>
                            <m:t>𝒉</m:t>
                          </m:r>
                        </m:sub>
                      </m:sSub>
                      <m:r>
                        <a:rPr lang="tr-TR" sz="3600" b="1" i="1" smtClean="0">
                          <a:latin typeface="Cambria Math" panose="02040503050406030204" pitchFamily="18" charset="0"/>
                          <a:ea typeface="Cambria Math" panose="02040503050406030204" pitchFamily="18" charset="0"/>
                        </a:rPr>
                        <m:t>∙</m:t>
                      </m:r>
                      <m:d>
                        <m:dPr>
                          <m:ctrlPr>
                            <a:rPr lang="tr-TR" sz="3600" b="1" i="1" smtClean="0">
                              <a:latin typeface="Cambria Math" panose="02040503050406030204" pitchFamily="18" charset="0"/>
                              <a:ea typeface="Cambria Math" panose="02040503050406030204" pitchFamily="18" charset="0"/>
                            </a:rPr>
                          </m:ctrlPr>
                        </m:dPr>
                        <m:e>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𝒉</m:t>
                              </m:r>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𝟏</m:t>
                              </m:r>
                            </m:sub>
                          </m:sSub>
                          <m:r>
                            <a:rPr lang="tr-TR" sz="3600" b="1" i="1" smtClean="0">
                              <a:latin typeface="Cambria Math" panose="02040503050406030204" pitchFamily="18" charset="0"/>
                              <a:ea typeface="Cambria Math" panose="02040503050406030204" pitchFamily="18" charset="0"/>
                            </a:rPr>
                            <m:t>−</m:t>
                          </m:r>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𝒉</m:t>
                              </m:r>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𝟐</m:t>
                              </m:r>
                            </m:sub>
                          </m:sSub>
                        </m:e>
                      </m:d>
                    </m:oMath>
                  </m:oMathPara>
                </a14:m>
                <a:endParaRPr lang="tr-TR" sz="3600" b="1" dirty="0"/>
              </a:p>
            </p:txBody>
          </p:sp>
        </mc:Choice>
        <mc:Fallback xmlns="">
          <p:sp>
            <p:nvSpPr>
              <p:cNvPr id="41" name="TextBox 40">
                <a:extLst>
                  <a:ext uri="{FF2B5EF4-FFF2-40B4-BE49-F238E27FC236}">
                    <a16:creationId xmlns:a16="http://schemas.microsoft.com/office/drawing/2014/main" id="{24DA2431-AE82-A13D-811E-99C40E510B74}"/>
                  </a:ext>
                </a:extLst>
              </p:cNvPr>
              <p:cNvSpPr txBox="1">
                <a:spLocks noRot="1" noChangeAspect="1" noMove="1" noResize="1" noEditPoints="1" noAdjustHandles="1" noChangeArrowheads="1" noChangeShapeType="1" noTextEdit="1"/>
              </p:cNvSpPr>
              <p:nvPr/>
            </p:nvSpPr>
            <p:spPr>
              <a:xfrm>
                <a:off x="2593481" y="4420100"/>
                <a:ext cx="4604787" cy="625364"/>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5DC25CF-62AE-6A7C-A208-2F90D6E64098}"/>
                  </a:ext>
                </a:extLst>
              </p:cNvPr>
              <p:cNvSpPr txBox="1"/>
              <p:nvPr/>
            </p:nvSpPr>
            <p:spPr>
              <a:xfrm>
                <a:off x="2593481" y="5362260"/>
                <a:ext cx="4474943" cy="62536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sSub>
                        <m:sSubPr>
                          <m:ctrlPr>
                            <a:rPr lang="tr-TR" sz="3600" b="1" i="1" smtClean="0">
                              <a:latin typeface="Cambria Math" panose="02040503050406030204" pitchFamily="18" charset="0"/>
                            </a:rPr>
                          </m:ctrlPr>
                        </m:sSubPr>
                        <m:e>
                          <m:acc>
                            <m:accPr>
                              <m:chr m:val="̇"/>
                              <m:ctrlPr>
                                <a:rPr lang="tr-TR" sz="3600" b="1" i="1">
                                  <a:latin typeface="Cambria Math" panose="02040503050406030204" pitchFamily="18" charset="0"/>
                                </a:rPr>
                              </m:ctrlPr>
                            </m:accPr>
                            <m:e>
                              <m:r>
                                <a:rPr lang="tr-TR" sz="3600" b="1" i="1">
                                  <a:latin typeface="Cambria Math" panose="02040503050406030204" pitchFamily="18" charset="0"/>
                                </a:rPr>
                                <m:t>𝒎</m:t>
                              </m:r>
                            </m:e>
                          </m:acc>
                        </m:e>
                        <m:sub>
                          <m:r>
                            <a:rPr lang="tr-TR" sz="3600" b="1" i="1" smtClean="0">
                              <a:latin typeface="Cambria Math" panose="02040503050406030204" pitchFamily="18" charset="0"/>
                            </a:rPr>
                            <m:t>𝒄</m:t>
                          </m:r>
                        </m:sub>
                      </m:sSub>
                      <m:r>
                        <a:rPr lang="tr-TR" sz="3600" b="1" i="1" smtClean="0">
                          <a:latin typeface="Cambria Math" panose="02040503050406030204" pitchFamily="18" charset="0"/>
                          <a:ea typeface="Cambria Math" panose="02040503050406030204" pitchFamily="18" charset="0"/>
                        </a:rPr>
                        <m:t>∙</m:t>
                      </m:r>
                      <m:d>
                        <m:dPr>
                          <m:ctrlPr>
                            <a:rPr lang="tr-TR" sz="3600" b="1" i="1" smtClean="0">
                              <a:latin typeface="Cambria Math" panose="02040503050406030204" pitchFamily="18" charset="0"/>
                              <a:ea typeface="Cambria Math" panose="02040503050406030204" pitchFamily="18" charset="0"/>
                            </a:rPr>
                          </m:ctrlPr>
                        </m:dPr>
                        <m:e>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𝒄</m:t>
                              </m:r>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𝟐</m:t>
                              </m:r>
                            </m:sub>
                          </m:sSub>
                          <m:r>
                            <a:rPr lang="tr-TR" sz="3600" b="1" i="1" smtClean="0">
                              <a:latin typeface="Cambria Math" panose="02040503050406030204" pitchFamily="18" charset="0"/>
                              <a:ea typeface="Cambria Math" panose="02040503050406030204" pitchFamily="18" charset="0"/>
                            </a:rPr>
                            <m:t>−</m:t>
                          </m:r>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𝒉</m:t>
                              </m:r>
                            </m:e>
                            <m:sub>
                              <m:r>
                                <a:rPr lang="tr-TR" sz="3600" b="1" i="1" smtClean="0">
                                  <a:latin typeface="Cambria Math" panose="02040503050406030204" pitchFamily="18" charset="0"/>
                                  <a:ea typeface="Cambria Math" panose="02040503050406030204" pitchFamily="18" charset="0"/>
                                </a:rPr>
                                <m:t>𝒄</m:t>
                              </m:r>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𝟏</m:t>
                              </m:r>
                            </m:sub>
                          </m:sSub>
                        </m:e>
                      </m:d>
                    </m:oMath>
                  </m:oMathPara>
                </a14:m>
                <a:endParaRPr lang="tr-TR" sz="3600" b="1" dirty="0"/>
              </a:p>
            </p:txBody>
          </p:sp>
        </mc:Choice>
        <mc:Fallback xmlns="">
          <p:sp>
            <p:nvSpPr>
              <p:cNvPr id="42" name="TextBox 41">
                <a:extLst>
                  <a:ext uri="{FF2B5EF4-FFF2-40B4-BE49-F238E27FC236}">
                    <a16:creationId xmlns:a16="http://schemas.microsoft.com/office/drawing/2014/main" id="{B5DC25CF-62AE-6A7C-A208-2F90D6E64098}"/>
                  </a:ext>
                </a:extLst>
              </p:cNvPr>
              <p:cNvSpPr txBox="1">
                <a:spLocks noRot="1" noChangeAspect="1" noMove="1" noResize="1" noEditPoints="1" noAdjustHandles="1" noChangeArrowheads="1" noChangeShapeType="1" noTextEdit="1"/>
              </p:cNvSpPr>
              <p:nvPr/>
            </p:nvSpPr>
            <p:spPr>
              <a:xfrm>
                <a:off x="2593481" y="5362260"/>
                <a:ext cx="4474943" cy="625364"/>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43" name="TextBox 42">
            <a:extLst>
              <a:ext uri="{FF2B5EF4-FFF2-40B4-BE49-F238E27FC236}">
                <a16:creationId xmlns:a16="http://schemas.microsoft.com/office/drawing/2014/main" id="{82611ABD-1A02-8275-DCFE-85BE4A5FB2C5}"/>
              </a:ext>
            </a:extLst>
          </p:cNvPr>
          <p:cNvSpPr txBox="1"/>
          <p:nvPr/>
        </p:nvSpPr>
        <p:spPr>
          <a:xfrm>
            <a:off x="298083" y="4456422"/>
            <a:ext cx="2219116" cy="523220"/>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solidFill>
                  <a:srgbClr val="FF0000"/>
                </a:solidFill>
              </a:rPr>
              <a:t>Hot fluid:</a:t>
            </a:r>
          </a:p>
        </p:txBody>
      </p:sp>
      <p:sp>
        <p:nvSpPr>
          <p:cNvPr id="44" name="TextBox 43">
            <a:extLst>
              <a:ext uri="{FF2B5EF4-FFF2-40B4-BE49-F238E27FC236}">
                <a16:creationId xmlns:a16="http://schemas.microsoft.com/office/drawing/2014/main" id="{3C72A33E-F428-5D85-C203-AC872C7D8B86}"/>
              </a:ext>
            </a:extLst>
          </p:cNvPr>
          <p:cNvSpPr txBox="1"/>
          <p:nvPr/>
        </p:nvSpPr>
        <p:spPr>
          <a:xfrm>
            <a:off x="349561" y="5413332"/>
            <a:ext cx="2219116" cy="523220"/>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solidFill>
                  <a:srgbClr val="0000FF"/>
                </a:solidFill>
              </a:rPr>
              <a:t>Cold fluid:</a:t>
            </a:r>
          </a:p>
        </p:txBody>
      </p:sp>
      <p:sp>
        <p:nvSpPr>
          <p:cNvPr id="45" name="TextBox 44">
            <a:extLst>
              <a:ext uri="{FF2B5EF4-FFF2-40B4-BE49-F238E27FC236}">
                <a16:creationId xmlns:a16="http://schemas.microsoft.com/office/drawing/2014/main" id="{33C09E0F-24A2-FC39-CB43-1E3C1E14D652}"/>
              </a:ext>
            </a:extLst>
          </p:cNvPr>
          <p:cNvSpPr txBox="1"/>
          <p:nvPr/>
        </p:nvSpPr>
        <p:spPr>
          <a:xfrm>
            <a:off x="7802781" y="4291207"/>
            <a:ext cx="1449857" cy="1815882"/>
          </a:xfrm>
          <a:prstGeom prst="rect">
            <a:avLst/>
          </a:prstGeom>
          <a:noFill/>
          <a:ln>
            <a:solidFill>
              <a:schemeClr val="tx1"/>
            </a:solidFill>
          </a:ln>
        </p:spPr>
        <p:txBody>
          <a:bodyPr wrap="square" rtlCol="0">
            <a:spAutoFit/>
          </a:bodyPr>
          <a:lstStyle/>
          <a:p>
            <a:r>
              <a:rPr lang="tr-TR" sz="2800" b="1" dirty="0"/>
              <a:t>h: Hot</a:t>
            </a:r>
          </a:p>
          <a:p>
            <a:r>
              <a:rPr lang="tr-TR" sz="2800" b="1" dirty="0"/>
              <a:t>c: Cold</a:t>
            </a:r>
          </a:p>
          <a:p>
            <a:r>
              <a:rPr lang="tr-TR" sz="2800" b="1" dirty="0"/>
              <a:t>1: inlet</a:t>
            </a:r>
          </a:p>
          <a:p>
            <a:r>
              <a:rPr lang="tr-TR" sz="2800" b="1" dirty="0"/>
              <a:t>2: outlet</a:t>
            </a:r>
          </a:p>
        </p:txBody>
      </p:sp>
    </p:spTree>
    <p:extLst>
      <p:ext uri="{BB962C8B-B14F-4D97-AF65-F5344CB8AC3E}">
        <p14:creationId xmlns:p14="http://schemas.microsoft.com/office/powerpoint/2010/main" val="301176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9180216" cy="584775"/>
          </a:xfrm>
          <a:prstGeom prst="rect">
            <a:avLst/>
          </a:prstGeom>
          <a:noFill/>
        </p:spPr>
        <p:txBody>
          <a:bodyPr wrap="square" rtlCol="0">
            <a:spAutoFit/>
          </a:bodyPr>
          <a:lstStyle/>
          <a:p>
            <a:r>
              <a:rPr lang="tr-TR" sz="3200" b="1" dirty="0"/>
              <a:t>Basic Equations in Design</a:t>
            </a:r>
          </a:p>
        </p:txBody>
      </p:sp>
      <p:sp>
        <p:nvSpPr>
          <p:cNvPr id="2" name="TextBox 1">
            <a:extLst>
              <a:ext uri="{FF2B5EF4-FFF2-40B4-BE49-F238E27FC236}">
                <a16:creationId xmlns:a16="http://schemas.microsoft.com/office/drawing/2014/main" id="{17877314-6F4E-3652-452C-F74194A40C22}"/>
              </a:ext>
            </a:extLst>
          </p:cNvPr>
          <p:cNvSpPr txBox="1"/>
          <p:nvPr/>
        </p:nvSpPr>
        <p:spPr>
          <a:xfrm>
            <a:off x="217281" y="1092522"/>
            <a:ext cx="7245403" cy="954107"/>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t>If the fluids do not undergo a phase change and have constant specific heat with;</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97F9CA-3FA6-D3FD-AC72-5F666804BF9D}"/>
                  </a:ext>
                </a:extLst>
              </p:cNvPr>
              <p:cNvSpPr txBox="1"/>
              <p:nvPr/>
            </p:nvSpPr>
            <p:spPr>
              <a:xfrm>
                <a:off x="7932398" y="1267761"/>
                <a:ext cx="2684966" cy="60362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𝒅𝒉</m:t>
                      </m:r>
                      <m:r>
                        <a:rPr lang="tr-TR" sz="3600" b="1" i="1" smtClean="0">
                          <a:latin typeface="Cambria Math" panose="02040503050406030204" pitchFamily="18" charset="0"/>
                        </a:rPr>
                        <m:t>=</m:t>
                      </m:r>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𝒄</m:t>
                          </m:r>
                        </m:e>
                        <m:sub>
                          <m:r>
                            <a:rPr lang="tr-TR" sz="3600" b="1" i="1" smtClean="0">
                              <a:latin typeface="Cambria Math" panose="02040503050406030204" pitchFamily="18" charset="0"/>
                            </a:rPr>
                            <m:t>𝒑</m:t>
                          </m:r>
                        </m:sub>
                      </m:sSub>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𝒅𝑻</m:t>
                      </m:r>
                    </m:oMath>
                  </m:oMathPara>
                </a14:m>
                <a:endParaRPr lang="tr-TR" sz="3600" b="1" dirty="0"/>
              </a:p>
            </p:txBody>
          </p:sp>
        </mc:Choice>
        <mc:Fallback xmlns="">
          <p:sp>
            <p:nvSpPr>
              <p:cNvPr id="3" name="TextBox 2">
                <a:extLst>
                  <a:ext uri="{FF2B5EF4-FFF2-40B4-BE49-F238E27FC236}">
                    <a16:creationId xmlns:a16="http://schemas.microsoft.com/office/drawing/2014/main" id="{5497F9CA-3FA6-D3FD-AC72-5F666804BF9D}"/>
                  </a:ext>
                </a:extLst>
              </p:cNvPr>
              <p:cNvSpPr txBox="1">
                <a:spLocks noRot="1" noChangeAspect="1" noMove="1" noResize="1" noEditPoints="1" noAdjustHandles="1" noChangeArrowheads="1" noChangeShapeType="1" noTextEdit="1"/>
              </p:cNvSpPr>
              <p:nvPr/>
            </p:nvSpPr>
            <p:spPr>
              <a:xfrm>
                <a:off x="7932398" y="1267761"/>
                <a:ext cx="2684966" cy="60362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A11BE2-2396-7609-21F3-64260FE1F7AD}"/>
                  </a:ext>
                </a:extLst>
              </p:cNvPr>
              <p:cNvSpPr txBox="1"/>
              <p:nvPr/>
            </p:nvSpPr>
            <p:spPr>
              <a:xfrm>
                <a:off x="645330" y="3015959"/>
                <a:ext cx="3582134"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𝒉</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𝟏</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𝒉</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𝟐</m:t>
                              </m:r>
                            </m:sub>
                          </m:sSub>
                        </m:e>
                      </m:d>
                    </m:oMath>
                  </m:oMathPara>
                </a14:m>
                <a:endParaRPr lang="tr-TR" sz="2800" b="1" dirty="0"/>
              </a:p>
            </p:txBody>
          </p:sp>
        </mc:Choice>
        <mc:Fallback xmlns="">
          <p:sp>
            <p:nvSpPr>
              <p:cNvPr id="7" name="TextBox 6">
                <a:extLst>
                  <a:ext uri="{FF2B5EF4-FFF2-40B4-BE49-F238E27FC236}">
                    <a16:creationId xmlns:a16="http://schemas.microsoft.com/office/drawing/2014/main" id="{FFA11BE2-2396-7609-21F3-64260FE1F7AD}"/>
                  </a:ext>
                </a:extLst>
              </p:cNvPr>
              <p:cNvSpPr txBox="1">
                <a:spLocks noRot="1" noChangeAspect="1" noMove="1" noResize="1" noEditPoints="1" noAdjustHandles="1" noChangeArrowheads="1" noChangeShapeType="1" noTextEdit="1"/>
              </p:cNvSpPr>
              <p:nvPr/>
            </p:nvSpPr>
            <p:spPr>
              <a:xfrm>
                <a:off x="645330" y="3015959"/>
                <a:ext cx="3582134" cy="486352"/>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2F15D7-F730-B9A2-3EB9-F7BCF73DF635}"/>
                  </a:ext>
                </a:extLst>
              </p:cNvPr>
              <p:cNvSpPr txBox="1"/>
              <p:nvPr/>
            </p:nvSpPr>
            <p:spPr>
              <a:xfrm>
                <a:off x="6903070" y="3021475"/>
                <a:ext cx="3485954"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𝒄</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𝟐</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𝒉</m:t>
                              </m:r>
                            </m:e>
                            <m:sub>
                              <m:r>
                                <a:rPr lang="tr-TR" sz="2800" b="1" i="1" smtClean="0">
                                  <a:latin typeface="Cambria Math" panose="02040503050406030204" pitchFamily="18" charset="0"/>
                                  <a:ea typeface="Cambria Math" panose="02040503050406030204" pitchFamily="18" charset="0"/>
                                </a:rPr>
                                <m:t>𝒄</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𝟏</m:t>
                              </m:r>
                            </m:sub>
                          </m:sSub>
                        </m:e>
                      </m:d>
                    </m:oMath>
                  </m:oMathPara>
                </a14:m>
                <a:endParaRPr lang="tr-TR" sz="2800" b="1" dirty="0"/>
              </a:p>
            </p:txBody>
          </p:sp>
        </mc:Choice>
        <mc:Fallback xmlns="">
          <p:sp>
            <p:nvSpPr>
              <p:cNvPr id="8" name="TextBox 7">
                <a:extLst>
                  <a:ext uri="{FF2B5EF4-FFF2-40B4-BE49-F238E27FC236}">
                    <a16:creationId xmlns:a16="http://schemas.microsoft.com/office/drawing/2014/main" id="{372F15D7-F730-B9A2-3EB9-F7BCF73DF635}"/>
                  </a:ext>
                </a:extLst>
              </p:cNvPr>
              <p:cNvSpPr txBox="1">
                <a:spLocks noRot="1" noChangeAspect="1" noMove="1" noResize="1" noEditPoints="1" noAdjustHandles="1" noChangeArrowheads="1" noChangeShapeType="1" noTextEdit="1"/>
              </p:cNvSpPr>
              <p:nvPr/>
            </p:nvSpPr>
            <p:spPr>
              <a:xfrm>
                <a:off x="6903070" y="3021475"/>
                <a:ext cx="3485954" cy="486352"/>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36E99E2A-7757-E812-329C-61D63F183EE5}"/>
              </a:ext>
            </a:extLst>
          </p:cNvPr>
          <p:cNvSpPr txBox="1"/>
          <p:nvPr/>
        </p:nvSpPr>
        <p:spPr>
          <a:xfrm>
            <a:off x="1326839" y="2296595"/>
            <a:ext cx="2219116" cy="523220"/>
          </a:xfrm>
          <a:prstGeom prst="rect">
            <a:avLst/>
          </a:prstGeom>
          <a:noFill/>
        </p:spPr>
        <p:txBody>
          <a:bodyPr wrap="square" rtlCol="0">
            <a:spAutoFit/>
          </a:bodyPr>
          <a:lstStyle/>
          <a:p>
            <a:pPr algn="ctr"/>
            <a:r>
              <a:rPr lang="tr-TR" sz="2800" b="1" u="sng" dirty="0">
                <a:solidFill>
                  <a:srgbClr val="FF0000"/>
                </a:solidFill>
              </a:rPr>
              <a:t>Hot fluid:</a:t>
            </a:r>
          </a:p>
        </p:txBody>
      </p:sp>
      <p:sp>
        <p:nvSpPr>
          <p:cNvPr id="10" name="TextBox 9">
            <a:extLst>
              <a:ext uri="{FF2B5EF4-FFF2-40B4-BE49-F238E27FC236}">
                <a16:creationId xmlns:a16="http://schemas.microsoft.com/office/drawing/2014/main" id="{E253E566-1B6D-B49B-2BB4-49B4FCAC458C}"/>
              </a:ext>
            </a:extLst>
          </p:cNvPr>
          <p:cNvSpPr txBox="1"/>
          <p:nvPr/>
        </p:nvSpPr>
        <p:spPr>
          <a:xfrm>
            <a:off x="7536489" y="2299234"/>
            <a:ext cx="2219116" cy="523220"/>
          </a:xfrm>
          <a:prstGeom prst="rect">
            <a:avLst/>
          </a:prstGeom>
          <a:noFill/>
        </p:spPr>
        <p:txBody>
          <a:bodyPr wrap="square" rtlCol="0">
            <a:spAutoFit/>
          </a:bodyPr>
          <a:lstStyle/>
          <a:p>
            <a:pPr algn="ctr"/>
            <a:r>
              <a:rPr lang="tr-TR" sz="2800" b="1" u="sng" dirty="0">
                <a:solidFill>
                  <a:srgbClr val="0000FF"/>
                </a:solidFill>
              </a:rPr>
              <a:t>Cold fluid:</a:t>
            </a:r>
          </a:p>
        </p:txBody>
      </p:sp>
      <p:sp>
        <p:nvSpPr>
          <p:cNvPr id="11" name="Arrow: Right 10">
            <a:extLst>
              <a:ext uri="{FF2B5EF4-FFF2-40B4-BE49-F238E27FC236}">
                <a16:creationId xmlns:a16="http://schemas.microsoft.com/office/drawing/2014/main" id="{A99E7843-8015-A91E-74BB-A3BB27F3627D}"/>
              </a:ext>
            </a:extLst>
          </p:cNvPr>
          <p:cNvSpPr/>
          <p:nvPr/>
        </p:nvSpPr>
        <p:spPr>
          <a:xfrm rot="5400000">
            <a:off x="2161094" y="3809919"/>
            <a:ext cx="550606" cy="355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rrow: Right 11">
            <a:extLst>
              <a:ext uri="{FF2B5EF4-FFF2-40B4-BE49-F238E27FC236}">
                <a16:creationId xmlns:a16="http://schemas.microsoft.com/office/drawing/2014/main" id="{F2E20CA6-A319-98AB-7653-C9597EED4C70}"/>
              </a:ext>
            </a:extLst>
          </p:cNvPr>
          <p:cNvSpPr/>
          <p:nvPr/>
        </p:nvSpPr>
        <p:spPr>
          <a:xfrm rot="5400000">
            <a:off x="8370744" y="3794726"/>
            <a:ext cx="550606" cy="355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D69C6A-E63D-04B6-A71D-2E30761C5111}"/>
                  </a:ext>
                </a:extLst>
              </p:cNvPr>
              <p:cNvSpPr txBox="1"/>
              <p:nvPr/>
            </p:nvSpPr>
            <p:spPr>
              <a:xfrm>
                <a:off x="287421" y="4458888"/>
                <a:ext cx="4653582" cy="55848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d>
                            <m:dPr>
                              <m:ctrlPr>
                                <a:rPr lang="tr-TR" sz="2800" b="1" i="1">
                                  <a:latin typeface="Cambria Math" panose="02040503050406030204" pitchFamily="18" charset="0"/>
                                </a:rPr>
                              </m:ctrlPr>
                            </m:d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𝒄</m:t>
                                  </m:r>
                                </m:e>
                                <m:sub>
                                  <m:r>
                                    <a:rPr lang="tr-TR" sz="2800" b="1" i="1">
                                      <a:latin typeface="Cambria Math" panose="02040503050406030204" pitchFamily="18" charset="0"/>
                                      <a:ea typeface="Cambria Math" panose="02040503050406030204" pitchFamily="18" charset="0"/>
                                    </a:rPr>
                                    <m:t>𝒑</m:t>
                                  </m:r>
                                </m:sub>
                              </m:sSub>
                            </m:e>
                          </m:d>
                        </m:e>
                        <m:sub>
                          <m:r>
                            <a:rPr lang="tr-TR" sz="2800" b="1" i="1" smtClean="0">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𝒉</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𝟏</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𝒉</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𝟐</m:t>
                              </m:r>
                            </m:sub>
                          </m:sSub>
                        </m:e>
                      </m:d>
                    </m:oMath>
                  </m:oMathPara>
                </a14:m>
                <a:endParaRPr lang="tr-TR" sz="2800" b="1" dirty="0"/>
              </a:p>
            </p:txBody>
          </p:sp>
        </mc:Choice>
        <mc:Fallback xmlns="">
          <p:sp>
            <p:nvSpPr>
              <p:cNvPr id="13" name="TextBox 12">
                <a:extLst>
                  <a:ext uri="{FF2B5EF4-FFF2-40B4-BE49-F238E27FC236}">
                    <a16:creationId xmlns:a16="http://schemas.microsoft.com/office/drawing/2014/main" id="{92D69C6A-E63D-04B6-A71D-2E30761C5111}"/>
                  </a:ext>
                </a:extLst>
              </p:cNvPr>
              <p:cNvSpPr txBox="1">
                <a:spLocks noRot="1" noChangeAspect="1" noMove="1" noResize="1" noEditPoints="1" noAdjustHandles="1" noChangeArrowheads="1" noChangeShapeType="1" noTextEdit="1"/>
              </p:cNvSpPr>
              <p:nvPr/>
            </p:nvSpPr>
            <p:spPr>
              <a:xfrm>
                <a:off x="287421" y="4458888"/>
                <a:ext cx="4653582" cy="558486"/>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37B8EC-E2F4-E564-5229-CDAD7BE5FAD5}"/>
                  </a:ext>
                </a:extLst>
              </p:cNvPr>
              <p:cNvSpPr txBox="1"/>
              <p:nvPr/>
            </p:nvSpPr>
            <p:spPr>
              <a:xfrm>
                <a:off x="6390967" y="4458888"/>
                <a:ext cx="4420634" cy="55848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d>
                            <m:dPr>
                              <m:ctrlPr>
                                <a:rPr lang="tr-TR" sz="2800" b="1" i="1">
                                  <a:latin typeface="Cambria Math" panose="02040503050406030204" pitchFamily="18" charset="0"/>
                                </a:rPr>
                              </m:ctrlPr>
                            </m:d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𝒄</m:t>
                                  </m:r>
                                </m:e>
                                <m:sub>
                                  <m:r>
                                    <a:rPr lang="tr-TR" sz="2800" b="1" i="1">
                                      <a:latin typeface="Cambria Math" panose="02040503050406030204" pitchFamily="18" charset="0"/>
                                      <a:ea typeface="Cambria Math" panose="02040503050406030204" pitchFamily="18" charset="0"/>
                                    </a:rPr>
                                    <m:t>𝒑</m:t>
                                  </m:r>
                                </m:sub>
                              </m:sSub>
                            </m:e>
                          </m:d>
                        </m:e>
                        <m:sub>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𝒄</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𝟐</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𝒄</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𝟏</m:t>
                              </m:r>
                            </m:sub>
                          </m:sSub>
                        </m:e>
                      </m:d>
                    </m:oMath>
                  </m:oMathPara>
                </a14:m>
                <a:endParaRPr lang="tr-TR" sz="2800" b="1" dirty="0"/>
              </a:p>
            </p:txBody>
          </p:sp>
        </mc:Choice>
        <mc:Fallback xmlns="">
          <p:sp>
            <p:nvSpPr>
              <p:cNvPr id="14" name="TextBox 13">
                <a:extLst>
                  <a:ext uri="{FF2B5EF4-FFF2-40B4-BE49-F238E27FC236}">
                    <a16:creationId xmlns:a16="http://schemas.microsoft.com/office/drawing/2014/main" id="{C037B8EC-E2F4-E564-5229-CDAD7BE5FAD5}"/>
                  </a:ext>
                </a:extLst>
              </p:cNvPr>
              <p:cNvSpPr txBox="1">
                <a:spLocks noRot="1" noChangeAspect="1" noMove="1" noResize="1" noEditPoints="1" noAdjustHandles="1" noChangeArrowheads="1" noChangeShapeType="1" noTextEdit="1"/>
              </p:cNvSpPr>
              <p:nvPr/>
            </p:nvSpPr>
            <p:spPr>
              <a:xfrm>
                <a:off x="6390967" y="4458888"/>
                <a:ext cx="4420634" cy="558486"/>
              </a:xfrm>
              <a:prstGeom prst="rect">
                <a:avLst/>
              </a:prstGeom>
              <a:blipFill>
                <a:blip r:embed="rId8"/>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64530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1446B1F-458E-7BC0-7445-4A63D54E60C8}"/>
              </a:ext>
            </a:extLst>
          </p:cNvPr>
          <p:cNvPicPr>
            <a:picLocks noChangeAspect="1"/>
          </p:cNvPicPr>
          <p:nvPr/>
        </p:nvPicPr>
        <p:blipFill>
          <a:blip r:embed="rId2"/>
          <a:stretch>
            <a:fillRect/>
          </a:stretch>
        </p:blipFill>
        <p:spPr>
          <a:xfrm>
            <a:off x="7805424" y="908868"/>
            <a:ext cx="3674266" cy="2568419"/>
          </a:xfrm>
          <a:prstGeom prst="rect">
            <a:avLst/>
          </a:prstGeom>
          <a:ln>
            <a:solidFill>
              <a:schemeClr val="tx1"/>
            </a:solidFill>
          </a:ln>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Basic Equations in Design</a:t>
            </a:r>
          </a:p>
        </p:txBody>
      </p:sp>
      <p:pic>
        <p:nvPicPr>
          <p:cNvPr id="1026" name="Picture 2" descr="Why is a counter flow heat exchanger better than a parallel flow heat  exchanger? - Quora">
            <a:extLst>
              <a:ext uri="{FF2B5EF4-FFF2-40B4-BE49-F238E27FC236}">
                <a16:creationId xmlns:a16="http://schemas.microsoft.com/office/drawing/2014/main" id="{CAB8D76B-003D-7645-F94D-072AF99EB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81" y="886381"/>
            <a:ext cx="6538060" cy="5886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22791F-7E30-1A14-5649-FB39C0CBF547}"/>
                  </a:ext>
                </a:extLst>
              </p:cNvPr>
              <p:cNvSpPr txBox="1"/>
              <p:nvPr/>
            </p:nvSpPr>
            <p:spPr>
              <a:xfrm>
                <a:off x="4037013" y="2201977"/>
                <a:ext cx="705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b="1" i="1" smtClean="0">
                          <a:solidFill>
                            <a:srgbClr val="FF0000"/>
                          </a:solidFill>
                          <a:latin typeface="Cambria Math" panose="02040503050406030204" pitchFamily="18" charset="0"/>
                          <a:ea typeface="Cambria Math" panose="02040503050406030204" pitchFamily="18" charset="0"/>
                        </a:rPr>
                        <m:t>∆</m:t>
                      </m:r>
                      <m:sSub>
                        <m:sSubPr>
                          <m:ctrlPr>
                            <a:rPr lang="tr-TR" b="1" i="1" smtClean="0">
                              <a:solidFill>
                                <a:srgbClr val="FF0000"/>
                              </a:solidFill>
                              <a:latin typeface="Cambria Math" panose="02040503050406030204" pitchFamily="18" charset="0"/>
                              <a:ea typeface="Cambria Math" panose="02040503050406030204" pitchFamily="18" charset="0"/>
                            </a:rPr>
                          </m:ctrlPr>
                        </m:sSubPr>
                        <m:e>
                          <m:r>
                            <a:rPr lang="tr-TR" b="1" i="1" smtClean="0">
                              <a:solidFill>
                                <a:srgbClr val="FF0000"/>
                              </a:solidFill>
                              <a:latin typeface="Cambria Math" panose="02040503050406030204" pitchFamily="18" charset="0"/>
                              <a:ea typeface="Cambria Math" panose="02040503050406030204" pitchFamily="18" charset="0"/>
                            </a:rPr>
                            <m:t>𝑻</m:t>
                          </m:r>
                        </m:e>
                        <m:sub>
                          <m:r>
                            <a:rPr lang="tr-TR" b="1" i="1" smtClean="0">
                              <a:solidFill>
                                <a:srgbClr val="FF0000"/>
                              </a:solidFill>
                              <a:latin typeface="Cambria Math" panose="02040503050406030204" pitchFamily="18" charset="0"/>
                              <a:ea typeface="Cambria Math" panose="02040503050406030204" pitchFamily="18" charset="0"/>
                            </a:rPr>
                            <m:t>𝒊𝒏</m:t>
                          </m:r>
                        </m:sub>
                      </m:sSub>
                    </m:oMath>
                  </m:oMathPara>
                </a14:m>
                <a:endParaRPr lang="tr-TR" b="1" dirty="0">
                  <a:solidFill>
                    <a:srgbClr val="FF0000"/>
                  </a:solidFill>
                </a:endParaRPr>
              </a:p>
            </p:txBody>
          </p:sp>
        </mc:Choice>
        <mc:Fallback xmlns="">
          <p:sp>
            <p:nvSpPr>
              <p:cNvPr id="7" name="TextBox 6">
                <a:extLst>
                  <a:ext uri="{FF2B5EF4-FFF2-40B4-BE49-F238E27FC236}">
                    <a16:creationId xmlns:a16="http://schemas.microsoft.com/office/drawing/2014/main" id="{4222791F-7E30-1A14-5649-FB39C0CBF547}"/>
                  </a:ext>
                </a:extLst>
              </p:cNvPr>
              <p:cNvSpPr txBox="1">
                <a:spLocks noRot="1" noChangeAspect="1" noMove="1" noResize="1" noEditPoints="1" noAdjustHandles="1" noChangeArrowheads="1" noChangeShapeType="1" noTextEdit="1"/>
              </p:cNvSpPr>
              <p:nvPr/>
            </p:nvSpPr>
            <p:spPr>
              <a:xfrm>
                <a:off x="4037013" y="2201977"/>
                <a:ext cx="705578" cy="369332"/>
              </a:xfrm>
              <a:prstGeom prst="rect">
                <a:avLst/>
              </a:prstGeom>
              <a:blipFill>
                <a:blip r:embed="rId5"/>
                <a:stretch>
                  <a:fillRect b="-1639"/>
                </a:stretch>
              </a:blipFill>
            </p:spPr>
            <p:txBody>
              <a:bodyPr/>
              <a:lstStyle/>
              <a:p>
                <a:r>
                  <a:rPr lang="tr-TR">
                    <a:noFill/>
                  </a:rPr>
                  <a:t> </a:t>
                </a:r>
              </a:p>
            </p:txBody>
          </p:sp>
        </mc:Fallback>
      </mc:AlternateContent>
      <p:cxnSp>
        <p:nvCxnSpPr>
          <p:cNvPr id="9" name="Straight Connector 8">
            <a:extLst>
              <a:ext uri="{FF2B5EF4-FFF2-40B4-BE49-F238E27FC236}">
                <a16:creationId xmlns:a16="http://schemas.microsoft.com/office/drawing/2014/main" id="{BA549F0B-76DE-D36D-57D2-87A25DD1314F}"/>
              </a:ext>
            </a:extLst>
          </p:cNvPr>
          <p:cNvCxnSpPr>
            <a:cxnSpLocks/>
          </p:cNvCxnSpPr>
          <p:nvPr/>
        </p:nvCxnSpPr>
        <p:spPr>
          <a:xfrm>
            <a:off x="4114800" y="1540238"/>
            <a:ext cx="0" cy="1736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0F8E7C-5674-570E-751A-B1C2D686229C}"/>
              </a:ext>
            </a:extLst>
          </p:cNvPr>
          <p:cNvCxnSpPr>
            <a:cxnSpLocks/>
          </p:cNvCxnSpPr>
          <p:nvPr/>
        </p:nvCxnSpPr>
        <p:spPr>
          <a:xfrm>
            <a:off x="5775960" y="2347958"/>
            <a:ext cx="0" cy="174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7CCC67-8956-9024-64E6-84E5B9DB66AA}"/>
                  </a:ext>
                </a:extLst>
              </p:cNvPr>
              <p:cNvSpPr txBox="1"/>
              <p:nvPr/>
            </p:nvSpPr>
            <p:spPr>
              <a:xfrm>
                <a:off x="5685784" y="1930130"/>
                <a:ext cx="8113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b="1" i="1" smtClean="0">
                          <a:solidFill>
                            <a:srgbClr val="FF0000"/>
                          </a:solidFill>
                          <a:latin typeface="Cambria Math" panose="02040503050406030204" pitchFamily="18" charset="0"/>
                          <a:ea typeface="Cambria Math" panose="02040503050406030204" pitchFamily="18" charset="0"/>
                        </a:rPr>
                        <m:t>∆</m:t>
                      </m:r>
                      <m:sSub>
                        <m:sSubPr>
                          <m:ctrlPr>
                            <a:rPr lang="tr-TR" b="1" i="1" smtClean="0">
                              <a:solidFill>
                                <a:srgbClr val="FF0000"/>
                              </a:solidFill>
                              <a:latin typeface="Cambria Math" panose="02040503050406030204" pitchFamily="18" charset="0"/>
                              <a:ea typeface="Cambria Math" panose="02040503050406030204" pitchFamily="18" charset="0"/>
                            </a:rPr>
                          </m:ctrlPr>
                        </m:sSubPr>
                        <m:e>
                          <m:r>
                            <a:rPr lang="tr-TR" b="1" i="1" smtClean="0">
                              <a:solidFill>
                                <a:srgbClr val="FF0000"/>
                              </a:solidFill>
                              <a:latin typeface="Cambria Math" panose="02040503050406030204" pitchFamily="18" charset="0"/>
                              <a:ea typeface="Cambria Math" panose="02040503050406030204" pitchFamily="18" charset="0"/>
                            </a:rPr>
                            <m:t>𝑻</m:t>
                          </m:r>
                        </m:e>
                        <m:sub>
                          <m:r>
                            <a:rPr lang="tr-TR" b="1" i="1" smtClean="0">
                              <a:solidFill>
                                <a:srgbClr val="FF0000"/>
                              </a:solidFill>
                              <a:latin typeface="Cambria Math" panose="02040503050406030204" pitchFamily="18" charset="0"/>
                              <a:ea typeface="Cambria Math" panose="02040503050406030204" pitchFamily="18" charset="0"/>
                            </a:rPr>
                            <m:t>𝒐𝒖𝒕</m:t>
                          </m:r>
                        </m:sub>
                      </m:sSub>
                    </m:oMath>
                  </m:oMathPara>
                </a14:m>
                <a:endParaRPr lang="tr-TR" b="1" dirty="0">
                  <a:solidFill>
                    <a:srgbClr val="FF0000"/>
                  </a:solidFill>
                </a:endParaRPr>
              </a:p>
            </p:txBody>
          </p:sp>
        </mc:Choice>
        <mc:Fallback xmlns="">
          <p:sp>
            <p:nvSpPr>
              <p:cNvPr id="16" name="TextBox 15">
                <a:extLst>
                  <a:ext uri="{FF2B5EF4-FFF2-40B4-BE49-F238E27FC236}">
                    <a16:creationId xmlns:a16="http://schemas.microsoft.com/office/drawing/2014/main" id="{B17CCC67-8956-9024-64E6-84E5B9DB66AA}"/>
                  </a:ext>
                </a:extLst>
              </p:cNvPr>
              <p:cNvSpPr txBox="1">
                <a:spLocks noRot="1" noChangeAspect="1" noMove="1" noResize="1" noEditPoints="1" noAdjustHandles="1" noChangeArrowheads="1" noChangeShapeType="1" noTextEdit="1"/>
              </p:cNvSpPr>
              <p:nvPr/>
            </p:nvSpPr>
            <p:spPr>
              <a:xfrm>
                <a:off x="5685784" y="1930130"/>
                <a:ext cx="811376" cy="369332"/>
              </a:xfrm>
              <a:prstGeom prst="rect">
                <a:avLst/>
              </a:prstGeom>
              <a:blipFill>
                <a:blip r:embed="rId6"/>
                <a:stretch>
                  <a:fillRect/>
                </a:stretch>
              </a:blipFill>
            </p:spPr>
            <p:txBody>
              <a:bodyPr/>
              <a:lstStyle/>
              <a:p>
                <a:r>
                  <a:rPr lang="tr-TR">
                    <a:noFill/>
                  </a:rPr>
                  <a:t> </a:t>
                </a:r>
              </a:p>
            </p:txBody>
          </p:sp>
        </mc:Fallback>
      </mc:AlternateContent>
      <p:cxnSp>
        <p:nvCxnSpPr>
          <p:cNvPr id="17" name="Straight Connector 16">
            <a:extLst>
              <a:ext uri="{FF2B5EF4-FFF2-40B4-BE49-F238E27FC236}">
                <a16:creationId xmlns:a16="http://schemas.microsoft.com/office/drawing/2014/main" id="{903808B0-270B-A21F-5676-365265B9759A}"/>
              </a:ext>
            </a:extLst>
          </p:cNvPr>
          <p:cNvCxnSpPr>
            <a:cxnSpLocks/>
          </p:cNvCxnSpPr>
          <p:nvPr/>
        </p:nvCxnSpPr>
        <p:spPr>
          <a:xfrm>
            <a:off x="4114800" y="4336778"/>
            <a:ext cx="0" cy="410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A3D6EA7-E4E5-20BA-35D8-9DF24D59DDF2}"/>
                  </a:ext>
                </a:extLst>
              </p:cNvPr>
              <p:cNvSpPr txBox="1"/>
              <p:nvPr/>
            </p:nvSpPr>
            <p:spPr>
              <a:xfrm>
                <a:off x="3475563" y="4336575"/>
                <a:ext cx="705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b="1" i="1" smtClean="0">
                          <a:solidFill>
                            <a:srgbClr val="FF0000"/>
                          </a:solidFill>
                          <a:latin typeface="Cambria Math" panose="02040503050406030204" pitchFamily="18" charset="0"/>
                          <a:ea typeface="Cambria Math" panose="02040503050406030204" pitchFamily="18" charset="0"/>
                        </a:rPr>
                        <m:t>∆</m:t>
                      </m:r>
                      <m:sSub>
                        <m:sSubPr>
                          <m:ctrlPr>
                            <a:rPr lang="tr-TR" b="1" i="1" smtClean="0">
                              <a:solidFill>
                                <a:srgbClr val="FF0000"/>
                              </a:solidFill>
                              <a:latin typeface="Cambria Math" panose="02040503050406030204" pitchFamily="18" charset="0"/>
                              <a:ea typeface="Cambria Math" panose="02040503050406030204" pitchFamily="18" charset="0"/>
                            </a:rPr>
                          </m:ctrlPr>
                        </m:sSubPr>
                        <m:e>
                          <m:r>
                            <a:rPr lang="tr-TR" b="1" i="1" smtClean="0">
                              <a:solidFill>
                                <a:srgbClr val="FF0000"/>
                              </a:solidFill>
                              <a:latin typeface="Cambria Math" panose="02040503050406030204" pitchFamily="18" charset="0"/>
                              <a:ea typeface="Cambria Math" panose="02040503050406030204" pitchFamily="18" charset="0"/>
                            </a:rPr>
                            <m:t>𝑻</m:t>
                          </m:r>
                        </m:e>
                        <m:sub>
                          <m:r>
                            <a:rPr lang="tr-TR" b="1" i="1" smtClean="0">
                              <a:solidFill>
                                <a:srgbClr val="FF0000"/>
                              </a:solidFill>
                              <a:latin typeface="Cambria Math" panose="02040503050406030204" pitchFamily="18" charset="0"/>
                              <a:ea typeface="Cambria Math" panose="02040503050406030204" pitchFamily="18" charset="0"/>
                            </a:rPr>
                            <m:t>𝒊𝒏</m:t>
                          </m:r>
                        </m:sub>
                      </m:sSub>
                    </m:oMath>
                  </m:oMathPara>
                </a14:m>
                <a:endParaRPr lang="tr-TR" b="1" dirty="0">
                  <a:solidFill>
                    <a:srgbClr val="FF0000"/>
                  </a:solidFill>
                </a:endParaRPr>
              </a:p>
            </p:txBody>
          </p:sp>
        </mc:Choice>
        <mc:Fallback xmlns="">
          <p:sp>
            <p:nvSpPr>
              <p:cNvPr id="19" name="TextBox 18">
                <a:extLst>
                  <a:ext uri="{FF2B5EF4-FFF2-40B4-BE49-F238E27FC236}">
                    <a16:creationId xmlns:a16="http://schemas.microsoft.com/office/drawing/2014/main" id="{7A3D6EA7-E4E5-20BA-35D8-9DF24D59DDF2}"/>
                  </a:ext>
                </a:extLst>
              </p:cNvPr>
              <p:cNvSpPr txBox="1">
                <a:spLocks noRot="1" noChangeAspect="1" noMove="1" noResize="1" noEditPoints="1" noAdjustHandles="1" noChangeArrowheads="1" noChangeShapeType="1" noTextEdit="1"/>
              </p:cNvSpPr>
              <p:nvPr/>
            </p:nvSpPr>
            <p:spPr>
              <a:xfrm>
                <a:off x="3475563" y="4336575"/>
                <a:ext cx="705578" cy="369332"/>
              </a:xfrm>
              <a:prstGeom prst="rect">
                <a:avLst/>
              </a:prstGeom>
              <a:blipFill>
                <a:blip r:embed="rId7"/>
                <a:stretch>
                  <a:fillRect b="-1639"/>
                </a:stretch>
              </a:blipFill>
            </p:spPr>
            <p:txBody>
              <a:bodyPr/>
              <a:lstStyle/>
              <a:p>
                <a:r>
                  <a:rPr lang="tr-TR">
                    <a:noFill/>
                  </a:rPr>
                  <a:t> </a:t>
                </a:r>
              </a:p>
            </p:txBody>
          </p:sp>
        </mc:Fallback>
      </mc:AlternateContent>
      <p:cxnSp>
        <p:nvCxnSpPr>
          <p:cNvPr id="20" name="Straight Connector 19">
            <a:extLst>
              <a:ext uri="{FF2B5EF4-FFF2-40B4-BE49-F238E27FC236}">
                <a16:creationId xmlns:a16="http://schemas.microsoft.com/office/drawing/2014/main" id="{0B4D3197-6862-D794-DF0B-3BE0732EB87B}"/>
              </a:ext>
            </a:extLst>
          </p:cNvPr>
          <p:cNvCxnSpPr>
            <a:cxnSpLocks/>
          </p:cNvCxnSpPr>
          <p:nvPr/>
        </p:nvCxnSpPr>
        <p:spPr>
          <a:xfrm flipH="1">
            <a:off x="5765681" y="5105400"/>
            <a:ext cx="10279" cy="701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76AF813-51C5-748F-7EE4-C06D5C7431EA}"/>
                  </a:ext>
                </a:extLst>
              </p:cNvPr>
              <p:cNvSpPr txBox="1"/>
              <p:nvPr/>
            </p:nvSpPr>
            <p:spPr>
              <a:xfrm>
                <a:off x="5685784" y="5271254"/>
                <a:ext cx="8113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b="1" i="1" smtClean="0">
                          <a:solidFill>
                            <a:srgbClr val="FF0000"/>
                          </a:solidFill>
                          <a:latin typeface="Cambria Math" panose="02040503050406030204" pitchFamily="18" charset="0"/>
                          <a:ea typeface="Cambria Math" panose="02040503050406030204" pitchFamily="18" charset="0"/>
                        </a:rPr>
                        <m:t>∆</m:t>
                      </m:r>
                      <m:sSub>
                        <m:sSubPr>
                          <m:ctrlPr>
                            <a:rPr lang="tr-TR" b="1" i="1" smtClean="0">
                              <a:solidFill>
                                <a:srgbClr val="FF0000"/>
                              </a:solidFill>
                              <a:latin typeface="Cambria Math" panose="02040503050406030204" pitchFamily="18" charset="0"/>
                              <a:ea typeface="Cambria Math" panose="02040503050406030204" pitchFamily="18" charset="0"/>
                            </a:rPr>
                          </m:ctrlPr>
                        </m:sSubPr>
                        <m:e>
                          <m:r>
                            <a:rPr lang="tr-TR" b="1" i="1" smtClean="0">
                              <a:solidFill>
                                <a:srgbClr val="FF0000"/>
                              </a:solidFill>
                              <a:latin typeface="Cambria Math" panose="02040503050406030204" pitchFamily="18" charset="0"/>
                              <a:ea typeface="Cambria Math" panose="02040503050406030204" pitchFamily="18" charset="0"/>
                            </a:rPr>
                            <m:t>𝑻</m:t>
                          </m:r>
                        </m:e>
                        <m:sub>
                          <m:r>
                            <a:rPr lang="tr-TR" b="1" i="1" smtClean="0">
                              <a:solidFill>
                                <a:srgbClr val="FF0000"/>
                              </a:solidFill>
                              <a:latin typeface="Cambria Math" panose="02040503050406030204" pitchFamily="18" charset="0"/>
                              <a:ea typeface="Cambria Math" panose="02040503050406030204" pitchFamily="18" charset="0"/>
                            </a:rPr>
                            <m:t>𝒐𝒖𝒕</m:t>
                          </m:r>
                        </m:sub>
                      </m:sSub>
                    </m:oMath>
                  </m:oMathPara>
                </a14:m>
                <a:endParaRPr lang="tr-TR" b="1" dirty="0">
                  <a:solidFill>
                    <a:srgbClr val="FF0000"/>
                  </a:solidFill>
                </a:endParaRPr>
              </a:p>
            </p:txBody>
          </p:sp>
        </mc:Choice>
        <mc:Fallback xmlns="">
          <p:sp>
            <p:nvSpPr>
              <p:cNvPr id="22" name="TextBox 21">
                <a:extLst>
                  <a:ext uri="{FF2B5EF4-FFF2-40B4-BE49-F238E27FC236}">
                    <a16:creationId xmlns:a16="http://schemas.microsoft.com/office/drawing/2014/main" id="{676AF813-51C5-748F-7EE4-C06D5C7431EA}"/>
                  </a:ext>
                </a:extLst>
              </p:cNvPr>
              <p:cNvSpPr txBox="1">
                <a:spLocks noRot="1" noChangeAspect="1" noMove="1" noResize="1" noEditPoints="1" noAdjustHandles="1" noChangeArrowheads="1" noChangeShapeType="1" noTextEdit="1"/>
              </p:cNvSpPr>
              <p:nvPr/>
            </p:nvSpPr>
            <p:spPr>
              <a:xfrm>
                <a:off x="5685784" y="5271254"/>
                <a:ext cx="811376" cy="369332"/>
              </a:xfrm>
              <a:prstGeom prst="rect">
                <a:avLst/>
              </a:prstGeom>
              <a:blipFill>
                <a:blip r:embed="rId8"/>
                <a:stretch>
                  <a:fillRect/>
                </a:stretch>
              </a:blipFill>
            </p:spPr>
            <p:txBody>
              <a:bodyPr/>
              <a:lstStyle/>
              <a:p>
                <a:r>
                  <a:rPr lang="tr-TR">
                    <a:noFill/>
                  </a:rPr>
                  <a:t> </a:t>
                </a:r>
              </a:p>
            </p:txBody>
          </p:sp>
        </mc:Fallback>
      </mc:AlternateContent>
      <p:sp>
        <p:nvSpPr>
          <p:cNvPr id="27" name="TextBox 26">
            <a:extLst>
              <a:ext uri="{FF2B5EF4-FFF2-40B4-BE49-F238E27FC236}">
                <a16:creationId xmlns:a16="http://schemas.microsoft.com/office/drawing/2014/main" id="{C7571506-6394-5526-D73F-11C4E3B3A5E0}"/>
              </a:ext>
            </a:extLst>
          </p:cNvPr>
          <p:cNvSpPr txBox="1"/>
          <p:nvPr/>
        </p:nvSpPr>
        <p:spPr>
          <a:xfrm>
            <a:off x="9083040" y="955463"/>
            <a:ext cx="2396650" cy="584775"/>
          </a:xfrm>
          <a:prstGeom prst="rect">
            <a:avLst/>
          </a:prstGeom>
          <a:noFill/>
        </p:spPr>
        <p:txBody>
          <a:bodyPr wrap="square" rtlCol="0">
            <a:spAutoFit/>
          </a:bodyPr>
          <a:lstStyle/>
          <a:p>
            <a:r>
              <a:rPr lang="tr-TR" sz="1600" b="1" dirty="0">
                <a:solidFill>
                  <a:srgbClr val="FF0000"/>
                </a:solidFill>
              </a:rPr>
              <a:t>Cold fluid evaporating at a constant temperature</a:t>
            </a:r>
          </a:p>
        </p:txBody>
      </p:sp>
      <p:pic>
        <p:nvPicPr>
          <p:cNvPr id="31" name="Picture 30">
            <a:extLst>
              <a:ext uri="{FF2B5EF4-FFF2-40B4-BE49-F238E27FC236}">
                <a16:creationId xmlns:a16="http://schemas.microsoft.com/office/drawing/2014/main" id="{88BA7F02-ECE4-6AF0-14B2-991D42A3D686}"/>
              </a:ext>
            </a:extLst>
          </p:cNvPr>
          <p:cNvPicPr>
            <a:picLocks noChangeAspect="1"/>
          </p:cNvPicPr>
          <p:nvPr/>
        </p:nvPicPr>
        <p:blipFill>
          <a:blip r:embed="rId9"/>
          <a:stretch>
            <a:fillRect/>
          </a:stretch>
        </p:blipFill>
        <p:spPr>
          <a:xfrm>
            <a:off x="7800872" y="3680355"/>
            <a:ext cx="3674266" cy="3019164"/>
          </a:xfrm>
          <a:prstGeom prst="rect">
            <a:avLst/>
          </a:prstGeom>
          <a:ln>
            <a:solidFill>
              <a:schemeClr val="tx1"/>
            </a:solidFill>
          </a:ln>
        </p:spPr>
      </p:pic>
      <p:sp>
        <p:nvSpPr>
          <p:cNvPr id="32" name="TextBox 31">
            <a:extLst>
              <a:ext uri="{FF2B5EF4-FFF2-40B4-BE49-F238E27FC236}">
                <a16:creationId xmlns:a16="http://schemas.microsoft.com/office/drawing/2014/main" id="{7D7BE2E9-6DD2-1902-338A-C17568C90BA2}"/>
              </a:ext>
            </a:extLst>
          </p:cNvPr>
          <p:cNvSpPr txBox="1"/>
          <p:nvPr/>
        </p:nvSpPr>
        <p:spPr>
          <a:xfrm>
            <a:off x="9043028" y="3751800"/>
            <a:ext cx="2396650" cy="584775"/>
          </a:xfrm>
          <a:prstGeom prst="rect">
            <a:avLst/>
          </a:prstGeom>
          <a:noFill/>
        </p:spPr>
        <p:txBody>
          <a:bodyPr wrap="square" rtlCol="0">
            <a:spAutoFit/>
          </a:bodyPr>
          <a:lstStyle/>
          <a:p>
            <a:r>
              <a:rPr lang="tr-TR" sz="1600" b="1" dirty="0">
                <a:solidFill>
                  <a:srgbClr val="FF0000"/>
                </a:solidFill>
              </a:rPr>
              <a:t>Hot fluid condensing at a constant temperature</a:t>
            </a:r>
          </a:p>
        </p:txBody>
      </p:sp>
    </p:spTree>
    <p:extLst>
      <p:ext uri="{BB962C8B-B14F-4D97-AF65-F5344CB8AC3E}">
        <p14:creationId xmlns:p14="http://schemas.microsoft.com/office/powerpoint/2010/main" val="223234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217281" y="114689"/>
            <a:ext cx="8564580" cy="584775"/>
          </a:xfrm>
          <a:prstGeom prst="rect">
            <a:avLst/>
          </a:prstGeom>
          <a:noFill/>
        </p:spPr>
        <p:txBody>
          <a:bodyPr wrap="square" rtlCol="0">
            <a:spAutoFit/>
          </a:bodyPr>
          <a:lstStyle/>
          <a:p>
            <a:r>
              <a:rPr lang="tr-TR" sz="3200" b="1" dirty="0"/>
              <a:t>Overall Heat Transfer Coefficient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9E1413-24C8-46EA-5ECD-D29FD641317F}"/>
                  </a:ext>
                </a:extLst>
              </p:cNvPr>
              <p:cNvSpPr txBox="1"/>
              <p:nvPr/>
            </p:nvSpPr>
            <p:spPr>
              <a:xfrm>
                <a:off x="60960" y="942559"/>
                <a:ext cx="6738598" cy="2554545"/>
              </a:xfrm>
              <a:prstGeom prst="rect">
                <a:avLst/>
              </a:prstGeom>
              <a:noFill/>
            </p:spPr>
            <p:txBody>
              <a:bodyPr wrap="square" rtlCol="0">
                <a:spAutoFit/>
              </a:bodyPr>
              <a:lstStyle/>
              <a:p>
                <a:pPr marL="342900" indent="-342900" algn="just">
                  <a:buFont typeface="Wingdings" panose="05000000000000000000" pitchFamily="2" charset="2"/>
                  <a:buChar char="Ø"/>
                </a:pPr>
                <a:r>
                  <a:rPr lang="tr-TR" sz="2000" dirty="0"/>
                  <a:t>The temperature difference between hot and cold fluids (</a:t>
                </a:r>
                <a14:m>
                  <m:oMath xmlns:m="http://schemas.openxmlformats.org/officeDocument/2006/math">
                    <m:r>
                      <a:rPr lang="tr-TR" sz="2000" b="1" i="1" smtClean="0">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𝑻</m:t>
                    </m:r>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𝒉</m:t>
                        </m:r>
                      </m:sub>
                    </m:sSub>
                    <m:r>
                      <a:rPr lang="tr-TR" sz="2000" b="1" i="1" smtClean="0">
                        <a:latin typeface="Cambria Math" panose="02040503050406030204" pitchFamily="18" charset="0"/>
                        <a:ea typeface="Cambria Math" panose="02040503050406030204" pitchFamily="18" charset="0"/>
                      </a:rPr>
                      <m:t>−</m:t>
                    </m:r>
                    <m:sSub>
                      <m:sSubPr>
                        <m:ctrlPr>
                          <a:rPr lang="tr-TR" sz="2000" b="1" i="1" smtClean="0">
                            <a:latin typeface="Cambria Math" panose="02040503050406030204" pitchFamily="18" charset="0"/>
                            <a:ea typeface="Cambria Math" panose="02040503050406030204" pitchFamily="18" charset="0"/>
                          </a:rPr>
                        </m:ctrlPr>
                      </m:sSubPr>
                      <m:e>
                        <m:r>
                          <a:rPr lang="tr-TR" sz="2000" b="1" i="1" smtClean="0">
                            <a:latin typeface="Cambria Math" panose="02040503050406030204" pitchFamily="18" charset="0"/>
                            <a:ea typeface="Cambria Math" panose="02040503050406030204" pitchFamily="18" charset="0"/>
                          </a:rPr>
                          <m:t>𝑻</m:t>
                        </m:r>
                      </m:e>
                      <m:sub>
                        <m:r>
                          <a:rPr lang="tr-TR" sz="2000" b="1" i="1" smtClean="0">
                            <a:latin typeface="Cambria Math" panose="02040503050406030204" pitchFamily="18" charset="0"/>
                            <a:ea typeface="Cambria Math" panose="02040503050406030204" pitchFamily="18" charset="0"/>
                          </a:rPr>
                          <m:t>𝒄</m:t>
                        </m:r>
                      </m:sub>
                    </m:sSub>
                    <m:r>
                      <a:rPr lang="tr-TR" sz="2000" b="1" i="1" smtClean="0">
                        <a:latin typeface="Cambria Math" panose="02040503050406030204" pitchFamily="18" charset="0"/>
                        <a:ea typeface="Cambria Math" panose="02040503050406030204" pitchFamily="18" charset="0"/>
                      </a:rPr>
                      <m:t> </m:t>
                    </m:r>
                  </m:oMath>
                </a14:m>
                <a:r>
                  <a:rPr lang="tr-TR" sz="2000" dirty="0"/>
                  <a:t>) varies with the position in the heat exchanger. </a:t>
                </a:r>
              </a:p>
              <a:p>
                <a:pPr marL="342900" indent="-342900" algn="just">
                  <a:buFont typeface="Wingdings" panose="05000000000000000000" pitchFamily="2" charset="2"/>
                  <a:buChar char="Ø"/>
                </a:pPr>
                <a:r>
                  <a:rPr lang="tr-TR" sz="2000" dirty="0"/>
                  <a:t>Therefore, in the heat transfer analysis of heat exchangers, it is convenient to establish an appropriate mean value of the temperature difference between hot and cold fluids such that the total heat transfer rate Q between the fluids can be determined from the following equation:</a:t>
                </a:r>
              </a:p>
            </p:txBody>
          </p:sp>
        </mc:Choice>
        <mc:Fallback xmlns="">
          <p:sp>
            <p:nvSpPr>
              <p:cNvPr id="2" name="TextBox 1">
                <a:extLst>
                  <a:ext uri="{FF2B5EF4-FFF2-40B4-BE49-F238E27FC236}">
                    <a16:creationId xmlns:a16="http://schemas.microsoft.com/office/drawing/2014/main" id="{B09E1413-24C8-46EA-5ECD-D29FD641317F}"/>
                  </a:ext>
                </a:extLst>
              </p:cNvPr>
              <p:cNvSpPr txBox="1">
                <a:spLocks noRot="1" noChangeAspect="1" noMove="1" noResize="1" noEditPoints="1" noAdjustHandles="1" noChangeArrowheads="1" noChangeShapeType="1" noTextEdit="1"/>
              </p:cNvSpPr>
              <p:nvPr/>
            </p:nvSpPr>
            <p:spPr>
              <a:xfrm>
                <a:off x="60960" y="942559"/>
                <a:ext cx="6738598" cy="2554545"/>
              </a:xfrm>
              <a:prstGeom prst="rect">
                <a:avLst/>
              </a:prstGeom>
              <a:blipFill>
                <a:blip r:embed="rId3"/>
                <a:stretch>
                  <a:fillRect l="-814" t="-1432" r="-905" b="-334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62D7DED-988D-DA9E-97C3-42888712FF98}"/>
                  </a:ext>
                </a:extLst>
              </p:cNvPr>
              <p:cNvSpPr txBox="1"/>
              <p:nvPr/>
            </p:nvSpPr>
            <p:spPr>
              <a:xfrm>
                <a:off x="1514685" y="3955784"/>
                <a:ext cx="3258841" cy="55399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r>
                        <a:rPr lang="tr-TR" sz="3600" b="1" i="1" smtClean="0">
                          <a:latin typeface="Cambria Math" panose="02040503050406030204" pitchFamily="18" charset="0"/>
                        </a:rPr>
                        <m:t>𝑼</m:t>
                      </m:r>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𝑨</m:t>
                      </m:r>
                      <m:r>
                        <a:rPr lang="tr-TR" sz="3600" b="1" i="1" smtClean="0">
                          <a:latin typeface="Cambria Math" panose="02040503050406030204" pitchFamily="18" charset="0"/>
                          <a:ea typeface="Cambria Math" panose="02040503050406030204" pitchFamily="18" charset="0"/>
                        </a:rPr>
                        <m:t>∙</m:t>
                      </m:r>
                      <m:sSub>
                        <m:sSubPr>
                          <m:ctrlPr>
                            <a:rPr lang="tr-TR" sz="3600" b="1" i="1" smtClean="0">
                              <a:latin typeface="Cambria Math" panose="02040503050406030204" pitchFamily="18" charset="0"/>
                              <a:ea typeface="Cambria Math" panose="02040503050406030204" pitchFamily="18" charset="0"/>
                            </a:rPr>
                          </m:ctrlPr>
                        </m:sSubPr>
                        <m:e>
                          <m:r>
                            <a:rPr lang="tr-TR" sz="3600" b="1" i="1" smtClean="0">
                              <a:latin typeface="Cambria Math" panose="02040503050406030204" pitchFamily="18" charset="0"/>
                              <a:ea typeface="Cambria Math" panose="02040503050406030204" pitchFamily="18" charset="0"/>
                            </a:rPr>
                            <m:t>∆</m:t>
                          </m:r>
                          <m:r>
                            <a:rPr lang="tr-TR" sz="3600" b="1" i="1" smtClean="0">
                              <a:latin typeface="Cambria Math" panose="02040503050406030204" pitchFamily="18" charset="0"/>
                              <a:ea typeface="Cambria Math" panose="02040503050406030204" pitchFamily="18" charset="0"/>
                            </a:rPr>
                            <m:t>𝑻</m:t>
                          </m:r>
                        </m:e>
                        <m:sub>
                          <m:r>
                            <a:rPr lang="tr-TR" sz="3600" b="1" i="1" smtClean="0">
                              <a:latin typeface="Cambria Math" panose="02040503050406030204" pitchFamily="18" charset="0"/>
                              <a:ea typeface="Cambria Math" panose="02040503050406030204" pitchFamily="18" charset="0"/>
                            </a:rPr>
                            <m:t>𝒎</m:t>
                          </m:r>
                        </m:sub>
                      </m:sSub>
                    </m:oMath>
                  </m:oMathPara>
                </a14:m>
                <a:endParaRPr lang="tr-TR" sz="3600" b="1" dirty="0"/>
              </a:p>
            </p:txBody>
          </p:sp>
        </mc:Choice>
        <mc:Fallback xmlns="">
          <p:sp>
            <p:nvSpPr>
              <p:cNvPr id="3" name="TextBox 2">
                <a:extLst>
                  <a:ext uri="{FF2B5EF4-FFF2-40B4-BE49-F238E27FC236}">
                    <a16:creationId xmlns:a16="http://schemas.microsoft.com/office/drawing/2014/main" id="{B62D7DED-988D-DA9E-97C3-42888712FF98}"/>
                  </a:ext>
                </a:extLst>
              </p:cNvPr>
              <p:cNvSpPr txBox="1">
                <a:spLocks noRot="1" noChangeAspect="1" noMove="1" noResize="1" noEditPoints="1" noAdjustHandles="1" noChangeArrowheads="1" noChangeShapeType="1" noTextEdit="1"/>
              </p:cNvSpPr>
              <p:nvPr/>
            </p:nvSpPr>
            <p:spPr>
              <a:xfrm>
                <a:off x="1514685" y="3955784"/>
                <a:ext cx="3258841" cy="553998"/>
              </a:xfrm>
              <a:prstGeom prst="rect">
                <a:avLst/>
              </a:prstGeom>
              <a:blipFill>
                <a:blip r:embed="rId4"/>
                <a:stretch>
                  <a:fillRect/>
                </a:stretch>
              </a:blipFill>
              <a:ln>
                <a:solidFill>
                  <a:schemeClr val="tx1"/>
                </a:solidFill>
              </a:ln>
            </p:spPr>
            <p:txBody>
              <a:bodyPr/>
              <a:lstStyle/>
              <a:p>
                <a:r>
                  <a:rPr lang="tr-TR">
                    <a:noFill/>
                  </a:rPr>
                  <a:t> </a:t>
                </a:r>
              </a:p>
            </p:txBody>
          </p:sp>
        </mc:Fallback>
      </mc:AlternateContent>
      <p:pic>
        <p:nvPicPr>
          <p:cNvPr id="9" name="Picture 8">
            <a:extLst>
              <a:ext uri="{FF2B5EF4-FFF2-40B4-BE49-F238E27FC236}">
                <a16:creationId xmlns:a16="http://schemas.microsoft.com/office/drawing/2014/main" id="{B9DDC558-9184-0481-1A04-73BBEFDDD6DB}"/>
              </a:ext>
            </a:extLst>
          </p:cNvPr>
          <p:cNvPicPr>
            <a:picLocks noChangeAspect="1"/>
          </p:cNvPicPr>
          <p:nvPr/>
        </p:nvPicPr>
        <p:blipFill>
          <a:blip r:embed="rId5"/>
          <a:stretch>
            <a:fillRect/>
          </a:stretch>
        </p:blipFill>
        <p:spPr>
          <a:xfrm>
            <a:off x="7053868" y="1036191"/>
            <a:ext cx="4975591" cy="2367280"/>
          </a:xfrm>
          <a:prstGeom prst="rect">
            <a:avLst/>
          </a:prstGeom>
          <a:ln>
            <a:solidFill>
              <a:schemeClr val="tx1"/>
            </a:solidFill>
          </a:ln>
        </p:spPr>
      </p:pic>
      <p:sp>
        <p:nvSpPr>
          <p:cNvPr id="10" name="Oval 9">
            <a:extLst>
              <a:ext uri="{FF2B5EF4-FFF2-40B4-BE49-F238E27FC236}">
                <a16:creationId xmlns:a16="http://schemas.microsoft.com/office/drawing/2014/main" id="{E71D7D1E-C096-4B4A-AEDC-D9B93B4FDBD5}"/>
              </a:ext>
            </a:extLst>
          </p:cNvPr>
          <p:cNvSpPr/>
          <p:nvPr/>
        </p:nvSpPr>
        <p:spPr>
          <a:xfrm>
            <a:off x="3057588" y="3955784"/>
            <a:ext cx="541759" cy="553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Straight Arrow Connector 10">
            <a:extLst>
              <a:ext uri="{FF2B5EF4-FFF2-40B4-BE49-F238E27FC236}">
                <a16:creationId xmlns:a16="http://schemas.microsoft.com/office/drawing/2014/main" id="{181695E6-101E-C6D8-83D5-476FECCD8927}"/>
              </a:ext>
            </a:extLst>
          </p:cNvPr>
          <p:cNvCxnSpPr>
            <a:cxnSpLocks/>
            <a:stCxn id="10" idx="4"/>
          </p:cNvCxnSpPr>
          <p:nvPr/>
        </p:nvCxnSpPr>
        <p:spPr>
          <a:xfrm flipH="1">
            <a:off x="3267550" y="4509782"/>
            <a:ext cx="60918" cy="1395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DD8835-23D1-1813-21D7-11464A1DFC88}"/>
              </a:ext>
            </a:extLst>
          </p:cNvPr>
          <p:cNvSpPr txBox="1"/>
          <p:nvPr/>
        </p:nvSpPr>
        <p:spPr>
          <a:xfrm>
            <a:off x="1699046" y="5842916"/>
            <a:ext cx="3258841" cy="707886"/>
          </a:xfrm>
          <a:prstGeom prst="rect">
            <a:avLst/>
          </a:prstGeom>
          <a:noFill/>
        </p:spPr>
        <p:txBody>
          <a:bodyPr wrap="square" rtlCol="0">
            <a:spAutoFit/>
          </a:bodyPr>
          <a:lstStyle/>
          <a:p>
            <a:r>
              <a:rPr lang="tr-TR" sz="2000" b="1" dirty="0">
                <a:solidFill>
                  <a:srgbClr val="FF0000"/>
                </a:solidFill>
              </a:rPr>
              <a:t>Total hot-side and cold-side heat transfer area (m</a:t>
            </a:r>
            <a:r>
              <a:rPr lang="tr-TR" sz="2000" b="1" baseline="30000" dirty="0">
                <a:solidFill>
                  <a:srgbClr val="FF0000"/>
                </a:solidFill>
              </a:rPr>
              <a:t>2</a:t>
            </a:r>
            <a:r>
              <a:rPr lang="tr-TR" sz="2000" b="1" dirty="0">
                <a:solidFill>
                  <a:srgbClr val="FF0000"/>
                </a:solidFill>
              </a:rPr>
              <a:t>)</a:t>
            </a:r>
          </a:p>
        </p:txBody>
      </p:sp>
      <p:sp>
        <p:nvSpPr>
          <p:cNvPr id="14" name="Oval 13">
            <a:extLst>
              <a:ext uri="{FF2B5EF4-FFF2-40B4-BE49-F238E27FC236}">
                <a16:creationId xmlns:a16="http://schemas.microsoft.com/office/drawing/2014/main" id="{FD364558-B697-876F-100E-91FAFE125FD3}"/>
              </a:ext>
            </a:extLst>
          </p:cNvPr>
          <p:cNvSpPr/>
          <p:nvPr/>
        </p:nvSpPr>
        <p:spPr>
          <a:xfrm>
            <a:off x="2414660" y="3955784"/>
            <a:ext cx="541759" cy="553998"/>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Straight Arrow Connector 14">
            <a:extLst>
              <a:ext uri="{FF2B5EF4-FFF2-40B4-BE49-F238E27FC236}">
                <a16:creationId xmlns:a16="http://schemas.microsoft.com/office/drawing/2014/main" id="{2158C3D1-A431-EC38-EA57-B22F87347375}"/>
              </a:ext>
            </a:extLst>
          </p:cNvPr>
          <p:cNvCxnSpPr>
            <a:cxnSpLocks/>
          </p:cNvCxnSpPr>
          <p:nvPr/>
        </p:nvCxnSpPr>
        <p:spPr>
          <a:xfrm flipH="1">
            <a:off x="2258354" y="4509782"/>
            <a:ext cx="402459" cy="50945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C61F58-2D9C-3001-F1D0-4E0120EDED5C}"/>
              </a:ext>
            </a:extLst>
          </p:cNvPr>
          <p:cNvSpPr txBox="1"/>
          <p:nvPr/>
        </p:nvSpPr>
        <p:spPr>
          <a:xfrm>
            <a:off x="-114516" y="4968462"/>
            <a:ext cx="3382066" cy="707886"/>
          </a:xfrm>
          <a:prstGeom prst="rect">
            <a:avLst/>
          </a:prstGeom>
          <a:noFill/>
        </p:spPr>
        <p:txBody>
          <a:bodyPr wrap="square" rtlCol="0">
            <a:spAutoFit/>
          </a:bodyPr>
          <a:lstStyle/>
          <a:p>
            <a:r>
              <a:rPr lang="tr-TR" sz="2000" b="1" dirty="0">
                <a:solidFill>
                  <a:srgbClr val="0000FF"/>
                </a:solidFill>
              </a:rPr>
              <a:t>Average overall heat transfer coefficient (W/m</a:t>
            </a:r>
            <a:r>
              <a:rPr lang="tr-TR" sz="2000" b="1" baseline="30000" dirty="0">
                <a:solidFill>
                  <a:srgbClr val="0000FF"/>
                </a:solidFill>
              </a:rPr>
              <a:t>2</a:t>
            </a:r>
            <a:r>
              <a:rPr lang="tr-TR" sz="2000" b="1" dirty="0">
                <a:solidFill>
                  <a:srgbClr val="0000FF"/>
                </a:solidFill>
              </a:rPr>
              <a:t>K)</a:t>
            </a:r>
          </a:p>
        </p:txBody>
      </p:sp>
      <p:sp>
        <p:nvSpPr>
          <p:cNvPr id="20" name="Oval 19">
            <a:extLst>
              <a:ext uri="{FF2B5EF4-FFF2-40B4-BE49-F238E27FC236}">
                <a16:creationId xmlns:a16="http://schemas.microsoft.com/office/drawing/2014/main" id="{8AE838AA-3BC5-3115-F609-489D0E193FF0}"/>
              </a:ext>
            </a:extLst>
          </p:cNvPr>
          <p:cNvSpPr/>
          <p:nvPr/>
        </p:nvSpPr>
        <p:spPr>
          <a:xfrm>
            <a:off x="3782829" y="3955784"/>
            <a:ext cx="1013223" cy="622129"/>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1" name="Straight Arrow Connector 20">
            <a:extLst>
              <a:ext uri="{FF2B5EF4-FFF2-40B4-BE49-F238E27FC236}">
                <a16:creationId xmlns:a16="http://schemas.microsoft.com/office/drawing/2014/main" id="{A8A4A6A0-36BC-8A91-71F4-E110599EDEFC}"/>
              </a:ext>
            </a:extLst>
          </p:cNvPr>
          <p:cNvCxnSpPr>
            <a:cxnSpLocks/>
          </p:cNvCxnSpPr>
          <p:nvPr/>
        </p:nvCxnSpPr>
        <p:spPr>
          <a:xfrm>
            <a:off x="4270204" y="4577913"/>
            <a:ext cx="141900" cy="561971"/>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9524D8-5BA1-AC4D-6DFA-180F61CAA6BD}"/>
              </a:ext>
            </a:extLst>
          </p:cNvPr>
          <p:cNvSpPr txBox="1"/>
          <p:nvPr/>
        </p:nvSpPr>
        <p:spPr>
          <a:xfrm>
            <a:off x="3573409" y="5062100"/>
            <a:ext cx="2286807" cy="707886"/>
          </a:xfrm>
          <a:prstGeom prst="rect">
            <a:avLst/>
          </a:prstGeom>
          <a:noFill/>
        </p:spPr>
        <p:txBody>
          <a:bodyPr wrap="square" rtlCol="0">
            <a:spAutoFit/>
          </a:bodyPr>
          <a:lstStyle/>
          <a:p>
            <a:r>
              <a:rPr lang="tr-TR" sz="2000" b="1" dirty="0">
                <a:solidFill>
                  <a:srgbClr val="FF6600"/>
                </a:solidFill>
              </a:rPr>
              <a:t>Mean temperature difference (K)</a:t>
            </a:r>
          </a:p>
        </p:txBody>
      </p:sp>
      <p:sp>
        <p:nvSpPr>
          <p:cNvPr id="25" name="Arrow: Right 24">
            <a:extLst>
              <a:ext uri="{FF2B5EF4-FFF2-40B4-BE49-F238E27FC236}">
                <a16:creationId xmlns:a16="http://schemas.microsoft.com/office/drawing/2014/main" id="{DBF220B4-060E-FBC7-0317-319981A1E3D9}"/>
              </a:ext>
            </a:extLst>
          </p:cNvPr>
          <p:cNvSpPr/>
          <p:nvPr/>
        </p:nvSpPr>
        <p:spPr>
          <a:xfrm>
            <a:off x="5568181" y="4105964"/>
            <a:ext cx="812800" cy="3105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94D964-4348-4C0B-4E4E-D9FC3B05B09B}"/>
                  </a:ext>
                </a:extLst>
              </p:cNvPr>
              <p:cNvSpPr txBox="1"/>
              <p:nvPr/>
            </p:nvSpPr>
            <p:spPr>
              <a:xfrm>
                <a:off x="7053868" y="3716962"/>
                <a:ext cx="2175211" cy="11340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smtClean="0">
                          <a:latin typeface="Cambria Math" panose="02040503050406030204" pitchFamily="18" charset="0"/>
                        </a:rPr>
                        <m:t>𝑼</m:t>
                      </m:r>
                      <m:r>
                        <a:rPr lang="tr-TR" sz="3600" b="1" i="1">
                          <a:latin typeface="Cambria Math" panose="02040503050406030204" pitchFamily="18" charset="0"/>
                          <a:ea typeface="Cambria Math" panose="02040503050406030204" pitchFamily="18" charset="0"/>
                        </a:rPr>
                        <m:t>∙</m:t>
                      </m:r>
                      <m:r>
                        <a:rPr lang="tr-TR" sz="3600" b="1" i="1">
                          <a:latin typeface="Cambria Math" panose="02040503050406030204" pitchFamily="18" charset="0"/>
                          <a:ea typeface="Cambria Math" panose="02040503050406030204" pitchFamily="18" charset="0"/>
                        </a:rPr>
                        <m:t>𝑨</m:t>
                      </m:r>
                      <m:r>
                        <a:rPr lang="tr-TR" sz="3600" b="1" i="1" smtClean="0">
                          <a:latin typeface="Cambria Math" panose="02040503050406030204" pitchFamily="18" charset="0"/>
                        </a:rPr>
                        <m:t>=</m:t>
                      </m:r>
                      <m:f>
                        <m:fPr>
                          <m:ctrlPr>
                            <a:rPr lang="tr-TR" sz="3600" b="1" i="1" smtClean="0">
                              <a:latin typeface="Cambria Math" panose="02040503050406030204" pitchFamily="18" charset="0"/>
                            </a:rPr>
                          </m:ctrlPr>
                        </m:fPr>
                        <m:num>
                          <m:r>
                            <a:rPr lang="tr-TR" sz="3600" b="1" i="1" smtClean="0">
                              <a:latin typeface="Cambria Math" panose="02040503050406030204" pitchFamily="18" charset="0"/>
                            </a:rPr>
                            <m:t>𝟏</m:t>
                          </m:r>
                        </m:num>
                        <m:den>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𝑹</m:t>
                              </m:r>
                            </m:e>
                            <m:sub>
                              <m:r>
                                <a:rPr lang="tr-TR" sz="3600" b="1" i="1" smtClean="0">
                                  <a:latin typeface="Cambria Math" panose="02040503050406030204" pitchFamily="18" charset="0"/>
                                </a:rPr>
                                <m:t>𝒕</m:t>
                              </m:r>
                            </m:sub>
                          </m:sSub>
                        </m:den>
                      </m:f>
                    </m:oMath>
                  </m:oMathPara>
                </a14:m>
                <a:endParaRPr lang="tr-TR" sz="3600" b="1" dirty="0"/>
              </a:p>
            </p:txBody>
          </p:sp>
        </mc:Choice>
        <mc:Fallback xmlns="">
          <p:sp>
            <p:nvSpPr>
              <p:cNvPr id="26" name="TextBox 25">
                <a:extLst>
                  <a:ext uri="{FF2B5EF4-FFF2-40B4-BE49-F238E27FC236}">
                    <a16:creationId xmlns:a16="http://schemas.microsoft.com/office/drawing/2014/main" id="{4A94D964-4348-4C0B-4E4E-D9FC3B05B09B}"/>
                  </a:ext>
                </a:extLst>
              </p:cNvPr>
              <p:cNvSpPr txBox="1">
                <a:spLocks noRot="1" noChangeAspect="1" noMove="1" noResize="1" noEditPoints="1" noAdjustHandles="1" noChangeArrowheads="1" noChangeShapeType="1" noTextEdit="1"/>
              </p:cNvSpPr>
              <p:nvPr/>
            </p:nvSpPr>
            <p:spPr>
              <a:xfrm>
                <a:off x="7053868" y="3716962"/>
                <a:ext cx="2175211" cy="113409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28" name="Oval 27">
            <a:extLst>
              <a:ext uri="{FF2B5EF4-FFF2-40B4-BE49-F238E27FC236}">
                <a16:creationId xmlns:a16="http://schemas.microsoft.com/office/drawing/2014/main" id="{9BEE5DC9-50BB-594F-254D-5C72E9F0CB79}"/>
              </a:ext>
            </a:extLst>
          </p:cNvPr>
          <p:cNvSpPr/>
          <p:nvPr/>
        </p:nvSpPr>
        <p:spPr>
          <a:xfrm>
            <a:off x="8632118" y="4311957"/>
            <a:ext cx="596961" cy="6722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Straight Arrow Connector 28">
            <a:extLst>
              <a:ext uri="{FF2B5EF4-FFF2-40B4-BE49-F238E27FC236}">
                <a16:creationId xmlns:a16="http://schemas.microsoft.com/office/drawing/2014/main" id="{6AF66BD3-7918-1979-6998-433109DDBEE3}"/>
              </a:ext>
            </a:extLst>
          </p:cNvPr>
          <p:cNvCxnSpPr>
            <a:cxnSpLocks/>
          </p:cNvCxnSpPr>
          <p:nvPr/>
        </p:nvCxnSpPr>
        <p:spPr>
          <a:xfrm>
            <a:off x="9229079" y="4648084"/>
            <a:ext cx="70030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FB5EF23-D9D2-EC47-8EF7-9198E68DF9F6}"/>
              </a:ext>
            </a:extLst>
          </p:cNvPr>
          <p:cNvSpPr txBox="1"/>
          <p:nvPr/>
        </p:nvSpPr>
        <p:spPr>
          <a:xfrm>
            <a:off x="9929387" y="4416498"/>
            <a:ext cx="2122489" cy="400110"/>
          </a:xfrm>
          <a:prstGeom prst="rect">
            <a:avLst/>
          </a:prstGeom>
          <a:noFill/>
        </p:spPr>
        <p:txBody>
          <a:bodyPr wrap="square" rtlCol="0">
            <a:spAutoFit/>
          </a:bodyPr>
          <a:lstStyle/>
          <a:p>
            <a:r>
              <a:rPr lang="tr-TR" sz="2000" b="1" dirty="0">
                <a:solidFill>
                  <a:srgbClr val="FF0000"/>
                </a:solidFill>
              </a:rPr>
              <a:t>Total Resistance</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70E046E-E6D8-EB20-7486-72111017AFF0}"/>
                  </a:ext>
                </a:extLst>
              </p:cNvPr>
              <p:cNvSpPr txBox="1"/>
              <p:nvPr/>
            </p:nvSpPr>
            <p:spPr>
              <a:xfrm>
                <a:off x="7166078" y="5338154"/>
                <a:ext cx="1950790" cy="113409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f>
                        <m:fPr>
                          <m:ctrlPr>
                            <a:rPr lang="tr-TR" sz="3600" b="1" i="1" smtClean="0">
                              <a:latin typeface="Cambria Math" panose="02040503050406030204" pitchFamily="18" charset="0"/>
                            </a:rPr>
                          </m:ctrlPr>
                        </m:fPr>
                        <m:num>
                          <m:sSub>
                            <m:sSubPr>
                              <m:ctrlPr>
                                <a:rPr lang="tr-TR" sz="3600" b="1" i="1">
                                  <a:latin typeface="Cambria Math" panose="02040503050406030204" pitchFamily="18" charset="0"/>
                                  <a:ea typeface="Cambria Math" panose="02040503050406030204" pitchFamily="18" charset="0"/>
                                </a:rPr>
                              </m:ctrlPr>
                            </m:sSubPr>
                            <m:e>
                              <m:r>
                                <a:rPr lang="tr-TR" sz="3600" b="1" i="1">
                                  <a:latin typeface="Cambria Math" panose="02040503050406030204" pitchFamily="18" charset="0"/>
                                  <a:ea typeface="Cambria Math" panose="02040503050406030204" pitchFamily="18" charset="0"/>
                                </a:rPr>
                                <m:t>∆</m:t>
                              </m:r>
                              <m:r>
                                <a:rPr lang="tr-TR" sz="3600" b="1" i="1">
                                  <a:latin typeface="Cambria Math" panose="02040503050406030204" pitchFamily="18" charset="0"/>
                                  <a:ea typeface="Cambria Math" panose="02040503050406030204" pitchFamily="18" charset="0"/>
                                </a:rPr>
                                <m:t>𝑻</m:t>
                              </m:r>
                            </m:e>
                            <m:sub>
                              <m:r>
                                <a:rPr lang="tr-TR" sz="3600" b="1" i="1">
                                  <a:latin typeface="Cambria Math" panose="02040503050406030204" pitchFamily="18" charset="0"/>
                                  <a:ea typeface="Cambria Math" panose="02040503050406030204" pitchFamily="18" charset="0"/>
                                </a:rPr>
                                <m:t>𝒎</m:t>
                              </m:r>
                            </m:sub>
                          </m:sSub>
                        </m:num>
                        <m:den>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𝑹</m:t>
                              </m:r>
                            </m:e>
                            <m:sub>
                              <m:r>
                                <a:rPr lang="tr-TR" sz="3600" b="1" i="1" smtClean="0">
                                  <a:latin typeface="Cambria Math" panose="02040503050406030204" pitchFamily="18" charset="0"/>
                                </a:rPr>
                                <m:t>𝒕</m:t>
                              </m:r>
                            </m:sub>
                          </m:sSub>
                        </m:den>
                      </m:f>
                    </m:oMath>
                  </m:oMathPara>
                </a14:m>
                <a:endParaRPr lang="tr-TR" sz="3600" b="1" dirty="0"/>
              </a:p>
            </p:txBody>
          </p:sp>
        </mc:Choice>
        <mc:Fallback xmlns="">
          <p:sp>
            <p:nvSpPr>
              <p:cNvPr id="34" name="TextBox 33">
                <a:extLst>
                  <a:ext uri="{FF2B5EF4-FFF2-40B4-BE49-F238E27FC236}">
                    <a16:creationId xmlns:a16="http://schemas.microsoft.com/office/drawing/2014/main" id="{470E046E-E6D8-EB20-7486-72111017AFF0}"/>
                  </a:ext>
                </a:extLst>
              </p:cNvPr>
              <p:cNvSpPr txBox="1">
                <a:spLocks noRot="1" noChangeAspect="1" noMove="1" noResize="1" noEditPoints="1" noAdjustHandles="1" noChangeArrowheads="1" noChangeShapeType="1" noTextEdit="1"/>
              </p:cNvSpPr>
              <p:nvPr/>
            </p:nvSpPr>
            <p:spPr>
              <a:xfrm>
                <a:off x="7166078" y="5338154"/>
                <a:ext cx="1950790" cy="1134093"/>
              </a:xfrm>
              <a:prstGeom prst="rect">
                <a:avLst/>
              </a:prstGeom>
              <a:blipFill>
                <a:blip r:embed="rId7"/>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38975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48455" y="76735"/>
            <a:ext cx="8564580" cy="646331"/>
          </a:xfrm>
          <a:prstGeom prst="rect">
            <a:avLst/>
          </a:prstGeom>
          <a:noFill/>
        </p:spPr>
        <p:txBody>
          <a:bodyPr wrap="square" rtlCol="0">
            <a:spAutoFit/>
          </a:bodyPr>
          <a:lstStyle/>
          <a:p>
            <a:r>
              <a:rPr lang="tr-TR" sz="3600" b="1" dirty="0"/>
              <a:t>Overall Heat Transfer Coefficient</a:t>
            </a:r>
          </a:p>
        </p:txBody>
      </p:sp>
      <p:sp>
        <p:nvSpPr>
          <p:cNvPr id="11" name="TextBox 10">
            <a:extLst>
              <a:ext uri="{FF2B5EF4-FFF2-40B4-BE49-F238E27FC236}">
                <a16:creationId xmlns:a16="http://schemas.microsoft.com/office/drawing/2014/main" id="{DD84F4DE-6F57-C1A9-1334-3E6FAF7BC49D}"/>
              </a:ext>
            </a:extLst>
          </p:cNvPr>
          <p:cNvSpPr txBox="1"/>
          <p:nvPr/>
        </p:nvSpPr>
        <p:spPr>
          <a:xfrm>
            <a:off x="148455" y="951267"/>
            <a:ext cx="3784600" cy="584775"/>
          </a:xfrm>
          <a:prstGeom prst="rect">
            <a:avLst/>
          </a:prstGeom>
          <a:noFill/>
        </p:spPr>
        <p:txBody>
          <a:bodyPr wrap="square" rtlCol="0">
            <a:spAutoFit/>
          </a:bodyPr>
          <a:lstStyle/>
          <a:p>
            <a:pPr marL="457200" indent="-457200" algn="ctr">
              <a:buFont typeface="Wingdings" panose="05000000000000000000" pitchFamily="2" charset="2"/>
              <a:buChar char="Ø"/>
            </a:pPr>
            <a:r>
              <a:rPr lang="tr-TR" sz="3200" b="1" dirty="0"/>
              <a:t>CONDUCTION:</a:t>
            </a:r>
          </a:p>
        </p:txBody>
      </p:sp>
      <p:pic>
        <p:nvPicPr>
          <p:cNvPr id="15" name="Picture 14">
            <a:extLst>
              <a:ext uri="{FF2B5EF4-FFF2-40B4-BE49-F238E27FC236}">
                <a16:creationId xmlns:a16="http://schemas.microsoft.com/office/drawing/2014/main" id="{EF1E66BC-E820-937D-8725-6798D3F32D4F}"/>
              </a:ext>
            </a:extLst>
          </p:cNvPr>
          <p:cNvPicPr>
            <a:picLocks noChangeAspect="1"/>
          </p:cNvPicPr>
          <p:nvPr/>
        </p:nvPicPr>
        <p:blipFill>
          <a:blip r:embed="rId4"/>
          <a:stretch>
            <a:fillRect/>
          </a:stretch>
        </p:blipFill>
        <p:spPr>
          <a:xfrm>
            <a:off x="597105" y="1664103"/>
            <a:ext cx="2887300" cy="4481592"/>
          </a:xfrm>
          <a:prstGeom prst="rect">
            <a:avLst/>
          </a:prstGeom>
          <a:ln>
            <a:solidFill>
              <a:schemeClr val="tx1"/>
            </a:solidFill>
          </a:ln>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E8B71F-A627-89EB-B674-CE25D49DD497}"/>
                  </a:ext>
                </a:extLst>
              </p:cNvPr>
              <p:cNvSpPr txBox="1"/>
              <p:nvPr/>
            </p:nvSpPr>
            <p:spPr>
              <a:xfrm>
                <a:off x="6201235" y="4940264"/>
                <a:ext cx="2326406" cy="806567"/>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𝑹</m:t>
                          </m:r>
                        </m:e>
                        <m:sub>
                          <m:r>
                            <a:rPr lang="tr-TR" sz="2800" b="1" i="1" smtClean="0">
                              <a:latin typeface="Cambria Math" panose="02040503050406030204" pitchFamily="18" charset="0"/>
                              <a:ea typeface="Cambria Math" panose="02040503050406030204" pitchFamily="18" charset="0"/>
                            </a:rPr>
                            <m:t>𝒕</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𝒄𝒐𝒏𝒅</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𝑳</m:t>
                          </m:r>
                        </m:num>
                        <m:den>
                          <m:r>
                            <a:rPr lang="tr-TR" sz="2800" b="1" i="1" smtClean="0">
                              <a:latin typeface="Cambria Math" panose="02040503050406030204" pitchFamily="18" charset="0"/>
                            </a:rPr>
                            <m:t>𝒌</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den>
                      </m:f>
                    </m:oMath>
                  </m:oMathPara>
                </a14:m>
                <a:endParaRPr lang="tr-TR" sz="2800" b="1" dirty="0"/>
              </a:p>
            </p:txBody>
          </p:sp>
        </mc:Choice>
        <mc:Fallback xmlns="">
          <p:sp>
            <p:nvSpPr>
              <p:cNvPr id="16" name="TextBox 15">
                <a:extLst>
                  <a:ext uri="{FF2B5EF4-FFF2-40B4-BE49-F238E27FC236}">
                    <a16:creationId xmlns:a16="http://schemas.microsoft.com/office/drawing/2014/main" id="{D7E8B71F-A627-89EB-B674-CE25D49DD497}"/>
                  </a:ext>
                </a:extLst>
              </p:cNvPr>
              <p:cNvSpPr txBox="1">
                <a:spLocks noRot="1" noChangeAspect="1" noMove="1" noResize="1" noEditPoints="1" noAdjustHandles="1" noChangeArrowheads="1" noChangeShapeType="1" noTextEdit="1"/>
              </p:cNvSpPr>
              <p:nvPr/>
            </p:nvSpPr>
            <p:spPr>
              <a:xfrm>
                <a:off x="6201235" y="4940264"/>
                <a:ext cx="2326406" cy="80656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84B728B-4EEB-907D-CEBA-08F3FAFD98B9}"/>
                  </a:ext>
                </a:extLst>
              </p:cNvPr>
              <p:cNvSpPr txBox="1"/>
              <p:nvPr/>
            </p:nvSpPr>
            <p:spPr>
              <a:xfrm>
                <a:off x="5359242" y="1442762"/>
                <a:ext cx="4010392" cy="833370"/>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𝑸</m:t>
                          </m:r>
                        </m:e>
                        <m:sub>
                          <m:r>
                            <a:rPr lang="tr-TR" sz="2800" b="1" i="1" smtClean="0">
                              <a:latin typeface="Cambria Math" panose="02040503050406030204" pitchFamily="18" charset="0"/>
                              <a:ea typeface="Cambria Math" panose="02040503050406030204" pitchFamily="18" charset="0"/>
                            </a:rPr>
                            <m:t>𝒄𝒐𝒏𝒅</m:t>
                          </m:r>
                          <m:r>
                            <a:rPr lang="tr-TR" sz="2800" b="1" i="1" smtClean="0">
                              <a:latin typeface="Cambria Math" panose="02040503050406030204" pitchFamily="18" charset="0"/>
                              <a:ea typeface="Cambria Math" panose="02040503050406030204" pitchFamily="18" charset="0"/>
                            </a:rPr>
                            <m:t> </m:t>
                          </m:r>
                        </m:sub>
                      </m:sSub>
                      <m:r>
                        <a:rPr lang="tr-TR" sz="2800" b="1" i="1" smtClean="0">
                          <a:latin typeface="Cambria Math" panose="02040503050406030204" pitchFamily="18" charset="0"/>
                        </a:rPr>
                        <m:t>=</m:t>
                      </m:r>
                      <m:r>
                        <a:rPr lang="tr-TR" sz="2800" b="1" i="1" smtClean="0">
                          <a:latin typeface="Cambria Math" panose="02040503050406030204" pitchFamily="18" charset="0"/>
                        </a:rPr>
                        <m:t>𝒌</m:t>
                      </m:r>
                      <m:r>
                        <a:rPr lang="tr-TR"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f>
                        <m:fPr>
                          <m:ctrlPr>
                            <a:rPr lang="tr-TR" sz="2800" b="1" i="1" smtClean="0">
                              <a:latin typeface="Cambria Math" panose="02040503050406030204" pitchFamily="18" charset="0"/>
                              <a:ea typeface="Cambria Math" panose="02040503050406030204" pitchFamily="18" charset="0"/>
                            </a:rPr>
                          </m:ctrlPr>
                        </m:fPr>
                        <m:num>
                          <m:d>
                            <m:dPr>
                              <m:ctrlPr>
                                <a:rPr lang="tr-TR" sz="2800" b="1" i="1">
                                  <a:latin typeface="Cambria Math" panose="02040503050406030204" pitchFamily="18" charset="0"/>
                                  <a:ea typeface="Cambria Math" panose="02040503050406030204" pitchFamily="18" charset="0"/>
                                </a:rPr>
                              </m:ctrlPr>
                            </m:dPr>
                            <m:e>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𝟐</m:t>
                                  </m:r>
                                </m:sub>
                              </m:sSub>
                            </m:e>
                          </m:d>
                        </m:num>
                        <m:den>
                          <m:r>
                            <a:rPr lang="tr-TR" sz="2800" b="1" i="1" smtClean="0">
                              <a:latin typeface="Cambria Math" panose="02040503050406030204" pitchFamily="18" charset="0"/>
                              <a:ea typeface="Cambria Math" panose="02040503050406030204" pitchFamily="18" charset="0"/>
                            </a:rPr>
                            <m:t>𝑳</m:t>
                          </m:r>
                        </m:den>
                      </m:f>
                    </m:oMath>
                  </m:oMathPara>
                </a14:m>
                <a:endParaRPr lang="tr-TR" sz="2800" b="1" dirty="0"/>
              </a:p>
            </p:txBody>
          </p:sp>
        </mc:Choice>
        <mc:Fallback xmlns="">
          <p:sp>
            <p:nvSpPr>
              <p:cNvPr id="28" name="TextBox 27">
                <a:extLst>
                  <a:ext uri="{FF2B5EF4-FFF2-40B4-BE49-F238E27FC236}">
                    <a16:creationId xmlns:a16="http://schemas.microsoft.com/office/drawing/2014/main" id="{484B728B-4EEB-907D-CEBA-08F3FAFD98B9}"/>
                  </a:ext>
                </a:extLst>
              </p:cNvPr>
              <p:cNvSpPr txBox="1">
                <a:spLocks noRot="1" noChangeAspect="1" noMove="1" noResize="1" noEditPoints="1" noAdjustHandles="1" noChangeArrowheads="1" noChangeShapeType="1" noTextEdit="1"/>
              </p:cNvSpPr>
              <p:nvPr/>
            </p:nvSpPr>
            <p:spPr>
              <a:xfrm>
                <a:off x="5359242" y="1442762"/>
                <a:ext cx="4010392" cy="833370"/>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29" name="Arrow: Down 28">
            <a:extLst>
              <a:ext uri="{FF2B5EF4-FFF2-40B4-BE49-F238E27FC236}">
                <a16:creationId xmlns:a16="http://schemas.microsoft.com/office/drawing/2014/main" id="{E302680D-7BE0-2513-E6B1-202AC3F34F60}"/>
              </a:ext>
            </a:extLst>
          </p:cNvPr>
          <p:cNvSpPr/>
          <p:nvPr/>
        </p:nvSpPr>
        <p:spPr>
          <a:xfrm>
            <a:off x="7177571" y="2346960"/>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31D5A6C-94D2-DF61-9250-96F61FD80F59}"/>
                  </a:ext>
                </a:extLst>
              </p:cNvPr>
              <p:cNvSpPr txBox="1"/>
              <p:nvPr/>
            </p:nvSpPr>
            <p:spPr>
              <a:xfrm>
                <a:off x="5527199" y="3050583"/>
                <a:ext cx="3466334" cy="104304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𝑸</m:t>
                          </m:r>
                        </m:e>
                        <m:sub>
                          <m:r>
                            <a:rPr lang="tr-TR" sz="3200" b="1" i="1" smtClean="0">
                              <a:latin typeface="Cambria Math" panose="02040503050406030204" pitchFamily="18" charset="0"/>
                              <a:ea typeface="Cambria Math" panose="02040503050406030204" pitchFamily="18" charset="0"/>
                            </a:rPr>
                            <m:t>𝒄𝒐𝒏𝒅</m:t>
                          </m:r>
                          <m:r>
                            <a:rPr lang="tr-TR" sz="3200" b="1" i="1" smtClean="0">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rPr>
                        <m:t>=</m:t>
                      </m:r>
                      <m:f>
                        <m:fPr>
                          <m:ctrlPr>
                            <a:rPr lang="tr-TR" sz="3200" b="1" i="1" smtClean="0">
                              <a:latin typeface="Cambria Math" panose="02040503050406030204" pitchFamily="18" charset="0"/>
                              <a:ea typeface="Cambria Math" panose="02040503050406030204" pitchFamily="18" charset="0"/>
                            </a:rPr>
                          </m:ctrlPr>
                        </m:fPr>
                        <m:num>
                          <m:d>
                            <m:dPr>
                              <m:ctrlPr>
                                <a:rPr lang="tr-TR" sz="3200" b="1" i="1">
                                  <a:latin typeface="Cambria Math" panose="02040503050406030204" pitchFamily="18" charset="0"/>
                                  <a:ea typeface="Cambria Math" panose="02040503050406030204" pitchFamily="18" charset="0"/>
                                </a:rPr>
                              </m:ctrlPr>
                            </m:dPr>
                            <m:e>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𝑻</m:t>
                                  </m:r>
                                </m:e>
                                <m:sub>
                                  <m:r>
                                    <a:rPr lang="tr-TR" sz="3200" b="1" i="1" smtClean="0">
                                      <a:latin typeface="Cambria Math" panose="02040503050406030204" pitchFamily="18" charset="0"/>
                                      <a:ea typeface="Cambria Math" panose="02040503050406030204" pitchFamily="18" charset="0"/>
                                    </a:rPr>
                                    <m:t>𝟏</m:t>
                                  </m:r>
                                </m:sub>
                              </m:sSub>
                              <m:r>
                                <a:rPr lang="tr-TR" sz="3200" b="1" i="1">
                                  <a:latin typeface="Cambria Math" panose="02040503050406030204" pitchFamily="18" charset="0"/>
                                  <a:ea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𝑻</m:t>
                                  </m:r>
                                </m:e>
                                <m:sub>
                                  <m:r>
                                    <a:rPr lang="tr-TR" sz="3200" b="1" i="1" smtClean="0">
                                      <a:latin typeface="Cambria Math" panose="02040503050406030204" pitchFamily="18" charset="0"/>
                                      <a:ea typeface="Cambria Math" panose="02040503050406030204" pitchFamily="18" charset="0"/>
                                    </a:rPr>
                                    <m:t>𝟐</m:t>
                                  </m:r>
                                </m:sub>
                              </m:sSub>
                            </m:e>
                          </m:d>
                        </m:num>
                        <m:den>
                          <m:r>
                            <a:rPr lang="tr-TR" sz="3200" b="1" i="1" smtClean="0">
                              <a:latin typeface="Cambria Math" panose="02040503050406030204" pitchFamily="18" charset="0"/>
                              <a:ea typeface="Cambria Math" panose="02040503050406030204" pitchFamily="18" charset="0"/>
                            </a:rPr>
                            <m:t>𝑳</m:t>
                          </m:r>
                          <m:r>
                            <a:rPr lang="tr-TR" sz="3200" b="1" i="1" smtClean="0">
                              <a:latin typeface="Cambria Math" panose="02040503050406030204" pitchFamily="18" charset="0"/>
                              <a:ea typeface="Cambria Math" panose="02040503050406030204" pitchFamily="18" charset="0"/>
                            </a:rPr>
                            <m:t>/(</m:t>
                          </m:r>
                          <m:r>
                            <a:rPr lang="tr-TR" sz="3200" b="1" i="1">
                              <a:latin typeface="Cambria Math" panose="02040503050406030204" pitchFamily="18" charset="0"/>
                            </a:rPr>
                            <m:t>𝒌</m:t>
                          </m:r>
                          <m:r>
                            <a:rPr lang="tr-TR" sz="3200" b="1" i="1">
                              <a:latin typeface="Cambria Math" panose="02040503050406030204" pitchFamily="18" charset="0"/>
                              <a:ea typeface="Cambria Math" panose="02040503050406030204" pitchFamily="18" charset="0"/>
                            </a:rPr>
                            <m:t>∙</m:t>
                          </m:r>
                          <m:r>
                            <a:rPr lang="tr-TR" sz="3200" b="1" i="1">
                              <a:latin typeface="Cambria Math" panose="02040503050406030204" pitchFamily="18" charset="0"/>
                              <a:ea typeface="Cambria Math" panose="02040503050406030204" pitchFamily="18" charset="0"/>
                            </a:rPr>
                            <m:t>𝑨</m:t>
                          </m:r>
                          <m:r>
                            <a:rPr lang="tr-TR" sz="3200" b="1" i="1" smtClean="0">
                              <a:latin typeface="Cambria Math" panose="02040503050406030204" pitchFamily="18" charset="0"/>
                              <a:ea typeface="Cambria Math" panose="02040503050406030204" pitchFamily="18" charset="0"/>
                            </a:rPr>
                            <m:t>)</m:t>
                          </m:r>
                        </m:den>
                      </m:f>
                    </m:oMath>
                  </m:oMathPara>
                </a14:m>
                <a:endParaRPr lang="tr-TR" sz="3200" b="1" dirty="0"/>
              </a:p>
            </p:txBody>
          </p:sp>
        </mc:Choice>
        <mc:Fallback xmlns="">
          <p:sp>
            <p:nvSpPr>
              <p:cNvPr id="31" name="TextBox 30">
                <a:extLst>
                  <a:ext uri="{FF2B5EF4-FFF2-40B4-BE49-F238E27FC236}">
                    <a16:creationId xmlns:a16="http://schemas.microsoft.com/office/drawing/2014/main" id="{631D5A6C-94D2-DF61-9250-96F61FD80F59}"/>
                  </a:ext>
                </a:extLst>
              </p:cNvPr>
              <p:cNvSpPr txBox="1">
                <a:spLocks noRot="1" noChangeAspect="1" noMove="1" noResize="1" noEditPoints="1" noAdjustHandles="1" noChangeArrowheads="1" noChangeShapeType="1" noTextEdit="1"/>
              </p:cNvSpPr>
              <p:nvPr/>
            </p:nvSpPr>
            <p:spPr>
              <a:xfrm>
                <a:off x="5527199" y="3050583"/>
                <a:ext cx="3466334" cy="1043042"/>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32" name="Arrow: Down 31">
            <a:extLst>
              <a:ext uri="{FF2B5EF4-FFF2-40B4-BE49-F238E27FC236}">
                <a16:creationId xmlns:a16="http://schemas.microsoft.com/office/drawing/2014/main" id="{660DDEB5-C7D5-A0BD-AA96-21B267A9D60E}"/>
              </a:ext>
            </a:extLst>
          </p:cNvPr>
          <p:cNvSpPr/>
          <p:nvPr/>
        </p:nvSpPr>
        <p:spPr>
          <a:xfrm>
            <a:off x="7183176" y="4318419"/>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324E3DB-B9A6-209E-6383-C829984094A0}"/>
                  </a:ext>
                </a:extLst>
              </p:cNvPr>
              <p:cNvSpPr txBox="1"/>
              <p:nvPr/>
            </p:nvSpPr>
            <p:spPr>
              <a:xfrm>
                <a:off x="9891436" y="3002877"/>
                <a:ext cx="1950790" cy="113409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f>
                        <m:fPr>
                          <m:ctrlPr>
                            <a:rPr lang="tr-TR" sz="3600" b="1" i="1" smtClean="0">
                              <a:latin typeface="Cambria Math" panose="02040503050406030204" pitchFamily="18" charset="0"/>
                            </a:rPr>
                          </m:ctrlPr>
                        </m:fPr>
                        <m:num>
                          <m:sSub>
                            <m:sSubPr>
                              <m:ctrlPr>
                                <a:rPr lang="tr-TR" sz="3600" b="1" i="1">
                                  <a:latin typeface="Cambria Math" panose="02040503050406030204" pitchFamily="18" charset="0"/>
                                  <a:ea typeface="Cambria Math" panose="02040503050406030204" pitchFamily="18" charset="0"/>
                                </a:rPr>
                              </m:ctrlPr>
                            </m:sSubPr>
                            <m:e>
                              <m:r>
                                <a:rPr lang="tr-TR" sz="3600" b="1" i="1">
                                  <a:latin typeface="Cambria Math" panose="02040503050406030204" pitchFamily="18" charset="0"/>
                                  <a:ea typeface="Cambria Math" panose="02040503050406030204" pitchFamily="18" charset="0"/>
                                </a:rPr>
                                <m:t>∆</m:t>
                              </m:r>
                              <m:r>
                                <a:rPr lang="tr-TR" sz="3600" b="1" i="1">
                                  <a:latin typeface="Cambria Math" panose="02040503050406030204" pitchFamily="18" charset="0"/>
                                  <a:ea typeface="Cambria Math" panose="02040503050406030204" pitchFamily="18" charset="0"/>
                                </a:rPr>
                                <m:t>𝑻</m:t>
                              </m:r>
                            </m:e>
                            <m:sub>
                              <m:r>
                                <a:rPr lang="tr-TR" sz="3600" b="1" i="1">
                                  <a:latin typeface="Cambria Math" panose="02040503050406030204" pitchFamily="18" charset="0"/>
                                  <a:ea typeface="Cambria Math" panose="02040503050406030204" pitchFamily="18" charset="0"/>
                                </a:rPr>
                                <m:t>𝒎</m:t>
                              </m:r>
                            </m:sub>
                          </m:sSub>
                        </m:num>
                        <m:den>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𝑹</m:t>
                              </m:r>
                            </m:e>
                            <m:sub>
                              <m:r>
                                <a:rPr lang="tr-TR" sz="3600" b="1" i="1" smtClean="0">
                                  <a:latin typeface="Cambria Math" panose="02040503050406030204" pitchFamily="18" charset="0"/>
                                </a:rPr>
                                <m:t>𝒕</m:t>
                              </m:r>
                            </m:sub>
                          </m:sSub>
                        </m:den>
                      </m:f>
                    </m:oMath>
                  </m:oMathPara>
                </a14:m>
                <a:endParaRPr lang="tr-TR" sz="3600" b="1" dirty="0"/>
              </a:p>
            </p:txBody>
          </p:sp>
        </mc:Choice>
        <mc:Fallback xmlns="">
          <p:sp>
            <p:nvSpPr>
              <p:cNvPr id="33" name="TextBox 32">
                <a:extLst>
                  <a:ext uri="{FF2B5EF4-FFF2-40B4-BE49-F238E27FC236}">
                    <a16:creationId xmlns:a16="http://schemas.microsoft.com/office/drawing/2014/main" id="{F324E3DB-B9A6-209E-6383-C829984094A0}"/>
                  </a:ext>
                </a:extLst>
              </p:cNvPr>
              <p:cNvSpPr txBox="1">
                <a:spLocks noRot="1" noChangeAspect="1" noMove="1" noResize="1" noEditPoints="1" noAdjustHandles="1" noChangeArrowheads="1" noChangeShapeType="1" noTextEdit="1"/>
              </p:cNvSpPr>
              <p:nvPr/>
            </p:nvSpPr>
            <p:spPr>
              <a:xfrm>
                <a:off x="9891436" y="3002877"/>
                <a:ext cx="1950790" cy="1134093"/>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AFE960-6CF8-3FBA-8B4C-6355A339DF17}"/>
                  </a:ext>
                </a:extLst>
              </p:cNvPr>
              <p:cNvSpPr txBox="1"/>
              <p:nvPr/>
            </p:nvSpPr>
            <p:spPr>
              <a:xfrm>
                <a:off x="5797214" y="5876233"/>
                <a:ext cx="3134448" cy="83298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𝑹</m:t>
                          </m:r>
                        </m:e>
                        <m:sub>
                          <m:r>
                            <a:rPr lang="tr-TR" sz="2800" b="1" i="1" smtClean="0">
                              <a:latin typeface="Cambria Math" panose="02040503050406030204" pitchFamily="18" charset="0"/>
                              <a:ea typeface="Cambria Math" panose="02040503050406030204" pitchFamily="18" charset="0"/>
                            </a:rPr>
                            <m:t>𝒕</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𝒄𝒐𝒏𝒅</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𝒍𝒏</m:t>
                          </m:r>
                          <m:r>
                            <a:rPr lang="tr-TR" sz="2800" b="1" i="1" smtClean="0">
                              <a:latin typeface="Cambria Math" panose="02040503050406030204" pitchFamily="18" charset="0"/>
                            </a:rPr>
                            <m:t>(</m:t>
                          </m:r>
                          <m:f>
                            <m:fPr>
                              <m:type m:val="lin"/>
                              <m:ctrlPr>
                                <a:rPr lang="tr-TR" sz="2800" b="1" i="1" smtClean="0">
                                  <a:latin typeface="Cambria Math" panose="02040503050406030204" pitchFamily="18" charset="0"/>
                                </a:rPr>
                              </m:ctrlPr>
                            </m:fPr>
                            <m:num>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𝒓</m:t>
                                  </m:r>
                                </m:e>
                                <m:sub>
                                  <m:r>
                                    <a:rPr lang="tr-TR" sz="2800" b="1" i="1" smtClean="0">
                                      <a:latin typeface="Cambria Math" panose="02040503050406030204" pitchFamily="18" charset="0"/>
                                    </a:rPr>
                                    <m:t>𝒐</m:t>
                                  </m:r>
                                </m:sub>
                              </m:sSub>
                            </m:num>
                            <m:den>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𝒓</m:t>
                                  </m:r>
                                </m:e>
                                <m:sub>
                                  <m:r>
                                    <a:rPr lang="tr-TR" sz="2800" b="1" i="1" smtClean="0">
                                      <a:latin typeface="Cambria Math" panose="02040503050406030204" pitchFamily="18" charset="0"/>
                                    </a:rPr>
                                    <m:t>𝒊</m:t>
                                  </m:r>
                                </m:sub>
                              </m:sSub>
                            </m:den>
                          </m:f>
                          <m:r>
                            <a:rPr lang="tr-TR" sz="2800" b="1" i="1" smtClean="0">
                              <a:latin typeface="Cambria Math" panose="02040503050406030204" pitchFamily="18" charset="0"/>
                            </a:rPr>
                            <m:t>)</m:t>
                          </m:r>
                        </m:num>
                        <m:den>
                          <m:r>
                            <a:rPr lang="tr-TR" sz="2800" b="1" i="1" smtClean="0">
                              <a:latin typeface="Cambria Math" panose="02040503050406030204" pitchFamily="18" charset="0"/>
                            </a:rPr>
                            <m:t>𝟐</m:t>
                          </m:r>
                          <m:r>
                            <a:rPr lang="tr-TR" sz="2800" b="1" i="1" smtClean="0">
                              <a:latin typeface="Cambria Math" panose="02040503050406030204" pitchFamily="18" charset="0"/>
                              <a:ea typeface="Cambria Math" panose="02040503050406030204" pitchFamily="18" charset="0"/>
                            </a:rPr>
                            <m:t>𝝅</m:t>
                          </m:r>
                          <m:r>
                            <a:rPr lang="tr-TR" sz="2800" b="1" i="1" smtClean="0">
                              <a:latin typeface="Cambria Math" panose="02040503050406030204" pitchFamily="18" charset="0"/>
                              <a:ea typeface="Cambria Math" panose="02040503050406030204" pitchFamily="18" charset="0"/>
                            </a:rPr>
                            <m:t>𝑳𝒌</m:t>
                          </m:r>
                        </m:den>
                      </m:f>
                    </m:oMath>
                  </m:oMathPara>
                </a14:m>
                <a:endParaRPr lang="tr-TR" sz="2800" b="1" dirty="0"/>
              </a:p>
            </p:txBody>
          </p:sp>
        </mc:Choice>
        <mc:Fallback xmlns="">
          <p:sp>
            <p:nvSpPr>
              <p:cNvPr id="34" name="TextBox 33">
                <a:extLst>
                  <a:ext uri="{FF2B5EF4-FFF2-40B4-BE49-F238E27FC236}">
                    <a16:creationId xmlns:a16="http://schemas.microsoft.com/office/drawing/2014/main" id="{01AFE960-6CF8-3FBA-8B4C-6355A339DF17}"/>
                  </a:ext>
                </a:extLst>
              </p:cNvPr>
              <p:cNvSpPr txBox="1">
                <a:spLocks noRot="1" noChangeAspect="1" noMove="1" noResize="1" noEditPoints="1" noAdjustHandles="1" noChangeArrowheads="1" noChangeShapeType="1" noTextEdit="1"/>
              </p:cNvSpPr>
              <p:nvPr/>
            </p:nvSpPr>
            <p:spPr>
              <a:xfrm>
                <a:off x="5797214" y="5876233"/>
                <a:ext cx="3134448" cy="832985"/>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35" name="TextBox 34">
            <a:extLst>
              <a:ext uri="{FF2B5EF4-FFF2-40B4-BE49-F238E27FC236}">
                <a16:creationId xmlns:a16="http://schemas.microsoft.com/office/drawing/2014/main" id="{D032DACD-5564-287F-9E40-0A52B3EBD772}"/>
              </a:ext>
            </a:extLst>
          </p:cNvPr>
          <p:cNvSpPr txBox="1"/>
          <p:nvPr/>
        </p:nvSpPr>
        <p:spPr>
          <a:xfrm>
            <a:off x="9079109" y="5112714"/>
            <a:ext cx="2286807" cy="461665"/>
          </a:xfrm>
          <a:prstGeom prst="rect">
            <a:avLst/>
          </a:prstGeom>
          <a:noFill/>
        </p:spPr>
        <p:txBody>
          <a:bodyPr wrap="square" rtlCol="0">
            <a:spAutoFit/>
          </a:bodyPr>
          <a:lstStyle/>
          <a:p>
            <a:r>
              <a:rPr lang="tr-TR" sz="2400" b="1" dirty="0"/>
              <a:t>For plane wall</a:t>
            </a:r>
          </a:p>
        </p:txBody>
      </p:sp>
      <p:sp>
        <p:nvSpPr>
          <p:cNvPr id="36" name="TextBox 35">
            <a:extLst>
              <a:ext uri="{FF2B5EF4-FFF2-40B4-BE49-F238E27FC236}">
                <a16:creationId xmlns:a16="http://schemas.microsoft.com/office/drawing/2014/main" id="{80B78A77-89E9-9E38-73CA-7DC404A51BE0}"/>
              </a:ext>
            </a:extLst>
          </p:cNvPr>
          <p:cNvSpPr txBox="1"/>
          <p:nvPr/>
        </p:nvSpPr>
        <p:spPr>
          <a:xfrm>
            <a:off x="9079109" y="6061892"/>
            <a:ext cx="2601614" cy="461665"/>
          </a:xfrm>
          <a:prstGeom prst="rect">
            <a:avLst/>
          </a:prstGeom>
          <a:noFill/>
        </p:spPr>
        <p:txBody>
          <a:bodyPr wrap="square" rtlCol="0">
            <a:spAutoFit/>
          </a:bodyPr>
          <a:lstStyle/>
          <a:p>
            <a:r>
              <a:rPr lang="tr-TR" sz="2400" b="1" dirty="0"/>
              <a:t>For tubular wall</a:t>
            </a:r>
          </a:p>
        </p:txBody>
      </p:sp>
      <p:sp>
        <p:nvSpPr>
          <p:cNvPr id="2" name="Oval 1">
            <a:extLst>
              <a:ext uri="{FF2B5EF4-FFF2-40B4-BE49-F238E27FC236}">
                <a16:creationId xmlns:a16="http://schemas.microsoft.com/office/drawing/2014/main" id="{AA19DB82-8D04-5079-59A4-AC32343A8AC6}"/>
              </a:ext>
            </a:extLst>
          </p:cNvPr>
          <p:cNvSpPr/>
          <p:nvPr/>
        </p:nvSpPr>
        <p:spPr>
          <a:xfrm>
            <a:off x="6733448" y="1492393"/>
            <a:ext cx="403122" cy="7837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Straight Arrow Connector 6">
            <a:extLst>
              <a:ext uri="{FF2B5EF4-FFF2-40B4-BE49-F238E27FC236}">
                <a16:creationId xmlns:a16="http://schemas.microsoft.com/office/drawing/2014/main" id="{2FCB8AA9-8BCA-C3C2-9172-D30A4970BCF5}"/>
              </a:ext>
            </a:extLst>
          </p:cNvPr>
          <p:cNvCxnSpPr>
            <a:stCxn id="2" idx="0"/>
          </p:cNvCxnSpPr>
          <p:nvPr/>
        </p:nvCxnSpPr>
        <p:spPr>
          <a:xfrm flipH="1" flipV="1">
            <a:off x="6930093" y="1167929"/>
            <a:ext cx="4916" cy="324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9CCBF8-B814-9BD0-2895-31D3884CA5E4}"/>
              </a:ext>
            </a:extLst>
          </p:cNvPr>
          <p:cNvSpPr txBox="1"/>
          <p:nvPr/>
        </p:nvSpPr>
        <p:spPr>
          <a:xfrm>
            <a:off x="5359242" y="825452"/>
            <a:ext cx="3784600" cy="400110"/>
          </a:xfrm>
          <a:prstGeom prst="rect">
            <a:avLst/>
          </a:prstGeom>
          <a:noFill/>
        </p:spPr>
        <p:txBody>
          <a:bodyPr wrap="square" rtlCol="0">
            <a:spAutoFit/>
          </a:bodyPr>
          <a:lstStyle/>
          <a:p>
            <a:r>
              <a:rPr lang="tr-TR" sz="2000" b="1" dirty="0">
                <a:solidFill>
                  <a:srgbClr val="FF0000"/>
                </a:solidFill>
              </a:rPr>
              <a:t>Thermal conductivity (W/m-K)</a:t>
            </a:r>
          </a:p>
        </p:txBody>
      </p:sp>
      <p:sp>
        <p:nvSpPr>
          <p:cNvPr id="9" name="TextBox 8">
            <a:extLst>
              <a:ext uri="{FF2B5EF4-FFF2-40B4-BE49-F238E27FC236}">
                <a16:creationId xmlns:a16="http://schemas.microsoft.com/office/drawing/2014/main" id="{82AC723C-886A-AC68-AEDE-14A1203468A4}"/>
              </a:ext>
            </a:extLst>
          </p:cNvPr>
          <p:cNvSpPr txBox="1"/>
          <p:nvPr/>
        </p:nvSpPr>
        <p:spPr>
          <a:xfrm>
            <a:off x="9611373" y="1921723"/>
            <a:ext cx="1490568" cy="400110"/>
          </a:xfrm>
          <a:prstGeom prst="rect">
            <a:avLst/>
          </a:prstGeom>
          <a:noFill/>
        </p:spPr>
        <p:txBody>
          <a:bodyPr wrap="square" rtlCol="0">
            <a:spAutoFit/>
          </a:bodyPr>
          <a:lstStyle/>
          <a:p>
            <a:r>
              <a:rPr lang="tr-TR" sz="2000" b="1" dirty="0">
                <a:solidFill>
                  <a:srgbClr val="FF0000"/>
                </a:solidFill>
              </a:rPr>
              <a:t>Length (m)</a:t>
            </a:r>
          </a:p>
        </p:txBody>
      </p:sp>
      <p:sp>
        <p:nvSpPr>
          <p:cNvPr id="10" name="Oval 9">
            <a:extLst>
              <a:ext uri="{FF2B5EF4-FFF2-40B4-BE49-F238E27FC236}">
                <a16:creationId xmlns:a16="http://schemas.microsoft.com/office/drawing/2014/main" id="{E0EB2F2C-C133-0737-12FD-393AF60CF067}"/>
              </a:ext>
            </a:extLst>
          </p:cNvPr>
          <p:cNvSpPr/>
          <p:nvPr/>
        </p:nvSpPr>
        <p:spPr>
          <a:xfrm>
            <a:off x="8337755" y="1916668"/>
            <a:ext cx="403122" cy="4888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Straight Arrow Connector 12">
            <a:extLst>
              <a:ext uri="{FF2B5EF4-FFF2-40B4-BE49-F238E27FC236}">
                <a16:creationId xmlns:a16="http://schemas.microsoft.com/office/drawing/2014/main" id="{5A4481D4-75E2-6C05-B397-0169BE53B634}"/>
              </a:ext>
            </a:extLst>
          </p:cNvPr>
          <p:cNvCxnSpPr/>
          <p:nvPr/>
        </p:nvCxnSpPr>
        <p:spPr>
          <a:xfrm>
            <a:off x="8732699" y="2154598"/>
            <a:ext cx="96749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26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6" name="TextBox 5"/>
          <p:cNvSpPr txBox="1"/>
          <p:nvPr/>
        </p:nvSpPr>
        <p:spPr>
          <a:xfrm>
            <a:off x="125358" y="83530"/>
            <a:ext cx="8564580" cy="646331"/>
          </a:xfrm>
          <a:prstGeom prst="rect">
            <a:avLst/>
          </a:prstGeom>
          <a:noFill/>
        </p:spPr>
        <p:txBody>
          <a:bodyPr wrap="square" rtlCol="0">
            <a:spAutoFit/>
          </a:bodyPr>
          <a:lstStyle/>
          <a:p>
            <a:r>
              <a:rPr lang="tr-TR" sz="3600" b="1" dirty="0"/>
              <a:t>Overall Heat Transfer Coefficient</a:t>
            </a:r>
          </a:p>
        </p:txBody>
      </p:sp>
      <p:sp>
        <p:nvSpPr>
          <p:cNvPr id="3" name="Slide Number Placeholder 2"/>
          <p:cNvSpPr>
            <a:spLocks noGrp="1"/>
          </p:cNvSpPr>
          <p:nvPr>
            <p:ph type="sldNum" sz="quarter" idx="12"/>
          </p:nvPr>
        </p:nvSpPr>
        <p:spPr/>
        <p:txBody>
          <a:bodyPr/>
          <a:lstStyle/>
          <a:p>
            <a:fld id="{9DC36462-DBD6-4833-A557-4F162F5DA347}" type="slidenum">
              <a:rPr lang="tr-TR" smtClean="0"/>
              <a:t>9</a:t>
            </a:fld>
            <a:endParaRPr lang="tr-TR"/>
          </a:p>
        </p:txBody>
      </p:sp>
      <p:sp>
        <p:nvSpPr>
          <p:cNvPr id="2" name="TextBox 1">
            <a:extLst>
              <a:ext uri="{FF2B5EF4-FFF2-40B4-BE49-F238E27FC236}">
                <a16:creationId xmlns:a16="http://schemas.microsoft.com/office/drawing/2014/main" id="{6CEBDA28-E4C6-D28F-DD10-A7D3DADE2C3C}"/>
              </a:ext>
            </a:extLst>
          </p:cNvPr>
          <p:cNvSpPr txBox="1"/>
          <p:nvPr/>
        </p:nvSpPr>
        <p:spPr>
          <a:xfrm>
            <a:off x="361232" y="1004723"/>
            <a:ext cx="3692608" cy="584775"/>
          </a:xfrm>
          <a:prstGeom prst="rect">
            <a:avLst/>
          </a:prstGeom>
          <a:noFill/>
        </p:spPr>
        <p:txBody>
          <a:bodyPr wrap="square" rtlCol="0">
            <a:spAutoFit/>
          </a:bodyPr>
          <a:lstStyle/>
          <a:p>
            <a:pPr marL="457200" indent="-457200" algn="ctr">
              <a:buFont typeface="Wingdings" panose="05000000000000000000" pitchFamily="2" charset="2"/>
              <a:buChar char="Ø"/>
            </a:pPr>
            <a:r>
              <a:rPr lang="tr-TR" sz="3200" b="1" dirty="0"/>
              <a:t>CONVECTION:</a:t>
            </a:r>
          </a:p>
        </p:txBody>
      </p:sp>
      <p:pic>
        <p:nvPicPr>
          <p:cNvPr id="7" name="Picture 6">
            <a:extLst>
              <a:ext uri="{FF2B5EF4-FFF2-40B4-BE49-F238E27FC236}">
                <a16:creationId xmlns:a16="http://schemas.microsoft.com/office/drawing/2014/main" id="{6B6D7A1E-F75D-7064-F2A1-C11C70EEA5BE}"/>
              </a:ext>
            </a:extLst>
          </p:cNvPr>
          <p:cNvPicPr>
            <a:picLocks noChangeAspect="1"/>
          </p:cNvPicPr>
          <p:nvPr/>
        </p:nvPicPr>
        <p:blipFill>
          <a:blip r:embed="rId3"/>
          <a:stretch>
            <a:fillRect/>
          </a:stretch>
        </p:blipFill>
        <p:spPr>
          <a:xfrm>
            <a:off x="664070" y="1771015"/>
            <a:ext cx="3648306" cy="4171407"/>
          </a:xfrm>
          <a:prstGeom prst="rect">
            <a:avLst/>
          </a:prstGeom>
          <a:ln>
            <a:solidFill>
              <a:schemeClr val="tx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AC5FF0-F5E8-70DF-61FC-C1B6149BC4CD}"/>
                  </a:ext>
                </a:extLst>
              </p:cNvPr>
              <p:cNvSpPr txBox="1"/>
              <p:nvPr/>
            </p:nvSpPr>
            <p:spPr>
              <a:xfrm>
                <a:off x="6962941" y="5476316"/>
                <a:ext cx="2323200" cy="809389"/>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𝑹</m:t>
                          </m:r>
                        </m:e>
                        <m:sub>
                          <m:r>
                            <a:rPr lang="tr-TR" sz="2800" b="1" i="1" smtClean="0">
                              <a:latin typeface="Cambria Math" panose="02040503050406030204" pitchFamily="18" charset="0"/>
                              <a:ea typeface="Cambria Math" panose="02040503050406030204" pitchFamily="18" charset="0"/>
                            </a:rPr>
                            <m:t>𝒕</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𝒄𝒐𝒏𝒗</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r>
                            <a:rPr lang="tr-TR" sz="2800" b="1" i="1" smtClean="0">
                              <a:latin typeface="Cambria Math" panose="02040503050406030204" pitchFamily="18" charset="0"/>
                            </a:rPr>
                            <m:t>𝒉</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den>
                      </m:f>
                    </m:oMath>
                  </m:oMathPara>
                </a14:m>
                <a:endParaRPr lang="tr-TR" sz="2800" b="1" dirty="0"/>
              </a:p>
            </p:txBody>
          </p:sp>
        </mc:Choice>
        <mc:Fallback xmlns="">
          <p:sp>
            <p:nvSpPr>
              <p:cNvPr id="8" name="TextBox 7">
                <a:extLst>
                  <a:ext uri="{FF2B5EF4-FFF2-40B4-BE49-F238E27FC236}">
                    <a16:creationId xmlns:a16="http://schemas.microsoft.com/office/drawing/2014/main" id="{BAAC5FF0-F5E8-70DF-61FC-C1B6149BC4CD}"/>
                  </a:ext>
                </a:extLst>
              </p:cNvPr>
              <p:cNvSpPr txBox="1">
                <a:spLocks noRot="1" noChangeAspect="1" noMove="1" noResize="1" noEditPoints="1" noAdjustHandles="1" noChangeArrowheads="1" noChangeShapeType="1" noTextEdit="1"/>
              </p:cNvSpPr>
              <p:nvPr/>
            </p:nvSpPr>
            <p:spPr>
              <a:xfrm>
                <a:off x="6962941" y="5476316"/>
                <a:ext cx="2323200" cy="809389"/>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5D4F12-47A0-049B-913F-6A61CD7ECB31}"/>
                  </a:ext>
                </a:extLst>
              </p:cNvPr>
              <p:cNvSpPr txBox="1"/>
              <p:nvPr/>
            </p:nvSpPr>
            <p:spPr>
              <a:xfrm>
                <a:off x="5805896" y="1768208"/>
                <a:ext cx="4648580" cy="49244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𝑸</m:t>
                          </m:r>
                        </m:e>
                        <m:sub>
                          <m:r>
                            <a:rPr lang="tr-TR" sz="3200" b="1" i="1" smtClean="0">
                              <a:latin typeface="Cambria Math" panose="02040503050406030204" pitchFamily="18" charset="0"/>
                              <a:ea typeface="Cambria Math" panose="02040503050406030204" pitchFamily="18" charset="0"/>
                            </a:rPr>
                            <m:t>𝒄𝒐𝒏𝒗</m:t>
                          </m:r>
                          <m:r>
                            <a:rPr lang="tr-TR" sz="3200" b="1" i="1" smtClean="0">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rPr>
                        <m:t>=</m:t>
                      </m:r>
                      <m:r>
                        <a:rPr lang="tr-TR" sz="3200" b="1" i="1">
                          <a:latin typeface="Cambria Math" panose="02040503050406030204" pitchFamily="18" charset="0"/>
                        </a:rPr>
                        <m:t>𝒉</m:t>
                      </m:r>
                      <m:r>
                        <a:rPr lang="tr-TR" sz="3200" b="1" i="1">
                          <a:latin typeface="Cambria Math" panose="02040503050406030204" pitchFamily="18" charset="0"/>
                          <a:ea typeface="Cambria Math" panose="02040503050406030204" pitchFamily="18" charset="0"/>
                        </a:rPr>
                        <m:t>∙</m:t>
                      </m:r>
                      <m:r>
                        <a:rPr lang="tr-TR" sz="3200" b="1" i="1" smtClean="0">
                          <a:latin typeface="Cambria Math" panose="02040503050406030204" pitchFamily="18" charset="0"/>
                          <a:ea typeface="Cambria Math" panose="02040503050406030204" pitchFamily="18" charset="0"/>
                        </a:rPr>
                        <m:t>𝑨</m:t>
                      </m:r>
                      <m:r>
                        <a:rPr lang="tr-TR" sz="3200" b="1" i="1" smtClean="0">
                          <a:latin typeface="Cambria Math" panose="02040503050406030204" pitchFamily="18" charset="0"/>
                          <a:ea typeface="Cambria Math" panose="02040503050406030204" pitchFamily="18" charset="0"/>
                        </a:rPr>
                        <m:t>∙</m:t>
                      </m:r>
                      <m:d>
                        <m:dPr>
                          <m:ctrlPr>
                            <a:rPr lang="tr-TR" sz="3200" b="1" i="1" smtClean="0">
                              <a:latin typeface="Cambria Math" panose="02040503050406030204" pitchFamily="18" charset="0"/>
                              <a:ea typeface="Cambria Math" panose="02040503050406030204" pitchFamily="18" charset="0"/>
                            </a:rPr>
                          </m:ctrlPr>
                        </m:dPr>
                        <m:e>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𝑻</m:t>
                              </m:r>
                            </m:e>
                            <m:sub>
                              <m:r>
                                <a:rPr lang="tr-TR" sz="3200" b="1" i="1" smtClean="0">
                                  <a:latin typeface="Cambria Math" panose="02040503050406030204" pitchFamily="18" charset="0"/>
                                  <a:ea typeface="Cambria Math" panose="02040503050406030204" pitchFamily="18" charset="0"/>
                                </a:rPr>
                                <m:t>𝒔</m:t>
                              </m:r>
                            </m:sub>
                          </m:sSub>
                          <m:r>
                            <a:rPr lang="tr-TR" sz="3200" b="1" i="1" smtClean="0">
                              <a:latin typeface="Cambria Math" panose="02040503050406030204" pitchFamily="18" charset="0"/>
                              <a:ea typeface="Cambria Math" panose="02040503050406030204" pitchFamily="18" charset="0"/>
                            </a:rPr>
                            <m:t>−</m:t>
                          </m:r>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𝑻</m:t>
                              </m:r>
                            </m:e>
                            <m:sub>
                              <m:r>
                                <a:rPr lang="tr-TR" sz="3200" b="1" i="1" smtClean="0">
                                  <a:latin typeface="Cambria Math" panose="02040503050406030204" pitchFamily="18" charset="0"/>
                                  <a:ea typeface="Cambria Math" panose="02040503050406030204" pitchFamily="18" charset="0"/>
                                </a:rPr>
                                <m:t>∞</m:t>
                              </m:r>
                            </m:sub>
                          </m:sSub>
                        </m:e>
                      </m:d>
                    </m:oMath>
                  </m:oMathPara>
                </a14:m>
                <a:endParaRPr lang="tr-TR" sz="3200" b="1" dirty="0"/>
              </a:p>
            </p:txBody>
          </p:sp>
        </mc:Choice>
        <mc:Fallback xmlns="">
          <p:sp>
            <p:nvSpPr>
              <p:cNvPr id="9" name="TextBox 8">
                <a:extLst>
                  <a:ext uri="{FF2B5EF4-FFF2-40B4-BE49-F238E27FC236}">
                    <a16:creationId xmlns:a16="http://schemas.microsoft.com/office/drawing/2014/main" id="{895D4F12-47A0-049B-913F-6A61CD7ECB31}"/>
                  </a:ext>
                </a:extLst>
              </p:cNvPr>
              <p:cNvSpPr txBox="1">
                <a:spLocks noRot="1" noChangeAspect="1" noMove="1" noResize="1" noEditPoints="1" noAdjustHandles="1" noChangeArrowheads="1" noChangeShapeType="1" noTextEdit="1"/>
              </p:cNvSpPr>
              <p:nvPr/>
            </p:nvSpPr>
            <p:spPr>
              <a:xfrm>
                <a:off x="5805896" y="1768208"/>
                <a:ext cx="4648580" cy="492443"/>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0" name="Arrow: Down 9">
            <a:extLst>
              <a:ext uri="{FF2B5EF4-FFF2-40B4-BE49-F238E27FC236}">
                <a16:creationId xmlns:a16="http://schemas.microsoft.com/office/drawing/2014/main" id="{76EA8FF1-5B36-2832-65CE-F1CABCDD39D8}"/>
              </a:ext>
            </a:extLst>
          </p:cNvPr>
          <p:cNvSpPr/>
          <p:nvPr/>
        </p:nvSpPr>
        <p:spPr>
          <a:xfrm>
            <a:off x="7922563" y="2847666"/>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53952B-4BF9-BAF1-D142-D88B485D7648}"/>
                  </a:ext>
                </a:extLst>
              </p:cNvPr>
              <p:cNvSpPr txBox="1"/>
              <p:nvPr/>
            </p:nvSpPr>
            <p:spPr>
              <a:xfrm>
                <a:off x="6236509" y="3630901"/>
                <a:ext cx="3522439" cy="95250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smtClean="0">
                              <a:latin typeface="Cambria Math" panose="02040503050406030204" pitchFamily="18" charset="0"/>
                              <a:ea typeface="Cambria Math" panose="02040503050406030204" pitchFamily="18" charset="0"/>
                            </a:rPr>
                            <m:t>𝑸</m:t>
                          </m:r>
                        </m:e>
                        <m:sub>
                          <m:r>
                            <a:rPr lang="tr-TR" sz="3200" b="1" i="1" smtClean="0">
                              <a:latin typeface="Cambria Math" panose="02040503050406030204" pitchFamily="18" charset="0"/>
                              <a:ea typeface="Cambria Math" panose="02040503050406030204" pitchFamily="18" charset="0"/>
                            </a:rPr>
                            <m:t>𝒄𝒐𝒏𝒗</m:t>
                          </m:r>
                          <m:r>
                            <a:rPr lang="tr-TR" sz="3200" b="1" i="1" smtClean="0">
                              <a:latin typeface="Cambria Math" panose="02040503050406030204" pitchFamily="18" charset="0"/>
                              <a:ea typeface="Cambria Math" panose="02040503050406030204" pitchFamily="18" charset="0"/>
                            </a:rPr>
                            <m:t> </m:t>
                          </m:r>
                        </m:sub>
                      </m:sSub>
                      <m:r>
                        <a:rPr lang="tr-TR" sz="3200" b="1" i="1" smtClean="0">
                          <a:latin typeface="Cambria Math" panose="02040503050406030204" pitchFamily="18" charset="0"/>
                        </a:rPr>
                        <m:t>=</m:t>
                      </m:r>
                      <m:f>
                        <m:fPr>
                          <m:ctrlPr>
                            <a:rPr lang="tr-TR" sz="3200" b="1" i="1" smtClean="0">
                              <a:latin typeface="Cambria Math" panose="02040503050406030204" pitchFamily="18" charset="0"/>
                            </a:rPr>
                          </m:ctrlPr>
                        </m:fPr>
                        <m:num>
                          <m:d>
                            <m:dPr>
                              <m:ctrlPr>
                                <a:rPr lang="tr-TR" sz="3200" b="1" i="1">
                                  <a:latin typeface="Cambria Math" panose="02040503050406030204" pitchFamily="18" charset="0"/>
                                  <a:ea typeface="Cambria Math" panose="02040503050406030204" pitchFamily="18" charset="0"/>
                                </a:rPr>
                              </m:ctrlPr>
                            </m:dPr>
                            <m:e>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𝑻</m:t>
                                  </m:r>
                                </m:e>
                                <m:sub>
                                  <m:r>
                                    <a:rPr lang="tr-TR" sz="3200" b="1" i="1">
                                      <a:latin typeface="Cambria Math" panose="02040503050406030204" pitchFamily="18" charset="0"/>
                                      <a:ea typeface="Cambria Math" panose="02040503050406030204" pitchFamily="18" charset="0"/>
                                    </a:rPr>
                                    <m:t>𝒔</m:t>
                                  </m:r>
                                </m:sub>
                              </m:sSub>
                              <m:r>
                                <a:rPr lang="tr-TR" sz="3200" b="1" i="1">
                                  <a:latin typeface="Cambria Math" panose="02040503050406030204" pitchFamily="18" charset="0"/>
                                  <a:ea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𝑻</m:t>
                                  </m:r>
                                </m:e>
                                <m:sub>
                                  <m:r>
                                    <a:rPr lang="tr-TR" sz="3200" b="1" i="1">
                                      <a:latin typeface="Cambria Math" panose="02040503050406030204" pitchFamily="18" charset="0"/>
                                      <a:ea typeface="Cambria Math" panose="02040503050406030204" pitchFamily="18" charset="0"/>
                                    </a:rPr>
                                    <m:t>∞</m:t>
                                  </m:r>
                                </m:sub>
                              </m:sSub>
                            </m:e>
                          </m:d>
                        </m:num>
                        <m:den>
                          <m:r>
                            <a:rPr lang="tr-TR" sz="3200" b="1" i="1">
                              <a:latin typeface="Cambria Math" panose="02040503050406030204" pitchFamily="18" charset="0"/>
                            </a:rPr>
                            <m:t>𝒉</m:t>
                          </m:r>
                          <m:r>
                            <a:rPr lang="tr-TR" sz="3200" b="1" i="1">
                              <a:latin typeface="Cambria Math" panose="02040503050406030204" pitchFamily="18" charset="0"/>
                              <a:ea typeface="Cambria Math" panose="02040503050406030204" pitchFamily="18" charset="0"/>
                            </a:rPr>
                            <m:t>∙</m:t>
                          </m:r>
                          <m:r>
                            <a:rPr lang="tr-TR" sz="3200" b="1" i="1">
                              <a:latin typeface="Cambria Math" panose="02040503050406030204" pitchFamily="18" charset="0"/>
                              <a:ea typeface="Cambria Math" panose="02040503050406030204" pitchFamily="18" charset="0"/>
                            </a:rPr>
                            <m:t>𝑨</m:t>
                          </m:r>
                        </m:den>
                      </m:f>
                    </m:oMath>
                  </m:oMathPara>
                </a14:m>
                <a:endParaRPr lang="tr-TR" sz="3200" b="1" dirty="0"/>
              </a:p>
            </p:txBody>
          </p:sp>
        </mc:Choice>
        <mc:Fallback xmlns="">
          <p:sp>
            <p:nvSpPr>
              <p:cNvPr id="11" name="TextBox 10">
                <a:extLst>
                  <a:ext uri="{FF2B5EF4-FFF2-40B4-BE49-F238E27FC236}">
                    <a16:creationId xmlns:a16="http://schemas.microsoft.com/office/drawing/2014/main" id="{C753952B-4BF9-BAF1-D142-D88B485D7648}"/>
                  </a:ext>
                </a:extLst>
              </p:cNvPr>
              <p:cNvSpPr txBox="1">
                <a:spLocks noRot="1" noChangeAspect="1" noMove="1" noResize="1" noEditPoints="1" noAdjustHandles="1" noChangeArrowheads="1" noChangeShapeType="1" noTextEdit="1"/>
              </p:cNvSpPr>
              <p:nvPr/>
            </p:nvSpPr>
            <p:spPr>
              <a:xfrm>
                <a:off x="6236509" y="3630901"/>
                <a:ext cx="3522439" cy="952505"/>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C50426-525A-4C59-6B21-408797286E30}"/>
                  </a:ext>
                </a:extLst>
              </p:cNvPr>
              <p:cNvSpPr txBox="1"/>
              <p:nvPr/>
            </p:nvSpPr>
            <p:spPr>
              <a:xfrm>
                <a:off x="10115410" y="3540106"/>
                <a:ext cx="1950790" cy="1134093"/>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1" i="1">
                          <a:latin typeface="Cambria Math" panose="02040503050406030204" pitchFamily="18" charset="0"/>
                          <a:ea typeface="Cambria Math" panose="02040503050406030204" pitchFamily="18" charset="0"/>
                        </a:rPr>
                        <m:t>𝑸</m:t>
                      </m:r>
                      <m:r>
                        <a:rPr lang="tr-TR" sz="3600" b="1" i="1" smtClean="0">
                          <a:latin typeface="Cambria Math" panose="02040503050406030204" pitchFamily="18" charset="0"/>
                        </a:rPr>
                        <m:t>=</m:t>
                      </m:r>
                      <m:f>
                        <m:fPr>
                          <m:ctrlPr>
                            <a:rPr lang="tr-TR" sz="3600" b="1" i="1" smtClean="0">
                              <a:latin typeface="Cambria Math" panose="02040503050406030204" pitchFamily="18" charset="0"/>
                            </a:rPr>
                          </m:ctrlPr>
                        </m:fPr>
                        <m:num>
                          <m:sSub>
                            <m:sSubPr>
                              <m:ctrlPr>
                                <a:rPr lang="tr-TR" sz="3600" b="1" i="1">
                                  <a:latin typeface="Cambria Math" panose="02040503050406030204" pitchFamily="18" charset="0"/>
                                  <a:ea typeface="Cambria Math" panose="02040503050406030204" pitchFamily="18" charset="0"/>
                                </a:rPr>
                              </m:ctrlPr>
                            </m:sSubPr>
                            <m:e>
                              <m:r>
                                <a:rPr lang="tr-TR" sz="3600" b="1" i="1">
                                  <a:latin typeface="Cambria Math" panose="02040503050406030204" pitchFamily="18" charset="0"/>
                                  <a:ea typeface="Cambria Math" panose="02040503050406030204" pitchFamily="18" charset="0"/>
                                </a:rPr>
                                <m:t>∆</m:t>
                              </m:r>
                              <m:r>
                                <a:rPr lang="tr-TR" sz="3600" b="1" i="1">
                                  <a:latin typeface="Cambria Math" panose="02040503050406030204" pitchFamily="18" charset="0"/>
                                  <a:ea typeface="Cambria Math" panose="02040503050406030204" pitchFamily="18" charset="0"/>
                                </a:rPr>
                                <m:t>𝑻</m:t>
                              </m:r>
                            </m:e>
                            <m:sub>
                              <m:r>
                                <a:rPr lang="tr-TR" sz="3600" b="1" i="1">
                                  <a:latin typeface="Cambria Math" panose="02040503050406030204" pitchFamily="18" charset="0"/>
                                  <a:ea typeface="Cambria Math" panose="02040503050406030204" pitchFamily="18" charset="0"/>
                                </a:rPr>
                                <m:t>𝒎</m:t>
                              </m:r>
                            </m:sub>
                          </m:sSub>
                        </m:num>
                        <m:den>
                          <m:sSub>
                            <m:sSubPr>
                              <m:ctrlPr>
                                <a:rPr lang="tr-TR" sz="3600" b="1" i="1" smtClean="0">
                                  <a:latin typeface="Cambria Math" panose="02040503050406030204" pitchFamily="18" charset="0"/>
                                </a:rPr>
                              </m:ctrlPr>
                            </m:sSubPr>
                            <m:e>
                              <m:r>
                                <a:rPr lang="tr-TR" sz="3600" b="1" i="1" smtClean="0">
                                  <a:latin typeface="Cambria Math" panose="02040503050406030204" pitchFamily="18" charset="0"/>
                                </a:rPr>
                                <m:t>𝑹</m:t>
                              </m:r>
                            </m:e>
                            <m:sub>
                              <m:r>
                                <a:rPr lang="tr-TR" sz="3600" b="1" i="1" smtClean="0">
                                  <a:latin typeface="Cambria Math" panose="02040503050406030204" pitchFamily="18" charset="0"/>
                                </a:rPr>
                                <m:t>𝒕</m:t>
                              </m:r>
                            </m:sub>
                          </m:sSub>
                        </m:den>
                      </m:f>
                    </m:oMath>
                  </m:oMathPara>
                </a14:m>
                <a:endParaRPr lang="tr-TR" sz="3600" b="1" dirty="0"/>
              </a:p>
            </p:txBody>
          </p:sp>
        </mc:Choice>
        <mc:Fallback xmlns="">
          <p:sp>
            <p:nvSpPr>
              <p:cNvPr id="12" name="TextBox 11">
                <a:extLst>
                  <a:ext uri="{FF2B5EF4-FFF2-40B4-BE49-F238E27FC236}">
                    <a16:creationId xmlns:a16="http://schemas.microsoft.com/office/drawing/2014/main" id="{B7C50426-525A-4C59-6B21-408797286E30}"/>
                  </a:ext>
                </a:extLst>
              </p:cNvPr>
              <p:cNvSpPr txBox="1">
                <a:spLocks noRot="1" noChangeAspect="1" noMove="1" noResize="1" noEditPoints="1" noAdjustHandles="1" noChangeArrowheads="1" noChangeShapeType="1" noTextEdit="1"/>
              </p:cNvSpPr>
              <p:nvPr/>
            </p:nvSpPr>
            <p:spPr>
              <a:xfrm>
                <a:off x="10115410" y="3540106"/>
                <a:ext cx="1950790" cy="113409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3" name="Arrow: Down 12">
            <a:extLst>
              <a:ext uri="{FF2B5EF4-FFF2-40B4-BE49-F238E27FC236}">
                <a16:creationId xmlns:a16="http://schemas.microsoft.com/office/drawing/2014/main" id="{7AE60E44-56F5-9A3C-7186-CF40C093D0C0}"/>
              </a:ext>
            </a:extLst>
          </p:cNvPr>
          <p:cNvSpPr/>
          <p:nvPr/>
        </p:nvSpPr>
        <p:spPr>
          <a:xfrm>
            <a:off x="7922563" y="4744096"/>
            <a:ext cx="373734" cy="4924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A00A152C-4966-4D49-0EB7-D96F9DEC640B}"/>
              </a:ext>
            </a:extLst>
          </p:cNvPr>
          <p:cNvSpPr/>
          <p:nvPr/>
        </p:nvSpPr>
        <p:spPr>
          <a:xfrm>
            <a:off x="7382377" y="1706261"/>
            <a:ext cx="403122" cy="639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Straight Arrow Connector 14">
            <a:extLst>
              <a:ext uri="{FF2B5EF4-FFF2-40B4-BE49-F238E27FC236}">
                <a16:creationId xmlns:a16="http://schemas.microsoft.com/office/drawing/2014/main" id="{E8C7540E-762D-F1AD-CFC5-E1856544B425}"/>
              </a:ext>
            </a:extLst>
          </p:cNvPr>
          <p:cNvCxnSpPr>
            <a:cxnSpLocks/>
            <a:stCxn id="14" idx="0"/>
          </p:cNvCxnSpPr>
          <p:nvPr/>
        </p:nvCxnSpPr>
        <p:spPr>
          <a:xfrm flipH="1" flipV="1">
            <a:off x="6968586" y="1337391"/>
            <a:ext cx="615352" cy="3688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89377D-0B24-E55A-A096-098E6F66A7FA}"/>
              </a:ext>
            </a:extLst>
          </p:cNvPr>
          <p:cNvSpPr txBox="1"/>
          <p:nvPr/>
        </p:nvSpPr>
        <p:spPr>
          <a:xfrm>
            <a:off x="4432552" y="980507"/>
            <a:ext cx="4178048" cy="400110"/>
          </a:xfrm>
          <a:prstGeom prst="rect">
            <a:avLst/>
          </a:prstGeom>
          <a:noFill/>
        </p:spPr>
        <p:txBody>
          <a:bodyPr wrap="square" rtlCol="0">
            <a:spAutoFit/>
          </a:bodyPr>
          <a:lstStyle/>
          <a:p>
            <a:r>
              <a:rPr lang="tr-TR" sz="2000" b="1" dirty="0">
                <a:solidFill>
                  <a:srgbClr val="FF0000"/>
                </a:solidFill>
              </a:rPr>
              <a:t>Heat Transfer Coefficient (W/m</a:t>
            </a:r>
            <a:r>
              <a:rPr lang="tr-TR" sz="2000" b="1" baseline="30000" dirty="0">
                <a:solidFill>
                  <a:srgbClr val="FF0000"/>
                </a:solidFill>
              </a:rPr>
              <a:t>2</a:t>
            </a:r>
            <a:r>
              <a:rPr lang="tr-TR" sz="2000" b="1" dirty="0">
                <a:solidFill>
                  <a:srgbClr val="FF0000"/>
                </a:solidFill>
              </a:rPr>
              <a:t>-K)</a:t>
            </a:r>
          </a:p>
        </p:txBody>
      </p:sp>
      <p:sp>
        <p:nvSpPr>
          <p:cNvPr id="18" name="Oval 17">
            <a:extLst>
              <a:ext uri="{FF2B5EF4-FFF2-40B4-BE49-F238E27FC236}">
                <a16:creationId xmlns:a16="http://schemas.microsoft.com/office/drawing/2014/main" id="{3E9F72FE-CFAB-180D-6BFC-770D5F8CB385}"/>
              </a:ext>
            </a:extLst>
          </p:cNvPr>
          <p:cNvSpPr/>
          <p:nvPr/>
        </p:nvSpPr>
        <p:spPr>
          <a:xfrm>
            <a:off x="7997729" y="1723638"/>
            <a:ext cx="403122" cy="63990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Straight Arrow Connector 18">
            <a:extLst>
              <a:ext uri="{FF2B5EF4-FFF2-40B4-BE49-F238E27FC236}">
                <a16:creationId xmlns:a16="http://schemas.microsoft.com/office/drawing/2014/main" id="{02090819-A910-E396-2EE5-14967EFF3D4B}"/>
              </a:ext>
            </a:extLst>
          </p:cNvPr>
          <p:cNvCxnSpPr>
            <a:cxnSpLocks/>
            <a:stCxn id="18" idx="0"/>
          </p:cNvCxnSpPr>
          <p:nvPr/>
        </p:nvCxnSpPr>
        <p:spPr>
          <a:xfrm flipV="1">
            <a:off x="8199290" y="1389977"/>
            <a:ext cx="580273" cy="33366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B11827C-9EC3-A179-D607-222EFE1E0E0A}"/>
              </a:ext>
            </a:extLst>
          </p:cNvPr>
          <p:cNvSpPr txBox="1"/>
          <p:nvPr/>
        </p:nvSpPr>
        <p:spPr>
          <a:xfrm>
            <a:off x="8689938" y="1070527"/>
            <a:ext cx="2400867" cy="400110"/>
          </a:xfrm>
          <a:prstGeom prst="rect">
            <a:avLst/>
          </a:prstGeom>
          <a:noFill/>
        </p:spPr>
        <p:txBody>
          <a:bodyPr wrap="square" rtlCol="0">
            <a:spAutoFit/>
          </a:bodyPr>
          <a:lstStyle/>
          <a:p>
            <a:r>
              <a:rPr lang="tr-TR" sz="2000" b="1" dirty="0">
                <a:solidFill>
                  <a:srgbClr val="0000FF"/>
                </a:solidFill>
              </a:rPr>
              <a:t>Surface Area (m</a:t>
            </a:r>
            <a:r>
              <a:rPr lang="tr-TR" sz="2000" b="1" baseline="30000" dirty="0">
                <a:solidFill>
                  <a:srgbClr val="0000FF"/>
                </a:solidFill>
              </a:rPr>
              <a:t>2</a:t>
            </a:r>
            <a:r>
              <a:rPr lang="tr-TR" sz="2000" b="1" dirty="0">
                <a:solidFill>
                  <a:srgbClr val="0000FF"/>
                </a:solidFill>
              </a:rPr>
              <a:t>)</a:t>
            </a:r>
          </a:p>
        </p:txBody>
      </p:sp>
      <p:sp>
        <p:nvSpPr>
          <p:cNvPr id="23" name="Oval 22">
            <a:extLst>
              <a:ext uri="{FF2B5EF4-FFF2-40B4-BE49-F238E27FC236}">
                <a16:creationId xmlns:a16="http://schemas.microsoft.com/office/drawing/2014/main" id="{F025F111-89D8-784D-5384-BDE4644AAF52}"/>
              </a:ext>
            </a:extLst>
          </p:cNvPr>
          <p:cNvSpPr/>
          <p:nvPr/>
        </p:nvSpPr>
        <p:spPr>
          <a:xfrm>
            <a:off x="8689937" y="1739794"/>
            <a:ext cx="493391" cy="63990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 name="Straight Arrow Connector 23">
            <a:extLst>
              <a:ext uri="{FF2B5EF4-FFF2-40B4-BE49-F238E27FC236}">
                <a16:creationId xmlns:a16="http://schemas.microsoft.com/office/drawing/2014/main" id="{10F34821-CC26-E254-4985-8034B01363F1}"/>
              </a:ext>
            </a:extLst>
          </p:cNvPr>
          <p:cNvCxnSpPr>
            <a:cxnSpLocks/>
          </p:cNvCxnSpPr>
          <p:nvPr/>
        </p:nvCxnSpPr>
        <p:spPr>
          <a:xfrm>
            <a:off x="8877193" y="2355550"/>
            <a:ext cx="54832" cy="56812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259FD4-9DA5-12AF-9F23-99DF1532B531}"/>
              </a:ext>
            </a:extLst>
          </p:cNvPr>
          <p:cNvSpPr txBox="1"/>
          <p:nvPr/>
        </p:nvSpPr>
        <p:spPr>
          <a:xfrm>
            <a:off x="8409803" y="2890141"/>
            <a:ext cx="3202340" cy="400110"/>
          </a:xfrm>
          <a:prstGeom prst="rect">
            <a:avLst/>
          </a:prstGeom>
          <a:noFill/>
        </p:spPr>
        <p:txBody>
          <a:bodyPr wrap="square" rtlCol="0">
            <a:spAutoFit/>
          </a:bodyPr>
          <a:lstStyle/>
          <a:p>
            <a:r>
              <a:rPr lang="tr-TR" sz="2000" b="1" dirty="0">
                <a:solidFill>
                  <a:srgbClr val="FF0066"/>
                </a:solidFill>
              </a:rPr>
              <a:t>Surface Temperature (K)</a:t>
            </a:r>
          </a:p>
        </p:txBody>
      </p:sp>
      <p:sp>
        <p:nvSpPr>
          <p:cNvPr id="30" name="Oval 29">
            <a:extLst>
              <a:ext uri="{FF2B5EF4-FFF2-40B4-BE49-F238E27FC236}">
                <a16:creationId xmlns:a16="http://schemas.microsoft.com/office/drawing/2014/main" id="{711DCA23-DBCC-F437-7CFD-04991A3840FA}"/>
              </a:ext>
            </a:extLst>
          </p:cNvPr>
          <p:cNvSpPr/>
          <p:nvPr/>
        </p:nvSpPr>
        <p:spPr>
          <a:xfrm>
            <a:off x="9643675" y="1706261"/>
            <a:ext cx="580273" cy="639909"/>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1" name="Straight Arrow Connector 30">
            <a:extLst>
              <a:ext uri="{FF2B5EF4-FFF2-40B4-BE49-F238E27FC236}">
                <a16:creationId xmlns:a16="http://schemas.microsoft.com/office/drawing/2014/main" id="{EE3D7C51-9CE8-0FB0-598D-72AD537BD007}"/>
              </a:ext>
            </a:extLst>
          </p:cNvPr>
          <p:cNvCxnSpPr>
            <a:cxnSpLocks/>
          </p:cNvCxnSpPr>
          <p:nvPr/>
        </p:nvCxnSpPr>
        <p:spPr>
          <a:xfrm>
            <a:off x="10055971" y="2316877"/>
            <a:ext cx="118878" cy="231471"/>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69BB7B-B99D-BC11-17A5-B6C0E3421117}"/>
              </a:ext>
            </a:extLst>
          </p:cNvPr>
          <p:cNvSpPr txBox="1"/>
          <p:nvPr/>
        </p:nvSpPr>
        <p:spPr>
          <a:xfrm>
            <a:off x="9470496" y="2507937"/>
            <a:ext cx="3202340" cy="400110"/>
          </a:xfrm>
          <a:prstGeom prst="rect">
            <a:avLst/>
          </a:prstGeom>
          <a:noFill/>
        </p:spPr>
        <p:txBody>
          <a:bodyPr wrap="square" rtlCol="0">
            <a:spAutoFit/>
          </a:bodyPr>
          <a:lstStyle/>
          <a:p>
            <a:r>
              <a:rPr lang="tr-TR" sz="2000" b="1" dirty="0">
                <a:solidFill>
                  <a:srgbClr val="FF6600"/>
                </a:solidFill>
              </a:rPr>
              <a:t>Fluid Temperature (K)</a:t>
            </a:r>
          </a:p>
        </p:txBody>
      </p:sp>
    </p:spTree>
    <p:extLst>
      <p:ext uri="{BB962C8B-B14F-4D97-AF65-F5344CB8AC3E}">
        <p14:creationId xmlns:p14="http://schemas.microsoft.com/office/powerpoint/2010/main" val="2944487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1325</Words>
  <Application>Microsoft Office PowerPoint</Application>
  <PresentationFormat>Geniş ekran</PresentationFormat>
  <Paragraphs>183</Paragraphs>
  <Slides>20</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Cambria Math</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SYSTEM DESIGN 2023-2024 / SPRING</dc:title>
  <dc:creator>mertatak</dc:creator>
  <cp:lastModifiedBy>Yağmur Nalbant</cp:lastModifiedBy>
  <cp:revision>162</cp:revision>
  <dcterms:created xsi:type="dcterms:W3CDTF">2023-01-06T13:00:28Z</dcterms:created>
  <dcterms:modified xsi:type="dcterms:W3CDTF">2025-10-03T09:59:46Z</dcterms:modified>
</cp:coreProperties>
</file>