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  <p:sldId id="257" r:id="rId7"/>
    <p:sldId id="262" r:id="rId8"/>
    <p:sldId id="278" r:id="rId9"/>
    <p:sldId id="279" r:id="rId10"/>
    <p:sldId id="281" r:id="rId11"/>
    <p:sldId id="280" r:id="rId12"/>
    <p:sldId id="264" r:id="rId13"/>
    <p:sldId id="263" r:id="rId14"/>
    <p:sldId id="265" r:id="rId15"/>
    <p:sldId id="266" r:id="rId16"/>
    <p:sldId id="267" r:id="rId17"/>
    <p:sldId id="268" r:id="rId18"/>
    <p:sldId id="275" r:id="rId19"/>
    <p:sldId id="276" r:id="rId20"/>
    <p:sldId id="277" r:id="rId21"/>
    <p:sldId id="269" r:id="rId22"/>
    <p:sldId id="270" r:id="rId23"/>
    <p:sldId id="271" r:id="rId24"/>
    <p:sldId id="272" r:id="rId25"/>
    <p:sldId id="273" r:id="rId26"/>
    <p:sldId id="274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D4B6-E392-436B-9421-174A4BDC80C5}" type="datetimeFigureOut">
              <a:rPr lang="tr-TR" smtClean="0"/>
              <a:t>3.12.2024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0695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D4B6-E392-436B-9421-174A4BDC80C5}" type="datetimeFigureOut">
              <a:rPr lang="tr-TR" smtClean="0"/>
              <a:t>3.12.2024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2904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D4B6-E392-436B-9421-174A4BDC80C5}" type="datetimeFigureOut">
              <a:rPr lang="tr-TR" smtClean="0"/>
              <a:t>3.12.2024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3925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D4B6-E392-436B-9421-174A4BDC80C5}" type="datetimeFigureOut">
              <a:rPr lang="tr-TR" smtClean="0"/>
              <a:t>3.12.2024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988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D4B6-E392-436B-9421-174A4BDC80C5}" type="datetimeFigureOut">
              <a:rPr lang="tr-TR" smtClean="0"/>
              <a:t>3.12.2024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7124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D4B6-E392-436B-9421-174A4BDC80C5}" type="datetimeFigureOut">
              <a:rPr lang="tr-TR" smtClean="0"/>
              <a:t>3.12.2024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0564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D4B6-E392-436B-9421-174A4BDC80C5}" type="datetimeFigureOut">
              <a:rPr lang="tr-TR" smtClean="0"/>
              <a:t>3.12.2024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7568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D4B6-E392-436B-9421-174A4BDC80C5}" type="datetimeFigureOut">
              <a:rPr lang="tr-TR" smtClean="0"/>
              <a:t>3.12.2024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4920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D4B6-E392-436B-9421-174A4BDC80C5}" type="datetimeFigureOut">
              <a:rPr lang="tr-TR" smtClean="0"/>
              <a:t>3.12.2024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236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D4B6-E392-436B-9421-174A4BDC80C5}" type="datetimeFigureOut">
              <a:rPr lang="tr-TR" smtClean="0"/>
              <a:t>3.12.2024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8633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D4B6-E392-436B-9421-174A4BDC80C5}" type="datetimeFigureOut">
              <a:rPr lang="tr-TR" smtClean="0"/>
              <a:t>3.12.2024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8194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0D4B6-E392-436B-9421-174A4BDC80C5}" type="datetimeFigureOut">
              <a:rPr lang="tr-TR" smtClean="0"/>
              <a:t>3.12.2024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2495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TÜRKÇE DERSİ</a:t>
            </a: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0170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99126"/>
            <a:ext cx="10515600" cy="529243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Okul-da-ki çocuk-</a:t>
            </a:r>
            <a:r>
              <a:rPr lang="tr-TR" b="1" dirty="0" err="1"/>
              <a:t>lar</a:t>
            </a:r>
            <a:r>
              <a:rPr lang="tr-TR" b="1" dirty="0"/>
              <a:t>-ı </a:t>
            </a:r>
            <a:r>
              <a:rPr lang="tr-TR" dirty="0"/>
              <a:t>gör-</a:t>
            </a:r>
            <a:r>
              <a:rPr lang="tr-TR" dirty="0" err="1"/>
              <a:t>ü.yor</a:t>
            </a:r>
            <a:r>
              <a:rPr lang="tr-TR" dirty="0"/>
              <a:t> mu-sun?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Can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see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boys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school</a:t>
            </a:r>
            <a:r>
              <a:rPr lang="tr-TR" dirty="0"/>
              <a:t>? </a:t>
            </a:r>
            <a:r>
              <a:rPr lang="tr-TR" dirty="0" smtClean="0"/>
              <a:t>(</a:t>
            </a:r>
            <a:r>
              <a:rPr lang="tr-TR" dirty="0" err="1" smtClean="0"/>
              <a:t>determiner</a:t>
            </a:r>
            <a:r>
              <a:rPr lang="tr-TR" dirty="0" smtClean="0"/>
              <a:t> </a:t>
            </a:r>
            <a:r>
              <a:rPr lang="tr-TR" dirty="0" err="1" smtClean="0"/>
              <a:t>phrase</a:t>
            </a:r>
            <a:r>
              <a:rPr lang="tr-TR" dirty="0" smtClean="0"/>
              <a:t>)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Kitap-</a:t>
            </a:r>
            <a:r>
              <a:rPr lang="tr-TR" dirty="0" err="1" smtClean="0"/>
              <a:t>lar</a:t>
            </a:r>
            <a:r>
              <a:rPr lang="tr-TR" dirty="0" smtClean="0"/>
              <a:t> </a:t>
            </a:r>
            <a:r>
              <a:rPr lang="tr-TR" dirty="0"/>
              <a:t>masa-da.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(ki*</a:t>
            </a:r>
            <a:r>
              <a:rPr lang="tr-TR" i="1" dirty="0"/>
              <a:t>tap*</a:t>
            </a:r>
            <a:r>
              <a:rPr lang="tr-TR" i="1" dirty="0" err="1"/>
              <a:t>lar</a:t>
            </a:r>
            <a:r>
              <a:rPr lang="tr-TR" i="1" dirty="0"/>
              <a:t> </a:t>
            </a:r>
            <a:r>
              <a:rPr lang="tr-TR" dirty="0"/>
              <a:t>/ </a:t>
            </a:r>
            <a:r>
              <a:rPr lang="tr-TR" dirty="0" err="1"/>
              <a:t>ma</a:t>
            </a:r>
            <a:r>
              <a:rPr lang="tr-TR" i="1" dirty="0"/>
              <a:t>*</a:t>
            </a:r>
            <a:r>
              <a:rPr lang="tr-TR" i="1" dirty="0" err="1"/>
              <a:t>sa</a:t>
            </a:r>
            <a:r>
              <a:rPr lang="tr-TR" i="1" dirty="0"/>
              <a:t>*</a:t>
            </a:r>
            <a:r>
              <a:rPr lang="tr-TR" b="1" i="1" dirty="0"/>
              <a:t>da </a:t>
            </a:r>
            <a:r>
              <a:rPr lang="tr-TR" dirty="0"/>
              <a:t>↷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books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b="1" dirty="0"/>
              <a:t>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table</a:t>
            </a:r>
            <a:r>
              <a:rPr lang="tr-TR" dirty="0"/>
              <a:t>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Masa-da-ki </a:t>
            </a:r>
            <a:r>
              <a:rPr lang="tr-TR" dirty="0"/>
              <a:t>kitap-</a:t>
            </a:r>
            <a:r>
              <a:rPr lang="tr-TR" dirty="0" err="1"/>
              <a:t>lar</a:t>
            </a:r>
            <a:r>
              <a:rPr lang="tr-TR" dirty="0"/>
              <a:t> sen-in mi?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 err="1"/>
              <a:t>ma</a:t>
            </a:r>
            <a:r>
              <a:rPr lang="tr-TR" dirty="0"/>
              <a:t>*</a:t>
            </a:r>
            <a:r>
              <a:rPr lang="tr-TR" i="1" dirty="0" err="1"/>
              <a:t>sa</a:t>
            </a:r>
            <a:r>
              <a:rPr lang="tr-TR" i="1" dirty="0"/>
              <a:t>*da*</a:t>
            </a:r>
            <a:r>
              <a:rPr lang="tr-TR" b="1" i="1" dirty="0"/>
              <a:t>ki </a:t>
            </a:r>
            <a:r>
              <a:rPr lang="tr-TR" dirty="0"/>
              <a:t>/ ki*</a:t>
            </a:r>
            <a:r>
              <a:rPr lang="tr-TR" i="1" dirty="0"/>
              <a:t>tap*</a:t>
            </a:r>
            <a:r>
              <a:rPr lang="tr-TR" i="1" dirty="0" err="1"/>
              <a:t>lar</a:t>
            </a:r>
            <a:r>
              <a:rPr lang="tr-TR" i="1" dirty="0"/>
              <a:t> </a:t>
            </a:r>
            <a:r>
              <a:rPr lang="tr-TR" dirty="0"/>
              <a:t>/ se</a:t>
            </a:r>
            <a:r>
              <a:rPr lang="tr-TR" i="1" dirty="0"/>
              <a:t>*</a:t>
            </a:r>
            <a:r>
              <a:rPr lang="tr-TR" b="1" i="1" dirty="0" err="1"/>
              <a:t>nin</a:t>
            </a:r>
            <a:r>
              <a:rPr lang="tr-TR" b="1" i="1" dirty="0"/>
              <a:t> </a:t>
            </a:r>
            <a:r>
              <a:rPr lang="tr-TR" dirty="0"/>
              <a:t>/ </a:t>
            </a:r>
            <a:r>
              <a:rPr lang="tr-TR" i="1" dirty="0"/>
              <a:t>mi </a:t>
            </a:r>
            <a:r>
              <a:rPr lang="tr-TR" dirty="0"/>
              <a:t>↷) 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books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table</a:t>
            </a:r>
            <a:r>
              <a:rPr lang="tr-TR" dirty="0"/>
              <a:t> </a:t>
            </a:r>
            <a:r>
              <a:rPr lang="tr-TR" dirty="0" err="1"/>
              <a:t>yours</a:t>
            </a:r>
            <a:r>
              <a:rPr lang="tr-TR" dirty="0"/>
              <a:t>?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364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794327"/>
            <a:ext cx="10515600" cy="53826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Mary masa-da </a:t>
            </a:r>
            <a:r>
              <a:rPr lang="en-US" dirty="0" err="1"/>
              <a:t>otur-u.yor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i="1" dirty="0" err="1"/>
              <a:t>mary</a:t>
            </a:r>
            <a:r>
              <a:rPr lang="en-US" i="1" dirty="0"/>
              <a:t> </a:t>
            </a:r>
            <a:r>
              <a:rPr lang="en-US" dirty="0"/>
              <a:t>/ ma*</a:t>
            </a:r>
            <a:r>
              <a:rPr lang="en-US" i="1" dirty="0" err="1"/>
              <a:t>sa</a:t>
            </a:r>
            <a:r>
              <a:rPr lang="en-US" dirty="0"/>
              <a:t>*</a:t>
            </a:r>
            <a:r>
              <a:rPr lang="en-US" b="1" i="1" dirty="0"/>
              <a:t>da </a:t>
            </a:r>
            <a:r>
              <a:rPr lang="en-US" dirty="0"/>
              <a:t>/ </a:t>
            </a:r>
            <a:r>
              <a:rPr lang="en-US" i="1" dirty="0"/>
              <a:t>o*</a:t>
            </a:r>
            <a:r>
              <a:rPr lang="en-US" i="1" dirty="0" err="1"/>
              <a:t>tu</a:t>
            </a:r>
            <a:r>
              <a:rPr lang="en-US" i="1" dirty="0"/>
              <a:t>*</a:t>
            </a:r>
            <a:r>
              <a:rPr lang="en-US" i="1" dirty="0" err="1"/>
              <a:t>ru</a:t>
            </a:r>
            <a:r>
              <a:rPr lang="en-US" i="1" dirty="0"/>
              <a:t>*</a:t>
            </a:r>
            <a:r>
              <a:rPr lang="en-US" i="1" dirty="0" err="1"/>
              <a:t>yor</a:t>
            </a:r>
            <a:r>
              <a:rPr lang="en-US" i="1" dirty="0"/>
              <a:t> </a:t>
            </a:r>
            <a:r>
              <a:rPr lang="en-US" dirty="0"/>
              <a:t>↷) Mary is sitting </a:t>
            </a:r>
            <a:r>
              <a:rPr lang="en-US" b="1" dirty="0"/>
              <a:t>at </a:t>
            </a:r>
            <a:r>
              <a:rPr lang="en-US" dirty="0"/>
              <a:t>the table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Mr</a:t>
            </a:r>
            <a:r>
              <a:rPr lang="en-US" dirty="0"/>
              <a:t>. Brown </a:t>
            </a:r>
            <a:r>
              <a:rPr lang="en-US" dirty="0" err="1"/>
              <a:t>hastane</a:t>
            </a:r>
            <a:r>
              <a:rPr lang="en-US" dirty="0"/>
              <a:t>-de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i="1" dirty="0" err="1"/>
              <a:t>mis</a:t>
            </a:r>
            <a:r>
              <a:rPr lang="en-US" i="1" dirty="0"/>
              <a:t>*</a:t>
            </a:r>
            <a:r>
              <a:rPr lang="en-US" i="1" dirty="0" err="1"/>
              <a:t>tr</a:t>
            </a:r>
            <a:r>
              <a:rPr lang="en-US" i="1" dirty="0"/>
              <a:t> </a:t>
            </a:r>
            <a:r>
              <a:rPr lang="en-US" dirty="0"/>
              <a:t>/ </a:t>
            </a:r>
            <a:r>
              <a:rPr lang="en-US" i="1" dirty="0"/>
              <a:t>brown </a:t>
            </a:r>
            <a:r>
              <a:rPr lang="en-US" dirty="0"/>
              <a:t>/ has</a:t>
            </a:r>
            <a:r>
              <a:rPr lang="en-US" i="1" dirty="0"/>
              <a:t>*ta</a:t>
            </a:r>
            <a:r>
              <a:rPr lang="en-US" b="1" i="1" dirty="0"/>
              <a:t>:</a:t>
            </a:r>
            <a:r>
              <a:rPr lang="en-US" i="1" dirty="0"/>
              <a:t>*ne</a:t>
            </a:r>
            <a:r>
              <a:rPr lang="en-US" b="1" i="1" dirty="0"/>
              <a:t>*de </a:t>
            </a:r>
            <a:r>
              <a:rPr lang="en-US" dirty="0"/>
              <a:t>↷) Mr. Brown is </a:t>
            </a:r>
            <a:r>
              <a:rPr lang="en-US" b="1" dirty="0"/>
              <a:t>in </a:t>
            </a:r>
            <a:r>
              <a:rPr lang="en-US" dirty="0"/>
              <a:t>hospital. (He is there to be cured.)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Sen-in </a:t>
            </a:r>
            <a:r>
              <a:rPr lang="tr-TR" dirty="0"/>
              <a:t>kitap-</a:t>
            </a:r>
            <a:r>
              <a:rPr lang="tr-TR" dirty="0" err="1"/>
              <a:t>ın</a:t>
            </a:r>
            <a:r>
              <a:rPr lang="tr-TR" dirty="0"/>
              <a:t> ben-de. </a:t>
            </a:r>
          </a:p>
          <a:p>
            <a:pPr marL="0" indent="0">
              <a:buNone/>
            </a:pPr>
            <a:r>
              <a:rPr lang="tr-TR" dirty="0"/>
              <a:t>(se</a:t>
            </a:r>
            <a:r>
              <a:rPr lang="tr-TR" i="1" dirty="0"/>
              <a:t>*</a:t>
            </a:r>
            <a:r>
              <a:rPr lang="tr-TR" i="1" dirty="0" err="1"/>
              <a:t>nin</a:t>
            </a:r>
            <a:r>
              <a:rPr lang="tr-TR" i="1" dirty="0"/>
              <a:t> </a:t>
            </a:r>
            <a:r>
              <a:rPr lang="tr-TR" dirty="0"/>
              <a:t>/ ki*</a:t>
            </a:r>
            <a:r>
              <a:rPr lang="tr-TR" i="1" dirty="0"/>
              <a:t>ta*</a:t>
            </a:r>
            <a:r>
              <a:rPr lang="tr-TR" i="1" dirty="0" err="1"/>
              <a:t>bın</a:t>
            </a:r>
            <a:r>
              <a:rPr lang="tr-TR" i="1" dirty="0"/>
              <a:t> </a:t>
            </a:r>
            <a:r>
              <a:rPr lang="tr-TR" dirty="0"/>
              <a:t>/ ben</a:t>
            </a:r>
            <a:r>
              <a:rPr lang="tr-TR" i="1" dirty="0"/>
              <a:t>*</a:t>
            </a:r>
            <a:r>
              <a:rPr lang="tr-TR" b="1" i="1" dirty="0"/>
              <a:t>de </a:t>
            </a:r>
            <a:r>
              <a:rPr lang="tr-TR" dirty="0"/>
              <a:t>↷) </a:t>
            </a:r>
          </a:p>
          <a:p>
            <a:pPr marL="0" indent="0">
              <a:buNone/>
            </a:pPr>
            <a:r>
              <a:rPr lang="en-US" dirty="0"/>
              <a:t>Your book is with me.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494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Olumsuzluk (</a:t>
            </a:r>
            <a:r>
              <a:rPr lang="tr-TR" dirty="0" err="1" smtClean="0"/>
              <a:t>Negative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0" indent="0">
              <a:buNone/>
            </a:pPr>
            <a:r>
              <a:rPr lang="tr-TR" u="sng" dirty="0" smtClean="0"/>
              <a:t>İsim + değil / yok / -sız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Güzel değil.</a:t>
            </a:r>
          </a:p>
          <a:p>
            <a:pPr marL="0" indent="0">
              <a:buNone/>
            </a:pPr>
            <a:r>
              <a:rPr lang="tr-TR" dirty="0" smtClean="0"/>
              <a:t>Sınıfta kedi yok.</a:t>
            </a:r>
          </a:p>
          <a:p>
            <a:pPr marL="0" indent="0">
              <a:buNone/>
            </a:pPr>
            <a:r>
              <a:rPr lang="tr-TR" dirty="0" smtClean="0"/>
              <a:t>Burası havasız.</a:t>
            </a:r>
          </a:p>
          <a:p>
            <a:pPr marL="0" indent="0">
              <a:buNone/>
            </a:pPr>
            <a:r>
              <a:rPr lang="tr-TR" dirty="0" smtClean="0"/>
              <a:t>Param yok. </a:t>
            </a:r>
          </a:p>
          <a:p>
            <a:pPr marL="0" indent="0">
              <a:buNone/>
            </a:pPr>
            <a:r>
              <a:rPr lang="tr-TR" dirty="0" smtClean="0"/>
              <a:t>Yemek tatsız.</a:t>
            </a:r>
          </a:p>
          <a:p>
            <a:pPr marL="0" indent="0">
              <a:buNone/>
            </a:pPr>
            <a:r>
              <a:rPr lang="tr-TR" dirty="0" smtClean="0"/>
              <a:t>Güneş yok.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Susuz.</a:t>
            </a:r>
          </a:p>
          <a:p>
            <a:pPr marL="0" indent="0">
              <a:buNone/>
            </a:pPr>
            <a:r>
              <a:rPr lang="tr-TR" dirty="0" smtClean="0"/>
              <a:t>Onun arkadaşı yoktur.</a:t>
            </a:r>
          </a:p>
          <a:p>
            <a:pPr marL="0" indent="0">
              <a:buNone/>
            </a:pPr>
            <a:r>
              <a:rPr lang="tr-TR" dirty="0" smtClean="0"/>
              <a:t>Çanta burada değil.</a:t>
            </a:r>
          </a:p>
          <a:p>
            <a:pPr marL="0" indent="0">
              <a:buNone/>
            </a:pPr>
            <a:r>
              <a:rPr lang="tr-TR" dirty="0" smtClean="0"/>
              <a:t>Yedek kalem yok.</a:t>
            </a:r>
          </a:p>
          <a:p>
            <a:pPr marL="0" indent="0">
              <a:buNone/>
            </a:pPr>
            <a:r>
              <a:rPr lang="tr-TR" dirty="0" smtClean="0"/>
              <a:t>Sağlıksızım.</a:t>
            </a:r>
          </a:p>
          <a:p>
            <a:pPr marL="0" indent="0">
              <a:buNone/>
            </a:pPr>
            <a:r>
              <a:rPr lang="tr-TR" dirty="0" smtClean="0"/>
              <a:t>Çocuğun ailesi yok.</a:t>
            </a:r>
          </a:p>
          <a:p>
            <a:pPr marL="0" indent="0">
              <a:buNone/>
            </a:pPr>
            <a:r>
              <a:rPr lang="tr-TR" dirty="0" smtClean="0"/>
              <a:t>O kimsesiz.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081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18836"/>
            <a:ext cx="10515600" cy="5558127"/>
          </a:xfrm>
        </p:spPr>
        <p:txBody>
          <a:bodyPr numCol="2"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Fiil + -</a:t>
            </a:r>
            <a:r>
              <a:rPr lang="tr-TR" dirty="0" err="1" smtClean="0"/>
              <a:t>ma</a:t>
            </a:r>
            <a:r>
              <a:rPr lang="tr-TR" dirty="0" smtClean="0"/>
              <a:t>, -me (-mı, -mi, -mu, -mü)</a:t>
            </a:r>
          </a:p>
          <a:p>
            <a:pPr marL="0" indent="0">
              <a:lnSpc>
                <a:spcPct val="150000"/>
              </a:lnSpc>
              <a:buNone/>
            </a:pP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Gel-mi-yor. (O gelmiyor.)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Yap-</a:t>
            </a:r>
            <a:r>
              <a:rPr lang="tr-TR" dirty="0" err="1" smtClean="0"/>
              <a:t>ma</a:t>
            </a:r>
            <a:r>
              <a:rPr lang="tr-TR" dirty="0" smtClean="0"/>
              <a:t>-m. (Ben yapmam.)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Konuş-</a:t>
            </a:r>
            <a:r>
              <a:rPr lang="tr-TR" dirty="0" err="1" smtClean="0"/>
              <a:t>ma</a:t>
            </a:r>
            <a:r>
              <a:rPr lang="tr-TR" dirty="0" smtClean="0"/>
              <a:t>. (Sen konuşma.)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Uyu-</a:t>
            </a:r>
            <a:r>
              <a:rPr lang="tr-TR" dirty="0" err="1" smtClean="0"/>
              <a:t>ma</a:t>
            </a:r>
            <a:r>
              <a:rPr lang="tr-TR" dirty="0" smtClean="0"/>
              <a:t>-sın. (O uyumasın.)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İste-me-di. (O istemedi.)</a:t>
            </a:r>
          </a:p>
          <a:p>
            <a:pPr marL="0" indent="0">
              <a:lnSpc>
                <a:spcPct val="150000"/>
              </a:lnSpc>
              <a:buNone/>
            </a:pPr>
            <a:endParaRPr lang="tr-TR" dirty="0"/>
          </a:p>
          <a:p>
            <a:pPr marL="0" indent="0">
              <a:lnSpc>
                <a:spcPct val="150000"/>
              </a:lnSpc>
              <a:buNone/>
            </a:pP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Bekle-me-m. (Ben beklemem.)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Çalış-mı-yor-sun. (Sen çalışmıyorsun.)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Gör-mü-yor-um. (Ben görmüyorum.)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Duy-</a:t>
            </a:r>
            <a:r>
              <a:rPr lang="tr-TR" dirty="0" err="1" smtClean="0"/>
              <a:t>ma</a:t>
            </a:r>
            <a:r>
              <a:rPr lang="tr-TR" dirty="0" smtClean="0"/>
              <a:t>-</a:t>
            </a:r>
            <a:r>
              <a:rPr lang="tr-TR" dirty="0" err="1" smtClean="0"/>
              <a:t>dık</a:t>
            </a:r>
            <a:r>
              <a:rPr lang="tr-TR" dirty="0" smtClean="0"/>
              <a:t>. (Biz duymadık.)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Ye-me-y-</a:t>
            </a:r>
            <a:r>
              <a:rPr lang="tr-TR" dirty="0" err="1" smtClean="0"/>
              <a:t>ecek</a:t>
            </a:r>
            <a:r>
              <a:rPr lang="tr-TR" dirty="0" smtClean="0"/>
              <a:t>-</a:t>
            </a:r>
            <a:r>
              <a:rPr lang="tr-TR" dirty="0" err="1" smtClean="0"/>
              <a:t>ler</a:t>
            </a:r>
            <a:r>
              <a:rPr lang="tr-TR" dirty="0" smtClean="0"/>
              <a:t>. (Onlar yemeyecekler.)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801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/>
              <a:t>Şimdiki</a:t>
            </a:r>
            <a:r>
              <a:rPr lang="fr-FR" b="1" dirty="0"/>
              <a:t> </a:t>
            </a:r>
            <a:r>
              <a:rPr lang="fr-FR" b="1" dirty="0" err="1"/>
              <a:t>Zaman</a:t>
            </a:r>
            <a:r>
              <a:rPr lang="fr-FR" b="1" dirty="0"/>
              <a:t> (</a:t>
            </a:r>
            <a:r>
              <a:rPr lang="fr-FR" b="1" dirty="0" err="1"/>
              <a:t>Present</a:t>
            </a:r>
            <a:r>
              <a:rPr lang="fr-FR" b="1" dirty="0"/>
              <a:t> </a:t>
            </a:r>
            <a:r>
              <a:rPr lang="fr-FR" b="1" dirty="0" err="1"/>
              <a:t>Continuous</a:t>
            </a:r>
            <a:r>
              <a:rPr lang="fr-FR" b="1" dirty="0"/>
              <a:t> </a:t>
            </a:r>
            <a:r>
              <a:rPr lang="fr-FR" b="1" dirty="0" err="1"/>
              <a:t>Tense</a:t>
            </a:r>
            <a:r>
              <a:rPr lang="fr-FR" b="1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691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Bu </a:t>
            </a:r>
            <a:r>
              <a:rPr lang="tr-TR" dirty="0"/>
              <a:t>zaman, tamamlanmamış, yapılmakta olan işleri anlatmak için kullanılır.</a:t>
            </a:r>
          </a:p>
          <a:p>
            <a:pPr marL="0" indent="0">
              <a:buNone/>
            </a:pPr>
            <a:r>
              <a:rPr lang="en-US" i="1" dirty="0"/>
              <a:t>The form is used to tell an action which began in the past and is still continuing at the moment of speaking</a:t>
            </a:r>
            <a:r>
              <a:rPr lang="en-US" i="1" dirty="0" smtClean="0"/>
              <a:t>.</a:t>
            </a: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 </a:t>
            </a:r>
          </a:p>
          <a:p>
            <a:pPr marL="0" indent="0">
              <a:buNone/>
            </a:pPr>
            <a:r>
              <a:rPr lang="tr-TR" i="1" dirty="0" smtClean="0"/>
              <a:t>Örnek: </a:t>
            </a:r>
          </a:p>
          <a:p>
            <a:pPr marL="0" indent="0">
              <a:buNone/>
            </a:pPr>
            <a:r>
              <a:rPr lang="tr-TR" dirty="0" smtClean="0"/>
              <a:t>Ders dinli</a:t>
            </a:r>
            <a:r>
              <a:rPr lang="tr-TR" dirty="0" smtClean="0">
                <a:solidFill>
                  <a:srgbClr val="FF0000"/>
                </a:solidFill>
              </a:rPr>
              <a:t>yor</a:t>
            </a:r>
            <a:r>
              <a:rPr lang="tr-TR" dirty="0" smtClean="0"/>
              <a:t>um.</a:t>
            </a:r>
          </a:p>
          <a:p>
            <a:pPr marL="0" indent="0">
              <a:buNone/>
            </a:pPr>
            <a:r>
              <a:rPr lang="tr-TR" dirty="0" smtClean="0"/>
              <a:t>Şimdi yemek yi</a:t>
            </a:r>
            <a:r>
              <a:rPr lang="tr-TR" dirty="0" smtClean="0">
                <a:solidFill>
                  <a:srgbClr val="FF0000"/>
                </a:solidFill>
              </a:rPr>
              <a:t>yor</a:t>
            </a:r>
            <a:r>
              <a:rPr lang="tr-TR" dirty="0" smtClean="0"/>
              <a:t>um.</a:t>
            </a:r>
          </a:p>
          <a:p>
            <a:pPr marL="0" indent="0">
              <a:buNone/>
            </a:pPr>
            <a:r>
              <a:rPr lang="tr-TR" dirty="0" smtClean="0"/>
              <a:t>Şu anda eve gidi</a:t>
            </a:r>
            <a:r>
              <a:rPr lang="tr-TR" dirty="0" smtClean="0">
                <a:solidFill>
                  <a:srgbClr val="FF0000"/>
                </a:solidFill>
              </a:rPr>
              <a:t>yor</a:t>
            </a:r>
            <a:r>
              <a:rPr lang="tr-TR" dirty="0" smtClean="0"/>
              <a:t>um.</a:t>
            </a:r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2460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78691"/>
            <a:ext cx="10515600" cy="5798271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tr-TR" sz="2000" b="1" dirty="0" smtClean="0"/>
              <a:t>	Olumlu 		Olumsuz 		Olumlu </a:t>
            </a:r>
            <a:r>
              <a:rPr lang="tr-TR" sz="2000" b="1" dirty="0"/>
              <a:t>Soru </a:t>
            </a:r>
            <a:r>
              <a:rPr lang="tr-TR" sz="2000" b="1" dirty="0" smtClean="0"/>
              <a:t>		Olumsuz </a:t>
            </a:r>
            <a:r>
              <a:rPr lang="tr-TR" sz="2000" b="1" dirty="0"/>
              <a:t>Soru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tr-TR" sz="2000" b="1" dirty="0"/>
              <a:t>Ben</a:t>
            </a:r>
            <a:r>
              <a:rPr lang="tr-TR" sz="2000" dirty="0"/>
              <a:t> </a:t>
            </a:r>
            <a:r>
              <a:rPr lang="tr-TR" sz="2000" dirty="0" smtClean="0"/>
              <a:t>	geliyorum 	gelmiyorum		geliyor </a:t>
            </a:r>
            <a:r>
              <a:rPr lang="tr-TR" sz="2000" dirty="0"/>
              <a:t>muyum </a:t>
            </a:r>
            <a:r>
              <a:rPr lang="tr-TR" sz="2000" dirty="0" smtClean="0"/>
              <a:t>		gelmiyor </a:t>
            </a:r>
            <a:r>
              <a:rPr lang="tr-TR" sz="2000" dirty="0"/>
              <a:t>muyum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nl-NL" sz="2000" b="1" dirty="0"/>
              <a:t>Sen</a:t>
            </a:r>
            <a:r>
              <a:rPr lang="nl-NL" sz="2000" dirty="0"/>
              <a:t> </a:t>
            </a:r>
            <a:r>
              <a:rPr lang="tr-TR" sz="2000" dirty="0" smtClean="0"/>
              <a:t>	</a:t>
            </a:r>
            <a:r>
              <a:rPr lang="nl-NL" sz="2000" dirty="0" smtClean="0"/>
              <a:t>geliyorsun </a:t>
            </a:r>
            <a:r>
              <a:rPr lang="tr-TR" sz="2000" dirty="0" smtClean="0"/>
              <a:t>	</a:t>
            </a:r>
            <a:r>
              <a:rPr lang="nl-NL" sz="2000" dirty="0" smtClean="0"/>
              <a:t>gelmiyorsun </a:t>
            </a:r>
            <a:r>
              <a:rPr lang="tr-TR" sz="2000" dirty="0" smtClean="0"/>
              <a:t>		</a:t>
            </a:r>
            <a:r>
              <a:rPr lang="nl-NL" sz="2000" dirty="0" smtClean="0"/>
              <a:t>geliyor </a:t>
            </a:r>
            <a:r>
              <a:rPr lang="nl-NL" sz="2000" dirty="0"/>
              <a:t>musun </a:t>
            </a:r>
            <a:r>
              <a:rPr lang="tr-TR" sz="2000" dirty="0" smtClean="0"/>
              <a:t>		</a:t>
            </a:r>
            <a:r>
              <a:rPr lang="nl-NL" sz="2000" dirty="0" smtClean="0"/>
              <a:t>gelmiyor </a:t>
            </a:r>
            <a:r>
              <a:rPr lang="nl-NL" sz="2000" dirty="0"/>
              <a:t>musun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de-DE" sz="2000" b="1" dirty="0"/>
              <a:t>O</a:t>
            </a:r>
            <a:r>
              <a:rPr lang="de-DE" sz="2000" dirty="0"/>
              <a:t> </a:t>
            </a:r>
            <a:r>
              <a:rPr lang="tr-TR" sz="2000" dirty="0" smtClean="0"/>
              <a:t>	</a:t>
            </a:r>
            <a:r>
              <a:rPr lang="de-DE" sz="2000" dirty="0" err="1" smtClean="0"/>
              <a:t>geliyor</a:t>
            </a:r>
            <a:r>
              <a:rPr lang="de-DE" sz="2000" dirty="0" smtClean="0"/>
              <a:t> </a:t>
            </a:r>
            <a:r>
              <a:rPr lang="tr-TR" sz="2000" dirty="0" smtClean="0"/>
              <a:t>		</a:t>
            </a:r>
            <a:r>
              <a:rPr lang="de-DE" sz="2000" dirty="0" err="1" smtClean="0"/>
              <a:t>gelmiyor</a:t>
            </a:r>
            <a:r>
              <a:rPr lang="de-DE" sz="2000" dirty="0" smtClean="0"/>
              <a:t> </a:t>
            </a:r>
            <a:r>
              <a:rPr lang="tr-TR" sz="2000" dirty="0" smtClean="0"/>
              <a:t>		</a:t>
            </a:r>
            <a:r>
              <a:rPr lang="de-DE" sz="2000" dirty="0" err="1" smtClean="0"/>
              <a:t>geliyor</a:t>
            </a:r>
            <a:r>
              <a:rPr lang="de-DE" sz="2000" dirty="0" smtClean="0"/>
              <a:t> </a:t>
            </a:r>
            <a:r>
              <a:rPr lang="de-DE" sz="2000" dirty="0" err="1"/>
              <a:t>mu</a:t>
            </a:r>
            <a:r>
              <a:rPr lang="de-DE" sz="2000" dirty="0"/>
              <a:t> </a:t>
            </a:r>
            <a:r>
              <a:rPr lang="tr-TR" sz="2000" dirty="0" smtClean="0"/>
              <a:t>		</a:t>
            </a:r>
            <a:r>
              <a:rPr lang="de-DE" sz="2000" dirty="0" err="1" smtClean="0"/>
              <a:t>gelmiyor</a:t>
            </a:r>
            <a:r>
              <a:rPr lang="de-DE" sz="2000" dirty="0" smtClean="0"/>
              <a:t> </a:t>
            </a:r>
            <a:r>
              <a:rPr lang="de-DE" sz="2000" dirty="0" err="1"/>
              <a:t>mu</a:t>
            </a:r>
            <a:endParaRPr lang="de-DE" sz="2000" dirty="0"/>
          </a:p>
          <a:p>
            <a:pPr marL="0" indent="0">
              <a:lnSpc>
                <a:spcPct val="200000"/>
              </a:lnSpc>
              <a:buNone/>
            </a:pPr>
            <a:r>
              <a:rPr lang="tr-TR" sz="2000" b="1" dirty="0"/>
              <a:t>Biz</a:t>
            </a:r>
            <a:r>
              <a:rPr lang="tr-TR" sz="2000" dirty="0"/>
              <a:t> </a:t>
            </a:r>
            <a:r>
              <a:rPr lang="tr-TR" sz="2000" dirty="0" smtClean="0"/>
              <a:t>	geliyoruz 	gelmiyoruz 		geliyor </a:t>
            </a:r>
            <a:r>
              <a:rPr lang="tr-TR" sz="2000" dirty="0"/>
              <a:t>muyuz </a:t>
            </a:r>
            <a:r>
              <a:rPr lang="tr-TR" sz="2000" dirty="0" smtClean="0"/>
              <a:t>		gelmiyor </a:t>
            </a:r>
            <a:r>
              <a:rPr lang="tr-TR" sz="2000" dirty="0"/>
              <a:t>muyuz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tr-TR" sz="2000" b="1" dirty="0"/>
              <a:t>Siz</a:t>
            </a:r>
            <a:r>
              <a:rPr lang="tr-TR" sz="2000" dirty="0"/>
              <a:t> </a:t>
            </a:r>
            <a:r>
              <a:rPr lang="tr-TR" sz="2000" dirty="0" smtClean="0"/>
              <a:t>	geliyorsunuz 	gelmiyorsunuz 		geliyor </a:t>
            </a:r>
            <a:r>
              <a:rPr lang="tr-TR" sz="2000" dirty="0"/>
              <a:t>musunuz </a:t>
            </a:r>
            <a:r>
              <a:rPr lang="tr-TR" sz="2000" dirty="0" smtClean="0"/>
              <a:t>		gelmiyor </a:t>
            </a:r>
            <a:r>
              <a:rPr lang="tr-TR" sz="2000" dirty="0"/>
              <a:t>musunuz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tr-TR" sz="2000" b="1" dirty="0"/>
              <a:t>Onlar</a:t>
            </a:r>
            <a:r>
              <a:rPr lang="tr-TR" sz="2000" dirty="0"/>
              <a:t> </a:t>
            </a:r>
            <a:r>
              <a:rPr lang="tr-TR" sz="2000" dirty="0" smtClean="0"/>
              <a:t>	geliyor(</a:t>
            </a:r>
            <a:r>
              <a:rPr lang="tr-TR" sz="2000" dirty="0" err="1" smtClean="0"/>
              <a:t>lar</a:t>
            </a:r>
            <a:r>
              <a:rPr lang="tr-TR" sz="2000" dirty="0"/>
              <a:t>) </a:t>
            </a:r>
            <a:r>
              <a:rPr lang="tr-TR" sz="2000" dirty="0" smtClean="0"/>
              <a:t>	gelmiyor(</a:t>
            </a:r>
            <a:r>
              <a:rPr lang="tr-TR" sz="2000" dirty="0" err="1" smtClean="0"/>
              <a:t>lar</a:t>
            </a:r>
            <a:r>
              <a:rPr lang="tr-TR" sz="2000" dirty="0"/>
              <a:t>) </a:t>
            </a:r>
            <a:r>
              <a:rPr lang="tr-TR" sz="2000" dirty="0" smtClean="0"/>
              <a:t>		geliyor(</a:t>
            </a:r>
            <a:r>
              <a:rPr lang="tr-TR" sz="2000" dirty="0" err="1" smtClean="0"/>
              <a:t>lar</a:t>
            </a:r>
            <a:r>
              <a:rPr lang="tr-TR" sz="2000" dirty="0"/>
              <a:t>) mı </a:t>
            </a:r>
            <a:r>
              <a:rPr lang="tr-TR" sz="2000" dirty="0" smtClean="0"/>
              <a:t>		gelmiyor(</a:t>
            </a:r>
            <a:r>
              <a:rPr lang="tr-TR" sz="2000" dirty="0" err="1" smtClean="0"/>
              <a:t>lar</a:t>
            </a:r>
            <a:r>
              <a:rPr lang="tr-TR" sz="2000" dirty="0"/>
              <a:t>) mı</a:t>
            </a:r>
          </a:p>
        </p:txBody>
      </p:sp>
    </p:spTree>
    <p:extLst>
      <p:ext uri="{BB962C8B-B14F-4D97-AF65-F5344CB8AC3E}">
        <p14:creationId xmlns:p14="http://schemas.microsoft.com/office/powerpoint/2010/main" val="146542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82255"/>
            <a:ext cx="10515600" cy="4994708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Bu </a:t>
            </a:r>
            <a:r>
              <a:rPr lang="tr-TR" dirty="0"/>
              <a:t>zaman, bazen yakın gelecekte yapılacak bir işi anlatmak için de kullanılır.</a:t>
            </a:r>
          </a:p>
          <a:p>
            <a:pPr marL="0" indent="0">
              <a:buNone/>
            </a:pPr>
            <a:r>
              <a:rPr lang="en-US" i="1" dirty="0"/>
              <a:t>This form is sometimes used to express an action which will take place in the near future</a:t>
            </a:r>
            <a:r>
              <a:rPr lang="en-US" i="1" dirty="0" smtClean="0"/>
              <a:t>.</a:t>
            </a:r>
            <a:endParaRPr lang="tr-TR" i="1" dirty="0" smtClean="0"/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Birazdan dersten çıkı</a:t>
            </a:r>
            <a:r>
              <a:rPr lang="tr-TR" i="1" dirty="0" smtClean="0">
                <a:solidFill>
                  <a:srgbClr val="FF0000"/>
                </a:solidFill>
              </a:rPr>
              <a:t>yor</a:t>
            </a:r>
            <a:r>
              <a:rPr lang="tr-TR" i="1" dirty="0" smtClean="0"/>
              <a:t>um.</a:t>
            </a:r>
          </a:p>
          <a:p>
            <a:pPr marL="0" indent="0">
              <a:buNone/>
            </a:pPr>
            <a:r>
              <a:rPr lang="tr-TR" i="1" dirty="0" smtClean="0"/>
              <a:t>Yarın geri dönü</a:t>
            </a:r>
            <a:r>
              <a:rPr lang="tr-TR" i="1" dirty="0" smtClean="0">
                <a:solidFill>
                  <a:srgbClr val="FF0000"/>
                </a:solidFill>
              </a:rPr>
              <a:t>yor</a:t>
            </a:r>
            <a:r>
              <a:rPr lang="tr-TR" i="1" dirty="0" smtClean="0"/>
              <a:t>uz.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191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14036"/>
            <a:ext cx="10515600" cy="5862927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/>
              <a:t>Bu zaman, bazen geniş zaman yerine kullanılır.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i="1" dirty="0"/>
              <a:t>This form is sometimes used instead of the simple present tense</a:t>
            </a:r>
            <a:r>
              <a:rPr lang="en-US" i="1" dirty="0" smtClean="0"/>
              <a:t>.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Seni sevi</a:t>
            </a:r>
            <a:r>
              <a:rPr lang="tr-TR" dirty="0" smtClean="0">
                <a:solidFill>
                  <a:srgbClr val="FF0000"/>
                </a:solidFill>
              </a:rPr>
              <a:t>yor</a:t>
            </a:r>
            <a:r>
              <a:rPr lang="tr-TR" dirty="0" smtClean="0"/>
              <a:t>um.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Atılım Üniversitesi</a:t>
            </a:r>
            <a:r>
              <a:rPr lang="tr-TR" dirty="0"/>
              <a:t>’</a:t>
            </a:r>
            <a:r>
              <a:rPr lang="tr-TR" dirty="0" smtClean="0"/>
              <a:t>nde oku</a:t>
            </a:r>
            <a:r>
              <a:rPr lang="tr-TR" dirty="0" smtClean="0">
                <a:solidFill>
                  <a:srgbClr val="FF0000"/>
                </a:solidFill>
              </a:rPr>
              <a:t>yor</a:t>
            </a:r>
            <a:r>
              <a:rPr lang="tr-TR" dirty="0" smtClean="0"/>
              <a:t>um.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Ankara’da yaşı</a:t>
            </a:r>
            <a:r>
              <a:rPr lang="tr-TR" dirty="0" smtClean="0">
                <a:solidFill>
                  <a:srgbClr val="FF0000"/>
                </a:solidFill>
              </a:rPr>
              <a:t>yo</a:t>
            </a:r>
            <a:r>
              <a:rPr lang="tr-TR" dirty="0" smtClean="0"/>
              <a:t>rum.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Her sabah süt içi</a:t>
            </a:r>
            <a:r>
              <a:rPr lang="tr-TR" dirty="0" smtClean="0">
                <a:solidFill>
                  <a:srgbClr val="FF0000"/>
                </a:solidFill>
              </a:rPr>
              <a:t>yor</a:t>
            </a:r>
            <a:r>
              <a:rPr lang="tr-TR" dirty="0" smtClean="0"/>
              <a:t>um.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Gece saat 11’de yatı</a:t>
            </a:r>
            <a:r>
              <a:rPr lang="tr-TR" dirty="0" smtClean="0">
                <a:solidFill>
                  <a:srgbClr val="FF0000"/>
                </a:solidFill>
              </a:rPr>
              <a:t>yor</a:t>
            </a:r>
            <a:r>
              <a:rPr lang="tr-TR" dirty="0" smtClean="0"/>
              <a:t>um.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Hep spor yapı</a:t>
            </a:r>
            <a:r>
              <a:rPr lang="tr-TR" dirty="0" smtClean="0">
                <a:solidFill>
                  <a:srgbClr val="FF0000"/>
                </a:solidFill>
              </a:rPr>
              <a:t>yor</a:t>
            </a:r>
            <a:r>
              <a:rPr lang="tr-TR" dirty="0" smtClean="0"/>
              <a:t>um.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228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78691"/>
            <a:ext cx="10515600" cy="614218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Some </a:t>
            </a:r>
            <a:r>
              <a:rPr lang="en-US" dirty="0"/>
              <a:t>verbs that </a:t>
            </a:r>
            <a:r>
              <a:rPr lang="en-US" b="1" dirty="0"/>
              <a:t>are not normally used </a:t>
            </a:r>
            <a:r>
              <a:rPr lang="en-US" dirty="0"/>
              <a:t>in continuous tenses in English are </a:t>
            </a:r>
            <a:r>
              <a:rPr lang="en-US" b="1" dirty="0"/>
              <a:t>especially </a:t>
            </a:r>
            <a:r>
              <a:rPr lang="en-US" dirty="0"/>
              <a:t>used in </a:t>
            </a:r>
            <a:r>
              <a:rPr lang="en-US" b="1" dirty="0"/>
              <a:t>continuous tenses </a:t>
            </a:r>
            <a:r>
              <a:rPr lang="en-US" dirty="0"/>
              <a:t>in Turkish, and strange to say, these verbs are </a:t>
            </a:r>
            <a:r>
              <a:rPr lang="en-US" b="1" dirty="0"/>
              <a:t>not </a:t>
            </a:r>
            <a:r>
              <a:rPr lang="en-US" dirty="0"/>
              <a:t>generally used in simple tenses. </a:t>
            </a: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Siz-i anla-</a:t>
            </a:r>
            <a:r>
              <a:rPr lang="tr-TR" dirty="0" err="1"/>
              <a:t>ı.yor</a:t>
            </a:r>
            <a:r>
              <a:rPr lang="tr-TR" dirty="0"/>
              <a:t>-um. (</a:t>
            </a:r>
            <a:r>
              <a:rPr lang="tr-TR" i="1" dirty="0"/>
              <a:t>si</a:t>
            </a:r>
            <a:r>
              <a:rPr lang="tr-TR" dirty="0"/>
              <a:t>*</a:t>
            </a:r>
            <a:r>
              <a:rPr lang="tr-TR" i="1" dirty="0" err="1"/>
              <a:t>zi</a:t>
            </a:r>
            <a:r>
              <a:rPr lang="tr-TR" i="1" dirty="0"/>
              <a:t> </a:t>
            </a:r>
            <a:r>
              <a:rPr lang="tr-TR" dirty="0"/>
              <a:t>/ </a:t>
            </a:r>
            <a:r>
              <a:rPr lang="tr-TR" i="1" dirty="0"/>
              <a:t>an*</a:t>
            </a:r>
            <a:r>
              <a:rPr lang="tr-TR" b="1" i="1" dirty="0" err="1"/>
              <a:t>lı</a:t>
            </a:r>
            <a:r>
              <a:rPr lang="tr-TR" i="1" dirty="0"/>
              <a:t>*yo</a:t>
            </a:r>
            <a:r>
              <a:rPr lang="tr-TR" dirty="0"/>
              <a:t>*</a:t>
            </a:r>
            <a:r>
              <a:rPr lang="tr-TR" i="1" dirty="0" err="1"/>
              <a:t>rum</a:t>
            </a:r>
            <a:r>
              <a:rPr lang="tr-TR" i="1" dirty="0"/>
              <a:t> </a:t>
            </a:r>
            <a:r>
              <a:rPr lang="tr-TR" dirty="0"/>
              <a:t>↷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 smtClean="0"/>
              <a:t>I </a:t>
            </a:r>
            <a:r>
              <a:rPr lang="tr-TR" dirty="0" err="1"/>
              <a:t>understand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Siz-i </a:t>
            </a:r>
            <a:r>
              <a:rPr lang="tr-TR" dirty="0"/>
              <a:t>an.la-</a:t>
            </a:r>
            <a:r>
              <a:rPr lang="tr-TR" dirty="0" err="1"/>
              <a:t>ma</a:t>
            </a:r>
            <a:r>
              <a:rPr lang="tr-TR" dirty="0"/>
              <a:t>-</a:t>
            </a:r>
            <a:r>
              <a:rPr lang="tr-TR" dirty="0" err="1"/>
              <a:t>ı.yor</a:t>
            </a:r>
            <a:r>
              <a:rPr lang="tr-TR" dirty="0"/>
              <a:t>-um. (</a:t>
            </a:r>
            <a:r>
              <a:rPr lang="tr-TR" i="1" dirty="0"/>
              <a:t>si</a:t>
            </a:r>
            <a:r>
              <a:rPr lang="tr-TR" dirty="0"/>
              <a:t>*</a:t>
            </a:r>
            <a:r>
              <a:rPr lang="tr-TR" i="1" dirty="0" err="1"/>
              <a:t>zi</a:t>
            </a:r>
            <a:r>
              <a:rPr lang="tr-TR" i="1" dirty="0"/>
              <a:t> </a:t>
            </a:r>
            <a:r>
              <a:rPr lang="tr-TR" dirty="0"/>
              <a:t>/ </a:t>
            </a:r>
            <a:r>
              <a:rPr lang="tr-TR" i="1" dirty="0"/>
              <a:t>an*</a:t>
            </a:r>
            <a:r>
              <a:rPr lang="tr-TR" b="1" i="1" dirty="0"/>
              <a:t>la</a:t>
            </a:r>
            <a:r>
              <a:rPr lang="tr-TR" i="1" dirty="0"/>
              <a:t>*mı*yo*</a:t>
            </a:r>
            <a:r>
              <a:rPr lang="tr-TR" i="1" dirty="0" err="1"/>
              <a:t>rum</a:t>
            </a:r>
            <a:r>
              <a:rPr lang="tr-TR" i="1" dirty="0"/>
              <a:t> </a:t>
            </a:r>
            <a:r>
              <a:rPr lang="tr-TR" dirty="0"/>
              <a:t>↷)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 </a:t>
            </a:r>
            <a:r>
              <a:rPr lang="tr-TR" dirty="0" err="1"/>
              <a:t>don’t</a:t>
            </a:r>
            <a:r>
              <a:rPr lang="tr-TR" dirty="0"/>
              <a:t> </a:t>
            </a:r>
            <a:r>
              <a:rPr lang="tr-TR" dirty="0" err="1"/>
              <a:t>understand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0418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18836"/>
            <a:ext cx="10515600" cy="5558127"/>
          </a:xfrm>
        </p:spPr>
        <p:txBody>
          <a:bodyPr numCol="2"/>
          <a:lstStyle/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Hepiniz-i hatırla-</a:t>
            </a:r>
            <a:r>
              <a:rPr lang="tr-TR" dirty="0" err="1"/>
              <a:t>ı.yor</a:t>
            </a:r>
            <a:r>
              <a:rPr lang="tr-TR" dirty="0"/>
              <a:t>-um.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(</a:t>
            </a:r>
            <a:r>
              <a:rPr lang="tr-TR" b="1" i="1" dirty="0"/>
              <a:t>he</a:t>
            </a:r>
            <a:r>
              <a:rPr lang="tr-TR" dirty="0"/>
              <a:t>*</a:t>
            </a:r>
            <a:r>
              <a:rPr lang="tr-TR" i="1" dirty="0"/>
              <a:t>pi</a:t>
            </a:r>
            <a:r>
              <a:rPr lang="tr-TR" dirty="0"/>
              <a:t>*</a:t>
            </a:r>
            <a:r>
              <a:rPr lang="tr-TR" i="1" dirty="0" err="1"/>
              <a:t>ni</a:t>
            </a:r>
            <a:r>
              <a:rPr lang="tr-TR" i="1" dirty="0"/>
              <a:t>*</a:t>
            </a:r>
            <a:r>
              <a:rPr lang="tr-TR" i="1" dirty="0" err="1"/>
              <a:t>zi</a:t>
            </a:r>
            <a:r>
              <a:rPr lang="tr-TR" i="1" dirty="0"/>
              <a:t> </a:t>
            </a:r>
            <a:r>
              <a:rPr lang="tr-TR" dirty="0"/>
              <a:t>/ </a:t>
            </a:r>
            <a:r>
              <a:rPr lang="tr-TR" i="1" dirty="0"/>
              <a:t>ha*tır*</a:t>
            </a:r>
            <a:r>
              <a:rPr lang="tr-TR" b="1" i="1" dirty="0" err="1"/>
              <a:t>lı</a:t>
            </a:r>
            <a:r>
              <a:rPr lang="tr-TR" i="1" dirty="0"/>
              <a:t>*yo*</a:t>
            </a:r>
            <a:r>
              <a:rPr lang="tr-TR" i="1" dirty="0" err="1"/>
              <a:t>rum</a:t>
            </a:r>
            <a:r>
              <a:rPr lang="tr-TR" i="1" dirty="0"/>
              <a:t> </a:t>
            </a:r>
            <a:r>
              <a:rPr lang="tr-TR" dirty="0"/>
              <a:t>↷)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I </a:t>
            </a:r>
            <a:r>
              <a:rPr lang="tr-TR" dirty="0" err="1"/>
              <a:t>remember</a:t>
            </a:r>
            <a:r>
              <a:rPr lang="tr-TR" dirty="0"/>
              <a:t> </a:t>
            </a:r>
            <a:r>
              <a:rPr lang="tr-TR" dirty="0" err="1"/>
              <a:t>all</a:t>
            </a:r>
            <a:r>
              <a:rPr lang="tr-TR" dirty="0"/>
              <a:t> of </a:t>
            </a:r>
            <a:r>
              <a:rPr lang="tr-TR" dirty="0" err="1"/>
              <a:t>you</a:t>
            </a:r>
            <a:r>
              <a:rPr lang="tr-TR" dirty="0"/>
              <a:t>. </a:t>
            </a: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Hepiniz-e güven-</a:t>
            </a:r>
            <a:r>
              <a:rPr lang="tr-TR" dirty="0" err="1"/>
              <a:t>i.yor</a:t>
            </a:r>
            <a:r>
              <a:rPr lang="tr-TR" dirty="0"/>
              <a:t>-um.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(</a:t>
            </a:r>
            <a:r>
              <a:rPr lang="tr-TR" b="1" i="1" dirty="0"/>
              <a:t>he</a:t>
            </a:r>
            <a:r>
              <a:rPr lang="tr-TR" dirty="0"/>
              <a:t>*</a:t>
            </a:r>
            <a:r>
              <a:rPr lang="tr-TR" i="1" dirty="0"/>
              <a:t>pi</a:t>
            </a:r>
            <a:r>
              <a:rPr lang="tr-TR" dirty="0"/>
              <a:t>*</a:t>
            </a:r>
            <a:r>
              <a:rPr lang="tr-TR" i="1" dirty="0" err="1"/>
              <a:t>ni</a:t>
            </a:r>
            <a:r>
              <a:rPr lang="tr-TR" i="1" dirty="0"/>
              <a:t>*ze </a:t>
            </a:r>
            <a:r>
              <a:rPr lang="tr-TR" dirty="0"/>
              <a:t>/ </a:t>
            </a:r>
            <a:r>
              <a:rPr lang="tr-TR" i="1" dirty="0" err="1"/>
              <a:t>gü</a:t>
            </a:r>
            <a:r>
              <a:rPr lang="tr-TR" i="1" dirty="0"/>
              <a:t>*ve*</a:t>
            </a:r>
            <a:r>
              <a:rPr lang="tr-TR" b="1" i="1" dirty="0" err="1"/>
              <a:t>ni</a:t>
            </a:r>
            <a:r>
              <a:rPr lang="tr-TR" i="1" dirty="0"/>
              <a:t>*yo*</a:t>
            </a:r>
            <a:r>
              <a:rPr lang="tr-TR" i="1" dirty="0" err="1"/>
              <a:t>rum</a:t>
            </a:r>
            <a:r>
              <a:rPr lang="tr-TR" i="1" dirty="0"/>
              <a:t> </a:t>
            </a:r>
            <a:r>
              <a:rPr lang="tr-TR" dirty="0"/>
              <a:t>↷)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I </a:t>
            </a:r>
            <a:r>
              <a:rPr lang="tr-TR" dirty="0" err="1"/>
              <a:t>trust</a:t>
            </a:r>
            <a:r>
              <a:rPr lang="tr-TR" dirty="0"/>
              <a:t> </a:t>
            </a:r>
            <a:r>
              <a:rPr lang="tr-TR" dirty="0" err="1"/>
              <a:t>all</a:t>
            </a:r>
            <a:r>
              <a:rPr lang="tr-TR" dirty="0"/>
              <a:t> of </a:t>
            </a:r>
            <a:r>
              <a:rPr lang="tr-TR" dirty="0" err="1"/>
              <a:t>you</a:t>
            </a:r>
            <a:r>
              <a:rPr lang="tr-TR" dirty="0"/>
              <a:t>. </a:t>
            </a: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795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TÜRKÇE BİR CÜMLE NASIL KURULUR?</a:t>
            </a:r>
            <a:br>
              <a:rPr lang="tr-TR" dirty="0" smtClean="0"/>
            </a:br>
            <a:r>
              <a:rPr lang="tr-TR" sz="2000" dirty="0" smtClean="0"/>
              <a:t>(How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make</a:t>
            </a:r>
            <a:r>
              <a:rPr lang="tr-TR" sz="2000" dirty="0" smtClean="0"/>
              <a:t> a </a:t>
            </a:r>
            <a:r>
              <a:rPr lang="tr-TR" sz="2000" dirty="0" err="1" smtClean="0"/>
              <a:t>sentence</a:t>
            </a:r>
            <a:r>
              <a:rPr lang="tr-TR" sz="2000" dirty="0" smtClean="0"/>
              <a:t> in </a:t>
            </a:r>
            <a:r>
              <a:rPr lang="tr-TR" sz="2000" dirty="0" err="1" smtClean="0"/>
              <a:t>Turkish</a:t>
            </a:r>
            <a:r>
              <a:rPr lang="tr-TR" sz="2000" dirty="0" smtClean="0"/>
              <a:t>?)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3379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Özne (</a:t>
            </a:r>
            <a:r>
              <a:rPr lang="tr-TR" dirty="0" err="1" smtClean="0"/>
              <a:t>Subject</a:t>
            </a:r>
            <a:r>
              <a:rPr lang="tr-TR" dirty="0" smtClean="0"/>
              <a:t>) </a:t>
            </a:r>
            <a:r>
              <a:rPr lang="tr-TR" dirty="0" smtClean="0">
                <a:solidFill>
                  <a:srgbClr val="FF0000"/>
                </a:solidFill>
              </a:rPr>
              <a:t>+ Nesne (Object) + Zarf (</a:t>
            </a:r>
            <a:r>
              <a:rPr lang="tr-TR" dirty="0" err="1" smtClean="0">
                <a:solidFill>
                  <a:srgbClr val="FF0000"/>
                </a:solidFill>
              </a:rPr>
              <a:t>Adverb</a:t>
            </a:r>
            <a:r>
              <a:rPr lang="tr-TR" dirty="0" smtClean="0">
                <a:solidFill>
                  <a:srgbClr val="FF0000"/>
                </a:solidFill>
              </a:rPr>
              <a:t>) </a:t>
            </a:r>
            <a:r>
              <a:rPr lang="tr-TR" dirty="0" smtClean="0"/>
              <a:t>+ Fiil (</a:t>
            </a:r>
            <a:r>
              <a:rPr lang="tr-TR" dirty="0" err="1" smtClean="0"/>
              <a:t>Verb</a:t>
            </a:r>
            <a:r>
              <a:rPr lang="tr-TR" dirty="0" smtClean="0"/>
              <a:t>) ya da İsim (</a:t>
            </a:r>
            <a:r>
              <a:rPr lang="tr-TR" dirty="0" err="1" smtClean="0"/>
              <a:t>Noun</a:t>
            </a:r>
            <a:r>
              <a:rPr lang="tr-TR" dirty="0" smtClean="0"/>
              <a:t> / </a:t>
            </a:r>
            <a:r>
              <a:rPr lang="tr-TR" dirty="0" err="1" smtClean="0"/>
              <a:t>infinitive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 smtClean="0"/>
              <a:t>Ali </a:t>
            </a:r>
            <a:r>
              <a:rPr lang="tr-TR" dirty="0" smtClean="0">
                <a:solidFill>
                  <a:schemeClr val="accent6"/>
                </a:solidFill>
              </a:rPr>
              <a:t>gel</a:t>
            </a:r>
            <a:r>
              <a:rPr lang="tr-TR" dirty="0" smtClean="0"/>
              <a:t>. (Ali </a:t>
            </a:r>
            <a:r>
              <a:rPr lang="tr-TR" dirty="0" err="1" smtClean="0">
                <a:solidFill>
                  <a:schemeClr val="accent6"/>
                </a:solidFill>
              </a:rPr>
              <a:t>come</a:t>
            </a:r>
            <a:r>
              <a:rPr lang="tr-TR" dirty="0" smtClean="0"/>
              <a:t>.)</a:t>
            </a:r>
          </a:p>
          <a:p>
            <a:pPr marL="0" indent="0">
              <a:buNone/>
            </a:pPr>
            <a:r>
              <a:rPr lang="tr-TR" dirty="0" smtClean="0"/>
              <a:t>Ayşe yemek </a:t>
            </a:r>
            <a:r>
              <a:rPr lang="tr-TR" dirty="0" smtClean="0">
                <a:solidFill>
                  <a:schemeClr val="accent6"/>
                </a:solidFill>
              </a:rPr>
              <a:t>ye</a:t>
            </a:r>
            <a:r>
              <a:rPr lang="tr-TR" dirty="0" smtClean="0"/>
              <a:t>. (Ayşe </a:t>
            </a:r>
            <a:r>
              <a:rPr lang="tr-TR" dirty="0" err="1" smtClean="0">
                <a:solidFill>
                  <a:schemeClr val="accent6"/>
                </a:solidFill>
              </a:rPr>
              <a:t>eat</a:t>
            </a:r>
            <a:r>
              <a:rPr lang="tr-TR" dirty="0" smtClean="0"/>
              <a:t> </a:t>
            </a:r>
            <a:r>
              <a:rPr lang="tr-TR" dirty="0" err="1" smtClean="0"/>
              <a:t>food</a:t>
            </a:r>
            <a:r>
              <a:rPr lang="tr-TR" dirty="0" smtClean="0"/>
              <a:t>.)</a:t>
            </a:r>
          </a:p>
          <a:p>
            <a:pPr marL="0" indent="0">
              <a:buNone/>
            </a:pPr>
            <a:r>
              <a:rPr lang="tr-TR" dirty="0" smtClean="0"/>
              <a:t>Sen bugün </a:t>
            </a:r>
            <a:r>
              <a:rPr lang="tr-TR" dirty="0" smtClean="0">
                <a:solidFill>
                  <a:schemeClr val="accent6"/>
                </a:solidFill>
              </a:rPr>
              <a:t>ders çalış</a:t>
            </a:r>
            <a:r>
              <a:rPr lang="tr-TR" dirty="0" smtClean="0"/>
              <a:t>. (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chemeClr val="accent6"/>
                </a:solidFill>
              </a:rPr>
              <a:t>study</a:t>
            </a:r>
            <a:r>
              <a:rPr lang="tr-TR" dirty="0" smtClean="0"/>
              <a:t> </a:t>
            </a:r>
            <a:r>
              <a:rPr lang="tr-TR" dirty="0" err="1" smtClean="0"/>
              <a:t>today</a:t>
            </a:r>
            <a:r>
              <a:rPr lang="tr-TR" dirty="0" smtClean="0"/>
              <a:t>.)</a:t>
            </a:r>
          </a:p>
          <a:p>
            <a:pPr marL="0" indent="0">
              <a:buNone/>
            </a:pPr>
            <a:r>
              <a:rPr lang="tr-TR" dirty="0" smtClean="0"/>
              <a:t>Ben okul</a:t>
            </a:r>
            <a:r>
              <a:rPr lang="tr-TR" dirty="0" smtClean="0">
                <a:solidFill>
                  <a:schemeClr val="accent6"/>
                </a:solidFill>
              </a:rPr>
              <a:t>da</a:t>
            </a:r>
            <a:r>
              <a:rPr lang="tr-TR" dirty="0" smtClean="0"/>
              <a:t>yım. (I’m</a:t>
            </a:r>
            <a:r>
              <a:rPr lang="tr-TR" dirty="0" smtClean="0">
                <a:solidFill>
                  <a:schemeClr val="accent6"/>
                </a:solidFill>
              </a:rPr>
              <a:t> in </a:t>
            </a:r>
            <a:r>
              <a:rPr lang="tr-TR" dirty="0" err="1" smtClean="0"/>
              <a:t>school</a:t>
            </a:r>
            <a:r>
              <a:rPr lang="tr-TR" dirty="0" smtClean="0"/>
              <a:t>.)</a:t>
            </a:r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 smtClean="0">
                <a:solidFill>
                  <a:schemeClr val="accent6"/>
                </a:solidFill>
              </a:rPr>
              <a:t>Ben</a:t>
            </a:r>
            <a:r>
              <a:rPr lang="tr-TR" dirty="0" smtClean="0"/>
              <a:t>) Acıktı</a:t>
            </a:r>
            <a:r>
              <a:rPr lang="tr-TR" dirty="0" smtClean="0">
                <a:solidFill>
                  <a:schemeClr val="accent6"/>
                </a:solidFill>
              </a:rPr>
              <a:t>m</a:t>
            </a:r>
            <a:r>
              <a:rPr lang="tr-TR" dirty="0" smtClean="0"/>
              <a:t>. (</a:t>
            </a:r>
            <a:r>
              <a:rPr lang="tr-TR" dirty="0" smtClean="0">
                <a:solidFill>
                  <a:schemeClr val="accent6"/>
                </a:solidFill>
              </a:rPr>
              <a:t>I’m</a:t>
            </a:r>
            <a:r>
              <a:rPr lang="tr-TR" dirty="0" smtClean="0"/>
              <a:t> </a:t>
            </a:r>
            <a:r>
              <a:rPr lang="tr-TR" dirty="0" err="1" smtClean="0"/>
              <a:t>hungry</a:t>
            </a:r>
            <a:r>
              <a:rPr lang="tr-TR" dirty="0" smtClean="0"/>
              <a:t>.)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accent6"/>
                </a:solidFill>
              </a:rPr>
              <a:t>Ben</a:t>
            </a:r>
            <a:r>
              <a:rPr lang="tr-TR" dirty="0" smtClean="0"/>
              <a:t> öğrenciy</a:t>
            </a:r>
            <a:r>
              <a:rPr lang="tr-TR" dirty="0" smtClean="0">
                <a:solidFill>
                  <a:schemeClr val="accent6"/>
                </a:solidFill>
              </a:rPr>
              <a:t>im</a:t>
            </a:r>
            <a:r>
              <a:rPr lang="tr-TR" dirty="0" smtClean="0"/>
              <a:t>. (</a:t>
            </a:r>
            <a:r>
              <a:rPr lang="tr-TR" dirty="0" smtClean="0">
                <a:solidFill>
                  <a:schemeClr val="accent6"/>
                </a:solidFill>
              </a:rPr>
              <a:t>I’m</a:t>
            </a:r>
            <a:r>
              <a:rPr lang="tr-TR" dirty="0" smtClean="0"/>
              <a:t> </a:t>
            </a:r>
            <a:r>
              <a:rPr lang="tr-TR" dirty="0" err="1" smtClean="0"/>
              <a:t>student</a:t>
            </a:r>
            <a:r>
              <a:rPr lang="tr-TR" dirty="0" smtClean="0"/>
              <a:t>.)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605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81890"/>
            <a:ext cx="10515600" cy="5975927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Bir fincan kahve iste-</a:t>
            </a:r>
            <a:r>
              <a:rPr lang="tr-TR" dirty="0" err="1"/>
              <a:t>i.yor</a:t>
            </a:r>
            <a:r>
              <a:rPr lang="tr-TR" dirty="0"/>
              <a:t>-um.</a:t>
            </a:r>
          </a:p>
          <a:p>
            <a:pPr marL="0" indent="0">
              <a:buNone/>
            </a:pPr>
            <a:r>
              <a:rPr lang="tr-TR" dirty="0"/>
              <a:t>(bir / </a:t>
            </a:r>
            <a:r>
              <a:rPr lang="tr-TR" dirty="0" err="1"/>
              <a:t>fin</a:t>
            </a:r>
            <a:r>
              <a:rPr lang="tr-TR" dirty="0"/>
              <a:t>*</a:t>
            </a:r>
            <a:r>
              <a:rPr lang="tr-TR" i="1" dirty="0"/>
              <a:t>can </a:t>
            </a:r>
            <a:r>
              <a:rPr lang="tr-TR" dirty="0"/>
              <a:t>/ kah</a:t>
            </a:r>
            <a:r>
              <a:rPr lang="tr-TR" i="1" dirty="0"/>
              <a:t>*</a:t>
            </a:r>
            <a:r>
              <a:rPr lang="tr-TR" b="1" i="1" dirty="0"/>
              <a:t>ve </a:t>
            </a:r>
            <a:r>
              <a:rPr lang="tr-TR" dirty="0"/>
              <a:t>/ </a:t>
            </a:r>
            <a:r>
              <a:rPr lang="tr-TR" i="1" dirty="0"/>
              <a:t>is</a:t>
            </a:r>
            <a:r>
              <a:rPr lang="tr-TR" dirty="0"/>
              <a:t>*</a:t>
            </a:r>
            <a:r>
              <a:rPr lang="tr-TR" i="1" dirty="0"/>
              <a:t>ti*yo</a:t>
            </a:r>
            <a:r>
              <a:rPr lang="tr-TR" dirty="0"/>
              <a:t>*</a:t>
            </a:r>
            <a:r>
              <a:rPr lang="tr-TR" i="1" dirty="0" err="1"/>
              <a:t>rum</a:t>
            </a:r>
            <a:r>
              <a:rPr lang="tr-TR" i="1" dirty="0"/>
              <a:t> </a:t>
            </a:r>
            <a:r>
              <a:rPr lang="tr-TR" dirty="0"/>
              <a:t>↷) </a:t>
            </a:r>
          </a:p>
          <a:p>
            <a:pPr marL="0" indent="0">
              <a:buNone/>
            </a:pPr>
            <a:r>
              <a:rPr lang="tr-TR" dirty="0"/>
              <a:t>I </a:t>
            </a:r>
            <a:r>
              <a:rPr lang="tr-TR" dirty="0" err="1"/>
              <a:t>want</a:t>
            </a:r>
            <a:r>
              <a:rPr lang="tr-TR" dirty="0"/>
              <a:t> a cup of </a:t>
            </a:r>
            <a:r>
              <a:rPr lang="tr-TR" dirty="0" err="1"/>
              <a:t>coffee</a:t>
            </a:r>
            <a:r>
              <a:rPr lang="tr-TR" dirty="0"/>
              <a:t>. 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Sana inan-</a:t>
            </a:r>
            <a:r>
              <a:rPr lang="tr-TR" dirty="0" err="1"/>
              <a:t>ma</a:t>
            </a:r>
            <a:r>
              <a:rPr lang="tr-TR" dirty="0"/>
              <a:t>-</a:t>
            </a:r>
            <a:r>
              <a:rPr lang="tr-TR" dirty="0" err="1"/>
              <a:t>ı.yor</a:t>
            </a:r>
            <a:r>
              <a:rPr lang="tr-TR" dirty="0"/>
              <a:t>-um.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 err="1"/>
              <a:t>sa</a:t>
            </a:r>
            <a:r>
              <a:rPr lang="tr-TR" i="1" dirty="0"/>
              <a:t>*</a:t>
            </a:r>
            <a:r>
              <a:rPr lang="tr-TR" i="1" dirty="0" err="1"/>
              <a:t>na</a:t>
            </a:r>
            <a:r>
              <a:rPr lang="tr-TR" i="1" dirty="0"/>
              <a:t> </a:t>
            </a:r>
            <a:r>
              <a:rPr lang="tr-TR" dirty="0"/>
              <a:t>/ </a:t>
            </a:r>
            <a:r>
              <a:rPr lang="tr-TR" i="1" dirty="0"/>
              <a:t>i*</a:t>
            </a:r>
            <a:r>
              <a:rPr lang="tr-TR" b="1" i="1" dirty="0" err="1"/>
              <a:t>nan</a:t>
            </a:r>
            <a:r>
              <a:rPr lang="tr-TR" i="1" dirty="0"/>
              <a:t>*mı*yo*</a:t>
            </a:r>
            <a:r>
              <a:rPr lang="tr-TR" i="1" dirty="0" err="1"/>
              <a:t>rum</a:t>
            </a:r>
            <a:r>
              <a:rPr lang="tr-TR" i="1" dirty="0"/>
              <a:t> </a:t>
            </a:r>
            <a:r>
              <a:rPr lang="tr-TR" dirty="0"/>
              <a:t>↷)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 </a:t>
            </a:r>
            <a:r>
              <a:rPr lang="tr-TR" dirty="0" err="1"/>
              <a:t>don’t</a:t>
            </a:r>
            <a:r>
              <a:rPr lang="tr-TR" dirty="0"/>
              <a:t> </a:t>
            </a:r>
            <a:r>
              <a:rPr lang="tr-TR" dirty="0" err="1"/>
              <a:t>believe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090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443345"/>
            <a:ext cx="10515600" cy="612371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 smtClean="0"/>
              <a:t>The </a:t>
            </a:r>
            <a:r>
              <a:rPr lang="en-US" dirty="0"/>
              <a:t>Present Continuous (</a:t>
            </a:r>
            <a:r>
              <a:rPr lang="en-US" dirty="0" err="1"/>
              <a:t>Şimdiki</a:t>
            </a:r>
            <a:r>
              <a:rPr lang="en-US" dirty="0"/>
              <a:t> Zaman) time morpheme is </a:t>
            </a:r>
            <a:r>
              <a:rPr lang="en-US" b="1" dirty="0"/>
              <a:t>[İ.YOR], </a:t>
            </a:r>
            <a:r>
              <a:rPr lang="en-US" dirty="0"/>
              <a:t>which has four allomorphs: [</a:t>
            </a:r>
            <a:r>
              <a:rPr lang="en-US" b="1" dirty="0" err="1"/>
              <a:t>i.yor</a:t>
            </a:r>
            <a:r>
              <a:rPr lang="en-US" b="1" dirty="0"/>
              <a:t>, </a:t>
            </a:r>
            <a:r>
              <a:rPr lang="en-US" b="1" dirty="0" err="1"/>
              <a:t>ı.yor</a:t>
            </a:r>
            <a:r>
              <a:rPr lang="en-US" b="1" dirty="0"/>
              <a:t>, </a:t>
            </a:r>
            <a:r>
              <a:rPr lang="en-US" b="1" dirty="0" err="1"/>
              <a:t>ü.yor</a:t>
            </a:r>
            <a:r>
              <a:rPr lang="en-US" b="1" dirty="0"/>
              <a:t>, </a:t>
            </a:r>
            <a:r>
              <a:rPr lang="en-US" b="1" dirty="0" err="1"/>
              <a:t>u.yor</a:t>
            </a:r>
            <a:r>
              <a:rPr lang="en-US" dirty="0"/>
              <a:t>]</a:t>
            </a:r>
            <a:r>
              <a:rPr lang="en-US" b="1" dirty="0"/>
              <a:t>. </a:t>
            </a:r>
            <a:r>
              <a:rPr lang="en-US" dirty="0"/>
              <a:t>When these allomorphs are attached to verbs ending with </a:t>
            </a:r>
            <a:r>
              <a:rPr lang="en-US" b="1" dirty="0"/>
              <a:t>consonants</a:t>
            </a:r>
            <a:r>
              <a:rPr lang="en-US" dirty="0"/>
              <a:t>, they are attached to them follow-</a:t>
            </a:r>
            <a:r>
              <a:rPr lang="en-US" dirty="0" err="1"/>
              <a:t>ing</a:t>
            </a:r>
            <a:r>
              <a:rPr lang="en-US" dirty="0"/>
              <a:t> the vowel harmony rules. However, when they are attached to the verb roots, stems or frames ending with </a:t>
            </a:r>
            <a:r>
              <a:rPr lang="en-US" b="1" dirty="0"/>
              <a:t>vowels</a:t>
            </a:r>
            <a:r>
              <a:rPr lang="en-US" dirty="0"/>
              <a:t>, the </a:t>
            </a:r>
            <a:r>
              <a:rPr lang="en-US" b="1" dirty="0"/>
              <a:t>end vowels </a:t>
            </a:r>
            <a:r>
              <a:rPr lang="en-US" dirty="0"/>
              <a:t>of these verbs </a:t>
            </a:r>
            <a:r>
              <a:rPr lang="en-US" b="1" dirty="0"/>
              <a:t>drop</a:t>
            </a:r>
            <a:r>
              <a:rPr lang="en-US" dirty="0"/>
              <a:t>, so the allomorphs of the [</a:t>
            </a:r>
            <a:r>
              <a:rPr lang="en-US" b="1" dirty="0"/>
              <a:t>İ.YOR</a:t>
            </a:r>
            <a:r>
              <a:rPr lang="en-US" dirty="0"/>
              <a:t>] morpheme follow the vowels that </a:t>
            </a:r>
            <a:r>
              <a:rPr lang="en-US" b="1" dirty="0"/>
              <a:t>precede </a:t>
            </a:r>
            <a:r>
              <a:rPr lang="en-US" dirty="0"/>
              <a:t>the </a:t>
            </a:r>
            <a:r>
              <a:rPr lang="en-US" b="1" dirty="0"/>
              <a:t>dropped </a:t>
            </a:r>
            <a:r>
              <a:rPr lang="en-US" dirty="0"/>
              <a:t>vowels. </a:t>
            </a:r>
          </a:p>
        </p:txBody>
      </p:sp>
    </p:spTree>
    <p:extLst>
      <p:ext uri="{BB962C8B-B14F-4D97-AF65-F5344CB8AC3E}">
        <p14:creationId xmlns:p14="http://schemas.microsoft.com/office/powerpoint/2010/main" val="307297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00364"/>
            <a:ext cx="10515600" cy="5576599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Note: The vowels that are said </a:t>
            </a:r>
            <a:r>
              <a:rPr lang="en-US" b="1" dirty="0"/>
              <a:t>“dropped” </a:t>
            </a:r>
            <a:r>
              <a:rPr lang="en-US" dirty="0"/>
              <a:t>are the vowels that are over-looked by the Turkish language sound system while the previous vowels are being linked to the following ones. This is because it is not harmonious for the Turkish-speaking people to pronounce two vowels attached to one an-other, so they either skip one of them, or combine them or link them with glides. </a:t>
            </a:r>
            <a:endParaRPr lang="tr-TR" dirty="0"/>
          </a:p>
          <a:p>
            <a:pPr marL="0" indent="0" algn="just">
              <a:lnSpc>
                <a:spcPct val="150000"/>
              </a:lnSpc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527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480291"/>
            <a:ext cx="10515600" cy="569667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en-US" dirty="0" smtClean="0"/>
              <a:t>The </a:t>
            </a:r>
            <a:r>
              <a:rPr lang="en-US" dirty="0"/>
              <a:t>verb roots, stems or frames ending with </a:t>
            </a:r>
            <a:r>
              <a:rPr lang="en-US" b="1" dirty="0"/>
              <a:t>consonants: </a:t>
            </a:r>
            <a:endParaRPr lang="en-US" dirty="0"/>
          </a:p>
          <a:p>
            <a:pPr marL="0" indent="0" algn="just">
              <a:lnSpc>
                <a:spcPct val="200000"/>
              </a:lnSpc>
              <a:buNone/>
            </a:pPr>
            <a:r>
              <a:rPr lang="tr-TR" dirty="0"/>
              <a:t>gel-</a:t>
            </a:r>
            <a:r>
              <a:rPr lang="tr-TR" dirty="0" err="1"/>
              <a:t>i.yor</a:t>
            </a:r>
            <a:r>
              <a:rPr lang="tr-TR" dirty="0"/>
              <a:t> (</a:t>
            </a:r>
            <a:r>
              <a:rPr lang="tr-TR" dirty="0" smtClean="0"/>
              <a:t>e	i</a:t>
            </a:r>
            <a:r>
              <a:rPr lang="tr-TR" dirty="0"/>
              <a:t>) (</a:t>
            </a:r>
            <a:r>
              <a:rPr lang="tr-TR" i="1" dirty="0"/>
              <a:t>ge*</a:t>
            </a:r>
            <a:r>
              <a:rPr lang="tr-TR" b="1" i="1" dirty="0" err="1"/>
              <a:t>li</a:t>
            </a:r>
            <a:r>
              <a:rPr lang="tr-TR" i="1" dirty="0"/>
              <a:t>*yor</a:t>
            </a:r>
            <a:r>
              <a:rPr lang="tr-TR" dirty="0"/>
              <a:t>), bak-</a:t>
            </a:r>
            <a:r>
              <a:rPr lang="tr-TR" dirty="0" err="1"/>
              <a:t>ı.yor</a:t>
            </a:r>
            <a:r>
              <a:rPr lang="tr-TR" dirty="0"/>
              <a:t> (</a:t>
            </a:r>
            <a:r>
              <a:rPr lang="tr-TR" dirty="0" smtClean="0"/>
              <a:t>a	    ı</a:t>
            </a:r>
            <a:r>
              <a:rPr lang="tr-TR" dirty="0"/>
              <a:t>) (</a:t>
            </a:r>
            <a:r>
              <a:rPr lang="tr-TR" i="1" dirty="0" err="1"/>
              <a:t>ba</a:t>
            </a:r>
            <a:r>
              <a:rPr lang="tr-TR" i="1" dirty="0"/>
              <a:t>*</a:t>
            </a:r>
            <a:r>
              <a:rPr lang="tr-TR" b="1" i="1" dirty="0" err="1"/>
              <a:t>kı</a:t>
            </a:r>
            <a:r>
              <a:rPr lang="tr-TR" i="1" dirty="0"/>
              <a:t>*yor</a:t>
            </a:r>
            <a:r>
              <a:rPr lang="tr-TR" dirty="0"/>
              <a:t>), </a:t>
            </a:r>
            <a:endParaRPr lang="tr-TR" dirty="0" smtClean="0"/>
          </a:p>
          <a:p>
            <a:pPr marL="0" indent="0" algn="just">
              <a:lnSpc>
                <a:spcPct val="200000"/>
              </a:lnSpc>
              <a:buNone/>
            </a:pPr>
            <a:r>
              <a:rPr lang="tr-TR" dirty="0" smtClean="0"/>
              <a:t>otur-</a:t>
            </a:r>
            <a:r>
              <a:rPr lang="tr-TR" dirty="0" err="1" smtClean="0"/>
              <a:t>u.yor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smtClean="0"/>
              <a:t>u      u</a:t>
            </a:r>
            <a:r>
              <a:rPr lang="tr-TR" dirty="0"/>
              <a:t>) (</a:t>
            </a:r>
            <a:r>
              <a:rPr lang="tr-TR" i="1" dirty="0"/>
              <a:t>o</a:t>
            </a:r>
            <a:r>
              <a:rPr lang="tr-TR" dirty="0"/>
              <a:t>*-</a:t>
            </a:r>
            <a:r>
              <a:rPr lang="tr-TR" i="1" dirty="0"/>
              <a:t>tu*</a:t>
            </a:r>
            <a:r>
              <a:rPr lang="tr-TR" b="1" i="1" dirty="0" err="1"/>
              <a:t>ru</a:t>
            </a:r>
            <a:r>
              <a:rPr lang="tr-TR" i="1" dirty="0"/>
              <a:t>*yor</a:t>
            </a:r>
            <a:r>
              <a:rPr lang="tr-TR" dirty="0"/>
              <a:t>), öksür-</a:t>
            </a:r>
            <a:r>
              <a:rPr lang="tr-TR" dirty="0" err="1"/>
              <a:t>ü.yor</a:t>
            </a:r>
            <a:r>
              <a:rPr lang="tr-TR" dirty="0"/>
              <a:t> (</a:t>
            </a:r>
            <a:r>
              <a:rPr lang="tr-TR" dirty="0" smtClean="0"/>
              <a:t>ü    ü</a:t>
            </a:r>
            <a:r>
              <a:rPr lang="tr-TR" dirty="0"/>
              <a:t>) (</a:t>
            </a:r>
            <a:r>
              <a:rPr lang="tr-TR" i="1" dirty="0" err="1"/>
              <a:t>ök</a:t>
            </a:r>
            <a:r>
              <a:rPr lang="tr-TR" i="1" dirty="0"/>
              <a:t>*</a:t>
            </a:r>
            <a:r>
              <a:rPr lang="tr-TR" i="1" dirty="0" err="1"/>
              <a:t>sü</a:t>
            </a:r>
            <a:r>
              <a:rPr lang="tr-TR" i="1" dirty="0"/>
              <a:t>*</a:t>
            </a:r>
            <a:r>
              <a:rPr lang="tr-TR" b="1" i="1" dirty="0" err="1"/>
              <a:t>rü</a:t>
            </a:r>
            <a:r>
              <a:rPr lang="tr-TR" i="1" dirty="0"/>
              <a:t>*yor</a:t>
            </a:r>
            <a:r>
              <a:rPr lang="tr-TR" dirty="0"/>
              <a:t>), </a:t>
            </a:r>
            <a:endParaRPr lang="tr-TR" dirty="0" smtClean="0"/>
          </a:p>
          <a:p>
            <a:pPr marL="0" indent="0" algn="just">
              <a:lnSpc>
                <a:spcPct val="200000"/>
              </a:lnSpc>
              <a:buNone/>
            </a:pPr>
            <a:r>
              <a:rPr lang="tr-TR" dirty="0" smtClean="0"/>
              <a:t>art-</a:t>
            </a:r>
            <a:r>
              <a:rPr lang="tr-TR" dirty="0" err="1" smtClean="0"/>
              <a:t>ı.yor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smtClean="0"/>
              <a:t>a	ı</a:t>
            </a:r>
            <a:r>
              <a:rPr lang="tr-TR" dirty="0"/>
              <a:t>) (</a:t>
            </a:r>
            <a:r>
              <a:rPr lang="tr-TR" i="1" dirty="0"/>
              <a:t>ar*</a:t>
            </a:r>
            <a:r>
              <a:rPr lang="tr-TR" b="1" i="1" dirty="0" err="1"/>
              <a:t>tı</a:t>
            </a:r>
            <a:r>
              <a:rPr lang="tr-TR" i="1" dirty="0"/>
              <a:t>*yor</a:t>
            </a:r>
            <a:r>
              <a:rPr lang="tr-TR" dirty="0"/>
              <a:t>), </a:t>
            </a:r>
            <a:endParaRPr lang="tr-TR" dirty="0" smtClean="0"/>
          </a:p>
          <a:p>
            <a:pPr marL="0" indent="0" algn="just">
              <a:lnSpc>
                <a:spcPct val="200000"/>
              </a:lnSpc>
              <a:buNone/>
            </a:pPr>
            <a:r>
              <a:rPr lang="tr-TR" dirty="0" smtClean="0"/>
              <a:t>it-</a:t>
            </a:r>
            <a:r>
              <a:rPr lang="tr-TR" dirty="0" err="1" smtClean="0"/>
              <a:t>i.yor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smtClean="0"/>
              <a:t>i    i</a:t>
            </a:r>
            <a:r>
              <a:rPr lang="tr-TR" dirty="0"/>
              <a:t>) (</a:t>
            </a:r>
            <a:r>
              <a:rPr lang="tr-TR" i="1" dirty="0"/>
              <a:t>i*</a:t>
            </a:r>
            <a:r>
              <a:rPr lang="tr-TR" b="1" i="1" dirty="0"/>
              <a:t>ti</a:t>
            </a:r>
            <a:r>
              <a:rPr lang="tr-TR" i="1" dirty="0"/>
              <a:t>*yor</a:t>
            </a:r>
            <a:r>
              <a:rPr lang="tr-TR" dirty="0"/>
              <a:t>) </a:t>
            </a:r>
          </a:p>
        </p:txBody>
      </p:sp>
      <p:sp>
        <p:nvSpPr>
          <p:cNvPr id="4" name="Sağ Ok 3"/>
          <p:cNvSpPr/>
          <p:nvPr/>
        </p:nvSpPr>
        <p:spPr>
          <a:xfrm>
            <a:off x="2484581" y="2013527"/>
            <a:ext cx="248735" cy="1059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Sağ Ok 5"/>
          <p:cNvSpPr/>
          <p:nvPr/>
        </p:nvSpPr>
        <p:spPr>
          <a:xfrm>
            <a:off x="6405417" y="2013527"/>
            <a:ext cx="248735" cy="1059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Sağ Ok 6"/>
          <p:cNvSpPr/>
          <p:nvPr/>
        </p:nvSpPr>
        <p:spPr>
          <a:xfrm>
            <a:off x="2895600" y="3015673"/>
            <a:ext cx="248735" cy="1059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Sağ Ok 7"/>
          <p:cNvSpPr/>
          <p:nvPr/>
        </p:nvSpPr>
        <p:spPr>
          <a:xfrm>
            <a:off x="7975599" y="3008607"/>
            <a:ext cx="248735" cy="1059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Sağ Ok 8"/>
          <p:cNvSpPr/>
          <p:nvPr/>
        </p:nvSpPr>
        <p:spPr>
          <a:xfrm>
            <a:off x="2470079" y="3982239"/>
            <a:ext cx="248735" cy="1059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Sağ Ok 9"/>
          <p:cNvSpPr/>
          <p:nvPr/>
        </p:nvSpPr>
        <p:spPr>
          <a:xfrm>
            <a:off x="2221344" y="4973661"/>
            <a:ext cx="248735" cy="1059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10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443345"/>
            <a:ext cx="10515600" cy="573361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(</a:t>
            </a:r>
            <a:r>
              <a:rPr lang="tr-TR" dirty="0"/>
              <a:t>Biz) bahçe-de oyna-</a:t>
            </a:r>
            <a:r>
              <a:rPr lang="tr-TR" dirty="0" err="1"/>
              <a:t>u.yor</a:t>
            </a:r>
            <a:r>
              <a:rPr lang="tr-TR" dirty="0"/>
              <a:t>-uz. (</a:t>
            </a:r>
            <a:r>
              <a:rPr lang="tr-TR" dirty="0" err="1"/>
              <a:t>o→u</a:t>
            </a:r>
            <a:r>
              <a:rPr lang="tr-TR" dirty="0"/>
              <a:t>) 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(</a:t>
            </a:r>
            <a:r>
              <a:rPr lang="tr-TR" i="1" dirty="0"/>
              <a:t>biz </a:t>
            </a:r>
            <a:r>
              <a:rPr lang="tr-TR" dirty="0"/>
              <a:t>/ </a:t>
            </a:r>
            <a:r>
              <a:rPr lang="tr-TR" dirty="0" err="1"/>
              <a:t>bah</a:t>
            </a:r>
            <a:r>
              <a:rPr lang="tr-TR" dirty="0"/>
              <a:t>*</a:t>
            </a:r>
            <a:r>
              <a:rPr lang="tr-TR" i="1" dirty="0"/>
              <a:t>çe*</a:t>
            </a:r>
            <a:r>
              <a:rPr lang="tr-TR" b="1" i="1" dirty="0"/>
              <a:t>de </a:t>
            </a:r>
            <a:r>
              <a:rPr lang="tr-TR" dirty="0"/>
              <a:t>/ </a:t>
            </a:r>
            <a:r>
              <a:rPr lang="tr-TR" i="1" dirty="0" smtClean="0"/>
              <a:t>oy*nu*yo*</a:t>
            </a:r>
            <a:r>
              <a:rPr lang="tr-TR" i="1" dirty="0" err="1" smtClean="0"/>
              <a:t>ruz</a:t>
            </a:r>
            <a:r>
              <a:rPr lang="tr-TR" i="1" dirty="0" smtClean="0"/>
              <a:t> </a:t>
            </a:r>
            <a:r>
              <a:rPr lang="tr-TR" dirty="0" smtClean="0"/>
              <a:t>↷)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playing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garden</a:t>
            </a:r>
            <a:r>
              <a:rPr lang="tr-TR" dirty="0"/>
              <a:t>. 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endParaRPr lang="tr-TR" dirty="0"/>
          </a:p>
          <a:p>
            <a:pPr marL="0" indent="0">
              <a:lnSpc>
                <a:spcPct val="150000"/>
              </a:lnSpc>
              <a:buNone/>
            </a:pPr>
            <a:r>
              <a:rPr lang="tr-TR" dirty="0"/>
              <a:t>(Biz) Türkçe öğren-</a:t>
            </a:r>
            <a:r>
              <a:rPr lang="tr-TR" dirty="0" err="1"/>
              <a:t>i.yor</a:t>
            </a:r>
            <a:r>
              <a:rPr lang="tr-TR" dirty="0"/>
              <a:t>-uz</a:t>
            </a:r>
            <a:r>
              <a:rPr lang="tr-TR" dirty="0" smtClean="0"/>
              <a:t>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(</a:t>
            </a:r>
            <a:r>
              <a:rPr lang="tr-TR" i="1" dirty="0"/>
              <a:t>biz </a:t>
            </a:r>
            <a:r>
              <a:rPr lang="tr-TR" dirty="0"/>
              <a:t>/ </a:t>
            </a:r>
            <a:r>
              <a:rPr lang="tr-TR" b="1" i="1" dirty="0"/>
              <a:t>Türk</a:t>
            </a:r>
            <a:r>
              <a:rPr lang="tr-TR" i="1" dirty="0"/>
              <a:t>*çe </a:t>
            </a:r>
            <a:r>
              <a:rPr lang="tr-TR" dirty="0"/>
              <a:t>/ </a:t>
            </a:r>
            <a:r>
              <a:rPr lang="tr-TR" i="1" dirty="0" err="1"/>
              <a:t>öğ</a:t>
            </a:r>
            <a:r>
              <a:rPr lang="tr-TR" i="1" dirty="0"/>
              <a:t>*re*</a:t>
            </a:r>
            <a:r>
              <a:rPr lang="tr-TR" i="1" dirty="0" err="1"/>
              <a:t>ni</a:t>
            </a:r>
            <a:r>
              <a:rPr lang="tr-TR" i="1" dirty="0"/>
              <a:t>*yo*</a:t>
            </a:r>
            <a:r>
              <a:rPr lang="tr-TR" i="1" dirty="0" err="1"/>
              <a:t>ruz</a:t>
            </a:r>
            <a:r>
              <a:rPr lang="tr-TR" i="1" dirty="0"/>
              <a:t> </a:t>
            </a:r>
            <a:r>
              <a:rPr lang="tr-TR" dirty="0"/>
              <a:t>↷) 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learning</a:t>
            </a:r>
            <a:r>
              <a:rPr lang="tr-TR" dirty="0"/>
              <a:t> </a:t>
            </a:r>
            <a:r>
              <a:rPr lang="tr-TR" dirty="0" err="1"/>
              <a:t>Turkish</a:t>
            </a:r>
            <a:r>
              <a:rPr lang="tr-TR" dirty="0"/>
              <a:t>. (</a:t>
            </a:r>
            <a:r>
              <a:rPr lang="tr-TR" dirty="0" err="1"/>
              <a:t>now</a:t>
            </a:r>
            <a:r>
              <a:rPr lang="tr-TR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46344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65018"/>
            <a:ext cx="10515600" cy="551194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/>
              <a:t>(Biz) </a:t>
            </a:r>
            <a:r>
              <a:rPr lang="tr-TR" i="1" dirty="0"/>
              <a:t>üç aydır </a:t>
            </a:r>
            <a:r>
              <a:rPr lang="tr-TR" dirty="0"/>
              <a:t>Türkçe öğren-</a:t>
            </a:r>
            <a:r>
              <a:rPr lang="tr-TR" dirty="0" err="1"/>
              <a:t>i.yor</a:t>
            </a:r>
            <a:r>
              <a:rPr lang="tr-TR" dirty="0"/>
              <a:t>-uz. (</a:t>
            </a:r>
            <a:r>
              <a:rPr lang="tr-TR" dirty="0" err="1"/>
              <a:t>e→i</a:t>
            </a:r>
            <a:r>
              <a:rPr lang="tr-TR" dirty="0"/>
              <a:t>) (</a:t>
            </a:r>
            <a:r>
              <a:rPr lang="tr-TR" dirty="0" err="1"/>
              <a:t>liaison</a:t>
            </a:r>
            <a:r>
              <a:rPr lang="tr-TR" dirty="0"/>
              <a:t>) 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(</a:t>
            </a:r>
            <a:r>
              <a:rPr lang="tr-TR" i="1" dirty="0"/>
              <a:t>biz </a:t>
            </a:r>
            <a:r>
              <a:rPr lang="tr-TR" dirty="0"/>
              <a:t>/ </a:t>
            </a:r>
            <a:r>
              <a:rPr lang="tr-TR" b="1" i="1" dirty="0"/>
              <a:t>ü</a:t>
            </a:r>
            <a:r>
              <a:rPr lang="tr-TR" dirty="0"/>
              <a:t>*</a:t>
            </a:r>
            <a:r>
              <a:rPr lang="tr-TR" i="1" dirty="0"/>
              <a:t>çay*</a:t>
            </a:r>
            <a:r>
              <a:rPr lang="tr-TR" i="1" dirty="0" err="1"/>
              <a:t>dır</a:t>
            </a:r>
            <a:r>
              <a:rPr lang="tr-TR" i="1" dirty="0"/>
              <a:t> </a:t>
            </a:r>
            <a:r>
              <a:rPr lang="tr-TR" dirty="0"/>
              <a:t>/ </a:t>
            </a:r>
            <a:r>
              <a:rPr lang="tr-TR" b="1" i="1" dirty="0" err="1"/>
              <a:t>türk</a:t>
            </a:r>
            <a:r>
              <a:rPr lang="tr-TR" i="1" dirty="0"/>
              <a:t>*çe </a:t>
            </a:r>
            <a:r>
              <a:rPr lang="tr-TR" dirty="0"/>
              <a:t>/ </a:t>
            </a:r>
            <a:r>
              <a:rPr lang="tr-TR" i="1" dirty="0" err="1"/>
              <a:t>öğ</a:t>
            </a:r>
            <a:r>
              <a:rPr lang="tr-TR" i="1" dirty="0"/>
              <a:t>*re*</a:t>
            </a:r>
            <a:r>
              <a:rPr lang="tr-TR" i="1" dirty="0" err="1"/>
              <a:t>ni</a:t>
            </a:r>
            <a:r>
              <a:rPr lang="tr-TR" i="1" dirty="0"/>
              <a:t>*yo*</a:t>
            </a:r>
            <a:r>
              <a:rPr lang="tr-TR" i="1" dirty="0" err="1"/>
              <a:t>ruz</a:t>
            </a:r>
            <a:r>
              <a:rPr lang="tr-TR" i="1" dirty="0"/>
              <a:t> </a:t>
            </a:r>
            <a:r>
              <a:rPr lang="tr-TR" dirty="0"/>
              <a:t>↷) 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learning</a:t>
            </a:r>
            <a:r>
              <a:rPr lang="tr-TR" dirty="0"/>
              <a:t> </a:t>
            </a:r>
            <a:r>
              <a:rPr lang="tr-TR" dirty="0" err="1"/>
              <a:t>Turkish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three</a:t>
            </a:r>
            <a:r>
              <a:rPr lang="tr-TR" dirty="0"/>
              <a:t> </a:t>
            </a:r>
            <a:r>
              <a:rPr lang="tr-TR" dirty="0" err="1"/>
              <a:t>months</a:t>
            </a:r>
            <a:r>
              <a:rPr lang="tr-TR" dirty="0"/>
              <a:t>. </a:t>
            </a:r>
          </a:p>
          <a:p>
            <a:pPr marL="0" indent="0">
              <a:lnSpc>
                <a:spcPct val="150000"/>
              </a:lnSpc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err="1" smtClean="0"/>
              <a:t>Onlar</a:t>
            </a:r>
            <a:r>
              <a:rPr lang="en-US" dirty="0" smtClean="0"/>
              <a:t> </a:t>
            </a:r>
            <a:r>
              <a:rPr lang="en-US" dirty="0" err="1"/>
              <a:t>sen-i</a:t>
            </a:r>
            <a:r>
              <a:rPr lang="en-US" dirty="0"/>
              <a:t> </a:t>
            </a:r>
            <a:r>
              <a:rPr lang="en-US" dirty="0" err="1"/>
              <a:t>bekle</a:t>
            </a:r>
            <a:r>
              <a:rPr lang="en-US" dirty="0"/>
              <a:t>-</a:t>
            </a:r>
            <a:r>
              <a:rPr lang="en-US" dirty="0" err="1"/>
              <a:t>i.yor</a:t>
            </a:r>
            <a:r>
              <a:rPr lang="en-US" dirty="0"/>
              <a:t>-lar. (e</a:t>
            </a:r>
            <a:r>
              <a:rPr lang="en-US" dirty="0" smtClean="0"/>
              <a:t>→</a:t>
            </a:r>
            <a:r>
              <a:rPr lang="tr-TR" dirty="0" smtClean="0"/>
              <a:t>i</a:t>
            </a:r>
            <a:r>
              <a:rPr lang="en-US" dirty="0" smtClean="0"/>
              <a:t>)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The /</a:t>
            </a:r>
            <a:r>
              <a:rPr lang="en-US" b="1" dirty="0"/>
              <a:t>e</a:t>
            </a:r>
            <a:r>
              <a:rPr lang="en-US" dirty="0"/>
              <a:t>/ drops, and the /l/ attaches to /</a:t>
            </a:r>
            <a:r>
              <a:rPr lang="en-US" dirty="0" err="1"/>
              <a:t>i</a:t>
            </a:r>
            <a:r>
              <a:rPr lang="en-US" dirty="0"/>
              <a:t>/.)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on*</a:t>
            </a:r>
            <a:r>
              <a:rPr lang="en-US" i="1" dirty="0"/>
              <a:t>lar </a:t>
            </a:r>
            <a:r>
              <a:rPr lang="en-US" dirty="0"/>
              <a:t>/ se</a:t>
            </a:r>
            <a:r>
              <a:rPr lang="en-US" i="1" dirty="0"/>
              <a:t>*</a:t>
            </a:r>
            <a:r>
              <a:rPr lang="en-US" b="1" i="1" dirty="0" err="1"/>
              <a:t>ni</a:t>
            </a:r>
            <a:r>
              <a:rPr lang="en-US" b="1" i="1" dirty="0"/>
              <a:t> </a:t>
            </a:r>
            <a:r>
              <a:rPr lang="en-US" dirty="0"/>
              <a:t>/ </a:t>
            </a:r>
            <a:r>
              <a:rPr lang="en-US" i="1" dirty="0" err="1"/>
              <a:t>bek</a:t>
            </a:r>
            <a:r>
              <a:rPr lang="en-US" i="1" dirty="0"/>
              <a:t>*li*</a:t>
            </a:r>
            <a:r>
              <a:rPr lang="en-US" i="1" dirty="0" err="1"/>
              <a:t>yor</a:t>
            </a:r>
            <a:r>
              <a:rPr lang="en-US" i="1" dirty="0"/>
              <a:t>*lar </a:t>
            </a:r>
            <a:r>
              <a:rPr lang="en-US" dirty="0"/>
              <a:t>↷)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They </a:t>
            </a:r>
            <a:r>
              <a:rPr lang="en-US" dirty="0"/>
              <a:t>are waiting for you. (now)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014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905164"/>
            <a:ext cx="10515600" cy="5271799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Oğlum </a:t>
            </a:r>
            <a:r>
              <a:rPr lang="tr-TR" dirty="0"/>
              <a:t>ev ödev-i-/n/i yap-</a:t>
            </a:r>
            <a:r>
              <a:rPr lang="tr-TR" dirty="0" err="1"/>
              <a:t>ı.yor</a:t>
            </a:r>
            <a:r>
              <a:rPr lang="tr-TR" dirty="0"/>
              <a:t>. </a:t>
            </a:r>
            <a:r>
              <a:rPr lang="tr-TR" dirty="0" smtClean="0"/>
              <a:t>(+ı) </a:t>
            </a:r>
            <a:r>
              <a:rPr lang="tr-TR" dirty="0"/>
              <a:t>(</a:t>
            </a:r>
            <a:r>
              <a:rPr lang="tr-TR" dirty="0" err="1"/>
              <a:t>liaison</a:t>
            </a:r>
            <a:r>
              <a:rPr lang="tr-TR" dirty="0"/>
              <a:t>) 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(</a:t>
            </a:r>
            <a:r>
              <a:rPr lang="tr-TR" dirty="0" err="1"/>
              <a:t>oğ</a:t>
            </a:r>
            <a:r>
              <a:rPr lang="tr-TR" dirty="0"/>
              <a:t>*</a:t>
            </a:r>
            <a:r>
              <a:rPr lang="tr-TR" i="1" dirty="0" err="1"/>
              <a:t>lum</a:t>
            </a:r>
            <a:r>
              <a:rPr lang="tr-TR" i="1" dirty="0"/>
              <a:t> </a:t>
            </a:r>
            <a:r>
              <a:rPr lang="tr-TR" dirty="0"/>
              <a:t>/ </a:t>
            </a:r>
            <a:r>
              <a:rPr lang="tr-TR" b="1" i="1" dirty="0"/>
              <a:t>e</a:t>
            </a:r>
            <a:r>
              <a:rPr lang="tr-TR" i="1" dirty="0"/>
              <a:t>*</a:t>
            </a:r>
            <a:r>
              <a:rPr lang="tr-TR" i="1" dirty="0" err="1"/>
              <a:t>vö</a:t>
            </a:r>
            <a:r>
              <a:rPr lang="tr-TR" i="1" dirty="0"/>
              <a:t>*de*vi*</a:t>
            </a:r>
            <a:r>
              <a:rPr lang="tr-TR" i="1" dirty="0" err="1"/>
              <a:t>ni</a:t>
            </a:r>
            <a:r>
              <a:rPr lang="tr-TR" i="1" dirty="0"/>
              <a:t> </a:t>
            </a:r>
            <a:r>
              <a:rPr lang="tr-TR" dirty="0"/>
              <a:t>/ </a:t>
            </a:r>
            <a:r>
              <a:rPr lang="tr-TR" i="1" dirty="0"/>
              <a:t>ya*</a:t>
            </a:r>
            <a:r>
              <a:rPr lang="tr-TR" i="1" dirty="0" err="1"/>
              <a:t>pı</a:t>
            </a:r>
            <a:r>
              <a:rPr lang="tr-TR" i="1" dirty="0"/>
              <a:t>*yor </a:t>
            </a:r>
            <a:r>
              <a:rPr lang="tr-TR" dirty="0"/>
              <a:t>↷) 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My </a:t>
            </a:r>
            <a:r>
              <a:rPr lang="tr-TR" dirty="0"/>
              <a:t>son is </a:t>
            </a:r>
            <a:r>
              <a:rPr lang="tr-TR" dirty="0" err="1"/>
              <a:t>doing</a:t>
            </a:r>
            <a:r>
              <a:rPr lang="tr-TR" dirty="0"/>
              <a:t> his </a:t>
            </a:r>
            <a:r>
              <a:rPr lang="tr-TR" dirty="0" err="1"/>
              <a:t>homework</a:t>
            </a:r>
            <a:r>
              <a:rPr lang="tr-TR" dirty="0"/>
              <a:t>. 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endParaRPr lang="tr-TR" smtClean="0"/>
          </a:p>
          <a:p>
            <a:pPr marL="0" indent="0">
              <a:lnSpc>
                <a:spcPct val="150000"/>
              </a:lnSpc>
              <a:buNone/>
            </a:pPr>
            <a:endParaRPr lang="tr-TR" dirty="0"/>
          </a:p>
          <a:p>
            <a:pPr marL="0" indent="0">
              <a:lnSpc>
                <a:spcPct val="150000"/>
              </a:lnSpc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319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GÜNLER (</a:t>
            </a:r>
            <a:r>
              <a:rPr lang="tr-TR" dirty="0" err="1" smtClean="0"/>
              <a:t>Days</a:t>
            </a:r>
            <a:r>
              <a:rPr lang="tr-TR" dirty="0" smtClean="0"/>
              <a:t>)</a:t>
            </a:r>
            <a:br>
              <a:rPr lang="tr-TR" dirty="0" smtClean="0"/>
            </a:br>
            <a:r>
              <a:rPr lang="tr-TR" dirty="0" smtClean="0"/>
              <a:t>Bir hafta 7 (yedi) gündür.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66982"/>
            <a:ext cx="10515600" cy="520007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PAZAR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PAZARTESİ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SALI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ÇARŞAMBA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PERŞEMBE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CUMA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CUMARTESİ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61987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796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AYLAR</a:t>
            </a:r>
            <a:r>
              <a:rPr lang="tr-TR" dirty="0" smtClean="0"/>
              <a:t> (</a:t>
            </a:r>
            <a:r>
              <a:rPr lang="tr-TR" dirty="0" err="1" smtClean="0"/>
              <a:t>Months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year</a:t>
            </a:r>
            <a:r>
              <a:rPr lang="tr-TR" dirty="0" smtClean="0"/>
              <a:t>)</a:t>
            </a:r>
            <a:br>
              <a:rPr lang="tr-TR" dirty="0" smtClean="0"/>
            </a:br>
            <a:r>
              <a:rPr lang="tr-TR" dirty="0" smtClean="0"/>
              <a:t>Bir yıl 12 (on iki) aydır.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OCAK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ŞUBAT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MART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NİSAN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MAYIS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HAZİRAN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TEMMUZ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AĞUSTOS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EYLÜL 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EKİM 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KASIM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ARALIK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6099516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57018"/>
            <a:ext cx="10515600" cy="2207491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/>
              <a:t>SAAT KAÇ? </a:t>
            </a:r>
            <a:r>
              <a:rPr lang="tr-TR" dirty="0" smtClean="0"/>
              <a:t>(</a:t>
            </a:r>
            <a:r>
              <a:rPr lang="tr-TR" dirty="0" err="1" smtClean="0"/>
              <a:t>What</a:t>
            </a:r>
            <a:r>
              <a:rPr lang="tr-TR" dirty="0" smtClean="0"/>
              <a:t> time is it?)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3200" dirty="0"/>
              <a:t>Bir gün 24 (yirmi dört) saattir</a:t>
            </a:r>
            <a:r>
              <a:rPr lang="tr-TR" sz="3200" dirty="0" smtClean="0"/>
              <a:t>.</a:t>
            </a:r>
            <a:endParaRPr lang="tr-TR" sz="32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765" y="2484239"/>
            <a:ext cx="9605818" cy="4553869"/>
          </a:xfrm>
        </p:spPr>
      </p:pic>
    </p:spTree>
    <p:extLst>
      <p:ext uri="{BB962C8B-B14F-4D97-AF65-F5344CB8AC3E}">
        <p14:creationId xmlns:p14="http://schemas.microsoft.com/office/powerpoint/2010/main" val="1243446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489527"/>
            <a:ext cx="10515600" cy="5687436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Daha </a:t>
            </a:r>
            <a:r>
              <a:rPr lang="tr-TR" dirty="0" smtClean="0">
                <a:solidFill>
                  <a:schemeClr val="accent6"/>
                </a:solidFill>
              </a:rPr>
              <a:t>hızlı</a:t>
            </a:r>
            <a:r>
              <a:rPr lang="tr-TR" dirty="0" smtClean="0"/>
              <a:t> yürü. (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walk</a:t>
            </a:r>
            <a:r>
              <a:rPr lang="tr-TR" dirty="0" smtClean="0"/>
              <a:t> </a:t>
            </a:r>
            <a:r>
              <a:rPr lang="tr-TR" dirty="0" err="1" smtClean="0"/>
              <a:t>fast</a:t>
            </a:r>
            <a:r>
              <a:rPr lang="tr-TR" dirty="0" err="1" smtClean="0">
                <a:solidFill>
                  <a:schemeClr val="accent6"/>
                </a:solidFill>
              </a:rPr>
              <a:t>er</a:t>
            </a:r>
            <a:r>
              <a:rPr lang="tr-TR" dirty="0" smtClean="0"/>
              <a:t>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O </a:t>
            </a:r>
            <a:r>
              <a:rPr lang="en-US" b="1" dirty="0" err="1"/>
              <a:t>iyi</a:t>
            </a:r>
            <a:r>
              <a:rPr lang="en-US" b="1" dirty="0"/>
              <a:t> </a:t>
            </a:r>
            <a:r>
              <a:rPr lang="en-US" dirty="0" err="1"/>
              <a:t>yüzer</a:t>
            </a:r>
            <a:r>
              <a:rPr lang="en-US" b="1" dirty="0"/>
              <a:t>. </a:t>
            </a:r>
            <a:r>
              <a:rPr lang="tr-TR" dirty="0"/>
              <a:t>(</a:t>
            </a:r>
            <a:r>
              <a:rPr lang="en-US" dirty="0" smtClean="0"/>
              <a:t>She </a:t>
            </a:r>
            <a:r>
              <a:rPr lang="en-US" dirty="0"/>
              <a:t>swims </a:t>
            </a:r>
            <a:r>
              <a:rPr lang="en-US" b="1" dirty="0"/>
              <a:t>well</a:t>
            </a:r>
            <a:r>
              <a:rPr lang="en-US" dirty="0"/>
              <a:t>. (adverb</a:t>
            </a:r>
            <a:r>
              <a:rPr lang="en-US" dirty="0" smtClean="0"/>
              <a:t>)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>
                <a:solidFill>
                  <a:schemeClr val="accent6"/>
                </a:solidFill>
              </a:rPr>
              <a:t>Benim adım </a:t>
            </a:r>
            <a:r>
              <a:rPr lang="tr-TR" dirty="0" smtClean="0"/>
              <a:t>Gönenç. (</a:t>
            </a:r>
            <a:r>
              <a:rPr lang="tr-TR" dirty="0" smtClean="0">
                <a:solidFill>
                  <a:schemeClr val="accent6"/>
                </a:solidFill>
              </a:rPr>
              <a:t>My name is </a:t>
            </a:r>
            <a:r>
              <a:rPr lang="tr-TR" dirty="0" smtClean="0"/>
              <a:t>Gönenç.)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>
                <a:solidFill>
                  <a:schemeClr val="accent6"/>
                </a:solidFill>
              </a:rPr>
              <a:t>Benim ülkem </a:t>
            </a:r>
            <a:r>
              <a:rPr lang="tr-TR" dirty="0" smtClean="0"/>
              <a:t>Türkiye(’</a:t>
            </a:r>
            <a:r>
              <a:rPr lang="tr-TR" dirty="0" err="1" smtClean="0">
                <a:solidFill>
                  <a:schemeClr val="accent2"/>
                </a:solidFill>
              </a:rPr>
              <a:t>dir</a:t>
            </a:r>
            <a:r>
              <a:rPr lang="tr-TR" dirty="0" smtClean="0"/>
              <a:t>).</a:t>
            </a:r>
            <a:r>
              <a:rPr lang="tr-TR" dirty="0" smtClean="0">
                <a:solidFill>
                  <a:schemeClr val="accent2"/>
                </a:solidFill>
              </a:rPr>
              <a:t> </a:t>
            </a:r>
            <a:r>
              <a:rPr lang="tr-TR" dirty="0" smtClean="0"/>
              <a:t>(</a:t>
            </a:r>
            <a:r>
              <a:rPr lang="tr-TR" dirty="0" smtClean="0">
                <a:solidFill>
                  <a:schemeClr val="accent6"/>
                </a:solidFill>
              </a:rPr>
              <a:t>My </a:t>
            </a:r>
            <a:r>
              <a:rPr lang="tr-TR" dirty="0" err="1" smtClean="0">
                <a:solidFill>
                  <a:schemeClr val="accent6"/>
                </a:solidFill>
              </a:rPr>
              <a:t>country</a:t>
            </a:r>
            <a:r>
              <a:rPr lang="tr-TR" dirty="0" smtClean="0">
                <a:solidFill>
                  <a:schemeClr val="accent6"/>
                </a:solidFill>
              </a:rPr>
              <a:t> </a:t>
            </a:r>
            <a:r>
              <a:rPr lang="tr-TR" dirty="0" smtClean="0">
                <a:solidFill>
                  <a:schemeClr val="accent2"/>
                </a:solidFill>
              </a:rPr>
              <a:t>is</a:t>
            </a:r>
            <a:r>
              <a:rPr lang="tr-TR" dirty="0" smtClean="0"/>
              <a:t> </a:t>
            </a:r>
            <a:r>
              <a:rPr lang="tr-TR" dirty="0" err="1" smtClean="0"/>
              <a:t>Turkey</a:t>
            </a:r>
            <a:r>
              <a:rPr lang="tr-TR" dirty="0" smtClean="0"/>
              <a:t>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Ben Kızılay’a </a:t>
            </a:r>
            <a:r>
              <a:rPr lang="tr-TR" dirty="0" smtClean="0">
                <a:solidFill>
                  <a:schemeClr val="accent6"/>
                </a:solidFill>
              </a:rPr>
              <a:t>gidiyor</a:t>
            </a:r>
            <a:r>
              <a:rPr lang="tr-TR" dirty="0" smtClean="0"/>
              <a:t>um. (I’m </a:t>
            </a:r>
            <a:r>
              <a:rPr lang="tr-TR" dirty="0" err="1" smtClean="0">
                <a:solidFill>
                  <a:schemeClr val="accent6"/>
                </a:solidFill>
              </a:rPr>
              <a:t>going</a:t>
            </a:r>
            <a:r>
              <a:rPr lang="tr-TR" dirty="0" smtClean="0">
                <a:solidFill>
                  <a:schemeClr val="accent6"/>
                </a:solidFill>
              </a:rPr>
              <a:t> </a:t>
            </a:r>
            <a:r>
              <a:rPr lang="tr-TR" dirty="0" err="1" smtClean="0">
                <a:solidFill>
                  <a:schemeClr val="accent6"/>
                </a:solidFill>
              </a:rPr>
              <a:t>to</a:t>
            </a:r>
            <a:r>
              <a:rPr lang="tr-TR" dirty="0" smtClean="0">
                <a:solidFill>
                  <a:schemeClr val="accent6"/>
                </a:solidFill>
              </a:rPr>
              <a:t> </a:t>
            </a:r>
            <a:r>
              <a:rPr lang="tr-TR" dirty="0" smtClean="0"/>
              <a:t>Kızılay.)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Ders </a:t>
            </a:r>
            <a:r>
              <a:rPr lang="tr-TR" dirty="0" smtClean="0">
                <a:solidFill>
                  <a:schemeClr val="accent6"/>
                </a:solidFill>
              </a:rPr>
              <a:t>bitti</a:t>
            </a:r>
            <a:r>
              <a:rPr lang="tr-TR" dirty="0" smtClean="0"/>
              <a:t>. (</a:t>
            </a:r>
            <a:r>
              <a:rPr lang="tr-TR" dirty="0" err="1" smtClean="0"/>
              <a:t>Lesson</a:t>
            </a:r>
            <a:r>
              <a:rPr lang="tr-TR" dirty="0" smtClean="0"/>
              <a:t> </a:t>
            </a:r>
            <a:r>
              <a:rPr lang="tr-TR" dirty="0" smtClean="0">
                <a:solidFill>
                  <a:schemeClr val="accent6"/>
                </a:solidFill>
              </a:rPr>
              <a:t>is </a:t>
            </a:r>
            <a:r>
              <a:rPr lang="tr-TR" dirty="0" err="1" smtClean="0">
                <a:solidFill>
                  <a:schemeClr val="accent6"/>
                </a:solidFill>
              </a:rPr>
              <a:t>over</a:t>
            </a:r>
            <a:r>
              <a:rPr lang="tr-TR" dirty="0" smtClean="0"/>
              <a:t>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Çiçekleri</a:t>
            </a:r>
            <a:r>
              <a:rPr lang="tr-TR" dirty="0" smtClean="0">
                <a:solidFill>
                  <a:schemeClr val="accent6"/>
                </a:solidFill>
              </a:rPr>
              <a:t> severim</a:t>
            </a:r>
            <a:r>
              <a:rPr lang="tr-TR" dirty="0" smtClean="0"/>
              <a:t>. (</a:t>
            </a:r>
            <a:r>
              <a:rPr lang="tr-TR" dirty="0" smtClean="0">
                <a:solidFill>
                  <a:schemeClr val="accent6"/>
                </a:solidFill>
              </a:rPr>
              <a:t>I </a:t>
            </a:r>
            <a:r>
              <a:rPr lang="tr-TR" dirty="0" err="1" smtClean="0">
                <a:solidFill>
                  <a:schemeClr val="accent6"/>
                </a:solidFill>
              </a:rPr>
              <a:t>like</a:t>
            </a:r>
            <a:r>
              <a:rPr lang="tr-TR" dirty="0" smtClean="0">
                <a:solidFill>
                  <a:schemeClr val="accent6"/>
                </a:solidFill>
              </a:rPr>
              <a:t> </a:t>
            </a:r>
            <a:r>
              <a:rPr lang="tr-TR" dirty="0" err="1" smtClean="0"/>
              <a:t>flowers</a:t>
            </a:r>
            <a:r>
              <a:rPr lang="tr-TR" dirty="0" smtClean="0"/>
              <a:t>.)</a:t>
            </a:r>
          </a:p>
          <a:p>
            <a:pPr marL="0" indent="0">
              <a:lnSpc>
                <a:spcPct val="150000"/>
              </a:lnSpc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732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81890"/>
            <a:ext cx="10515600" cy="5818909"/>
          </a:xfrm>
        </p:spPr>
        <p:txBody>
          <a:bodyPr numCol="1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3600" dirty="0" smtClean="0"/>
              <a:t>01.00 – Bir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3600" dirty="0" smtClean="0"/>
              <a:t>01.05 – Biri beş geçiyor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3600" dirty="0" smtClean="0"/>
              <a:t>01.15 – Biri çeyrek geçiyor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3600" dirty="0" smtClean="0"/>
              <a:t>01.30 – Bir buçuk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3600" dirty="0" smtClean="0"/>
              <a:t>01.45 – İkiye çeyrek var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3600" dirty="0" smtClean="0"/>
              <a:t>01.55 – İkiye beş var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3824378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46544"/>
            <a:ext cx="10515600" cy="5846619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/>
              <a:t>13.00 – On üç / Bir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/>
              <a:t>13.15 – On üç on beş / Biri çeyrek </a:t>
            </a:r>
            <a:r>
              <a:rPr lang="tr-TR" dirty="0" smtClean="0"/>
              <a:t>geçiyor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13.30 – On üç otuz / Bir buçuk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14.00 – On dört – İki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14.45 – On dört kırk beş / Üçe çeyrek var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18.00 – On sekiz / Altı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20.00 – Yirmi / Sekiz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19831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1891" y="-2355272"/>
            <a:ext cx="5652682" cy="7137545"/>
          </a:xfrm>
        </p:spPr>
      </p:pic>
    </p:spTree>
    <p:extLst>
      <p:ext uri="{BB962C8B-B14F-4D97-AF65-F5344CB8AC3E}">
        <p14:creationId xmlns:p14="http://schemas.microsoft.com/office/powerpoint/2010/main" val="2059936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701964"/>
            <a:ext cx="10515600" cy="5948218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tr-TR" dirty="0" smtClean="0"/>
              <a:t>1’i (biri) ……. geçiyor / geçe</a:t>
            </a:r>
          </a:p>
          <a:p>
            <a:pPr marL="0" indent="0">
              <a:buNone/>
            </a:pPr>
            <a:r>
              <a:rPr lang="tr-TR" dirty="0" smtClean="0"/>
              <a:t>2’yi (ikiyi) ……. geçiyor </a:t>
            </a:r>
            <a:r>
              <a:rPr lang="tr-TR" dirty="0"/>
              <a:t>/ </a:t>
            </a:r>
            <a:r>
              <a:rPr lang="tr-TR" dirty="0" smtClean="0"/>
              <a:t>geçe</a:t>
            </a:r>
          </a:p>
          <a:p>
            <a:pPr marL="0" indent="0">
              <a:buNone/>
            </a:pPr>
            <a:r>
              <a:rPr lang="tr-TR" dirty="0" smtClean="0"/>
              <a:t>3’ü (üçü)</a:t>
            </a:r>
            <a:r>
              <a:rPr lang="tr-TR" dirty="0"/>
              <a:t> </a:t>
            </a:r>
            <a:r>
              <a:rPr lang="tr-TR" dirty="0" smtClean="0"/>
              <a:t>…….  geçiyor </a:t>
            </a:r>
            <a:r>
              <a:rPr lang="tr-TR" dirty="0"/>
              <a:t>/ geçe</a:t>
            </a:r>
          </a:p>
          <a:p>
            <a:pPr marL="0" indent="0">
              <a:buNone/>
            </a:pPr>
            <a:r>
              <a:rPr lang="tr-TR" dirty="0" smtClean="0"/>
              <a:t>4’ü (dördü)</a:t>
            </a:r>
            <a:r>
              <a:rPr lang="tr-TR" dirty="0"/>
              <a:t> </a:t>
            </a:r>
            <a:r>
              <a:rPr lang="tr-TR" dirty="0" smtClean="0"/>
              <a:t>…….  geçiyor </a:t>
            </a:r>
            <a:r>
              <a:rPr lang="tr-TR" dirty="0"/>
              <a:t>/ geçe</a:t>
            </a:r>
          </a:p>
          <a:p>
            <a:pPr marL="0" indent="0">
              <a:buNone/>
            </a:pPr>
            <a:r>
              <a:rPr lang="tr-TR" dirty="0" smtClean="0"/>
              <a:t>5’i (beşi) ……. geçiyor </a:t>
            </a:r>
            <a:r>
              <a:rPr lang="tr-TR" dirty="0"/>
              <a:t>/ geçe</a:t>
            </a:r>
          </a:p>
          <a:p>
            <a:pPr marL="0" indent="0">
              <a:buNone/>
            </a:pPr>
            <a:r>
              <a:rPr lang="tr-TR" dirty="0" smtClean="0"/>
              <a:t>6’yı (altıyı) …….  geçiyor </a:t>
            </a:r>
            <a:r>
              <a:rPr lang="tr-TR" dirty="0"/>
              <a:t>/ geçe</a:t>
            </a:r>
          </a:p>
          <a:p>
            <a:pPr marL="0" indent="0">
              <a:buNone/>
            </a:pPr>
            <a:r>
              <a:rPr lang="tr-TR" dirty="0" smtClean="0"/>
              <a:t>7’yi (yediyi) …….geçiyor </a:t>
            </a:r>
            <a:r>
              <a:rPr lang="tr-TR" dirty="0"/>
              <a:t>/ geçe</a:t>
            </a:r>
          </a:p>
          <a:p>
            <a:pPr marL="0" indent="0">
              <a:buNone/>
            </a:pPr>
            <a:r>
              <a:rPr lang="tr-TR" dirty="0" smtClean="0"/>
              <a:t>8’i (sekizi) ……. geçiyor </a:t>
            </a:r>
            <a:r>
              <a:rPr lang="tr-TR" dirty="0"/>
              <a:t>/ </a:t>
            </a:r>
            <a:r>
              <a:rPr lang="tr-TR" dirty="0" smtClean="0"/>
              <a:t>geçe</a:t>
            </a:r>
          </a:p>
          <a:p>
            <a:pPr marL="0" indent="0">
              <a:buNone/>
            </a:pPr>
            <a:r>
              <a:rPr lang="tr-TR" dirty="0" smtClean="0"/>
              <a:t>9’u (dokuzu) ……. </a:t>
            </a:r>
            <a:r>
              <a:rPr lang="tr-TR" dirty="0"/>
              <a:t>geçiyor / </a:t>
            </a:r>
            <a:r>
              <a:rPr lang="tr-TR" dirty="0" smtClean="0"/>
              <a:t>geçe</a:t>
            </a:r>
          </a:p>
          <a:p>
            <a:pPr marL="0" indent="0">
              <a:buNone/>
            </a:pPr>
            <a:r>
              <a:rPr lang="tr-TR" dirty="0" smtClean="0"/>
              <a:t>10’u (onu) ……. </a:t>
            </a:r>
            <a:r>
              <a:rPr lang="tr-TR" dirty="0"/>
              <a:t>geçiyor / </a:t>
            </a:r>
            <a:r>
              <a:rPr lang="tr-TR" dirty="0" smtClean="0"/>
              <a:t>geçe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1’e (bire) …… var / kala</a:t>
            </a:r>
          </a:p>
          <a:p>
            <a:pPr marL="0" indent="0">
              <a:buNone/>
            </a:pPr>
            <a:r>
              <a:rPr lang="tr-TR" dirty="0" smtClean="0"/>
              <a:t>2’ye (ikiye</a:t>
            </a:r>
            <a:r>
              <a:rPr lang="tr-TR" dirty="0"/>
              <a:t>) …… var / kala</a:t>
            </a:r>
          </a:p>
          <a:p>
            <a:pPr marL="0" indent="0">
              <a:buNone/>
            </a:pPr>
            <a:r>
              <a:rPr lang="tr-TR" dirty="0" smtClean="0"/>
              <a:t>3’e (üçe) </a:t>
            </a:r>
            <a:r>
              <a:rPr lang="tr-TR" dirty="0"/>
              <a:t>…… var / </a:t>
            </a:r>
            <a:r>
              <a:rPr lang="tr-TR" dirty="0" smtClean="0"/>
              <a:t>kala</a:t>
            </a:r>
          </a:p>
          <a:p>
            <a:pPr marL="0" indent="0">
              <a:buNone/>
            </a:pPr>
            <a:r>
              <a:rPr lang="tr-TR" dirty="0" smtClean="0"/>
              <a:t>4’e (dörde</a:t>
            </a:r>
            <a:r>
              <a:rPr lang="tr-TR" dirty="0"/>
              <a:t>) …… var / kala</a:t>
            </a:r>
          </a:p>
          <a:p>
            <a:pPr marL="0" indent="0">
              <a:buNone/>
            </a:pPr>
            <a:r>
              <a:rPr lang="tr-TR" dirty="0" smtClean="0"/>
              <a:t>5’e (beşe</a:t>
            </a:r>
            <a:r>
              <a:rPr lang="tr-TR" dirty="0"/>
              <a:t>) …… var / kala</a:t>
            </a:r>
          </a:p>
          <a:p>
            <a:pPr marL="0" indent="0">
              <a:buNone/>
            </a:pPr>
            <a:r>
              <a:rPr lang="tr-TR" dirty="0" smtClean="0"/>
              <a:t>6’ya (altıya</a:t>
            </a:r>
            <a:r>
              <a:rPr lang="tr-TR" dirty="0"/>
              <a:t>) …… var / kala</a:t>
            </a:r>
          </a:p>
          <a:p>
            <a:pPr marL="0" indent="0">
              <a:buNone/>
            </a:pPr>
            <a:r>
              <a:rPr lang="tr-TR" dirty="0" smtClean="0"/>
              <a:t>7’ye (yediye</a:t>
            </a:r>
            <a:r>
              <a:rPr lang="tr-TR" dirty="0"/>
              <a:t>) …… var / kala</a:t>
            </a:r>
          </a:p>
          <a:p>
            <a:pPr marL="0" indent="0">
              <a:buNone/>
            </a:pPr>
            <a:r>
              <a:rPr lang="tr-TR" dirty="0" smtClean="0"/>
              <a:t>8’e (sekize</a:t>
            </a:r>
            <a:r>
              <a:rPr lang="tr-TR" dirty="0"/>
              <a:t>) …… var / kala</a:t>
            </a:r>
          </a:p>
          <a:p>
            <a:pPr marL="0" indent="0">
              <a:buNone/>
            </a:pPr>
            <a:r>
              <a:rPr lang="tr-TR" dirty="0" smtClean="0"/>
              <a:t>9’a (dokuza</a:t>
            </a:r>
            <a:r>
              <a:rPr lang="tr-TR" dirty="0"/>
              <a:t>) …… var / kala</a:t>
            </a:r>
          </a:p>
          <a:p>
            <a:pPr marL="0" indent="0">
              <a:buNone/>
            </a:pPr>
            <a:r>
              <a:rPr lang="tr-TR" dirty="0" smtClean="0"/>
              <a:t>10’a (ona</a:t>
            </a:r>
            <a:r>
              <a:rPr lang="tr-TR" dirty="0"/>
              <a:t>) …… var / kala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62100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406400"/>
            <a:ext cx="10515600" cy="6188364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12.05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12.15</a:t>
            </a:r>
            <a:endParaRPr lang="tr-TR" dirty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14.20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03.33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05.55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10.40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11.35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00.00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09948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2436"/>
            <a:ext cx="10515600" cy="596452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3600" dirty="0" smtClean="0"/>
              <a:t>Saat 13.00’da ders başlıyor.</a:t>
            </a:r>
          </a:p>
          <a:p>
            <a:pPr marL="0" indent="0">
              <a:buNone/>
            </a:pPr>
            <a:r>
              <a:rPr lang="tr-TR" sz="3600" dirty="0" smtClean="0"/>
              <a:t>Saat on üç çift sıfırda </a:t>
            </a:r>
            <a:r>
              <a:rPr lang="tr-TR" sz="3600" dirty="0"/>
              <a:t>ders başlıyor</a:t>
            </a:r>
            <a:r>
              <a:rPr lang="tr-TR" sz="3600" dirty="0" smtClean="0"/>
              <a:t>.</a:t>
            </a:r>
          </a:p>
          <a:p>
            <a:pPr marL="0" indent="0">
              <a:buNone/>
            </a:pPr>
            <a:r>
              <a:rPr lang="tr-TR" sz="3600" dirty="0" smtClean="0"/>
              <a:t>Saat birde ders başlıyor.</a:t>
            </a:r>
          </a:p>
          <a:p>
            <a:pPr marL="0" indent="0">
              <a:buNone/>
            </a:pPr>
            <a:endParaRPr lang="tr-TR" sz="3600" dirty="0"/>
          </a:p>
          <a:p>
            <a:pPr marL="0" indent="0">
              <a:buNone/>
            </a:pPr>
            <a:r>
              <a:rPr lang="tr-TR" sz="3600" dirty="0" smtClean="0"/>
              <a:t>Film, 12.15’te bitecek.</a:t>
            </a:r>
          </a:p>
          <a:p>
            <a:pPr marL="0" indent="0">
              <a:buNone/>
            </a:pPr>
            <a:r>
              <a:rPr lang="tr-TR" sz="3600" dirty="0" smtClean="0"/>
              <a:t>Film, on iki on beşte bitecek.</a:t>
            </a:r>
          </a:p>
          <a:p>
            <a:pPr marL="0" indent="0">
              <a:buNone/>
            </a:pPr>
            <a:r>
              <a:rPr lang="tr-TR" sz="3600" dirty="0" smtClean="0"/>
              <a:t>Film, on ikiyi çeyrek geçe bitecek.</a:t>
            </a:r>
          </a:p>
          <a:p>
            <a:pPr marL="0" indent="0">
              <a:buNone/>
            </a:pPr>
            <a:endParaRPr lang="tr-TR" sz="3600" dirty="0"/>
          </a:p>
          <a:p>
            <a:pPr marL="0" indent="0">
              <a:buNone/>
            </a:pPr>
            <a:r>
              <a:rPr lang="tr-TR" sz="3600" dirty="0" smtClean="0"/>
              <a:t>Annem 04.40’ta uyanır.</a:t>
            </a:r>
          </a:p>
          <a:p>
            <a:pPr marL="0" indent="0">
              <a:buNone/>
            </a:pPr>
            <a:r>
              <a:rPr lang="tr-TR" sz="3600" dirty="0" smtClean="0"/>
              <a:t>Annem dört kırkta uyanır.</a:t>
            </a:r>
          </a:p>
          <a:p>
            <a:pPr marL="0" indent="0">
              <a:buNone/>
            </a:pPr>
            <a:r>
              <a:rPr lang="tr-TR" sz="3600" dirty="0" smtClean="0"/>
              <a:t>Annem beşe yirmi kala uyanır.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765899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956636" cy="4351338"/>
          </a:xfrm>
        </p:spPr>
        <p:txBody>
          <a:bodyPr numCol="2"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Nasıl-</a:t>
            </a:r>
            <a:r>
              <a:rPr lang="tr-TR" dirty="0" smtClean="0">
                <a:solidFill>
                  <a:schemeClr val="accent6"/>
                </a:solidFill>
              </a:rPr>
              <a:t>sın</a:t>
            </a:r>
            <a:r>
              <a:rPr lang="tr-TR" dirty="0" smtClean="0"/>
              <a:t>? (How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chemeClr val="accent6"/>
                </a:solidFill>
              </a:rPr>
              <a:t>you</a:t>
            </a:r>
            <a:r>
              <a:rPr lang="tr-TR" dirty="0" smtClean="0"/>
              <a:t>?)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Nere-li-</a:t>
            </a:r>
            <a:r>
              <a:rPr lang="tr-TR" dirty="0" smtClean="0">
                <a:solidFill>
                  <a:schemeClr val="accent6"/>
                </a:solidFill>
              </a:rPr>
              <a:t>sin</a:t>
            </a:r>
            <a:r>
              <a:rPr lang="tr-TR" dirty="0" smtClean="0"/>
              <a:t>? (</a:t>
            </a:r>
            <a:r>
              <a:rPr lang="tr-TR" dirty="0" err="1" smtClean="0"/>
              <a:t>Where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chemeClr val="accent6"/>
                </a:solidFill>
              </a:rPr>
              <a:t>you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?)</a:t>
            </a:r>
            <a:endParaRPr lang="tr-TR" dirty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Kaç yaşında-</a:t>
            </a:r>
            <a:r>
              <a:rPr lang="tr-TR" dirty="0" smtClean="0">
                <a:solidFill>
                  <a:schemeClr val="accent6"/>
                </a:solidFill>
              </a:rPr>
              <a:t>sın</a:t>
            </a:r>
            <a:r>
              <a:rPr lang="tr-TR" dirty="0" smtClean="0"/>
              <a:t>? (How </a:t>
            </a:r>
            <a:r>
              <a:rPr lang="tr-TR" dirty="0" err="1" smtClean="0"/>
              <a:t>old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chemeClr val="accent6"/>
                </a:solidFill>
              </a:rPr>
              <a:t>you</a:t>
            </a:r>
            <a:r>
              <a:rPr lang="tr-TR" dirty="0" smtClean="0"/>
              <a:t>?)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>
                <a:solidFill>
                  <a:schemeClr val="accent6"/>
                </a:solidFill>
              </a:rPr>
              <a:t>Saat</a:t>
            </a:r>
            <a:r>
              <a:rPr lang="tr-TR" dirty="0" smtClean="0"/>
              <a:t> kaç? (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smtClean="0">
                <a:solidFill>
                  <a:schemeClr val="accent6"/>
                </a:solidFill>
              </a:rPr>
              <a:t>time</a:t>
            </a:r>
            <a:r>
              <a:rPr lang="tr-TR" dirty="0" smtClean="0"/>
              <a:t> is it?)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>
                <a:solidFill>
                  <a:schemeClr val="accent6"/>
                </a:solidFill>
              </a:rPr>
              <a:t>Nere-de</a:t>
            </a:r>
            <a:r>
              <a:rPr lang="tr-TR" dirty="0" smtClean="0"/>
              <a:t>-sin? (</a:t>
            </a:r>
            <a:r>
              <a:rPr lang="tr-TR" dirty="0" err="1" smtClean="0">
                <a:solidFill>
                  <a:schemeClr val="accent6"/>
                </a:solidFill>
              </a:rPr>
              <a:t>Where</a:t>
            </a:r>
            <a:r>
              <a:rPr lang="tr-TR" dirty="0" smtClean="0">
                <a:solidFill>
                  <a:schemeClr val="accent6"/>
                </a:solidFill>
              </a:rPr>
              <a:t> </a:t>
            </a:r>
            <a:r>
              <a:rPr lang="tr-TR" dirty="0" err="1" smtClean="0">
                <a:solidFill>
                  <a:schemeClr val="accent6"/>
                </a:solidFill>
              </a:rPr>
              <a:t>are</a:t>
            </a:r>
            <a:r>
              <a:rPr lang="tr-TR" dirty="0" smtClean="0">
                <a:solidFill>
                  <a:schemeClr val="accent6"/>
                </a:solidFill>
              </a:rPr>
              <a:t> </a:t>
            </a:r>
            <a:r>
              <a:rPr lang="tr-TR" dirty="0" err="1" smtClean="0"/>
              <a:t>you</a:t>
            </a:r>
            <a:r>
              <a:rPr lang="tr-TR" dirty="0" smtClean="0"/>
              <a:t>?)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Neden? Niçin? Nasıl? (How?)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Ne için? (How? -</a:t>
            </a:r>
            <a:r>
              <a:rPr lang="tr-TR" dirty="0" err="1" smtClean="0"/>
              <a:t>or</a:t>
            </a:r>
            <a:r>
              <a:rPr lang="tr-TR" dirty="0" smtClean="0"/>
              <a:t>-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what</a:t>
            </a:r>
            <a:r>
              <a:rPr lang="tr-TR" dirty="0" smtClean="0"/>
              <a:t>?)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>
                <a:solidFill>
                  <a:schemeClr val="accent6"/>
                </a:solidFill>
              </a:rPr>
              <a:t>Kaç</a:t>
            </a:r>
            <a:r>
              <a:rPr lang="tr-TR" dirty="0" smtClean="0"/>
              <a:t> kere? (</a:t>
            </a:r>
            <a:r>
              <a:rPr lang="tr-TR" dirty="0" smtClean="0">
                <a:solidFill>
                  <a:schemeClr val="accent6"/>
                </a:solidFill>
              </a:rPr>
              <a:t>How </a:t>
            </a:r>
            <a:r>
              <a:rPr lang="tr-TR" dirty="0" err="1" smtClean="0">
                <a:solidFill>
                  <a:schemeClr val="accent6"/>
                </a:solidFill>
              </a:rPr>
              <a:t>many</a:t>
            </a:r>
            <a:r>
              <a:rPr lang="tr-TR" dirty="0" smtClean="0">
                <a:solidFill>
                  <a:schemeClr val="accent6"/>
                </a:solidFill>
              </a:rPr>
              <a:t> </a:t>
            </a:r>
            <a:r>
              <a:rPr lang="tr-TR" dirty="0" err="1" smtClean="0"/>
              <a:t>times</a:t>
            </a:r>
            <a:r>
              <a:rPr lang="tr-TR" dirty="0" smtClean="0"/>
              <a:t>?)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Ne demek istedin? (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did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mean</a:t>
            </a:r>
            <a:r>
              <a:rPr lang="tr-TR" dirty="0" smtClean="0"/>
              <a:t>?)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>
                <a:solidFill>
                  <a:schemeClr val="accent6"/>
                </a:solidFill>
              </a:rPr>
              <a:t>Sen</a:t>
            </a:r>
            <a:r>
              <a:rPr lang="tr-TR" dirty="0" smtClean="0"/>
              <a:t> ne dersin? (</a:t>
            </a:r>
            <a:r>
              <a:rPr lang="tr-TR" dirty="0" err="1" smtClean="0"/>
              <a:t>What</a:t>
            </a:r>
            <a:r>
              <a:rPr lang="tr-TR" dirty="0" smtClean="0"/>
              <a:t> do </a:t>
            </a:r>
            <a:r>
              <a:rPr lang="tr-TR" dirty="0" err="1" smtClean="0">
                <a:solidFill>
                  <a:schemeClr val="accent6"/>
                </a:solidFill>
              </a:rPr>
              <a:t>you</a:t>
            </a:r>
            <a:r>
              <a:rPr lang="tr-TR" dirty="0" smtClean="0"/>
              <a:t> say?)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Kimsiniz? (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?)</a:t>
            </a:r>
          </a:p>
          <a:p>
            <a:pPr marL="0" indent="0">
              <a:lnSpc>
                <a:spcPct val="150000"/>
              </a:lnSpc>
              <a:buNone/>
            </a:pP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SORULAR (</a:t>
            </a:r>
            <a:r>
              <a:rPr lang="tr-TR" dirty="0" err="1" smtClean="0"/>
              <a:t>Questions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097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28073"/>
            <a:ext cx="10515600" cy="5920509"/>
          </a:xfrm>
        </p:spPr>
        <p:txBody>
          <a:bodyPr>
            <a:normAutofit lnSpcReduction="10000"/>
          </a:bodyPr>
          <a:lstStyle/>
          <a:p>
            <a:endParaRPr lang="tr-TR" dirty="0"/>
          </a:p>
          <a:p>
            <a:r>
              <a:rPr lang="tr-TR" b="1" dirty="0"/>
              <a:t>Nere-/y/e? </a:t>
            </a:r>
            <a:r>
              <a:rPr lang="tr-TR" dirty="0"/>
              <a:t>(</a:t>
            </a:r>
            <a:r>
              <a:rPr lang="tr-TR" b="1" i="1" dirty="0" err="1"/>
              <a:t>ne</a:t>
            </a:r>
            <a:r>
              <a:rPr lang="tr-TR" dirty="0" err="1"/>
              <a:t>↝</a:t>
            </a:r>
            <a:r>
              <a:rPr lang="tr-TR" i="1" dirty="0" err="1"/>
              <a:t>re</a:t>
            </a:r>
            <a:r>
              <a:rPr lang="tr-TR" i="1" dirty="0"/>
              <a:t>*ye</a:t>
            </a:r>
            <a:r>
              <a:rPr lang="tr-TR" dirty="0"/>
              <a:t>↝) (</a:t>
            </a:r>
            <a:r>
              <a:rPr lang="tr-TR" dirty="0" err="1"/>
              <a:t>Where</a:t>
            </a:r>
            <a:r>
              <a:rPr lang="tr-TR" dirty="0"/>
              <a:t>?)</a:t>
            </a:r>
            <a:r>
              <a:rPr lang="tr-TR" b="1" dirty="0"/>
              <a:t>; </a:t>
            </a:r>
            <a:endParaRPr lang="tr-TR" b="1" dirty="0" smtClean="0"/>
          </a:p>
          <a:p>
            <a:r>
              <a:rPr lang="tr-TR" b="1" dirty="0" smtClean="0"/>
              <a:t>Nere-</a:t>
            </a:r>
            <a:r>
              <a:rPr lang="tr-TR" b="1" dirty="0"/>
              <a:t>/y/e gitti? </a:t>
            </a:r>
            <a:r>
              <a:rPr lang="tr-TR" dirty="0"/>
              <a:t>(</a:t>
            </a:r>
            <a:r>
              <a:rPr lang="tr-TR" b="1" i="1" dirty="0" err="1"/>
              <a:t>ne</a:t>
            </a:r>
            <a:r>
              <a:rPr lang="tr-TR" dirty="0" err="1"/>
              <a:t>↝</a:t>
            </a:r>
            <a:r>
              <a:rPr lang="tr-TR" i="1" dirty="0" err="1"/>
              <a:t>re</a:t>
            </a:r>
            <a:r>
              <a:rPr lang="tr-TR" i="1" dirty="0"/>
              <a:t>*ye </a:t>
            </a:r>
            <a:r>
              <a:rPr lang="tr-TR" dirty="0"/>
              <a:t>/ </a:t>
            </a:r>
            <a:r>
              <a:rPr lang="tr-TR" i="1" dirty="0"/>
              <a:t>git*ti</a:t>
            </a:r>
            <a:r>
              <a:rPr lang="tr-TR" dirty="0"/>
              <a:t>↝) (</a:t>
            </a:r>
            <a:r>
              <a:rPr lang="tr-TR" dirty="0" err="1"/>
              <a:t>Where</a:t>
            </a:r>
            <a:r>
              <a:rPr lang="tr-TR" dirty="0"/>
              <a:t> </a:t>
            </a:r>
            <a:r>
              <a:rPr lang="tr-TR" dirty="0" err="1"/>
              <a:t>did</a:t>
            </a:r>
            <a:r>
              <a:rPr lang="tr-TR" dirty="0"/>
              <a:t> he </a:t>
            </a:r>
            <a:r>
              <a:rPr lang="tr-TR" dirty="0" err="1"/>
              <a:t>go</a:t>
            </a:r>
            <a:r>
              <a:rPr lang="tr-TR" dirty="0"/>
              <a:t>?)</a:t>
            </a:r>
            <a:r>
              <a:rPr lang="tr-TR" b="1" dirty="0"/>
              <a:t>; </a:t>
            </a:r>
            <a:r>
              <a:rPr lang="tr-TR" b="1" dirty="0" smtClean="0"/>
              <a:t>Okul-a </a:t>
            </a:r>
            <a:r>
              <a:rPr lang="tr-TR" dirty="0"/>
              <a:t>(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school</a:t>
            </a:r>
            <a:r>
              <a:rPr lang="tr-TR" dirty="0"/>
              <a:t>.)</a:t>
            </a:r>
            <a:r>
              <a:rPr lang="tr-TR" b="1" dirty="0"/>
              <a:t>; </a:t>
            </a:r>
            <a:endParaRPr lang="tr-TR" b="1" dirty="0" smtClean="0"/>
          </a:p>
          <a:p>
            <a:r>
              <a:rPr lang="tr-TR" b="1" dirty="0" smtClean="0"/>
              <a:t>Nere-de</a:t>
            </a:r>
            <a:r>
              <a:rPr lang="tr-TR" b="1" dirty="0"/>
              <a:t>? </a:t>
            </a:r>
            <a:r>
              <a:rPr lang="tr-TR" dirty="0"/>
              <a:t>(</a:t>
            </a:r>
            <a:r>
              <a:rPr lang="tr-TR" dirty="0" err="1"/>
              <a:t>Where</a:t>
            </a:r>
            <a:r>
              <a:rPr lang="tr-TR" dirty="0"/>
              <a:t>?)</a:t>
            </a:r>
            <a:r>
              <a:rPr lang="tr-TR" b="1" dirty="0"/>
              <a:t>; </a:t>
            </a:r>
            <a:endParaRPr lang="tr-TR" b="1" dirty="0" smtClean="0"/>
          </a:p>
          <a:p>
            <a:r>
              <a:rPr lang="tr-TR" b="1" dirty="0" smtClean="0"/>
              <a:t>O </a:t>
            </a:r>
            <a:r>
              <a:rPr lang="tr-TR" b="1" dirty="0"/>
              <a:t>nere-de? </a:t>
            </a:r>
            <a:r>
              <a:rPr lang="tr-TR" dirty="0"/>
              <a:t>(</a:t>
            </a:r>
            <a:r>
              <a:rPr lang="tr-TR" dirty="0" err="1"/>
              <a:t>Where</a:t>
            </a:r>
            <a:r>
              <a:rPr lang="tr-TR" dirty="0"/>
              <a:t> is he?)</a:t>
            </a:r>
            <a:r>
              <a:rPr lang="tr-TR" b="1" dirty="0"/>
              <a:t>; Okul-da. </a:t>
            </a:r>
            <a:r>
              <a:rPr lang="tr-TR" dirty="0"/>
              <a:t>(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school</a:t>
            </a:r>
            <a:r>
              <a:rPr lang="tr-TR" dirty="0"/>
              <a:t>.)</a:t>
            </a:r>
            <a:r>
              <a:rPr lang="tr-TR" b="1" dirty="0"/>
              <a:t>; </a:t>
            </a:r>
            <a:endParaRPr lang="tr-TR" b="1" dirty="0" smtClean="0"/>
          </a:p>
          <a:p>
            <a:r>
              <a:rPr lang="tr-TR" b="1" dirty="0" smtClean="0"/>
              <a:t>Nere-den</a:t>
            </a:r>
            <a:r>
              <a:rPr lang="tr-TR" b="1" dirty="0"/>
              <a:t>? </a:t>
            </a:r>
            <a:r>
              <a:rPr lang="tr-TR" dirty="0"/>
              <a:t>(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where</a:t>
            </a:r>
            <a:r>
              <a:rPr lang="tr-TR" dirty="0"/>
              <a:t>?)</a:t>
            </a:r>
            <a:r>
              <a:rPr lang="tr-TR" b="1" dirty="0"/>
              <a:t>; </a:t>
            </a:r>
            <a:endParaRPr lang="tr-TR" b="1" dirty="0" smtClean="0"/>
          </a:p>
          <a:p>
            <a:r>
              <a:rPr lang="tr-TR" b="1" dirty="0" smtClean="0"/>
              <a:t>O </a:t>
            </a:r>
            <a:r>
              <a:rPr lang="tr-TR" b="1" dirty="0"/>
              <a:t>nere-den </a:t>
            </a:r>
            <a:r>
              <a:rPr lang="tr-TR" b="1" dirty="0" err="1"/>
              <a:t>geli</a:t>
            </a:r>
            <a:r>
              <a:rPr lang="tr-TR" b="1" dirty="0"/>
              <a:t>-yor? </a:t>
            </a:r>
            <a:r>
              <a:rPr lang="tr-TR" dirty="0"/>
              <a:t>(</a:t>
            </a:r>
            <a:r>
              <a:rPr lang="tr-TR" dirty="0" err="1"/>
              <a:t>Where</a:t>
            </a:r>
            <a:r>
              <a:rPr lang="tr-TR" dirty="0"/>
              <a:t> is he </a:t>
            </a:r>
            <a:r>
              <a:rPr lang="tr-TR" dirty="0" err="1"/>
              <a:t>comimg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?)</a:t>
            </a:r>
            <a:r>
              <a:rPr lang="tr-TR" b="1" dirty="0"/>
              <a:t>; Okul-dan. </a:t>
            </a:r>
            <a:r>
              <a:rPr lang="tr-TR" dirty="0"/>
              <a:t>(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school</a:t>
            </a:r>
            <a:r>
              <a:rPr lang="tr-TR" dirty="0"/>
              <a:t>.)</a:t>
            </a:r>
            <a:r>
              <a:rPr lang="tr-TR" b="1" dirty="0"/>
              <a:t>; </a:t>
            </a:r>
            <a:endParaRPr lang="tr-TR" b="1" dirty="0" smtClean="0"/>
          </a:p>
          <a:p>
            <a:r>
              <a:rPr lang="tr-TR" b="1" dirty="0" smtClean="0"/>
              <a:t>Ne-den </a:t>
            </a:r>
            <a:r>
              <a:rPr lang="tr-TR" b="1" dirty="0"/>
              <a:t>bık-tın? </a:t>
            </a:r>
            <a:r>
              <a:rPr lang="tr-TR" dirty="0"/>
              <a:t>(</a:t>
            </a:r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tired</a:t>
            </a:r>
            <a:r>
              <a:rPr lang="tr-TR" dirty="0"/>
              <a:t> of?) (I am </a:t>
            </a:r>
            <a:r>
              <a:rPr lang="tr-TR" dirty="0" err="1"/>
              <a:t>tired</a:t>
            </a:r>
            <a:r>
              <a:rPr lang="tr-TR" dirty="0"/>
              <a:t> of </a:t>
            </a:r>
            <a:r>
              <a:rPr lang="tr-TR" dirty="0" err="1"/>
              <a:t>waiting</a:t>
            </a:r>
            <a:r>
              <a:rPr lang="tr-TR" dirty="0"/>
              <a:t>.)</a:t>
            </a:r>
            <a:r>
              <a:rPr lang="tr-TR" b="1" dirty="0"/>
              <a:t>; </a:t>
            </a:r>
            <a:endParaRPr lang="tr-TR" b="1" dirty="0" smtClean="0"/>
          </a:p>
          <a:p>
            <a:r>
              <a:rPr lang="tr-TR" b="1" dirty="0" smtClean="0"/>
              <a:t>Kim-le</a:t>
            </a:r>
            <a:r>
              <a:rPr lang="tr-TR" b="1" dirty="0"/>
              <a:t>? </a:t>
            </a:r>
            <a:r>
              <a:rPr lang="tr-TR" dirty="0"/>
              <a:t>(</a:t>
            </a:r>
            <a:r>
              <a:rPr lang="tr-TR" b="1" i="1" dirty="0" err="1"/>
              <a:t>kim</a:t>
            </a:r>
            <a:r>
              <a:rPr lang="tr-TR" dirty="0" err="1"/>
              <a:t>↝</a:t>
            </a:r>
            <a:r>
              <a:rPr lang="tr-TR" i="1" dirty="0" err="1"/>
              <a:t>le</a:t>
            </a:r>
            <a:r>
              <a:rPr lang="tr-TR" dirty="0"/>
              <a:t>) (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whom</a:t>
            </a:r>
            <a:r>
              <a:rPr lang="tr-TR" dirty="0"/>
              <a:t>?) </a:t>
            </a:r>
            <a:r>
              <a:rPr lang="tr-TR" b="1" dirty="0"/>
              <a:t>Sinema-/y/a kim-le gittin? </a:t>
            </a:r>
            <a:r>
              <a:rPr lang="tr-TR" dirty="0"/>
              <a:t>(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whom</a:t>
            </a:r>
            <a:r>
              <a:rPr lang="tr-TR" dirty="0"/>
              <a:t> </a:t>
            </a:r>
            <a:r>
              <a:rPr lang="tr-TR" dirty="0" err="1"/>
              <a:t>did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go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cinema</a:t>
            </a:r>
            <a:r>
              <a:rPr lang="tr-TR" dirty="0"/>
              <a:t>?</a:t>
            </a:r>
            <a:r>
              <a:rPr lang="tr-TR" b="1" dirty="0"/>
              <a:t>; </a:t>
            </a:r>
            <a:endParaRPr lang="tr-TR" b="1" dirty="0" smtClean="0"/>
          </a:p>
          <a:p>
            <a:r>
              <a:rPr lang="tr-TR" b="1" dirty="0" smtClean="0"/>
              <a:t>Ne/y</a:t>
            </a:r>
            <a:r>
              <a:rPr lang="tr-TR" b="1" dirty="0"/>
              <a:t>/-le? </a:t>
            </a:r>
            <a:r>
              <a:rPr lang="tr-TR" dirty="0"/>
              <a:t>(</a:t>
            </a:r>
            <a:r>
              <a:rPr lang="tr-TR" b="1" i="1" dirty="0" err="1"/>
              <a:t>ney</a:t>
            </a:r>
            <a:r>
              <a:rPr lang="tr-TR" dirty="0" err="1"/>
              <a:t>↝</a:t>
            </a:r>
            <a:r>
              <a:rPr lang="tr-TR" i="1" dirty="0" err="1"/>
              <a:t>le</a:t>
            </a:r>
            <a:r>
              <a:rPr lang="tr-TR" dirty="0"/>
              <a:t>↝) (How?) </a:t>
            </a:r>
            <a:r>
              <a:rPr lang="tr-TR" b="1" dirty="0"/>
              <a:t>Ankara-/y/a ne/y/-le gittin? (</a:t>
            </a:r>
            <a:r>
              <a:rPr lang="tr-TR" b="1" dirty="0" err="1"/>
              <a:t>By</a:t>
            </a:r>
            <a:r>
              <a:rPr lang="tr-TR" b="1" dirty="0"/>
              <a:t> </a:t>
            </a:r>
            <a:r>
              <a:rPr lang="tr-TR" b="1" dirty="0" err="1"/>
              <a:t>train</a:t>
            </a:r>
            <a:r>
              <a:rPr lang="tr-TR" b="1" dirty="0"/>
              <a:t>.)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776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ZIT KAVRAMLAR (</a:t>
            </a:r>
            <a:r>
              <a:rPr lang="tr-TR" dirty="0" err="1" smtClean="0"/>
              <a:t>Opposite</a:t>
            </a:r>
            <a:r>
              <a:rPr lang="tr-TR" dirty="0" smtClean="0"/>
              <a:t> </a:t>
            </a:r>
            <a:r>
              <a:rPr lang="tr-TR" dirty="0" err="1" smtClean="0"/>
              <a:t>Words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5024582"/>
          </a:xfrm>
        </p:spPr>
        <p:txBody>
          <a:bodyPr numCol="2"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İyi (</a:t>
            </a:r>
            <a:r>
              <a:rPr lang="tr-TR" dirty="0" err="1" smtClean="0"/>
              <a:t>good</a:t>
            </a:r>
            <a:r>
              <a:rPr lang="tr-TR" dirty="0" smtClean="0"/>
              <a:t>) – kötü (</a:t>
            </a:r>
            <a:r>
              <a:rPr lang="tr-TR" dirty="0" err="1" smtClean="0"/>
              <a:t>bad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Küçük (</a:t>
            </a:r>
            <a:r>
              <a:rPr lang="tr-TR" dirty="0" err="1" smtClean="0"/>
              <a:t>small</a:t>
            </a:r>
            <a:r>
              <a:rPr lang="tr-TR" dirty="0" smtClean="0"/>
              <a:t>) – büyük (</a:t>
            </a:r>
            <a:r>
              <a:rPr lang="tr-TR" dirty="0" err="1" smtClean="0"/>
              <a:t>big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Tek (</a:t>
            </a:r>
            <a:r>
              <a:rPr lang="tr-TR" dirty="0" err="1" smtClean="0"/>
              <a:t>single</a:t>
            </a:r>
            <a:r>
              <a:rPr lang="tr-TR" dirty="0" smtClean="0"/>
              <a:t>) – çift (</a:t>
            </a:r>
            <a:r>
              <a:rPr lang="tr-TR" dirty="0" err="1" smtClean="0"/>
              <a:t>couple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Güzel (</a:t>
            </a:r>
            <a:r>
              <a:rPr lang="tr-TR" dirty="0" err="1" smtClean="0"/>
              <a:t>beautiful</a:t>
            </a:r>
            <a:r>
              <a:rPr lang="tr-TR" dirty="0" smtClean="0"/>
              <a:t>) – çirkin (</a:t>
            </a:r>
            <a:r>
              <a:rPr lang="tr-TR" dirty="0" err="1" smtClean="0"/>
              <a:t>ugly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Dar (</a:t>
            </a:r>
            <a:r>
              <a:rPr lang="tr-TR" dirty="0" err="1" smtClean="0"/>
              <a:t>narrow</a:t>
            </a:r>
            <a:r>
              <a:rPr lang="tr-TR" dirty="0" smtClean="0"/>
              <a:t>) – geniş (</a:t>
            </a:r>
            <a:r>
              <a:rPr lang="tr-TR" dirty="0" err="1" smtClean="0"/>
              <a:t>wide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Hasta (</a:t>
            </a:r>
            <a:r>
              <a:rPr lang="tr-TR" dirty="0" err="1" smtClean="0"/>
              <a:t>sick</a:t>
            </a:r>
            <a:r>
              <a:rPr lang="tr-TR" dirty="0" smtClean="0"/>
              <a:t>)- sağlıklı (</a:t>
            </a:r>
            <a:r>
              <a:rPr lang="tr-TR" dirty="0" err="1" smtClean="0"/>
              <a:t>healty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Aşağı (</a:t>
            </a:r>
            <a:r>
              <a:rPr lang="tr-TR" dirty="0" err="1" smtClean="0"/>
              <a:t>down</a:t>
            </a:r>
            <a:r>
              <a:rPr lang="tr-TR" dirty="0" smtClean="0"/>
              <a:t>) – yukarı (</a:t>
            </a:r>
            <a:r>
              <a:rPr lang="tr-TR" dirty="0" err="1" smtClean="0"/>
              <a:t>up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İçeri (inside) – dışarı (</a:t>
            </a:r>
            <a:r>
              <a:rPr lang="tr-TR" dirty="0" err="1" smtClean="0"/>
              <a:t>out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İç (</a:t>
            </a:r>
            <a:r>
              <a:rPr lang="tr-TR" dirty="0" err="1" smtClean="0"/>
              <a:t>internal</a:t>
            </a:r>
            <a:r>
              <a:rPr lang="tr-TR" dirty="0" smtClean="0"/>
              <a:t>) – dış (</a:t>
            </a:r>
            <a:r>
              <a:rPr lang="tr-TR" dirty="0" err="1" smtClean="0"/>
              <a:t>external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Uzun (</a:t>
            </a:r>
            <a:r>
              <a:rPr lang="tr-TR" dirty="0" err="1" smtClean="0"/>
              <a:t>tall</a:t>
            </a:r>
            <a:r>
              <a:rPr lang="tr-TR" dirty="0" smtClean="0"/>
              <a:t>) – kısa (</a:t>
            </a:r>
            <a:r>
              <a:rPr lang="tr-TR" dirty="0" err="1" smtClean="0"/>
              <a:t>short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Doğru (</a:t>
            </a:r>
            <a:r>
              <a:rPr lang="tr-TR" dirty="0" err="1" smtClean="0"/>
              <a:t>true</a:t>
            </a:r>
            <a:r>
              <a:rPr lang="tr-TR" dirty="0" smtClean="0"/>
              <a:t>) – yanlış (</a:t>
            </a:r>
            <a:r>
              <a:rPr lang="tr-TR" dirty="0" err="1" smtClean="0"/>
              <a:t>false</a:t>
            </a:r>
            <a:r>
              <a:rPr lang="tr-TR" dirty="0" smtClean="0"/>
              <a:t>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Acı (hot) – tatlı (</a:t>
            </a:r>
            <a:r>
              <a:rPr lang="tr-TR" dirty="0" err="1" smtClean="0"/>
              <a:t>sweet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Önce (</a:t>
            </a:r>
            <a:r>
              <a:rPr lang="tr-TR" dirty="0" err="1" smtClean="0"/>
              <a:t>before</a:t>
            </a:r>
            <a:r>
              <a:rPr lang="tr-TR" dirty="0" smtClean="0"/>
              <a:t>) – sonra (</a:t>
            </a:r>
            <a:r>
              <a:rPr lang="tr-TR" dirty="0" err="1" smtClean="0"/>
              <a:t>after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İleri (</a:t>
            </a:r>
            <a:r>
              <a:rPr lang="tr-TR" dirty="0" err="1" smtClean="0"/>
              <a:t>forward</a:t>
            </a:r>
            <a:r>
              <a:rPr lang="tr-TR" dirty="0" smtClean="0"/>
              <a:t>) – geri (</a:t>
            </a:r>
            <a:r>
              <a:rPr lang="tr-TR" dirty="0" err="1" smtClean="0"/>
              <a:t>backward</a:t>
            </a:r>
            <a:r>
              <a:rPr lang="tr-TR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0287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54182"/>
            <a:ext cx="10515600" cy="5622781"/>
          </a:xfrm>
        </p:spPr>
        <p:txBody>
          <a:bodyPr numCol="2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Aynı (</a:t>
            </a:r>
            <a:r>
              <a:rPr lang="tr-TR" dirty="0" err="1" smtClean="0"/>
              <a:t>same</a:t>
            </a:r>
            <a:r>
              <a:rPr lang="tr-TR" dirty="0" smtClean="0"/>
              <a:t>) – farklı (</a:t>
            </a:r>
            <a:r>
              <a:rPr lang="tr-TR" dirty="0" err="1" smtClean="0"/>
              <a:t>different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Kolay (</a:t>
            </a:r>
            <a:r>
              <a:rPr lang="tr-TR" dirty="0" err="1" smtClean="0"/>
              <a:t>easy</a:t>
            </a:r>
            <a:r>
              <a:rPr lang="tr-TR" dirty="0" smtClean="0"/>
              <a:t>) – zor (hard)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Sevgi (</a:t>
            </a:r>
            <a:r>
              <a:rPr lang="tr-TR" dirty="0" err="1" smtClean="0"/>
              <a:t>love</a:t>
            </a:r>
            <a:r>
              <a:rPr lang="tr-TR" dirty="0" smtClean="0"/>
              <a:t>) – nefret (</a:t>
            </a:r>
            <a:r>
              <a:rPr lang="tr-TR" dirty="0" err="1" smtClean="0"/>
              <a:t>hate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Boş (</a:t>
            </a:r>
            <a:r>
              <a:rPr lang="tr-TR" dirty="0" err="1" smtClean="0"/>
              <a:t>empty</a:t>
            </a:r>
            <a:r>
              <a:rPr lang="tr-TR" dirty="0" smtClean="0"/>
              <a:t>) – dolu (</a:t>
            </a:r>
            <a:r>
              <a:rPr lang="tr-TR" dirty="0" err="1" smtClean="0"/>
              <a:t>full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/>
              <a:t>A</a:t>
            </a:r>
            <a:r>
              <a:rPr lang="tr-TR" dirty="0" smtClean="0"/>
              <a:t>lt (</a:t>
            </a:r>
            <a:r>
              <a:rPr lang="tr-TR" dirty="0" err="1" smtClean="0"/>
              <a:t>bottom</a:t>
            </a:r>
            <a:r>
              <a:rPr lang="tr-TR" dirty="0" smtClean="0"/>
              <a:t>) – üst (top)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Genç (</a:t>
            </a:r>
            <a:r>
              <a:rPr lang="tr-TR" dirty="0" err="1" smtClean="0"/>
              <a:t>young</a:t>
            </a:r>
            <a:r>
              <a:rPr lang="tr-TR" dirty="0" smtClean="0"/>
              <a:t>) – yaşlı (</a:t>
            </a:r>
            <a:r>
              <a:rPr lang="tr-TR" dirty="0" err="1" smtClean="0"/>
              <a:t>old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Yeni (</a:t>
            </a:r>
            <a:r>
              <a:rPr lang="tr-TR" dirty="0" err="1" smtClean="0"/>
              <a:t>new</a:t>
            </a:r>
            <a:r>
              <a:rPr lang="tr-TR" dirty="0" smtClean="0"/>
              <a:t>) – eski (</a:t>
            </a:r>
            <a:r>
              <a:rPr lang="tr-TR" dirty="0" err="1" smtClean="0"/>
              <a:t>old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Siyah (</a:t>
            </a:r>
            <a:r>
              <a:rPr lang="tr-TR" dirty="0" err="1" smtClean="0"/>
              <a:t>black</a:t>
            </a:r>
            <a:r>
              <a:rPr lang="tr-TR" dirty="0" smtClean="0"/>
              <a:t>) – beyaz (White)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Alçak / düşük (</a:t>
            </a:r>
            <a:r>
              <a:rPr lang="tr-TR" dirty="0" err="1" smtClean="0"/>
              <a:t>low</a:t>
            </a:r>
            <a:r>
              <a:rPr lang="tr-TR" dirty="0" smtClean="0"/>
              <a:t>) – yüksek (</a:t>
            </a:r>
            <a:r>
              <a:rPr lang="tr-TR" dirty="0" err="1" smtClean="0"/>
              <a:t>high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Neşeli (</a:t>
            </a:r>
            <a:r>
              <a:rPr lang="tr-TR" dirty="0" err="1" smtClean="0"/>
              <a:t>cheerful</a:t>
            </a:r>
            <a:r>
              <a:rPr lang="tr-TR" dirty="0" smtClean="0"/>
              <a:t>) – üzgün (</a:t>
            </a:r>
            <a:r>
              <a:rPr lang="tr-TR" dirty="0" err="1" smtClean="0"/>
              <a:t>sad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Hızlı (</a:t>
            </a:r>
            <a:r>
              <a:rPr lang="tr-TR" dirty="0" err="1" smtClean="0"/>
              <a:t>fast</a:t>
            </a:r>
            <a:r>
              <a:rPr lang="tr-TR" dirty="0" smtClean="0"/>
              <a:t>) – yavaş (</a:t>
            </a:r>
            <a:r>
              <a:rPr lang="tr-TR" dirty="0" err="1" smtClean="0"/>
              <a:t>slow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Ucuz (</a:t>
            </a:r>
            <a:r>
              <a:rPr lang="tr-TR" dirty="0" err="1" smtClean="0"/>
              <a:t>cheap</a:t>
            </a:r>
            <a:r>
              <a:rPr lang="tr-TR" dirty="0" smtClean="0"/>
              <a:t>) – pahalı (</a:t>
            </a:r>
            <a:r>
              <a:rPr lang="tr-TR" dirty="0" err="1" smtClean="0"/>
              <a:t>expensive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Zengin (</a:t>
            </a:r>
            <a:r>
              <a:rPr lang="tr-TR" dirty="0" err="1" smtClean="0"/>
              <a:t>rich</a:t>
            </a:r>
            <a:r>
              <a:rPr lang="tr-TR" dirty="0" smtClean="0"/>
              <a:t>) – fakir (</a:t>
            </a:r>
            <a:r>
              <a:rPr lang="tr-TR" dirty="0" err="1" smtClean="0"/>
              <a:t>poor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Savaş (</a:t>
            </a:r>
            <a:r>
              <a:rPr lang="tr-TR" dirty="0" err="1" smtClean="0"/>
              <a:t>war</a:t>
            </a:r>
            <a:r>
              <a:rPr lang="tr-TR" dirty="0" smtClean="0"/>
              <a:t>) – barış (</a:t>
            </a:r>
            <a:r>
              <a:rPr lang="tr-TR" dirty="0" err="1" smtClean="0"/>
              <a:t>peace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868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701964"/>
            <a:ext cx="10515600" cy="5474999"/>
          </a:xfrm>
        </p:spPr>
        <p:txBody>
          <a:bodyPr numCol="2"/>
          <a:lstStyle/>
          <a:p>
            <a:endParaRPr lang="tr-TR" dirty="0"/>
          </a:p>
          <a:p>
            <a:r>
              <a:rPr lang="tr-TR" b="1" dirty="0"/>
              <a:t>ben-im </a:t>
            </a:r>
            <a:r>
              <a:rPr lang="tr-TR" dirty="0"/>
              <a:t>(be</a:t>
            </a:r>
            <a:r>
              <a:rPr lang="tr-TR" i="1" dirty="0"/>
              <a:t>*</a:t>
            </a:r>
            <a:r>
              <a:rPr lang="tr-TR" b="1" i="1" dirty="0"/>
              <a:t>nim</a:t>
            </a:r>
            <a:r>
              <a:rPr lang="tr-TR" dirty="0"/>
              <a:t>) (</a:t>
            </a:r>
            <a:r>
              <a:rPr lang="tr-TR" dirty="0" err="1"/>
              <a:t>my</a:t>
            </a:r>
            <a:r>
              <a:rPr lang="tr-TR" dirty="0"/>
              <a:t>)</a:t>
            </a:r>
            <a:r>
              <a:rPr lang="tr-TR" b="1" dirty="0"/>
              <a:t>, </a:t>
            </a:r>
            <a:endParaRPr lang="tr-TR" b="1" dirty="0" smtClean="0"/>
          </a:p>
          <a:p>
            <a:r>
              <a:rPr lang="tr-TR" b="1" dirty="0" smtClean="0"/>
              <a:t>sen-in </a:t>
            </a:r>
            <a:r>
              <a:rPr lang="tr-TR" dirty="0"/>
              <a:t>(se</a:t>
            </a:r>
            <a:r>
              <a:rPr lang="tr-TR" i="1" dirty="0"/>
              <a:t>*</a:t>
            </a:r>
            <a:r>
              <a:rPr lang="tr-TR" b="1" i="1" dirty="0" err="1"/>
              <a:t>nin</a:t>
            </a:r>
            <a:r>
              <a:rPr lang="tr-TR" dirty="0"/>
              <a:t>) (</a:t>
            </a:r>
            <a:r>
              <a:rPr lang="tr-TR" dirty="0" err="1"/>
              <a:t>your</a:t>
            </a:r>
            <a:r>
              <a:rPr lang="tr-TR" dirty="0"/>
              <a:t>)</a:t>
            </a:r>
            <a:r>
              <a:rPr lang="tr-TR" b="1" dirty="0"/>
              <a:t>, </a:t>
            </a:r>
            <a:endParaRPr lang="tr-TR" b="1" dirty="0" smtClean="0"/>
          </a:p>
          <a:p>
            <a:r>
              <a:rPr lang="tr-TR" b="1" dirty="0" smtClean="0"/>
              <a:t>o-</a:t>
            </a:r>
            <a:r>
              <a:rPr lang="tr-TR" b="1" dirty="0"/>
              <a:t>/n/un </a:t>
            </a:r>
            <a:r>
              <a:rPr lang="tr-TR" dirty="0"/>
              <a:t>(o</a:t>
            </a:r>
            <a:r>
              <a:rPr lang="tr-TR" i="1" dirty="0"/>
              <a:t>*</a:t>
            </a:r>
            <a:r>
              <a:rPr lang="tr-TR" b="1" i="1" dirty="0" err="1"/>
              <a:t>nun</a:t>
            </a:r>
            <a:r>
              <a:rPr lang="tr-TR" dirty="0"/>
              <a:t>) (his, her, </a:t>
            </a:r>
            <a:r>
              <a:rPr lang="tr-TR" dirty="0" err="1"/>
              <a:t>its</a:t>
            </a:r>
            <a:r>
              <a:rPr lang="tr-TR" dirty="0"/>
              <a:t>)</a:t>
            </a:r>
            <a:r>
              <a:rPr lang="tr-TR" b="1" dirty="0"/>
              <a:t>, </a:t>
            </a:r>
            <a:endParaRPr lang="tr-TR" b="1" dirty="0" smtClean="0"/>
          </a:p>
          <a:p>
            <a:pPr marL="0" indent="0">
              <a:buNone/>
            </a:pPr>
            <a:endParaRPr lang="tr-TR" b="1" dirty="0" smtClean="0"/>
          </a:p>
          <a:p>
            <a:r>
              <a:rPr lang="tr-TR" b="1" dirty="0" smtClean="0"/>
              <a:t>biz-im </a:t>
            </a:r>
            <a:r>
              <a:rPr lang="tr-TR" dirty="0"/>
              <a:t>(</a:t>
            </a:r>
            <a:r>
              <a:rPr lang="tr-TR" dirty="0" err="1"/>
              <a:t>bi</a:t>
            </a:r>
            <a:r>
              <a:rPr lang="tr-TR" i="1" dirty="0"/>
              <a:t>*</a:t>
            </a:r>
            <a:r>
              <a:rPr lang="tr-TR" b="1" i="1" dirty="0" err="1"/>
              <a:t>zim</a:t>
            </a:r>
            <a:r>
              <a:rPr lang="tr-TR" dirty="0"/>
              <a:t>) (</a:t>
            </a:r>
            <a:r>
              <a:rPr lang="tr-TR" dirty="0" err="1"/>
              <a:t>our</a:t>
            </a:r>
            <a:r>
              <a:rPr lang="tr-TR" dirty="0"/>
              <a:t>)</a:t>
            </a:r>
            <a:r>
              <a:rPr lang="tr-TR" b="1" dirty="0"/>
              <a:t>, </a:t>
            </a:r>
            <a:endParaRPr lang="tr-TR" b="1" dirty="0" smtClean="0"/>
          </a:p>
          <a:p>
            <a:r>
              <a:rPr lang="tr-TR" b="1" dirty="0" smtClean="0"/>
              <a:t>siz-in </a:t>
            </a:r>
            <a:r>
              <a:rPr lang="tr-TR" dirty="0"/>
              <a:t>(si</a:t>
            </a:r>
            <a:r>
              <a:rPr lang="tr-TR" i="1" dirty="0"/>
              <a:t>*</a:t>
            </a:r>
            <a:r>
              <a:rPr lang="tr-TR" b="1" i="1" dirty="0" err="1"/>
              <a:t>zin</a:t>
            </a:r>
            <a:r>
              <a:rPr lang="tr-TR" dirty="0"/>
              <a:t>) (</a:t>
            </a:r>
            <a:r>
              <a:rPr lang="tr-TR" dirty="0" err="1"/>
              <a:t>your</a:t>
            </a:r>
            <a:r>
              <a:rPr lang="tr-TR" dirty="0"/>
              <a:t>)</a:t>
            </a:r>
            <a:r>
              <a:rPr lang="tr-TR" b="1" dirty="0"/>
              <a:t>, </a:t>
            </a:r>
            <a:endParaRPr lang="tr-TR" b="1" dirty="0" smtClean="0"/>
          </a:p>
          <a:p>
            <a:r>
              <a:rPr lang="tr-TR" b="1" dirty="0" smtClean="0"/>
              <a:t>onlar-</a:t>
            </a:r>
            <a:r>
              <a:rPr lang="tr-TR" b="1" dirty="0" err="1" smtClean="0"/>
              <a:t>ın</a:t>
            </a:r>
            <a:r>
              <a:rPr lang="tr-TR" b="1" dirty="0" smtClean="0"/>
              <a:t> </a:t>
            </a:r>
            <a:r>
              <a:rPr lang="tr-TR" dirty="0"/>
              <a:t>(on</a:t>
            </a:r>
            <a:r>
              <a:rPr lang="tr-TR" i="1" dirty="0"/>
              <a:t>*la*</a:t>
            </a:r>
            <a:r>
              <a:rPr lang="tr-TR" b="1" i="1" dirty="0" err="1"/>
              <a:t>rın</a:t>
            </a:r>
            <a:r>
              <a:rPr lang="tr-TR" dirty="0"/>
              <a:t>) (</a:t>
            </a:r>
            <a:r>
              <a:rPr lang="tr-TR" dirty="0" err="1" smtClean="0"/>
              <a:t>their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benim. (</a:t>
            </a:r>
            <a:r>
              <a:rPr lang="tr-TR" dirty="0" err="1"/>
              <a:t>T</a:t>
            </a:r>
            <a:r>
              <a:rPr lang="tr-TR" dirty="0" err="1" smtClean="0"/>
              <a:t>his</a:t>
            </a:r>
            <a:r>
              <a:rPr lang="tr-TR" dirty="0" smtClean="0"/>
              <a:t> is mine.)</a:t>
            </a:r>
          </a:p>
          <a:p>
            <a:pPr marL="0" indent="0">
              <a:buNone/>
            </a:pPr>
            <a:r>
              <a:rPr lang="tr-TR" dirty="0" smtClean="0"/>
              <a:t>Bu benim çantam. (</a:t>
            </a:r>
            <a:r>
              <a:rPr lang="tr-TR" dirty="0" err="1" smtClean="0"/>
              <a:t>This</a:t>
            </a:r>
            <a:r>
              <a:rPr lang="tr-TR" dirty="0" smtClean="0"/>
              <a:t> is </a:t>
            </a:r>
            <a:r>
              <a:rPr lang="tr-TR" dirty="0" err="1" smtClean="0"/>
              <a:t>my</a:t>
            </a:r>
            <a:r>
              <a:rPr lang="tr-TR" dirty="0" smtClean="0"/>
              <a:t> </a:t>
            </a:r>
            <a:r>
              <a:rPr lang="tr-TR" dirty="0" err="1" smtClean="0"/>
              <a:t>bag</a:t>
            </a:r>
            <a:r>
              <a:rPr lang="tr-TR" dirty="0" smtClean="0"/>
              <a:t>.)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O senin. (</a:t>
            </a:r>
            <a:r>
              <a:rPr lang="tr-TR" dirty="0" err="1"/>
              <a:t>That’s</a:t>
            </a:r>
            <a:r>
              <a:rPr lang="tr-TR" dirty="0"/>
              <a:t> </a:t>
            </a:r>
            <a:r>
              <a:rPr lang="tr-TR" dirty="0" err="1" smtClean="0"/>
              <a:t>yours</a:t>
            </a:r>
            <a:r>
              <a:rPr lang="tr-TR" dirty="0" smtClean="0"/>
              <a:t>.)</a:t>
            </a:r>
          </a:p>
          <a:p>
            <a:pPr marL="0" indent="0">
              <a:buNone/>
            </a:pPr>
            <a:r>
              <a:rPr lang="tr-TR" dirty="0" smtClean="0"/>
              <a:t>O senin çantan. (</a:t>
            </a:r>
            <a:r>
              <a:rPr lang="tr-TR" dirty="0" err="1" smtClean="0"/>
              <a:t>That’s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bag</a:t>
            </a:r>
            <a:r>
              <a:rPr lang="tr-TR" dirty="0" smtClean="0"/>
              <a:t>.)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Benim param (My </a:t>
            </a:r>
            <a:r>
              <a:rPr lang="tr-TR" dirty="0" err="1" smtClean="0"/>
              <a:t>money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 smtClean="0"/>
              <a:t>Benim param var. (I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money</a:t>
            </a:r>
            <a:r>
              <a:rPr lang="tr-TR" dirty="0" smtClean="0"/>
              <a:t>.)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483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-de / -da BULUNMA EKİ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96291"/>
            <a:ext cx="10515600" cy="468067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dirty="0" smtClean="0"/>
              <a:t>[</a:t>
            </a:r>
            <a:r>
              <a:rPr lang="tr-TR" b="1" dirty="0"/>
              <a:t>DE</a:t>
            </a:r>
            <a:r>
              <a:rPr lang="tr-TR" dirty="0"/>
              <a:t>] </a:t>
            </a:r>
            <a:r>
              <a:rPr lang="tr-TR" dirty="0" err="1"/>
              <a:t>allomorphs</a:t>
            </a:r>
            <a:r>
              <a:rPr lang="tr-TR" b="1" dirty="0"/>
              <a:t>: </a:t>
            </a:r>
            <a:r>
              <a:rPr lang="tr-TR" dirty="0"/>
              <a:t>[</a:t>
            </a:r>
            <a:r>
              <a:rPr lang="tr-TR" b="1" dirty="0"/>
              <a:t>de, da, </a:t>
            </a:r>
            <a:r>
              <a:rPr lang="tr-TR" dirty="0"/>
              <a:t>te, ta] </a:t>
            </a: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en-US" dirty="0"/>
              <a:t>The English equivalents of these allomorphs are </a:t>
            </a:r>
            <a:r>
              <a:rPr lang="en-US" dirty="0">
                <a:solidFill>
                  <a:srgbClr val="FF0000"/>
                </a:solidFill>
              </a:rPr>
              <a:t>"in", "at"</a:t>
            </a:r>
            <a:r>
              <a:rPr lang="en-US" dirty="0"/>
              <a:t> or </a:t>
            </a:r>
            <a:r>
              <a:rPr lang="en-US" dirty="0">
                <a:solidFill>
                  <a:srgbClr val="FF0000"/>
                </a:solidFill>
              </a:rPr>
              <a:t>"on". </a:t>
            </a:r>
            <a:r>
              <a:rPr lang="en-US" dirty="0"/>
              <a:t>However, different prepositions may be used in English in place of the [DE] morpheme of the Turkish language. However, if a [Kİ] morpheme, which has no </a:t>
            </a:r>
            <a:r>
              <a:rPr lang="en-US" dirty="0" smtClean="0"/>
              <a:t>allomorphs</a:t>
            </a:r>
            <a:r>
              <a:rPr lang="en-US" dirty="0"/>
              <a:t>, is attached to [DE] morpheme, these two produce </a:t>
            </a:r>
            <a:r>
              <a:rPr lang="en-US" b="1" dirty="0"/>
              <a:t>determiners: </a:t>
            </a:r>
            <a:endParaRPr lang="en-US" dirty="0"/>
          </a:p>
          <a:p>
            <a:pPr marL="0" indent="0" algn="just">
              <a:buNone/>
            </a:pPr>
            <a:r>
              <a:rPr lang="tr-TR" b="1" dirty="0" err="1"/>
              <a:t>Jack</a:t>
            </a:r>
            <a:r>
              <a:rPr lang="tr-TR" b="1" dirty="0"/>
              <a:t> okul-da. </a:t>
            </a:r>
            <a:r>
              <a:rPr lang="tr-TR" dirty="0"/>
              <a:t>(</a:t>
            </a:r>
            <a:r>
              <a:rPr lang="tr-TR" dirty="0" err="1"/>
              <a:t>adverbial</a:t>
            </a:r>
            <a:r>
              <a:rPr lang="tr-TR" dirty="0"/>
              <a:t>)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/>
              <a:t>(</a:t>
            </a:r>
            <a:r>
              <a:rPr lang="tr-TR" i="1" dirty="0" err="1"/>
              <a:t>jack</a:t>
            </a:r>
            <a:r>
              <a:rPr lang="tr-TR" i="1" dirty="0"/>
              <a:t> </a:t>
            </a:r>
            <a:r>
              <a:rPr lang="tr-TR" dirty="0"/>
              <a:t>/ o</a:t>
            </a:r>
            <a:r>
              <a:rPr lang="tr-TR" i="1" dirty="0"/>
              <a:t>*kul*</a:t>
            </a:r>
            <a:r>
              <a:rPr lang="tr-TR" b="1" i="1" dirty="0"/>
              <a:t>da </a:t>
            </a:r>
            <a:r>
              <a:rPr lang="tr-TR" dirty="0"/>
              <a:t>↷) </a:t>
            </a:r>
            <a:r>
              <a:rPr lang="tr-TR" dirty="0" err="1"/>
              <a:t>determiner</a:t>
            </a:r>
            <a:r>
              <a:rPr lang="tr-TR" dirty="0"/>
              <a:t>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err="1" smtClean="0"/>
              <a:t>Jack</a:t>
            </a:r>
            <a:r>
              <a:rPr lang="tr-TR" dirty="0" smtClean="0"/>
              <a:t> </a:t>
            </a:r>
            <a:r>
              <a:rPr lang="tr-TR" dirty="0"/>
              <a:t>is </a:t>
            </a:r>
            <a:r>
              <a:rPr lang="tr-TR" b="1" dirty="0"/>
              <a:t>at </a:t>
            </a:r>
            <a:r>
              <a:rPr lang="tr-TR" dirty="0"/>
              <a:t>(</a:t>
            </a:r>
            <a:r>
              <a:rPr lang="tr-TR" b="1" dirty="0"/>
              <a:t>in</a:t>
            </a:r>
            <a:r>
              <a:rPr lang="tr-TR" dirty="0"/>
              <a:t>) </a:t>
            </a:r>
            <a:r>
              <a:rPr lang="tr-TR" dirty="0" err="1"/>
              <a:t>school</a:t>
            </a:r>
            <a:r>
              <a:rPr lang="tr-TR" dirty="0"/>
              <a:t>.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Kardeş-im </a:t>
            </a:r>
            <a:r>
              <a:rPr lang="tr-TR" dirty="0"/>
              <a:t>ev-de. (kar*</a:t>
            </a:r>
            <a:r>
              <a:rPr lang="tr-TR" i="1" dirty="0"/>
              <a:t>de*</a:t>
            </a:r>
            <a:r>
              <a:rPr lang="tr-TR" i="1" dirty="0" err="1"/>
              <a:t>şim</a:t>
            </a:r>
            <a:r>
              <a:rPr lang="tr-TR" i="1" dirty="0"/>
              <a:t> </a:t>
            </a:r>
            <a:r>
              <a:rPr lang="tr-TR" dirty="0"/>
              <a:t>/ ev</a:t>
            </a:r>
            <a:r>
              <a:rPr lang="tr-TR" i="1" dirty="0"/>
              <a:t>*</a:t>
            </a:r>
            <a:r>
              <a:rPr lang="tr-TR" b="1" i="1" dirty="0"/>
              <a:t>de </a:t>
            </a:r>
            <a:r>
              <a:rPr lang="tr-TR" dirty="0"/>
              <a:t>↷) My </a:t>
            </a:r>
            <a:r>
              <a:rPr lang="tr-TR" dirty="0" err="1"/>
              <a:t>brother</a:t>
            </a:r>
            <a:r>
              <a:rPr lang="tr-TR" dirty="0"/>
              <a:t> is </a:t>
            </a:r>
            <a:r>
              <a:rPr lang="tr-TR" b="1" dirty="0"/>
              <a:t>at </a:t>
            </a:r>
            <a:r>
              <a:rPr lang="tr-TR" dirty="0" err="1"/>
              <a:t>home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2246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2080</Words>
  <Application>Microsoft Office PowerPoint</Application>
  <PresentationFormat>Geniş ekran</PresentationFormat>
  <Paragraphs>295</Paragraphs>
  <Slides>35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35</vt:i4>
      </vt:variant>
    </vt:vector>
  </HeadingPairs>
  <TitlesOfParts>
    <vt:vector size="39" baseType="lpstr">
      <vt:lpstr>Arial</vt:lpstr>
      <vt:lpstr>Calibri</vt:lpstr>
      <vt:lpstr>Calibri Light</vt:lpstr>
      <vt:lpstr>Office Teması</vt:lpstr>
      <vt:lpstr>TÜRKÇE DERSİ</vt:lpstr>
      <vt:lpstr>TÜRKÇE BİR CÜMLE NASIL KURULUR? (How to make a sentence in Turkish?)</vt:lpstr>
      <vt:lpstr>PowerPoint Sunusu</vt:lpstr>
      <vt:lpstr>SORULAR (Questions)</vt:lpstr>
      <vt:lpstr>PowerPoint Sunusu</vt:lpstr>
      <vt:lpstr>ZIT KAVRAMLAR (Opposite Words)</vt:lpstr>
      <vt:lpstr>PowerPoint Sunusu</vt:lpstr>
      <vt:lpstr>PowerPoint Sunusu</vt:lpstr>
      <vt:lpstr>-de / -da BULUNMA EKİ</vt:lpstr>
      <vt:lpstr>PowerPoint Sunusu</vt:lpstr>
      <vt:lpstr>PowerPoint Sunusu</vt:lpstr>
      <vt:lpstr>Olumsuzluk (Negative)</vt:lpstr>
      <vt:lpstr>PowerPoint Sunusu</vt:lpstr>
      <vt:lpstr>Şimdiki Zaman (Present Continuous Tense)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GÜNLER (Days) Bir hafta 7 (yedi) gündür.</vt:lpstr>
      <vt:lpstr>AYLAR (Months of the year) Bir yıl 12 (on iki) aydır. </vt:lpstr>
      <vt:lpstr>SAAT KAÇ? (What time is it?)  Bir gün 24 (yirmi dört) saattir.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TÜRKÇE DERSİ</dc:title>
  <dc:creator>Admin</dc:creator>
  <cp:lastModifiedBy>GÖKSEL</cp:lastModifiedBy>
  <cp:revision>32</cp:revision>
  <dcterms:created xsi:type="dcterms:W3CDTF">2019-10-10T04:30:42Z</dcterms:created>
  <dcterms:modified xsi:type="dcterms:W3CDTF">2024-12-02T23:11:22Z</dcterms:modified>
</cp:coreProperties>
</file>