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73" r:id="rId5"/>
    <p:sldId id="259" r:id="rId6"/>
    <p:sldId id="260" r:id="rId7"/>
    <p:sldId id="261" r:id="rId8"/>
    <p:sldId id="262" r:id="rId9"/>
    <p:sldId id="263" r:id="rId10"/>
    <p:sldId id="264" r:id="rId11"/>
    <p:sldId id="265" r:id="rId12"/>
    <p:sldId id="266" r:id="rId13"/>
    <p:sldId id="267" r:id="rId14"/>
    <p:sldId id="269" r:id="rId15"/>
    <p:sldId id="268" r:id="rId16"/>
    <p:sldId id="274" r:id="rId17"/>
    <p:sldId id="270" r:id="rId18"/>
    <p:sldId id="271" r:id="rId19"/>
    <p:sldId id="272"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5" r:id="rId33"/>
    <p:sldId id="288" r:id="rId34"/>
    <p:sldId id="289" r:id="rId35"/>
    <p:sldId id="290" r:id="rId36"/>
    <p:sldId id="291" r:id="rId37"/>
    <p:sldId id="292" r:id="rId38"/>
    <p:sldId id="295" r:id="rId39"/>
    <p:sldId id="293" r:id="rId40"/>
    <p:sldId id="294" r:id="rId41"/>
    <p:sldId id="296" r:id="rId42"/>
    <p:sldId id="298"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FF"/>
    <a:srgbClr val="FF6600"/>
    <a:srgbClr val="FF0066"/>
    <a:srgbClr val="FF6D70"/>
    <a:srgbClr val="7BA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611D1-4E60-47B4-890A-CBDDAEF85B98}" type="datetimeFigureOut">
              <a:rPr lang="tr-TR" smtClean="0"/>
              <a:t>18.02.2025</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6A1CE-FC0E-4A22-935C-19720DCD3ADD}" type="slidenum">
              <a:rPr lang="tr-TR" smtClean="0"/>
              <a:t>‹#›</a:t>
            </a:fld>
            <a:endParaRPr lang="tr-TR"/>
          </a:p>
        </p:txBody>
      </p:sp>
    </p:spTree>
    <p:extLst>
      <p:ext uri="{BB962C8B-B14F-4D97-AF65-F5344CB8AC3E}">
        <p14:creationId xmlns:p14="http://schemas.microsoft.com/office/powerpoint/2010/main" val="195958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1D7FAF02-780B-4A5F-BFFA-7BEDF2917C00}" type="datetime1">
              <a:rPr lang="tr-TR" smtClean="0"/>
              <a:t>18.02.2025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23864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2E256B5-B9B5-465A-A985-5817FDD708F9}" type="datetime1">
              <a:rPr lang="tr-TR" smtClean="0"/>
              <a:t>18.02.2025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178312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E06DD0F5-E58E-4B1E-B325-60F345033986}" type="datetime1">
              <a:rPr lang="tr-TR" smtClean="0"/>
              <a:t>18.02.2025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72860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9FDFFFB7-7F08-47C4-8455-37F08D6A698C}" type="datetime1">
              <a:rPr lang="tr-TR" smtClean="0"/>
              <a:t>18.02.2025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256835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0B272-6411-42FE-8E49-013C02E3AD90}" type="datetime1">
              <a:rPr lang="tr-TR" smtClean="0"/>
              <a:t>18.02.2025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118685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F9639A34-6CD4-49ED-94FF-3861F98F11DF}" type="datetime1">
              <a:rPr lang="tr-TR" smtClean="0"/>
              <a:t>18.02.2025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156562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93BF49C0-5EDA-4F15-8B86-F697B4903820}" type="datetime1">
              <a:rPr lang="tr-TR" smtClean="0"/>
              <a:t>18.02.2025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399393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E21E7F75-5CFE-4AC3-81BD-58B4E241C78D}" type="datetime1">
              <a:rPr lang="tr-TR" smtClean="0"/>
              <a:t>18.02.2025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92925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A6701-26CF-49DA-9789-56DC12CA6705}" type="datetime1">
              <a:rPr lang="tr-TR" smtClean="0"/>
              <a:t>18.02.2025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347894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505BF-0C6A-4E97-87C4-D52478CB628C}" type="datetime1">
              <a:rPr lang="tr-TR" smtClean="0"/>
              <a:t>18.02.2025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317195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FE88C7-5622-4069-852D-8BC63A88FDD8}" type="datetime1">
              <a:rPr lang="tr-TR" smtClean="0"/>
              <a:t>18.02.2025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423703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253BA-1AA3-4C6D-9D30-8D6F79AD47D9}" type="datetime1">
              <a:rPr lang="tr-TR" smtClean="0"/>
              <a:t>18.02.2025</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36462-DBD6-4833-A557-4F162F5DA347}" type="slidenum">
              <a:rPr lang="tr-TR" smtClean="0"/>
              <a:t>‹#›</a:t>
            </a:fld>
            <a:endParaRPr lang="tr-TR"/>
          </a:p>
        </p:txBody>
      </p:sp>
    </p:spTree>
    <p:extLst>
      <p:ext uri="{BB962C8B-B14F-4D97-AF65-F5344CB8AC3E}">
        <p14:creationId xmlns:p14="http://schemas.microsoft.com/office/powerpoint/2010/main" val="4076064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png"/><Relationship Id="rId7"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0.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1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16.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101.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 Type="http://schemas.openxmlformats.org/officeDocument/2006/relationships/image" Target="../media/image1.png"/><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png"/><Relationship Id="rId19" Type="http://schemas.openxmlformats.org/officeDocument/2006/relationships/image" Target="../media/image102.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s>
</file>

<file path=ppt/slides/_rels/slide17.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13.png"/><Relationship Id="rId17" Type="http://schemas.openxmlformats.org/officeDocument/2006/relationships/image" Target="../media/image118.png"/><Relationship Id="rId2" Type="http://schemas.openxmlformats.org/officeDocument/2006/relationships/image" Target="../media/image1.png"/><Relationship Id="rId16"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5" Type="http://schemas.openxmlformats.org/officeDocument/2006/relationships/image" Target="../media/image11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 Id="rId14" Type="http://schemas.openxmlformats.org/officeDocument/2006/relationships/image" Target="../media/image115.png"/></Relationships>
</file>

<file path=ppt/slides/_rels/slide18.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1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18" Type="http://schemas.openxmlformats.org/officeDocument/2006/relationships/image" Target="../media/image147.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1.png"/><Relationship Id="rId17" Type="http://schemas.openxmlformats.org/officeDocument/2006/relationships/image" Target="../media/image146.png"/><Relationship Id="rId2" Type="http://schemas.openxmlformats.org/officeDocument/2006/relationships/image" Target="../media/image1.png"/><Relationship Id="rId16"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34.png"/><Relationship Id="rId15" Type="http://schemas.openxmlformats.org/officeDocument/2006/relationships/image" Target="../media/image144.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png"/><Relationship Id="rId14" Type="http://schemas.openxmlformats.org/officeDocument/2006/relationships/image" Target="../media/image143.png"/></Relationships>
</file>

<file path=ppt/slides/_rels/slide26.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8.png"/><Relationship Id="rId7" Type="http://schemas.openxmlformats.org/officeDocument/2006/relationships/image" Target="../media/image15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155.png"/><Relationship Id="rId5" Type="http://schemas.openxmlformats.org/officeDocument/2006/relationships/image" Target="../media/image127.png"/><Relationship Id="rId10" Type="http://schemas.openxmlformats.org/officeDocument/2006/relationships/image" Target="../media/image154.png"/><Relationship Id="rId4" Type="http://schemas.openxmlformats.org/officeDocument/2006/relationships/image" Target="../media/image149.png"/><Relationship Id="rId9" Type="http://schemas.openxmlformats.org/officeDocument/2006/relationships/image" Target="../media/image153.png"/></Relationships>
</file>

<file path=ppt/slides/_rels/slide27.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6.png"/><Relationship Id="rId7" Type="http://schemas.openxmlformats.org/officeDocument/2006/relationships/image" Target="../media/image160.png"/><Relationship Id="rId12" Type="http://schemas.openxmlformats.org/officeDocument/2006/relationships/image" Target="../media/image16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9.png"/><Relationship Id="rId11" Type="http://schemas.openxmlformats.org/officeDocument/2006/relationships/image" Target="../media/image164.png"/><Relationship Id="rId5" Type="http://schemas.openxmlformats.org/officeDocument/2006/relationships/image" Target="../media/image158.pn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s>
</file>

<file path=ppt/slides/_rels/slide28.xml.rels><?xml version="1.0" encoding="UTF-8" standalone="yes"?>
<Relationships xmlns="http://schemas.openxmlformats.org/package/2006/relationships"><Relationship Id="rId8" Type="http://schemas.openxmlformats.org/officeDocument/2006/relationships/image" Target="../media/image171.png"/><Relationship Id="rId13" Type="http://schemas.openxmlformats.org/officeDocument/2006/relationships/image" Target="../media/image176.png"/><Relationship Id="rId3" Type="http://schemas.openxmlformats.org/officeDocument/2006/relationships/image" Target="../media/image166.png"/><Relationship Id="rId7" Type="http://schemas.openxmlformats.org/officeDocument/2006/relationships/image" Target="../media/image170.png"/><Relationship Id="rId12" Type="http://schemas.openxmlformats.org/officeDocument/2006/relationships/image" Target="../media/image175.png"/><Relationship Id="rId17" Type="http://schemas.openxmlformats.org/officeDocument/2006/relationships/image" Target="../media/image180.png"/><Relationship Id="rId2" Type="http://schemas.openxmlformats.org/officeDocument/2006/relationships/image" Target="../media/image1.png"/><Relationship Id="rId16" Type="http://schemas.openxmlformats.org/officeDocument/2006/relationships/image" Target="../media/image179.png"/><Relationship Id="rId1" Type="http://schemas.openxmlformats.org/officeDocument/2006/relationships/slideLayout" Target="../slideLayouts/slideLayout2.xml"/><Relationship Id="rId6" Type="http://schemas.openxmlformats.org/officeDocument/2006/relationships/image" Target="../media/image169.png"/><Relationship Id="rId11" Type="http://schemas.openxmlformats.org/officeDocument/2006/relationships/image" Target="../media/image174.png"/><Relationship Id="rId5" Type="http://schemas.openxmlformats.org/officeDocument/2006/relationships/image" Target="../media/image168.png"/><Relationship Id="rId15" Type="http://schemas.openxmlformats.org/officeDocument/2006/relationships/image" Target="../media/image178.png"/><Relationship Id="rId10" Type="http://schemas.openxmlformats.org/officeDocument/2006/relationships/image" Target="../media/image173.png"/><Relationship Id="rId4" Type="http://schemas.openxmlformats.org/officeDocument/2006/relationships/image" Target="../media/image167.png"/><Relationship Id="rId9" Type="http://schemas.openxmlformats.org/officeDocument/2006/relationships/image" Target="../media/image172.png"/><Relationship Id="rId14" Type="http://schemas.openxmlformats.org/officeDocument/2006/relationships/image" Target="../media/image177.png"/></Relationships>
</file>

<file path=ppt/slides/_rels/slide29.xml.rels><?xml version="1.0" encoding="UTF-8" standalone="yes"?>
<Relationships xmlns="http://schemas.openxmlformats.org/package/2006/relationships"><Relationship Id="rId8" Type="http://schemas.openxmlformats.org/officeDocument/2006/relationships/image" Target="../media/image185.png"/><Relationship Id="rId3" Type="http://schemas.openxmlformats.org/officeDocument/2006/relationships/image" Target="../media/image128.png"/><Relationship Id="rId7" Type="http://schemas.openxmlformats.org/officeDocument/2006/relationships/image" Target="../media/image18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3.png"/><Relationship Id="rId5" Type="http://schemas.openxmlformats.org/officeDocument/2006/relationships/image" Target="../media/image182.png"/><Relationship Id="rId10" Type="http://schemas.openxmlformats.org/officeDocument/2006/relationships/image" Target="../media/image187.png"/><Relationship Id="rId4" Type="http://schemas.openxmlformats.org/officeDocument/2006/relationships/image" Target="../media/image181.png"/><Relationship Id="rId9" Type="http://schemas.openxmlformats.org/officeDocument/2006/relationships/image" Target="../media/image18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91.png"/><Relationship Id="rId7" Type="http://schemas.openxmlformats.org/officeDocument/2006/relationships/image" Target="../media/image19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34.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197.png"/><Relationship Id="rId7" Type="http://schemas.openxmlformats.org/officeDocument/2006/relationships/image" Target="../media/image20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9.png"/><Relationship Id="rId10" Type="http://schemas.openxmlformats.org/officeDocument/2006/relationships/image" Target="../media/image204.png"/><Relationship Id="rId4" Type="http://schemas.openxmlformats.org/officeDocument/2006/relationships/image" Target="../media/image198.png"/><Relationship Id="rId9" Type="http://schemas.openxmlformats.org/officeDocument/2006/relationships/image" Target="../media/image203.png"/></Relationships>
</file>

<file path=ppt/slides/_rels/slide35.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7.png"/><Relationship Id="rId5" Type="http://schemas.openxmlformats.org/officeDocument/2006/relationships/image" Target="../media/image206.png"/><Relationship Id="rId4" Type="http://schemas.openxmlformats.org/officeDocument/2006/relationships/image" Target="../media/image205.png"/></Relationships>
</file>

<file path=ppt/slides/_rels/slide36.xml.rels><?xml version="1.0" encoding="UTF-8" standalone="yes"?>
<Relationships xmlns="http://schemas.openxmlformats.org/package/2006/relationships"><Relationship Id="rId8" Type="http://schemas.openxmlformats.org/officeDocument/2006/relationships/image" Target="../media/image213.png"/><Relationship Id="rId13" Type="http://schemas.openxmlformats.org/officeDocument/2006/relationships/image" Target="../media/image218.png"/><Relationship Id="rId3" Type="http://schemas.openxmlformats.org/officeDocument/2006/relationships/image" Target="../media/image208.png"/><Relationship Id="rId7" Type="http://schemas.openxmlformats.org/officeDocument/2006/relationships/image" Target="../media/image212.png"/><Relationship Id="rId12" Type="http://schemas.openxmlformats.org/officeDocument/2006/relationships/image" Target="../media/image2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1.png"/><Relationship Id="rId11" Type="http://schemas.openxmlformats.org/officeDocument/2006/relationships/image" Target="../media/image216.png"/><Relationship Id="rId5" Type="http://schemas.openxmlformats.org/officeDocument/2006/relationships/image" Target="../media/image210.png"/><Relationship Id="rId15" Type="http://schemas.openxmlformats.org/officeDocument/2006/relationships/image" Target="../media/image220.png"/><Relationship Id="rId10" Type="http://schemas.openxmlformats.org/officeDocument/2006/relationships/image" Target="../media/image215.png"/><Relationship Id="rId4" Type="http://schemas.openxmlformats.org/officeDocument/2006/relationships/image" Target="../media/image209.png"/><Relationship Id="rId9" Type="http://schemas.openxmlformats.org/officeDocument/2006/relationships/image" Target="../media/image214.png"/><Relationship Id="rId14" Type="http://schemas.openxmlformats.org/officeDocument/2006/relationships/image" Target="../media/image219.png"/></Relationships>
</file>

<file path=ppt/slides/_rels/slide37.xml.rels><?xml version="1.0" encoding="UTF-8" standalone="yes"?>
<Relationships xmlns="http://schemas.openxmlformats.org/package/2006/relationships"><Relationship Id="rId8" Type="http://schemas.openxmlformats.org/officeDocument/2006/relationships/image" Target="../media/image226.png"/><Relationship Id="rId3" Type="http://schemas.openxmlformats.org/officeDocument/2006/relationships/image" Target="../media/image221.png"/><Relationship Id="rId7" Type="http://schemas.openxmlformats.org/officeDocument/2006/relationships/image" Target="../media/image2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4.png"/><Relationship Id="rId5" Type="http://schemas.openxmlformats.org/officeDocument/2006/relationships/image" Target="../media/image223.png"/><Relationship Id="rId10" Type="http://schemas.openxmlformats.org/officeDocument/2006/relationships/image" Target="../media/image228.png"/><Relationship Id="rId4" Type="http://schemas.openxmlformats.org/officeDocument/2006/relationships/image" Target="../media/image222.png"/><Relationship Id="rId9" Type="http://schemas.openxmlformats.org/officeDocument/2006/relationships/image" Target="../media/image227.png"/></Relationships>
</file>

<file path=ppt/slides/_rels/slide38.xml.rels><?xml version="1.0" encoding="UTF-8" standalone="yes"?>
<Relationships xmlns="http://schemas.openxmlformats.org/package/2006/relationships"><Relationship Id="rId8" Type="http://schemas.openxmlformats.org/officeDocument/2006/relationships/image" Target="../media/image234.png"/><Relationship Id="rId3" Type="http://schemas.openxmlformats.org/officeDocument/2006/relationships/image" Target="../media/image229.png"/><Relationship Id="rId7" Type="http://schemas.openxmlformats.org/officeDocument/2006/relationships/image" Target="../media/image23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2.png"/><Relationship Id="rId5" Type="http://schemas.openxmlformats.org/officeDocument/2006/relationships/image" Target="../media/image231.png"/><Relationship Id="rId10" Type="http://schemas.openxmlformats.org/officeDocument/2006/relationships/image" Target="../media/image236.png"/><Relationship Id="rId4" Type="http://schemas.openxmlformats.org/officeDocument/2006/relationships/image" Target="../media/image230.png"/><Relationship Id="rId9" Type="http://schemas.openxmlformats.org/officeDocument/2006/relationships/image" Target="../media/image235.png"/></Relationships>
</file>

<file path=ppt/slides/_rels/slide39.xml.rels><?xml version="1.0" encoding="UTF-8" standalone="yes"?>
<Relationships xmlns="http://schemas.openxmlformats.org/package/2006/relationships"><Relationship Id="rId8" Type="http://schemas.openxmlformats.org/officeDocument/2006/relationships/image" Target="../media/image242.png"/><Relationship Id="rId3" Type="http://schemas.openxmlformats.org/officeDocument/2006/relationships/image" Target="../media/image237.png"/><Relationship Id="rId7" Type="http://schemas.openxmlformats.org/officeDocument/2006/relationships/image" Target="../media/image241.png"/><Relationship Id="rId12" Type="http://schemas.openxmlformats.org/officeDocument/2006/relationships/image" Target="../media/image24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0.png"/><Relationship Id="rId11" Type="http://schemas.openxmlformats.org/officeDocument/2006/relationships/image" Target="../media/image245.png"/><Relationship Id="rId5" Type="http://schemas.openxmlformats.org/officeDocument/2006/relationships/image" Target="../media/image239.png"/><Relationship Id="rId10" Type="http://schemas.openxmlformats.org/officeDocument/2006/relationships/image" Target="../media/image244.png"/><Relationship Id="rId4" Type="http://schemas.openxmlformats.org/officeDocument/2006/relationships/image" Target="../media/image238.png"/><Relationship Id="rId9" Type="http://schemas.openxmlformats.org/officeDocument/2006/relationships/image" Target="../media/image24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252.png"/><Relationship Id="rId13" Type="http://schemas.openxmlformats.org/officeDocument/2006/relationships/image" Target="../media/image257.png"/><Relationship Id="rId3" Type="http://schemas.openxmlformats.org/officeDocument/2006/relationships/image" Target="../media/image247.png"/><Relationship Id="rId7" Type="http://schemas.openxmlformats.org/officeDocument/2006/relationships/image" Target="../media/image251.png"/><Relationship Id="rId12" Type="http://schemas.openxmlformats.org/officeDocument/2006/relationships/image" Target="../media/image256.png"/><Relationship Id="rId17" Type="http://schemas.openxmlformats.org/officeDocument/2006/relationships/image" Target="../media/image261.png"/><Relationship Id="rId2" Type="http://schemas.openxmlformats.org/officeDocument/2006/relationships/image" Target="../media/image1.png"/><Relationship Id="rId16"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250.png"/><Relationship Id="rId11" Type="http://schemas.openxmlformats.org/officeDocument/2006/relationships/image" Target="../media/image255.png"/><Relationship Id="rId5" Type="http://schemas.openxmlformats.org/officeDocument/2006/relationships/image" Target="../media/image249.png"/><Relationship Id="rId15" Type="http://schemas.openxmlformats.org/officeDocument/2006/relationships/image" Target="../media/image259.png"/><Relationship Id="rId10" Type="http://schemas.openxmlformats.org/officeDocument/2006/relationships/image" Target="../media/image254.png"/><Relationship Id="rId4" Type="http://schemas.openxmlformats.org/officeDocument/2006/relationships/image" Target="../media/image248.png"/><Relationship Id="rId9" Type="http://schemas.openxmlformats.org/officeDocument/2006/relationships/image" Target="../media/image253.png"/><Relationship Id="rId14" Type="http://schemas.openxmlformats.org/officeDocument/2006/relationships/image" Target="../media/image258.png"/></Relationships>
</file>

<file path=ppt/slides/_rels/slide41.xml.rels><?xml version="1.0" encoding="UTF-8" standalone="yes"?>
<Relationships xmlns="http://schemas.openxmlformats.org/package/2006/relationships"><Relationship Id="rId8" Type="http://schemas.openxmlformats.org/officeDocument/2006/relationships/image" Target="../media/image266.png"/><Relationship Id="rId3" Type="http://schemas.openxmlformats.org/officeDocument/2006/relationships/image" Target="../media/image127.png"/><Relationship Id="rId7" Type="http://schemas.openxmlformats.org/officeDocument/2006/relationships/image" Target="../media/image26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4.png"/><Relationship Id="rId5" Type="http://schemas.openxmlformats.org/officeDocument/2006/relationships/image" Target="../media/image263.png"/><Relationship Id="rId10" Type="http://schemas.openxmlformats.org/officeDocument/2006/relationships/image" Target="../media/image268.png"/><Relationship Id="rId4" Type="http://schemas.openxmlformats.org/officeDocument/2006/relationships/image" Target="../media/image262.png"/><Relationship Id="rId9" Type="http://schemas.openxmlformats.org/officeDocument/2006/relationships/image" Target="../media/image267.png"/></Relationships>
</file>

<file path=ppt/slides/_rels/slide42.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1.png"/><Relationship Id="rId7" Type="http://schemas.openxmlformats.org/officeDocument/2006/relationships/image" Target="../media/image265.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269.png"/><Relationship Id="rId5" Type="http://schemas.openxmlformats.org/officeDocument/2006/relationships/image" Target="../media/image263.png"/><Relationship Id="rId10" Type="http://schemas.openxmlformats.org/officeDocument/2006/relationships/image" Target="../media/image271.png"/><Relationship Id="rId4" Type="http://schemas.openxmlformats.org/officeDocument/2006/relationships/image" Target="../media/image262.png"/><Relationship Id="rId9" Type="http://schemas.openxmlformats.org/officeDocument/2006/relationships/image" Target="../media/image26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460183" y="85679"/>
            <a:ext cx="2650335" cy="751436"/>
          </a:xfrm>
          <a:prstGeom prst="rect">
            <a:avLst/>
          </a:prstGeom>
          <a:ln>
            <a:solidFill>
              <a:schemeClr val="bg2">
                <a:lumMod val="75000"/>
              </a:schemeClr>
            </a:solidFill>
          </a:ln>
        </p:spPr>
      </p:pic>
      <p:cxnSp>
        <p:nvCxnSpPr>
          <p:cNvPr id="7" name="Straight Connector 6"/>
          <p:cNvCxnSpPr/>
          <p:nvPr/>
        </p:nvCxnSpPr>
        <p:spPr>
          <a:xfrm>
            <a:off x="1686616" y="4137435"/>
            <a:ext cx="916210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86616" y="3286409"/>
            <a:ext cx="916210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7389" y="3377709"/>
            <a:ext cx="11777710" cy="646331"/>
          </a:xfrm>
          <a:prstGeom prst="rect">
            <a:avLst/>
          </a:prstGeom>
          <a:noFill/>
        </p:spPr>
        <p:txBody>
          <a:bodyPr wrap="square" rtlCol="0">
            <a:spAutoFit/>
          </a:bodyPr>
          <a:lstStyle/>
          <a:p>
            <a:pPr algn="ctr"/>
            <a:r>
              <a:rPr lang="tr-TR" sz="3600" b="1" dirty="0"/>
              <a:t>LOG MEAN TEMPERATURE DIFFERENCE METHOD</a:t>
            </a:r>
          </a:p>
        </p:txBody>
      </p:sp>
      <p:sp>
        <p:nvSpPr>
          <p:cNvPr id="10" name="TextBox 9"/>
          <p:cNvSpPr txBox="1"/>
          <p:nvPr/>
        </p:nvSpPr>
        <p:spPr>
          <a:xfrm>
            <a:off x="1605134" y="5182822"/>
            <a:ext cx="6054097" cy="1200329"/>
          </a:xfrm>
          <a:prstGeom prst="rect">
            <a:avLst/>
          </a:prstGeom>
          <a:noFill/>
        </p:spPr>
        <p:txBody>
          <a:bodyPr wrap="square" rtlCol="0">
            <a:spAutoFit/>
          </a:bodyPr>
          <a:lstStyle/>
          <a:p>
            <a:r>
              <a:rPr lang="tr-TR" sz="2400" b="1" dirty="0"/>
              <a:t>Dr. Yağmur NALBANT ATAK</a:t>
            </a:r>
          </a:p>
          <a:p>
            <a:r>
              <a:rPr lang="tr-TR" sz="2400" b="1" i="1" dirty="0"/>
              <a:t>Atılım University</a:t>
            </a:r>
          </a:p>
          <a:p>
            <a:r>
              <a:rPr lang="tr-TR" sz="2400" b="1" i="1" dirty="0"/>
              <a:t>Department of Mechanical Engineering</a:t>
            </a:r>
          </a:p>
        </p:txBody>
      </p:sp>
      <p:sp>
        <p:nvSpPr>
          <p:cNvPr id="11" name="Title 1"/>
          <p:cNvSpPr txBox="1">
            <a:spLocks/>
          </p:cNvSpPr>
          <p:nvPr/>
        </p:nvSpPr>
        <p:spPr>
          <a:xfrm>
            <a:off x="1149446" y="939462"/>
            <a:ext cx="9391461" cy="21525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tr-TR" sz="4400" b="1" dirty="0">
                <a:solidFill>
                  <a:srgbClr val="C00000"/>
                </a:solidFill>
              </a:rPr>
              <a:t>ME 453 </a:t>
            </a:r>
            <a:br>
              <a:rPr lang="tr-TR" sz="4400" b="1" dirty="0">
                <a:solidFill>
                  <a:srgbClr val="C00000"/>
                </a:solidFill>
              </a:rPr>
            </a:br>
            <a:r>
              <a:rPr lang="tr-TR" sz="4400" b="1" dirty="0">
                <a:solidFill>
                  <a:srgbClr val="C00000"/>
                </a:solidFill>
              </a:rPr>
              <a:t>HEAT EXCHANGER DESIGN</a:t>
            </a:r>
            <a:br>
              <a:rPr lang="tr-TR" sz="4400" b="1" dirty="0"/>
            </a:br>
            <a:r>
              <a:rPr lang="tr-TR" sz="4000" b="1" dirty="0"/>
              <a:t>2024-2025 / SPRING</a:t>
            </a:r>
            <a:endParaRPr lang="tr-TR" sz="4400" b="1" dirty="0"/>
          </a:p>
        </p:txBody>
      </p:sp>
      <p:sp>
        <p:nvSpPr>
          <p:cNvPr id="4" name="Slide Number Placeholder 3"/>
          <p:cNvSpPr>
            <a:spLocks noGrp="1"/>
          </p:cNvSpPr>
          <p:nvPr>
            <p:ph type="sldNum" sz="quarter" idx="12"/>
          </p:nvPr>
        </p:nvSpPr>
        <p:spPr/>
        <p:txBody>
          <a:bodyPr/>
          <a:lstStyle/>
          <a:p>
            <a:fld id="{9DC36462-DBD6-4833-A557-4F162F5DA347}" type="slidenum">
              <a:rPr lang="tr-TR" smtClean="0"/>
              <a:t>1</a:t>
            </a:fld>
            <a:endParaRPr lang="tr-TR"/>
          </a:p>
        </p:txBody>
      </p:sp>
    </p:spTree>
    <p:extLst>
      <p:ext uri="{BB962C8B-B14F-4D97-AF65-F5344CB8AC3E}">
        <p14:creationId xmlns:p14="http://schemas.microsoft.com/office/powerpoint/2010/main" val="55364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8897222" cy="707886"/>
          </a:xfrm>
          <a:prstGeom prst="rect">
            <a:avLst/>
          </a:prstGeom>
          <a:noFill/>
        </p:spPr>
        <p:txBody>
          <a:bodyPr wrap="square" rtlCol="0">
            <a:spAutoFit/>
          </a:bodyPr>
          <a:lstStyle/>
          <a:p>
            <a:r>
              <a:rPr lang="tr-TR" sz="4000" b="1" dirty="0"/>
              <a:t>1. The Parallel-Flow Heat Exchanger</a:t>
            </a:r>
          </a:p>
        </p:txBody>
      </p:sp>
      <p:pic>
        <p:nvPicPr>
          <p:cNvPr id="2" name="Picture 1">
            <a:extLst>
              <a:ext uri="{FF2B5EF4-FFF2-40B4-BE49-F238E27FC236}">
                <a16:creationId xmlns:a16="http://schemas.microsoft.com/office/drawing/2014/main" id="{7B6D46F9-E4E3-44BA-931B-9E223056EB18}"/>
              </a:ext>
            </a:extLst>
          </p:cNvPr>
          <p:cNvPicPr>
            <a:picLocks noChangeAspect="1"/>
          </p:cNvPicPr>
          <p:nvPr/>
        </p:nvPicPr>
        <p:blipFill>
          <a:blip r:embed="rId3"/>
          <a:stretch>
            <a:fillRect/>
          </a:stretch>
        </p:blipFill>
        <p:spPr>
          <a:xfrm>
            <a:off x="6312739" y="1058415"/>
            <a:ext cx="5672354" cy="5539030"/>
          </a:xfrm>
          <a:prstGeom prst="rect">
            <a:avLst/>
          </a:prstGeom>
          <a:ln>
            <a:solidFill>
              <a:schemeClr val="tx1"/>
            </a:solidFill>
          </a:ln>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40E1274-E288-0071-1E6A-C1FC7327C868}"/>
                  </a:ext>
                </a:extLst>
              </p:cNvPr>
              <p:cNvSpPr txBox="1"/>
              <p:nvPr/>
            </p:nvSpPr>
            <p:spPr>
              <a:xfrm>
                <a:off x="380328" y="1007387"/>
                <a:ext cx="3736344" cy="112447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𝒒</m:t>
                      </m:r>
                      <m:r>
                        <a:rPr lang="tr-TR" sz="2400" b="1" i="1" smtClean="0">
                          <a:latin typeface="Cambria Math" panose="02040503050406030204" pitchFamily="18" charset="0"/>
                        </a:rPr>
                        <m:t>=</m:t>
                      </m:r>
                      <m:r>
                        <a:rPr lang="tr-TR" sz="2400" b="1" i="1">
                          <a:latin typeface="Cambria Math" panose="02040503050406030204" pitchFamily="18" charset="0"/>
                        </a:rPr>
                        <m:t>𝑼</m:t>
                      </m:r>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𝑨</m:t>
                      </m:r>
                      <m:r>
                        <a:rPr lang="tr-TR" sz="2400" b="1" i="1"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ea typeface="Cambria Math" panose="02040503050406030204" pitchFamily="18" charset="0"/>
                                </a:rPr>
                              </m:ctrlPr>
                            </m:dPr>
                            <m:e>
                              <m:d>
                                <m:dPr>
                                  <m:ctrlPr>
                                    <a:rPr lang="tr-TR" sz="2400" b="1" i="1">
                                      <a:latin typeface="Cambria Math" panose="02040503050406030204" pitchFamily="18" charset="0"/>
                                    </a:rPr>
                                  </m:ctrlPr>
                                </m:dPr>
                                <m:e>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smtClean="0">
                                          <a:latin typeface="Cambria Math" panose="02040503050406030204" pitchFamily="18" charset="0"/>
                                          <a:ea typeface="Cambria Math" panose="02040503050406030204" pitchFamily="18" charset="0"/>
                                        </a:rPr>
                                        <m:t>𝟐</m:t>
                                      </m:r>
                                    </m:sub>
                                  </m:sSub>
                                </m:e>
                              </m:d>
                              <m:r>
                                <a:rPr lang="tr-TR" sz="2400" b="1" i="1" smtClean="0">
                                  <a:latin typeface="Cambria Math" panose="02040503050406030204" pitchFamily="18" charset="0"/>
                                  <a:ea typeface="Cambria Math" panose="02040503050406030204" pitchFamily="18" charset="0"/>
                                </a:rPr>
                                <m:t>−</m:t>
                              </m:r>
                              <m:d>
                                <m:dPr>
                                  <m:ctrlPr>
                                    <a:rPr lang="tr-TR" sz="2400" b="1" i="1">
                                      <a:latin typeface="Cambria Math" panose="02040503050406030204" pitchFamily="18" charset="0"/>
                                    </a:rPr>
                                  </m:ctrlPr>
                                </m:dPr>
                                <m:e>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smtClean="0">
                                          <a:latin typeface="Cambria Math" panose="02040503050406030204" pitchFamily="18" charset="0"/>
                                          <a:ea typeface="Cambria Math" panose="02040503050406030204" pitchFamily="18" charset="0"/>
                                        </a:rPr>
                                        <m:t>𝟏</m:t>
                                      </m:r>
                                    </m:sub>
                                  </m:sSub>
                                </m:e>
                              </m:d>
                            </m:e>
                          </m:d>
                        </m:num>
                        <m:den>
                          <m:r>
                            <a:rPr lang="tr-TR" sz="2400" b="1" i="1">
                              <a:latin typeface="Cambria Math" panose="02040503050406030204" pitchFamily="18" charset="0"/>
                            </a:rPr>
                            <m:t>𝒍𝒏</m:t>
                          </m:r>
                          <m:d>
                            <m:dPr>
                              <m:ctrlPr>
                                <a:rPr lang="tr-TR" sz="2400" b="1" i="1">
                                  <a:latin typeface="Cambria Math" panose="02040503050406030204" pitchFamily="18" charset="0"/>
                                </a:rPr>
                              </m:ctrlPr>
                            </m:dPr>
                            <m:e>
                              <m:f>
                                <m:fPr>
                                  <m:ctrlPr>
                                    <a:rPr lang="tr-TR" sz="2400" b="1" i="1">
                                      <a:latin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rPr>
                                        <m:t>𝟐</m:t>
                                      </m:r>
                                    </m:sub>
                                  </m:sSub>
                                </m:num>
                                <m:den>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𝟏</m:t>
                                      </m:r>
                                    </m:sub>
                                  </m:sSub>
                                </m:den>
                              </m:f>
                            </m:e>
                          </m:d>
                        </m:den>
                      </m:f>
                    </m:oMath>
                  </m:oMathPara>
                </a14:m>
                <a:endParaRPr lang="tr-TR" sz="2400" b="1" dirty="0"/>
              </a:p>
            </p:txBody>
          </p:sp>
        </mc:Choice>
        <mc:Fallback xmlns="">
          <p:sp>
            <p:nvSpPr>
              <p:cNvPr id="3" name="TextBox 2">
                <a:extLst>
                  <a:ext uri="{FF2B5EF4-FFF2-40B4-BE49-F238E27FC236}">
                    <a16:creationId xmlns:a16="http://schemas.microsoft.com/office/drawing/2014/main" id="{040E1274-E288-0071-1E6A-C1FC7327C868}"/>
                  </a:ext>
                </a:extLst>
              </p:cNvPr>
              <p:cNvSpPr txBox="1">
                <a:spLocks noRot="1" noChangeAspect="1" noMove="1" noResize="1" noEditPoints="1" noAdjustHandles="1" noChangeArrowheads="1" noChangeShapeType="1" noTextEdit="1"/>
              </p:cNvSpPr>
              <p:nvPr/>
            </p:nvSpPr>
            <p:spPr>
              <a:xfrm>
                <a:off x="380328" y="1007387"/>
                <a:ext cx="3736344" cy="1124475"/>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76E9674-DCC9-C19C-BAC4-FBB957863AF1}"/>
                  </a:ext>
                </a:extLst>
              </p:cNvPr>
              <p:cNvSpPr txBox="1"/>
              <p:nvPr/>
            </p:nvSpPr>
            <p:spPr>
              <a:xfrm>
                <a:off x="380329" y="2491820"/>
                <a:ext cx="2586927" cy="4308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𝒒</m:t>
                      </m:r>
                      <m:r>
                        <a:rPr lang="tr-TR" sz="2800" b="1" i="1" smtClean="0">
                          <a:latin typeface="Cambria Math" panose="02040503050406030204" pitchFamily="18" charset="0"/>
                        </a:rPr>
                        <m:t>=</m:t>
                      </m:r>
                      <m:r>
                        <a:rPr lang="tr-TR" sz="2800" b="1" i="1">
                          <a:latin typeface="Cambria Math" panose="02040503050406030204" pitchFamily="18" charset="0"/>
                        </a:rPr>
                        <m:t>𝑼</m:t>
                      </m:r>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𝑨</m:t>
                      </m:r>
                      <m:r>
                        <a:rPr lang="tr-TR" sz="2800" b="1" i="1" smtClean="0">
                          <a:latin typeface="Cambria Math" panose="02040503050406030204" pitchFamily="18" charset="0"/>
                          <a:ea typeface="Cambria Math" panose="02040503050406030204" pitchFamily="18" charset="0"/>
                        </a:rPr>
                        <m:t>∙</m:t>
                      </m:r>
                      <m:sSub>
                        <m:sSubPr>
                          <m:ctrlPr>
                            <a:rPr lang="tr-TR" sz="2800" b="1" i="1" smtClean="0">
                              <a:solidFill>
                                <a:srgbClr val="FF0000"/>
                              </a:solidFill>
                              <a:latin typeface="Cambria Math" panose="02040503050406030204" pitchFamily="18" charset="0"/>
                            </a:rPr>
                          </m:ctrlPr>
                        </m:sSubPr>
                        <m:e>
                          <m:r>
                            <a:rPr lang="tr-TR" sz="2800" b="1" i="1">
                              <a:solidFill>
                                <a:srgbClr val="FF0000"/>
                              </a:solidFill>
                              <a:latin typeface="Cambria Math" panose="02040503050406030204" pitchFamily="18" charset="0"/>
                              <a:ea typeface="Cambria Math" panose="02040503050406030204" pitchFamily="18" charset="0"/>
                            </a:rPr>
                            <m:t>∆</m:t>
                          </m:r>
                          <m:r>
                            <a:rPr lang="tr-TR" sz="2800" b="1" i="1">
                              <a:solidFill>
                                <a:srgbClr val="FF0000"/>
                              </a:solidFill>
                              <a:latin typeface="Cambria Math" panose="02040503050406030204" pitchFamily="18" charset="0"/>
                              <a:ea typeface="Cambria Math" panose="02040503050406030204" pitchFamily="18" charset="0"/>
                            </a:rPr>
                            <m:t>𝑻</m:t>
                          </m:r>
                        </m:e>
                        <m:sub>
                          <m:r>
                            <a:rPr lang="tr-TR" sz="2800" b="1" i="1" smtClean="0">
                              <a:solidFill>
                                <a:srgbClr val="FF0000"/>
                              </a:solidFill>
                              <a:latin typeface="Cambria Math" panose="02040503050406030204" pitchFamily="18" charset="0"/>
                              <a:ea typeface="Cambria Math" panose="02040503050406030204" pitchFamily="18" charset="0"/>
                            </a:rPr>
                            <m:t>𝒍𝒎</m:t>
                          </m:r>
                        </m:sub>
                      </m:sSub>
                    </m:oMath>
                  </m:oMathPara>
                </a14:m>
                <a:endParaRPr lang="tr-TR" sz="2800" b="1" dirty="0"/>
              </a:p>
            </p:txBody>
          </p:sp>
        </mc:Choice>
        <mc:Fallback xmlns="">
          <p:sp>
            <p:nvSpPr>
              <p:cNvPr id="6" name="TextBox 5">
                <a:extLst>
                  <a:ext uri="{FF2B5EF4-FFF2-40B4-BE49-F238E27FC236}">
                    <a16:creationId xmlns:a16="http://schemas.microsoft.com/office/drawing/2014/main" id="{B76E9674-DCC9-C19C-BAC4-FBB957863AF1}"/>
                  </a:ext>
                </a:extLst>
              </p:cNvPr>
              <p:cNvSpPr txBox="1">
                <a:spLocks noRot="1" noChangeAspect="1" noMove="1" noResize="1" noEditPoints="1" noAdjustHandles="1" noChangeArrowheads="1" noChangeShapeType="1" noTextEdit="1"/>
              </p:cNvSpPr>
              <p:nvPr/>
            </p:nvSpPr>
            <p:spPr>
              <a:xfrm>
                <a:off x="380329" y="2491820"/>
                <a:ext cx="2586927" cy="430887"/>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DC934FF-1971-BC99-3E31-59DBE0BE289A}"/>
                  </a:ext>
                </a:extLst>
              </p:cNvPr>
              <p:cNvSpPr txBox="1"/>
              <p:nvPr/>
            </p:nvSpPr>
            <p:spPr>
              <a:xfrm>
                <a:off x="380328" y="3397043"/>
                <a:ext cx="3816301" cy="131196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a:solidFill>
                                <a:srgbClr val="FF0000"/>
                              </a:solidFill>
                              <a:latin typeface="Cambria Math" panose="02040503050406030204" pitchFamily="18" charset="0"/>
                            </a:rPr>
                          </m:ctrlPr>
                        </m:sSubPr>
                        <m:e>
                          <m:r>
                            <a:rPr lang="tr-TR" sz="2800" b="1" i="1">
                              <a:solidFill>
                                <a:srgbClr val="FF0000"/>
                              </a:solidFill>
                              <a:latin typeface="Cambria Math" panose="02040503050406030204" pitchFamily="18" charset="0"/>
                              <a:ea typeface="Cambria Math" panose="02040503050406030204" pitchFamily="18" charset="0"/>
                            </a:rPr>
                            <m:t>∆</m:t>
                          </m:r>
                          <m:r>
                            <a:rPr lang="tr-TR" sz="2800" b="1" i="1">
                              <a:solidFill>
                                <a:srgbClr val="FF0000"/>
                              </a:solidFill>
                              <a:latin typeface="Cambria Math" panose="02040503050406030204" pitchFamily="18" charset="0"/>
                              <a:ea typeface="Cambria Math" panose="02040503050406030204" pitchFamily="18" charset="0"/>
                            </a:rPr>
                            <m:t>𝑻</m:t>
                          </m:r>
                        </m:e>
                        <m:sub>
                          <m:r>
                            <a:rPr lang="tr-TR" sz="2800" b="1" i="1">
                              <a:solidFill>
                                <a:srgbClr val="FF0000"/>
                              </a:solidFill>
                              <a:latin typeface="Cambria Math" panose="02040503050406030204" pitchFamily="18" charset="0"/>
                              <a:ea typeface="Cambria Math" panose="02040503050406030204" pitchFamily="18" charset="0"/>
                            </a:rPr>
                            <m:t>𝒍𝒎</m:t>
                          </m:r>
                        </m:sub>
                      </m:sSub>
                      <m:r>
                        <a:rPr lang="tr-TR" sz="2800" b="1" i="1" smtClean="0">
                          <a:latin typeface="Cambria Math" panose="02040503050406030204" pitchFamily="18" charset="0"/>
                        </a:rPr>
                        <m:t>=</m:t>
                      </m:r>
                      <m:f>
                        <m:fPr>
                          <m:ctrlPr>
                            <a:rPr lang="tr-TR" sz="2800" b="1" i="1">
                              <a:latin typeface="Cambria Math" panose="02040503050406030204" pitchFamily="18" charset="0"/>
                              <a:ea typeface="Cambria Math" panose="02040503050406030204" pitchFamily="18" charset="0"/>
                            </a:rPr>
                          </m:ctrlPr>
                        </m:fPr>
                        <m:num>
                          <m:d>
                            <m:dPr>
                              <m:ctrlPr>
                                <a:rPr lang="tr-TR" sz="2800" b="1" i="1">
                                  <a:latin typeface="Cambria Math" panose="02040503050406030204" pitchFamily="18" charset="0"/>
                                  <a:ea typeface="Cambria Math" panose="02040503050406030204" pitchFamily="18" charset="0"/>
                                </a:rPr>
                              </m:ctrlPr>
                            </m:dPr>
                            <m:e>
                              <m:d>
                                <m:dPr>
                                  <m:ctrlPr>
                                    <a:rPr lang="tr-TR" sz="2800" b="1" i="1">
                                      <a:latin typeface="Cambria Math" panose="02040503050406030204" pitchFamily="18" charset="0"/>
                                    </a:rPr>
                                  </m:ctrlPr>
                                </m:dPr>
                                <m:e>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𝟐</m:t>
                                      </m:r>
                                    </m:sub>
                                  </m:sSub>
                                </m:e>
                              </m:d>
                              <m:r>
                                <a:rPr lang="tr-TR" sz="2800" b="1" i="1">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𝟏</m:t>
                                      </m:r>
                                    </m:sub>
                                  </m:sSub>
                                </m:e>
                              </m:d>
                            </m:e>
                          </m:d>
                        </m:num>
                        <m:den>
                          <m:r>
                            <a:rPr lang="tr-TR" sz="2800" b="1" i="1">
                              <a:latin typeface="Cambria Math" panose="02040503050406030204" pitchFamily="18" charset="0"/>
                            </a:rPr>
                            <m:t>𝒍𝒏</m:t>
                          </m:r>
                          <m:d>
                            <m:dPr>
                              <m:ctrlPr>
                                <a:rPr lang="tr-TR" sz="2800" b="1" i="1">
                                  <a:latin typeface="Cambria Math" panose="02040503050406030204" pitchFamily="18" charset="0"/>
                                </a:rPr>
                              </m:ctrlPr>
                            </m:dPr>
                            <m:e>
                              <m:f>
                                <m:fPr>
                                  <m:ctrlPr>
                                    <a:rPr lang="tr-TR" sz="2800" b="1" i="1">
                                      <a:latin typeface="Cambria Math" panose="02040503050406030204" pitchFamily="18" charset="0"/>
                                    </a:rPr>
                                  </m:ctrlPr>
                                </m:fPr>
                                <m:num>
                                  <m:sSub>
                                    <m:sSubPr>
                                      <m:ctrlPr>
                                        <a:rPr lang="tr-TR" sz="2800" b="1" i="1">
                                          <a:latin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rPr>
                                        <m:t>𝟐</m:t>
                                      </m:r>
                                    </m:sub>
                                  </m:sSub>
                                </m:num>
                                <m:den>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𝟏</m:t>
                                      </m:r>
                                    </m:sub>
                                  </m:sSub>
                                </m:den>
                              </m:f>
                            </m:e>
                          </m:d>
                        </m:den>
                      </m:f>
                    </m:oMath>
                  </m:oMathPara>
                </a14:m>
                <a:endParaRPr lang="tr-TR" sz="2800" b="1" dirty="0"/>
              </a:p>
            </p:txBody>
          </p:sp>
        </mc:Choice>
        <mc:Fallback xmlns="">
          <p:sp>
            <p:nvSpPr>
              <p:cNvPr id="8" name="TextBox 7">
                <a:extLst>
                  <a:ext uri="{FF2B5EF4-FFF2-40B4-BE49-F238E27FC236}">
                    <a16:creationId xmlns:a16="http://schemas.microsoft.com/office/drawing/2014/main" id="{BDC934FF-1971-BC99-3E31-59DBE0BE289A}"/>
                  </a:ext>
                </a:extLst>
              </p:cNvPr>
              <p:cNvSpPr txBox="1">
                <a:spLocks noRot="1" noChangeAspect="1" noMove="1" noResize="1" noEditPoints="1" noAdjustHandles="1" noChangeArrowheads="1" noChangeShapeType="1" noTextEdit="1"/>
              </p:cNvSpPr>
              <p:nvPr/>
            </p:nvSpPr>
            <p:spPr>
              <a:xfrm>
                <a:off x="380328" y="3397043"/>
                <a:ext cx="3816301" cy="1311962"/>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9" name="TextBox 8">
            <a:extLst>
              <a:ext uri="{FF2B5EF4-FFF2-40B4-BE49-F238E27FC236}">
                <a16:creationId xmlns:a16="http://schemas.microsoft.com/office/drawing/2014/main" id="{9AB312B3-891E-2A14-93ED-1B5FD58E48B2}"/>
              </a:ext>
            </a:extLst>
          </p:cNvPr>
          <p:cNvSpPr txBox="1"/>
          <p:nvPr/>
        </p:nvSpPr>
        <p:spPr>
          <a:xfrm>
            <a:off x="380328" y="4952508"/>
            <a:ext cx="5498935" cy="461665"/>
          </a:xfrm>
          <a:prstGeom prst="rect">
            <a:avLst/>
          </a:prstGeom>
          <a:noFill/>
        </p:spPr>
        <p:txBody>
          <a:bodyPr wrap="square" rtlCol="0">
            <a:spAutoFit/>
          </a:bodyPr>
          <a:lstStyle/>
          <a:p>
            <a:r>
              <a:rPr lang="tr-TR" sz="2400" b="1" dirty="0">
                <a:solidFill>
                  <a:srgbClr val="0000FF"/>
                </a:solidFill>
              </a:rPr>
              <a:t>Remember!!!! </a:t>
            </a:r>
            <a:r>
              <a:rPr lang="tr-TR" sz="2400" b="1" dirty="0"/>
              <a:t>For Parallel Flow:</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C7ACCED-3858-A5FA-B9FD-C709AF8EA28C}"/>
                  </a:ext>
                </a:extLst>
              </p:cNvPr>
              <p:cNvSpPr txBox="1"/>
              <p:nvPr/>
            </p:nvSpPr>
            <p:spPr>
              <a:xfrm>
                <a:off x="485109" y="5513658"/>
                <a:ext cx="4769575" cy="449803"/>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a:solidFill>
                                <a:schemeClr val="tx1"/>
                              </a:solidFill>
                              <a:latin typeface="Cambria Math" panose="02040503050406030204" pitchFamily="18" charset="0"/>
                              <a:ea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𝑻</m:t>
                          </m:r>
                        </m:e>
                        <m:sub>
                          <m:r>
                            <a:rPr lang="tr-TR" sz="2800" b="1" i="1">
                              <a:solidFill>
                                <a:schemeClr val="tx1"/>
                              </a:solidFill>
                              <a:latin typeface="Cambria Math" panose="02040503050406030204" pitchFamily="18" charset="0"/>
                              <a:ea typeface="Cambria Math" panose="02040503050406030204" pitchFamily="18" charset="0"/>
                            </a:rPr>
                            <m:t>𝟏</m:t>
                          </m:r>
                        </m:sub>
                      </m:sSub>
                      <m:r>
                        <a:rPr lang="tr-TR" sz="2800" b="1" i="1" smtClean="0">
                          <a:solidFill>
                            <a:schemeClr val="tx1"/>
                          </a:solidFill>
                          <a:latin typeface="Cambria Math" panose="02040503050406030204" pitchFamily="18" charset="0"/>
                        </a:rPr>
                        <m:t>=</m:t>
                      </m:r>
                      <m:sSub>
                        <m:sSubPr>
                          <m:ctrlPr>
                            <a:rPr lang="tr-TR" sz="2800" b="1" i="1">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rPr>
                            <m:t>𝑻</m:t>
                          </m:r>
                        </m:e>
                        <m:sub>
                          <m:r>
                            <a:rPr lang="tr-TR" sz="2800" b="1" i="1">
                              <a:solidFill>
                                <a:schemeClr val="tx1"/>
                              </a:solidFill>
                              <a:latin typeface="Cambria Math" panose="02040503050406030204" pitchFamily="18" charset="0"/>
                            </a:rPr>
                            <m:t>𝒉</m:t>
                          </m:r>
                          <m:r>
                            <a:rPr lang="tr-TR" sz="2800" b="1" i="1">
                              <a:solidFill>
                                <a:schemeClr val="tx1"/>
                              </a:solidFill>
                              <a:latin typeface="Cambria Math" panose="02040503050406030204" pitchFamily="18" charset="0"/>
                            </a:rPr>
                            <m:t>,</m:t>
                          </m:r>
                          <m:r>
                            <a:rPr lang="tr-TR" sz="2800" b="1" i="1">
                              <a:solidFill>
                                <a:schemeClr val="tx1"/>
                              </a:solidFill>
                              <a:latin typeface="Cambria Math" panose="02040503050406030204" pitchFamily="18" charset="0"/>
                            </a:rPr>
                            <m:t>𝒊</m:t>
                          </m:r>
                        </m:sub>
                      </m:sSub>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rPr>
                            <m:t>𝑻</m:t>
                          </m:r>
                        </m:e>
                        <m:sub>
                          <m:r>
                            <a:rPr lang="tr-TR" sz="2800" b="1" i="1">
                              <a:solidFill>
                                <a:schemeClr val="tx1"/>
                              </a:solidFill>
                              <a:latin typeface="Cambria Math" panose="02040503050406030204" pitchFamily="18" charset="0"/>
                            </a:rPr>
                            <m:t>𝒄</m:t>
                          </m:r>
                          <m:r>
                            <a:rPr lang="tr-TR" sz="2800" b="1" i="1">
                              <a:solidFill>
                                <a:schemeClr val="tx1"/>
                              </a:solidFill>
                              <a:latin typeface="Cambria Math" panose="02040503050406030204" pitchFamily="18" charset="0"/>
                            </a:rPr>
                            <m:t>,</m:t>
                          </m:r>
                          <m:r>
                            <a:rPr lang="tr-TR" sz="2800" b="1" i="1">
                              <a:solidFill>
                                <a:schemeClr val="tx1"/>
                              </a:solidFill>
                              <a:latin typeface="Cambria Math" panose="02040503050406030204" pitchFamily="18" charset="0"/>
                            </a:rPr>
                            <m:t>𝒊</m:t>
                          </m:r>
                        </m:sub>
                      </m:sSub>
                      <m:r>
                        <a:rPr lang="tr-TR" sz="2800" b="1" i="1" smtClean="0">
                          <a:solidFill>
                            <a:schemeClr val="tx1"/>
                          </a:solidFill>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smtClean="0">
                              <a:latin typeface="Cambria Math" panose="02040503050406030204" pitchFamily="18" charset="0"/>
                            </a:rPr>
                            <m:t>𝟏</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smtClean="0">
                              <a:latin typeface="Cambria Math" panose="02040503050406030204" pitchFamily="18" charset="0"/>
                            </a:rPr>
                            <m:t>𝟏</m:t>
                          </m:r>
                        </m:sub>
                      </m:sSub>
                    </m:oMath>
                  </m:oMathPara>
                </a14:m>
                <a:endParaRPr lang="tr-TR" sz="2800" b="1" dirty="0">
                  <a:solidFill>
                    <a:schemeClr val="tx1"/>
                  </a:solidFill>
                </a:endParaRPr>
              </a:p>
            </p:txBody>
          </p:sp>
        </mc:Choice>
        <mc:Fallback xmlns="">
          <p:sp>
            <p:nvSpPr>
              <p:cNvPr id="10" name="TextBox 9">
                <a:extLst>
                  <a:ext uri="{FF2B5EF4-FFF2-40B4-BE49-F238E27FC236}">
                    <a16:creationId xmlns:a16="http://schemas.microsoft.com/office/drawing/2014/main" id="{8C7ACCED-3858-A5FA-B9FD-C709AF8EA28C}"/>
                  </a:ext>
                </a:extLst>
              </p:cNvPr>
              <p:cNvSpPr txBox="1">
                <a:spLocks noRot="1" noChangeAspect="1" noMove="1" noResize="1" noEditPoints="1" noAdjustHandles="1" noChangeArrowheads="1" noChangeShapeType="1" noTextEdit="1"/>
              </p:cNvSpPr>
              <p:nvPr/>
            </p:nvSpPr>
            <p:spPr>
              <a:xfrm>
                <a:off x="485109" y="5513658"/>
                <a:ext cx="4769575" cy="449803"/>
              </a:xfrm>
              <a:prstGeom prst="rect">
                <a:avLst/>
              </a:prstGeom>
              <a:blipFill>
                <a:blip r:embed="rId7"/>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F29FFF3-F654-E3AA-14F0-8F6BE42D83C7}"/>
                  </a:ext>
                </a:extLst>
              </p:cNvPr>
              <p:cNvSpPr txBox="1"/>
              <p:nvPr/>
            </p:nvSpPr>
            <p:spPr>
              <a:xfrm>
                <a:off x="438621" y="6147642"/>
                <a:ext cx="4862550" cy="449803"/>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a:solidFill>
                                <a:schemeClr val="tx1"/>
                              </a:solidFill>
                              <a:latin typeface="Cambria Math" panose="02040503050406030204" pitchFamily="18" charset="0"/>
                              <a:ea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𝑻</m:t>
                          </m:r>
                        </m:e>
                        <m:sub>
                          <m:r>
                            <a:rPr lang="tr-TR" sz="2800" b="1" i="1" smtClean="0">
                              <a:solidFill>
                                <a:schemeClr val="tx1"/>
                              </a:solidFill>
                              <a:latin typeface="Cambria Math" panose="02040503050406030204" pitchFamily="18" charset="0"/>
                              <a:ea typeface="Cambria Math" panose="02040503050406030204" pitchFamily="18" charset="0"/>
                            </a:rPr>
                            <m:t>𝟐</m:t>
                          </m:r>
                        </m:sub>
                      </m:sSub>
                      <m:r>
                        <a:rPr lang="tr-TR" sz="2800" b="1" i="1" smtClean="0">
                          <a:solidFill>
                            <a:schemeClr val="tx1"/>
                          </a:solidFill>
                          <a:latin typeface="Cambria Math" panose="02040503050406030204" pitchFamily="18" charset="0"/>
                        </a:rPr>
                        <m:t>=</m:t>
                      </m:r>
                      <m:sSub>
                        <m:sSubPr>
                          <m:ctrlPr>
                            <a:rPr lang="tr-TR" sz="2800" b="1" i="1">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rPr>
                            <m:t>𝑻</m:t>
                          </m:r>
                        </m:e>
                        <m:sub>
                          <m:r>
                            <a:rPr lang="tr-TR" sz="2800" b="1" i="1">
                              <a:solidFill>
                                <a:schemeClr val="tx1"/>
                              </a:solidFill>
                              <a:latin typeface="Cambria Math" panose="02040503050406030204" pitchFamily="18" charset="0"/>
                            </a:rPr>
                            <m:t>𝒉</m:t>
                          </m:r>
                          <m:r>
                            <a:rPr lang="tr-TR" sz="2800" b="1" i="1">
                              <a:solidFill>
                                <a:schemeClr val="tx1"/>
                              </a:solidFill>
                              <a:latin typeface="Cambria Math" panose="02040503050406030204" pitchFamily="18" charset="0"/>
                            </a:rPr>
                            <m:t>,</m:t>
                          </m:r>
                          <m:r>
                            <a:rPr lang="tr-TR" sz="2800" b="1" i="1">
                              <a:solidFill>
                                <a:schemeClr val="tx1"/>
                              </a:solidFill>
                              <a:latin typeface="Cambria Math" panose="02040503050406030204" pitchFamily="18" charset="0"/>
                            </a:rPr>
                            <m:t>𝒐</m:t>
                          </m:r>
                        </m:sub>
                      </m:sSub>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rPr>
                            <m:t>𝑻</m:t>
                          </m:r>
                        </m:e>
                        <m:sub>
                          <m:r>
                            <a:rPr lang="tr-TR" sz="2800" b="1" i="1">
                              <a:solidFill>
                                <a:schemeClr val="tx1"/>
                              </a:solidFill>
                              <a:latin typeface="Cambria Math" panose="02040503050406030204" pitchFamily="18" charset="0"/>
                            </a:rPr>
                            <m:t>𝒄</m:t>
                          </m:r>
                          <m:r>
                            <a:rPr lang="tr-TR" sz="2800" b="1" i="1">
                              <a:solidFill>
                                <a:schemeClr val="tx1"/>
                              </a:solidFill>
                              <a:latin typeface="Cambria Math" panose="02040503050406030204" pitchFamily="18" charset="0"/>
                            </a:rPr>
                            <m:t>,</m:t>
                          </m:r>
                          <m:r>
                            <a:rPr lang="tr-TR" sz="2800" b="1" i="1">
                              <a:solidFill>
                                <a:schemeClr val="tx1"/>
                              </a:solidFill>
                              <a:latin typeface="Cambria Math" panose="02040503050406030204" pitchFamily="18" charset="0"/>
                            </a:rPr>
                            <m:t>𝒐</m:t>
                          </m:r>
                        </m:sub>
                      </m:sSub>
                      <m:r>
                        <a:rPr lang="tr-TR" sz="2800" b="1" i="1" smtClean="0">
                          <a:solidFill>
                            <a:schemeClr val="tx1"/>
                          </a:solidFill>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smtClean="0">
                              <a:latin typeface="Cambria Math" panose="02040503050406030204" pitchFamily="18" charset="0"/>
                            </a:rPr>
                            <m:t>𝟐</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smtClean="0">
                              <a:latin typeface="Cambria Math" panose="02040503050406030204" pitchFamily="18" charset="0"/>
                            </a:rPr>
                            <m:t>𝟐</m:t>
                          </m:r>
                        </m:sub>
                      </m:sSub>
                    </m:oMath>
                  </m:oMathPara>
                </a14:m>
                <a:endParaRPr lang="tr-TR" sz="2800" b="1" dirty="0">
                  <a:solidFill>
                    <a:schemeClr val="tx1"/>
                  </a:solidFill>
                </a:endParaRPr>
              </a:p>
            </p:txBody>
          </p:sp>
        </mc:Choice>
        <mc:Fallback xmlns="">
          <p:sp>
            <p:nvSpPr>
              <p:cNvPr id="11" name="TextBox 10">
                <a:extLst>
                  <a:ext uri="{FF2B5EF4-FFF2-40B4-BE49-F238E27FC236}">
                    <a16:creationId xmlns:a16="http://schemas.microsoft.com/office/drawing/2014/main" id="{6F29FFF3-F654-E3AA-14F0-8F6BE42D83C7}"/>
                  </a:ext>
                </a:extLst>
              </p:cNvPr>
              <p:cNvSpPr txBox="1">
                <a:spLocks noRot="1" noChangeAspect="1" noMove="1" noResize="1" noEditPoints="1" noAdjustHandles="1" noChangeArrowheads="1" noChangeShapeType="1" noTextEdit="1"/>
              </p:cNvSpPr>
              <p:nvPr/>
            </p:nvSpPr>
            <p:spPr>
              <a:xfrm>
                <a:off x="438621" y="6147642"/>
                <a:ext cx="4862550" cy="449803"/>
              </a:xfrm>
              <a:prstGeom prst="rect">
                <a:avLst/>
              </a:prstGeom>
              <a:blipFill>
                <a:blip r:embed="rId8"/>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3427503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9418332" cy="707886"/>
          </a:xfrm>
          <a:prstGeom prst="rect">
            <a:avLst/>
          </a:prstGeom>
          <a:noFill/>
        </p:spPr>
        <p:txBody>
          <a:bodyPr wrap="square" rtlCol="0">
            <a:spAutoFit/>
          </a:bodyPr>
          <a:lstStyle/>
          <a:p>
            <a:r>
              <a:rPr lang="tr-TR" sz="4000" b="1" dirty="0"/>
              <a:t>2. The Counter-Flow Heat Exchanger</a:t>
            </a:r>
          </a:p>
        </p:txBody>
      </p:sp>
      <p:pic>
        <p:nvPicPr>
          <p:cNvPr id="3" name="Picture 2">
            <a:extLst>
              <a:ext uri="{FF2B5EF4-FFF2-40B4-BE49-F238E27FC236}">
                <a16:creationId xmlns:a16="http://schemas.microsoft.com/office/drawing/2014/main" id="{824F45B2-70F8-F3D5-070F-8FF06EE19C24}"/>
              </a:ext>
            </a:extLst>
          </p:cNvPr>
          <p:cNvPicPr>
            <a:picLocks noChangeAspect="1"/>
          </p:cNvPicPr>
          <p:nvPr/>
        </p:nvPicPr>
        <p:blipFill rotWithShape="1">
          <a:blip r:embed="rId3"/>
          <a:srcRect/>
          <a:stretch/>
        </p:blipFill>
        <p:spPr>
          <a:xfrm>
            <a:off x="6562267" y="1165956"/>
            <a:ext cx="5433087" cy="5225011"/>
          </a:xfrm>
          <a:prstGeom prst="rect">
            <a:avLst/>
          </a:prstGeom>
          <a:ln>
            <a:solidFill>
              <a:schemeClr val="tx1"/>
            </a:solidFill>
          </a:ln>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A40E938-80C4-E4D9-BBAA-056364B8CC25}"/>
                  </a:ext>
                </a:extLst>
              </p:cNvPr>
              <p:cNvSpPr txBox="1"/>
              <p:nvPr/>
            </p:nvSpPr>
            <p:spPr>
              <a:xfrm>
                <a:off x="390161" y="1165956"/>
                <a:ext cx="2586927" cy="4308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𝒒</m:t>
                      </m:r>
                      <m:r>
                        <a:rPr lang="tr-TR" sz="2800" b="1" i="1" smtClean="0">
                          <a:latin typeface="Cambria Math" panose="02040503050406030204" pitchFamily="18" charset="0"/>
                        </a:rPr>
                        <m:t>=</m:t>
                      </m:r>
                      <m:r>
                        <a:rPr lang="tr-TR" sz="2800" b="1" i="1">
                          <a:latin typeface="Cambria Math" panose="02040503050406030204" pitchFamily="18" charset="0"/>
                        </a:rPr>
                        <m:t>𝑼</m:t>
                      </m:r>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𝑨</m:t>
                      </m:r>
                      <m:r>
                        <a:rPr lang="tr-TR" sz="2800" b="1" i="1" smtClean="0">
                          <a:latin typeface="Cambria Math" panose="02040503050406030204" pitchFamily="18" charset="0"/>
                          <a:ea typeface="Cambria Math" panose="02040503050406030204" pitchFamily="18" charset="0"/>
                        </a:rPr>
                        <m:t>∙</m:t>
                      </m:r>
                      <m:sSub>
                        <m:sSubPr>
                          <m:ctrlPr>
                            <a:rPr lang="tr-TR" sz="2800" b="1" i="1" smtClean="0">
                              <a:solidFill>
                                <a:srgbClr val="FF0000"/>
                              </a:solidFill>
                              <a:latin typeface="Cambria Math" panose="02040503050406030204" pitchFamily="18" charset="0"/>
                            </a:rPr>
                          </m:ctrlPr>
                        </m:sSubPr>
                        <m:e>
                          <m:r>
                            <a:rPr lang="tr-TR" sz="2800" b="1" i="1">
                              <a:solidFill>
                                <a:srgbClr val="FF0000"/>
                              </a:solidFill>
                              <a:latin typeface="Cambria Math" panose="02040503050406030204" pitchFamily="18" charset="0"/>
                              <a:ea typeface="Cambria Math" panose="02040503050406030204" pitchFamily="18" charset="0"/>
                            </a:rPr>
                            <m:t>∆</m:t>
                          </m:r>
                          <m:r>
                            <a:rPr lang="tr-TR" sz="2800" b="1" i="1">
                              <a:solidFill>
                                <a:srgbClr val="FF0000"/>
                              </a:solidFill>
                              <a:latin typeface="Cambria Math" panose="02040503050406030204" pitchFamily="18" charset="0"/>
                              <a:ea typeface="Cambria Math" panose="02040503050406030204" pitchFamily="18" charset="0"/>
                            </a:rPr>
                            <m:t>𝑻</m:t>
                          </m:r>
                        </m:e>
                        <m:sub>
                          <m:r>
                            <a:rPr lang="tr-TR" sz="2800" b="1" i="1" smtClean="0">
                              <a:solidFill>
                                <a:srgbClr val="FF0000"/>
                              </a:solidFill>
                              <a:latin typeface="Cambria Math" panose="02040503050406030204" pitchFamily="18" charset="0"/>
                              <a:ea typeface="Cambria Math" panose="02040503050406030204" pitchFamily="18" charset="0"/>
                            </a:rPr>
                            <m:t>𝒍𝒎</m:t>
                          </m:r>
                        </m:sub>
                      </m:sSub>
                    </m:oMath>
                  </m:oMathPara>
                </a14:m>
                <a:endParaRPr lang="tr-TR" sz="2800" b="1" dirty="0"/>
              </a:p>
            </p:txBody>
          </p:sp>
        </mc:Choice>
        <mc:Fallback xmlns="">
          <p:sp>
            <p:nvSpPr>
              <p:cNvPr id="6" name="TextBox 5">
                <a:extLst>
                  <a:ext uri="{FF2B5EF4-FFF2-40B4-BE49-F238E27FC236}">
                    <a16:creationId xmlns:a16="http://schemas.microsoft.com/office/drawing/2014/main" id="{7A40E938-80C4-E4D9-BBAA-056364B8CC25}"/>
                  </a:ext>
                </a:extLst>
              </p:cNvPr>
              <p:cNvSpPr txBox="1">
                <a:spLocks noRot="1" noChangeAspect="1" noMove="1" noResize="1" noEditPoints="1" noAdjustHandles="1" noChangeArrowheads="1" noChangeShapeType="1" noTextEdit="1"/>
              </p:cNvSpPr>
              <p:nvPr/>
            </p:nvSpPr>
            <p:spPr>
              <a:xfrm>
                <a:off x="390161" y="1165956"/>
                <a:ext cx="2586927" cy="430887"/>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53103F7-9DA9-833A-83F6-A6044B807B49}"/>
                  </a:ext>
                </a:extLst>
              </p:cNvPr>
              <p:cNvSpPr txBox="1"/>
              <p:nvPr/>
            </p:nvSpPr>
            <p:spPr>
              <a:xfrm>
                <a:off x="390160" y="1781024"/>
                <a:ext cx="3816301" cy="131196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a:solidFill>
                                <a:srgbClr val="FF0000"/>
                              </a:solidFill>
                              <a:latin typeface="Cambria Math" panose="02040503050406030204" pitchFamily="18" charset="0"/>
                            </a:rPr>
                          </m:ctrlPr>
                        </m:sSubPr>
                        <m:e>
                          <m:r>
                            <a:rPr lang="tr-TR" sz="2800" b="1" i="1">
                              <a:solidFill>
                                <a:srgbClr val="FF0000"/>
                              </a:solidFill>
                              <a:latin typeface="Cambria Math" panose="02040503050406030204" pitchFamily="18" charset="0"/>
                              <a:ea typeface="Cambria Math" panose="02040503050406030204" pitchFamily="18" charset="0"/>
                            </a:rPr>
                            <m:t>∆</m:t>
                          </m:r>
                          <m:r>
                            <a:rPr lang="tr-TR" sz="2800" b="1" i="1">
                              <a:solidFill>
                                <a:srgbClr val="FF0000"/>
                              </a:solidFill>
                              <a:latin typeface="Cambria Math" panose="02040503050406030204" pitchFamily="18" charset="0"/>
                              <a:ea typeface="Cambria Math" panose="02040503050406030204" pitchFamily="18" charset="0"/>
                            </a:rPr>
                            <m:t>𝑻</m:t>
                          </m:r>
                        </m:e>
                        <m:sub>
                          <m:r>
                            <a:rPr lang="tr-TR" sz="2800" b="1" i="1">
                              <a:solidFill>
                                <a:srgbClr val="FF0000"/>
                              </a:solidFill>
                              <a:latin typeface="Cambria Math" panose="02040503050406030204" pitchFamily="18" charset="0"/>
                              <a:ea typeface="Cambria Math" panose="02040503050406030204" pitchFamily="18" charset="0"/>
                            </a:rPr>
                            <m:t>𝒍𝒎</m:t>
                          </m:r>
                        </m:sub>
                      </m:sSub>
                      <m:r>
                        <a:rPr lang="tr-TR" sz="2800" b="1" i="1" smtClean="0">
                          <a:latin typeface="Cambria Math" panose="02040503050406030204" pitchFamily="18" charset="0"/>
                        </a:rPr>
                        <m:t>=</m:t>
                      </m:r>
                      <m:f>
                        <m:fPr>
                          <m:ctrlPr>
                            <a:rPr lang="tr-TR" sz="2800" b="1" i="1">
                              <a:latin typeface="Cambria Math" panose="02040503050406030204" pitchFamily="18" charset="0"/>
                              <a:ea typeface="Cambria Math" panose="02040503050406030204" pitchFamily="18" charset="0"/>
                            </a:rPr>
                          </m:ctrlPr>
                        </m:fPr>
                        <m:num>
                          <m:d>
                            <m:dPr>
                              <m:ctrlPr>
                                <a:rPr lang="tr-TR" sz="2800" b="1" i="1">
                                  <a:latin typeface="Cambria Math" panose="02040503050406030204" pitchFamily="18" charset="0"/>
                                  <a:ea typeface="Cambria Math" panose="02040503050406030204" pitchFamily="18" charset="0"/>
                                </a:rPr>
                              </m:ctrlPr>
                            </m:dPr>
                            <m:e>
                              <m:d>
                                <m:dPr>
                                  <m:ctrlPr>
                                    <a:rPr lang="tr-TR" sz="2800" b="1" i="1">
                                      <a:latin typeface="Cambria Math" panose="02040503050406030204" pitchFamily="18" charset="0"/>
                                    </a:rPr>
                                  </m:ctrlPr>
                                </m:dPr>
                                <m:e>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𝟐</m:t>
                                      </m:r>
                                    </m:sub>
                                  </m:sSub>
                                </m:e>
                              </m:d>
                              <m:r>
                                <a:rPr lang="tr-TR" sz="2800" b="1" i="1">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𝟏</m:t>
                                      </m:r>
                                    </m:sub>
                                  </m:sSub>
                                </m:e>
                              </m:d>
                            </m:e>
                          </m:d>
                        </m:num>
                        <m:den>
                          <m:r>
                            <a:rPr lang="tr-TR" sz="2800" b="1" i="1">
                              <a:latin typeface="Cambria Math" panose="02040503050406030204" pitchFamily="18" charset="0"/>
                            </a:rPr>
                            <m:t>𝒍𝒏</m:t>
                          </m:r>
                          <m:d>
                            <m:dPr>
                              <m:ctrlPr>
                                <a:rPr lang="tr-TR" sz="2800" b="1" i="1">
                                  <a:latin typeface="Cambria Math" panose="02040503050406030204" pitchFamily="18" charset="0"/>
                                </a:rPr>
                              </m:ctrlPr>
                            </m:dPr>
                            <m:e>
                              <m:f>
                                <m:fPr>
                                  <m:ctrlPr>
                                    <a:rPr lang="tr-TR" sz="2800" b="1" i="1">
                                      <a:latin typeface="Cambria Math" panose="02040503050406030204" pitchFamily="18" charset="0"/>
                                    </a:rPr>
                                  </m:ctrlPr>
                                </m:fPr>
                                <m:num>
                                  <m:sSub>
                                    <m:sSubPr>
                                      <m:ctrlPr>
                                        <a:rPr lang="tr-TR" sz="2800" b="1" i="1">
                                          <a:latin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rPr>
                                        <m:t>𝟐</m:t>
                                      </m:r>
                                    </m:sub>
                                  </m:sSub>
                                </m:num>
                                <m:den>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𝟏</m:t>
                                      </m:r>
                                    </m:sub>
                                  </m:sSub>
                                </m:den>
                              </m:f>
                            </m:e>
                          </m:d>
                        </m:den>
                      </m:f>
                    </m:oMath>
                  </m:oMathPara>
                </a14:m>
                <a:endParaRPr lang="tr-TR" sz="2800" b="1" dirty="0"/>
              </a:p>
            </p:txBody>
          </p:sp>
        </mc:Choice>
        <mc:Fallback xmlns="">
          <p:sp>
            <p:nvSpPr>
              <p:cNvPr id="8" name="TextBox 7">
                <a:extLst>
                  <a:ext uri="{FF2B5EF4-FFF2-40B4-BE49-F238E27FC236}">
                    <a16:creationId xmlns:a16="http://schemas.microsoft.com/office/drawing/2014/main" id="{E53103F7-9DA9-833A-83F6-A6044B807B49}"/>
                  </a:ext>
                </a:extLst>
              </p:cNvPr>
              <p:cNvSpPr txBox="1">
                <a:spLocks noRot="1" noChangeAspect="1" noMove="1" noResize="1" noEditPoints="1" noAdjustHandles="1" noChangeArrowheads="1" noChangeShapeType="1" noTextEdit="1"/>
              </p:cNvSpPr>
              <p:nvPr/>
            </p:nvSpPr>
            <p:spPr>
              <a:xfrm>
                <a:off x="390160" y="1781024"/>
                <a:ext cx="3816301" cy="1311962"/>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9" name="TextBox 8">
            <a:extLst>
              <a:ext uri="{FF2B5EF4-FFF2-40B4-BE49-F238E27FC236}">
                <a16:creationId xmlns:a16="http://schemas.microsoft.com/office/drawing/2014/main" id="{0A38893C-0EDF-C802-A953-07654EEEE792}"/>
              </a:ext>
            </a:extLst>
          </p:cNvPr>
          <p:cNvSpPr txBox="1"/>
          <p:nvPr/>
        </p:nvSpPr>
        <p:spPr>
          <a:xfrm>
            <a:off x="390160" y="3277167"/>
            <a:ext cx="5498935" cy="461665"/>
          </a:xfrm>
          <a:prstGeom prst="rect">
            <a:avLst/>
          </a:prstGeom>
          <a:noFill/>
        </p:spPr>
        <p:txBody>
          <a:bodyPr wrap="square" rtlCol="0">
            <a:spAutoFit/>
          </a:bodyPr>
          <a:lstStyle/>
          <a:p>
            <a:r>
              <a:rPr lang="tr-TR" sz="2400" b="1" dirty="0">
                <a:solidFill>
                  <a:srgbClr val="0000FF"/>
                </a:solidFill>
              </a:rPr>
              <a:t>Remember!!!! </a:t>
            </a:r>
            <a:r>
              <a:rPr lang="tr-TR" sz="2400" b="1" dirty="0"/>
              <a:t>For Counter Flow:</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2232F6D-4C39-F3B5-E22C-5754486836E6}"/>
                  </a:ext>
                </a:extLst>
              </p:cNvPr>
              <p:cNvSpPr txBox="1"/>
              <p:nvPr/>
            </p:nvSpPr>
            <p:spPr>
              <a:xfrm>
                <a:off x="448453" y="3833519"/>
                <a:ext cx="4822474" cy="449803"/>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a:solidFill>
                                <a:schemeClr val="tx1"/>
                              </a:solidFill>
                              <a:latin typeface="Cambria Math" panose="02040503050406030204" pitchFamily="18" charset="0"/>
                              <a:ea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𝑻</m:t>
                          </m:r>
                        </m:e>
                        <m:sub>
                          <m:r>
                            <a:rPr lang="tr-TR" sz="2800" b="1" i="1">
                              <a:solidFill>
                                <a:schemeClr val="tx1"/>
                              </a:solidFill>
                              <a:latin typeface="Cambria Math" panose="02040503050406030204" pitchFamily="18" charset="0"/>
                              <a:ea typeface="Cambria Math" panose="02040503050406030204" pitchFamily="18" charset="0"/>
                            </a:rPr>
                            <m:t>𝟏</m:t>
                          </m:r>
                        </m:sub>
                      </m:sSub>
                      <m:r>
                        <a:rPr lang="tr-TR" sz="2800" b="1" i="1" smtClean="0">
                          <a:solidFill>
                            <a:schemeClr val="tx1"/>
                          </a:solidFill>
                          <a:latin typeface="Cambria Math" panose="02040503050406030204" pitchFamily="18" charset="0"/>
                        </a:rPr>
                        <m:t>=</m:t>
                      </m:r>
                      <m:sSub>
                        <m:sSubPr>
                          <m:ctrlPr>
                            <a:rPr lang="tr-TR" sz="2800" b="1" i="1" smtClean="0">
                              <a:solidFill>
                                <a:srgbClr val="FF0000"/>
                              </a:solidFill>
                              <a:latin typeface="Cambria Math" panose="02040503050406030204" pitchFamily="18" charset="0"/>
                            </a:rPr>
                          </m:ctrlPr>
                        </m:sSubPr>
                        <m:e>
                          <m:r>
                            <a:rPr lang="tr-TR" sz="2800" b="1" i="1">
                              <a:solidFill>
                                <a:srgbClr val="FF0000"/>
                              </a:solidFill>
                              <a:latin typeface="Cambria Math" panose="02040503050406030204" pitchFamily="18" charset="0"/>
                            </a:rPr>
                            <m:t>𝑻</m:t>
                          </m:r>
                        </m:e>
                        <m:sub>
                          <m:r>
                            <a:rPr lang="tr-TR" sz="2800" b="1" i="1">
                              <a:solidFill>
                                <a:srgbClr val="FF0000"/>
                              </a:solidFill>
                              <a:latin typeface="Cambria Math" panose="02040503050406030204" pitchFamily="18" charset="0"/>
                            </a:rPr>
                            <m:t>𝒉</m:t>
                          </m:r>
                          <m:r>
                            <a:rPr lang="tr-TR" sz="2800" b="1" i="1">
                              <a:solidFill>
                                <a:srgbClr val="FF0000"/>
                              </a:solidFill>
                              <a:latin typeface="Cambria Math" panose="02040503050406030204" pitchFamily="18" charset="0"/>
                            </a:rPr>
                            <m:t>,</m:t>
                          </m:r>
                          <m:r>
                            <a:rPr lang="tr-TR" sz="2800" b="1" i="1">
                              <a:solidFill>
                                <a:srgbClr val="FF0000"/>
                              </a:solidFill>
                              <a:latin typeface="Cambria Math" panose="02040503050406030204" pitchFamily="18" charset="0"/>
                            </a:rPr>
                            <m:t>𝒊</m:t>
                          </m:r>
                        </m:sub>
                      </m:sSub>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smtClean="0">
                              <a:solidFill>
                                <a:srgbClr val="0000FF"/>
                              </a:solidFill>
                              <a:latin typeface="Cambria Math" panose="02040503050406030204" pitchFamily="18" charset="0"/>
                            </a:rPr>
                          </m:ctrlPr>
                        </m:sSubPr>
                        <m:e>
                          <m:r>
                            <a:rPr lang="tr-TR" sz="2800" b="1" i="1">
                              <a:solidFill>
                                <a:srgbClr val="0000FF"/>
                              </a:solidFill>
                              <a:latin typeface="Cambria Math" panose="02040503050406030204" pitchFamily="18" charset="0"/>
                            </a:rPr>
                            <m:t>𝑻</m:t>
                          </m:r>
                        </m:e>
                        <m:sub>
                          <m:r>
                            <a:rPr lang="tr-TR" sz="2800" b="1" i="1">
                              <a:solidFill>
                                <a:srgbClr val="0000FF"/>
                              </a:solidFill>
                              <a:latin typeface="Cambria Math" panose="02040503050406030204" pitchFamily="18" charset="0"/>
                            </a:rPr>
                            <m:t>𝒄</m:t>
                          </m:r>
                          <m:r>
                            <a:rPr lang="tr-TR" sz="2800" b="1" i="1">
                              <a:solidFill>
                                <a:srgbClr val="0000FF"/>
                              </a:solidFill>
                              <a:latin typeface="Cambria Math" panose="02040503050406030204" pitchFamily="18" charset="0"/>
                            </a:rPr>
                            <m:t>,</m:t>
                          </m:r>
                          <m:r>
                            <a:rPr lang="tr-TR" sz="2800" b="1" i="1" smtClean="0">
                              <a:solidFill>
                                <a:srgbClr val="0000FF"/>
                              </a:solidFill>
                              <a:latin typeface="Cambria Math" panose="02040503050406030204" pitchFamily="18" charset="0"/>
                            </a:rPr>
                            <m:t>𝒐</m:t>
                          </m:r>
                        </m:sub>
                      </m:sSub>
                      <m:r>
                        <a:rPr lang="tr-TR" sz="2800" b="1" i="1" smtClean="0">
                          <a:solidFill>
                            <a:schemeClr val="tx1"/>
                          </a:solidFill>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smtClean="0">
                              <a:latin typeface="Cambria Math" panose="02040503050406030204" pitchFamily="18" charset="0"/>
                            </a:rPr>
                            <m:t>𝟏</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smtClean="0">
                              <a:latin typeface="Cambria Math" panose="02040503050406030204" pitchFamily="18" charset="0"/>
                            </a:rPr>
                            <m:t>𝟐</m:t>
                          </m:r>
                        </m:sub>
                      </m:sSub>
                    </m:oMath>
                  </m:oMathPara>
                </a14:m>
                <a:endParaRPr lang="tr-TR" sz="2800" b="1" dirty="0">
                  <a:solidFill>
                    <a:schemeClr val="tx1"/>
                  </a:solidFill>
                </a:endParaRPr>
              </a:p>
            </p:txBody>
          </p:sp>
        </mc:Choice>
        <mc:Fallback xmlns="">
          <p:sp>
            <p:nvSpPr>
              <p:cNvPr id="10" name="TextBox 9">
                <a:extLst>
                  <a:ext uri="{FF2B5EF4-FFF2-40B4-BE49-F238E27FC236}">
                    <a16:creationId xmlns:a16="http://schemas.microsoft.com/office/drawing/2014/main" id="{C2232F6D-4C39-F3B5-E22C-5754486836E6}"/>
                  </a:ext>
                </a:extLst>
              </p:cNvPr>
              <p:cNvSpPr txBox="1">
                <a:spLocks noRot="1" noChangeAspect="1" noMove="1" noResize="1" noEditPoints="1" noAdjustHandles="1" noChangeArrowheads="1" noChangeShapeType="1" noTextEdit="1"/>
              </p:cNvSpPr>
              <p:nvPr/>
            </p:nvSpPr>
            <p:spPr>
              <a:xfrm>
                <a:off x="448453" y="3833519"/>
                <a:ext cx="4822474" cy="449803"/>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A71E936-BB10-AF01-8610-98F00585DC19}"/>
                  </a:ext>
                </a:extLst>
              </p:cNvPr>
              <p:cNvSpPr txBox="1"/>
              <p:nvPr/>
            </p:nvSpPr>
            <p:spPr>
              <a:xfrm>
                <a:off x="469489" y="4439125"/>
                <a:ext cx="4822474" cy="449803"/>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a:solidFill>
                                <a:schemeClr val="tx1"/>
                              </a:solidFill>
                              <a:latin typeface="Cambria Math" panose="02040503050406030204" pitchFamily="18" charset="0"/>
                              <a:ea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𝑻</m:t>
                          </m:r>
                        </m:e>
                        <m:sub>
                          <m:r>
                            <a:rPr lang="tr-TR" sz="2800" b="1" i="1" smtClean="0">
                              <a:solidFill>
                                <a:schemeClr val="tx1"/>
                              </a:solidFill>
                              <a:latin typeface="Cambria Math" panose="02040503050406030204" pitchFamily="18" charset="0"/>
                              <a:ea typeface="Cambria Math" panose="02040503050406030204" pitchFamily="18" charset="0"/>
                            </a:rPr>
                            <m:t>𝟐</m:t>
                          </m:r>
                        </m:sub>
                      </m:sSub>
                      <m:r>
                        <a:rPr lang="tr-TR" sz="2800" b="1" i="1" smtClean="0">
                          <a:solidFill>
                            <a:schemeClr val="tx1"/>
                          </a:solidFill>
                          <a:latin typeface="Cambria Math" panose="02040503050406030204" pitchFamily="18" charset="0"/>
                        </a:rPr>
                        <m:t>=</m:t>
                      </m:r>
                      <m:sSub>
                        <m:sSubPr>
                          <m:ctrlPr>
                            <a:rPr lang="tr-TR" sz="2800" b="1" i="1" smtClean="0">
                              <a:solidFill>
                                <a:srgbClr val="33CC33"/>
                              </a:solidFill>
                              <a:latin typeface="Cambria Math" panose="02040503050406030204" pitchFamily="18" charset="0"/>
                            </a:rPr>
                          </m:ctrlPr>
                        </m:sSubPr>
                        <m:e>
                          <m:r>
                            <a:rPr lang="tr-TR" sz="2800" b="1" i="1">
                              <a:solidFill>
                                <a:srgbClr val="33CC33"/>
                              </a:solidFill>
                              <a:latin typeface="Cambria Math" panose="02040503050406030204" pitchFamily="18" charset="0"/>
                            </a:rPr>
                            <m:t>𝑻</m:t>
                          </m:r>
                        </m:e>
                        <m:sub>
                          <m:r>
                            <a:rPr lang="tr-TR" sz="2800" b="1" i="1">
                              <a:solidFill>
                                <a:srgbClr val="33CC33"/>
                              </a:solidFill>
                              <a:latin typeface="Cambria Math" panose="02040503050406030204" pitchFamily="18" charset="0"/>
                            </a:rPr>
                            <m:t>𝒉</m:t>
                          </m:r>
                          <m:r>
                            <a:rPr lang="tr-TR" sz="2800" b="1" i="1">
                              <a:solidFill>
                                <a:srgbClr val="33CC33"/>
                              </a:solidFill>
                              <a:latin typeface="Cambria Math" panose="02040503050406030204" pitchFamily="18" charset="0"/>
                            </a:rPr>
                            <m:t>,</m:t>
                          </m:r>
                          <m:r>
                            <a:rPr lang="tr-TR" sz="2800" b="1" i="1">
                              <a:solidFill>
                                <a:srgbClr val="33CC33"/>
                              </a:solidFill>
                              <a:latin typeface="Cambria Math" panose="02040503050406030204" pitchFamily="18" charset="0"/>
                            </a:rPr>
                            <m:t>𝒐</m:t>
                          </m:r>
                        </m:sub>
                      </m:sSub>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smtClean="0">
                              <a:solidFill>
                                <a:srgbClr val="7030A0"/>
                              </a:solidFill>
                              <a:latin typeface="Cambria Math" panose="02040503050406030204" pitchFamily="18" charset="0"/>
                            </a:rPr>
                          </m:ctrlPr>
                        </m:sSubPr>
                        <m:e>
                          <m:r>
                            <a:rPr lang="tr-TR" sz="2800" b="1" i="1">
                              <a:solidFill>
                                <a:srgbClr val="7030A0"/>
                              </a:solidFill>
                              <a:latin typeface="Cambria Math" panose="02040503050406030204" pitchFamily="18" charset="0"/>
                            </a:rPr>
                            <m:t>𝑻</m:t>
                          </m:r>
                        </m:e>
                        <m:sub>
                          <m:r>
                            <a:rPr lang="tr-TR" sz="2800" b="1" i="1">
                              <a:solidFill>
                                <a:srgbClr val="7030A0"/>
                              </a:solidFill>
                              <a:latin typeface="Cambria Math" panose="02040503050406030204" pitchFamily="18" charset="0"/>
                            </a:rPr>
                            <m:t>𝒄</m:t>
                          </m:r>
                          <m:r>
                            <a:rPr lang="tr-TR" sz="2800" b="1" i="1">
                              <a:solidFill>
                                <a:srgbClr val="7030A0"/>
                              </a:solidFill>
                              <a:latin typeface="Cambria Math" panose="02040503050406030204" pitchFamily="18" charset="0"/>
                            </a:rPr>
                            <m:t>,</m:t>
                          </m:r>
                          <m:r>
                            <a:rPr lang="tr-TR" sz="2800" b="1" i="1" smtClean="0">
                              <a:solidFill>
                                <a:srgbClr val="7030A0"/>
                              </a:solidFill>
                              <a:latin typeface="Cambria Math" panose="02040503050406030204" pitchFamily="18" charset="0"/>
                            </a:rPr>
                            <m:t>𝒊</m:t>
                          </m:r>
                        </m:sub>
                      </m:sSub>
                      <m:r>
                        <a:rPr lang="tr-TR" sz="2800" b="1" i="1" smtClean="0">
                          <a:solidFill>
                            <a:schemeClr val="tx1"/>
                          </a:solidFill>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smtClean="0">
                              <a:latin typeface="Cambria Math" panose="02040503050406030204" pitchFamily="18" charset="0"/>
                            </a:rPr>
                            <m:t>𝟐</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smtClean="0">
                              <a:latin typeface="Cambria Math" panose="02040503050406030204" pitchFamily="18" charset="0"/>
                            </a:rPr>
                            <m:t>𝟏</m:t>
                          </m:r>
                        </m:sub>
                      </m:sSub>
                    </m:oMath>
                  </m:oMathPara>
                </a14:m>
                <a:endParaRPr lang="tr-TR" sz="2800" b="1" dirty="0">
                  <a:solidFill>
                    <a:schemeClr val="tx1"/>
                  </a:solidFill>
                </a:endParaRPr>
              </a:p>
            </p:txBody>
          </p:sp>
        </mc:Choice>
        <mc:Fallback xmlns="">
          <p:sp>
            <p:nvSpPr>
              <p:cNvPr id="11" name="TextBox 10">
                <a:extLst>
                  <a:ext uri="{FF2B5EF4-FFF2-40B4-BE49-F238E27FC236}">
                    <a16:creationId xmlns:a16="http://schemas.microsoft.com/office/drawing/2014/main" id="{5A71E936-BB10-AF01-8610-98F00585DC19}"/>
                  </a:ext>
                </a:extLst>
              </p:cNvPr>
              <p:cNvSpPr txBox="1">
                <a:spLocks noRot="1" noChangeAspect="1" noMove="1" noResize="1" noEditPoints="1" noAdjustHandles="1" noChangeArrowheads="1" noChangeShapeType="1" noTextEdit="1"/>
              </p:cNvSpPr>
              <p:nvPr/>
            </p:nvSpPr>
            <p:spPr>
              <a:xfrm>
                <a:off x="469489" y="4439125"/>
                <a:ext cx="4822474" cy="449803"/>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12" name="Oval 11">
            <a:extLst>
              <a:ext uri="{FF2B5EF4-FFF2-40B4-BE49-F238E27FC236}">
                <a16:creationId xmlns:a16="http://schemas.microsoft.com/office/drawing/2014/main" id="{48B41D9A-FAAC-2143-61FE-608F27D742E2}"/>
              </a:ext>
            </a:extLst>
          </p:cNvPr>
          <p:cNvSpPr/>
          <p:nvPr/>
        </p:nvSpPr>
        <p:spPr>
          <a:xfrm>
            <a:off x="6919133" y="3712945"/>
            <a:ext cx="442452" cy="4252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a:extLst>
              <a:ext uri="{FF2B5EF4-FFF2-40B4-BE49-F238E27FC236}">
                <a16:creationId xmlns:a16="http://schemas.microsoft.com/office/drawing/2014/main" id="{A4760714-6D19-3B2A-1610-DCC1480C0056}"/>
              </a:ext>
            </a:extLst>
          </p:cNvPr>
          <p:cNvSpPr/>
          <p:nvPr/>
        </p:nvSpPr>
        <p:spPr>
          <a:xfrm>
            <a:off x="11127338" y="5197616"/>
            <a:ext cx="442452" cy="425269"/>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a:extLst>
              <a:ext uri="{FF2B5EF4-FFF2-40B4-BE49-F238E27FC236}">
                <a16:creationId xmlns:a16="http://schemas.microsoft.com/office/drawing/2014/main" id="{D7016CD3-C74A-B2C7-3D94-F2B3314ED2EA}"/>
              </a:ext>
            </a:extLst>
          </p:cNvPr>
          <p:cNvSpPr/>
          <p:nvPr/>
        </p:nvSpPr>
        <p:spPr>
          <a:xfrm>
            <a:off x="11142749" y="4550674"/>
            <a:ext cx="442452" cy="425269"/>
          </a:xfrm>
          <a:prstGeom prst="ellipse">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Oval 14">
            <a:extLst>
              <a:ext uri="{FF2B5EF4-FFF2-40B4-BE49-F238E27FC236}">
                <a16:creationId xmlns:a16="http://schemas.microsoft.com/office/drawing/2014/main" id="{723F3F3F-AB65-D1A2-D978-CCDCF56417C8}"/>
              </a:ext>
            </a:extLst>
          </p:cNvPr>
          <p:cNvSpPr/>
          <p:nvPr/>
        </p:nvSpPr>
        <p:spPr>
          <a:xfrm>
            <a:off x="6872773" y="4820046"/>
            <a:ext cx="442452" cy="425269"/>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15">
            <a:extLst>
              <a:ext uri="{FF2B5EF4-FFF2-40B4-BE49-F238E27FC236}">
                <a16:creationId xmlns:a16="http://schemas.microsoft.com/office/drawing/2014/main" id="{DBF6D863-3F2E-8C20-84E5-D15A02C631F2}"/>
              </a:ext>
            </a:extLst>
          </p:cNvPr>
          <p:cNvSpPr/>
          <p:nvPr/>
        </p:nvSpPr>
        <p:spPr>
          <a:xfrm>
            <a:off x="7177421" y="4266435"/>
            <a:ext cx="521238" cy="3409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Rectangle 16">
            <a:extLst>
              <a:ext uri="{FF2B5EF4-FFF2-40B4-BE49-F238E27FC236}">
                <a16:creationId xmlns:a16="http://schemas.microsoft.com/office/drawing/2014/main" id="{D81B546E-DBB2-1ADD-E588-9774D6DD2FB3}"/>
              </a:ext>
            </a:extLst>
          </p:cNvPr>
          <p:cNvSpPr/>
          <p:nvPr/>
        </p:nvSpPr>
        <p:spPr>
          <a:xfrm>
            <a:off x="10811380" y="4886514"/>
            <a:ext cx="442453" cy="3409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2663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9054" y="58189"/>
            <a:ext cx="9860784" cy="707886"/>
          </a:xfrm>
          <a:prstGeom prst="rect">
            <a:avLst/>
          </a:prstGeom>
          <a:noFill/>
        </p:spPr>
        <p:txBody>
          <a:bodyPr wrap="square" rtlCol="0">
            <a:spAutoFit/>
          </a:bodyPr>
          <a:lstStyle/>
          <a:p>
            <a:r>
              <a:rPr lang="tr-TR" sz="4000" b="1" dirty="0"/>
              <a:t>Comparison of Parallel and Counter Flows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B0AFA5A-9582-0833-D971-2442D9967629}"/>
                  </a:ext>
                </a:extLst>
              </p:cNvPr>
              <p:cNvSpPr txBox="1"/>
              <p:nvPr/>
            </p:nvSpPr>
            <p:spPr>
              <a:xfrm>
                <a:off x="271764" y="4391230"/>
                <a:ext cx="11281139" cy="2341410"/>
              </a:xfrm>
              <a:prstGeom prst="rect">
                <a:avLst/>
              </a:prstGeom>
              <a:noFill/>
            </p:spPr>
            <p:txBody>
              <a:bodyPr wrap="square">
                <a:spAutoFit/>
              </a:bodyPr>
              <a:lstStyle/>
              <a:p>
                <a:pPr marL="342900" indent="-342900" algn="just">
                  <a:buFont typeface="Arial" panose="020B0604020202020204" pitchFamily="34" charset="0"/>
                  <a:buChar char="•"/>
                </a:pPr>
                <a:r>
                  <a:rPr lang="tr-TR" sz="2400" b="1" dirty="0"/>
                  <a:t>For </a:t>
                </a:r>
                <a:r>
                  <a:rPr lang="tr-TR" sz="2400" b="1" dirty="0">
                    <a:solidFill>
                      <a:srgbClr val="0000FF"/>
                    </a:solidFill>
                  </a:rPr>
                  <a:t>the same inlet and outlet temperatures</a:t>
                </a:r>
                <a:r>
                  <a:rPr lang="tr-TR" sz="2400" b="1" dirty="0"/>
                  <a:t>, the log mean temperature difference for counterflow exceeds that for parallel flow, 	</a:t>
                </a:r>
                <a:r>
                  <a:rPr lang="tr-TR" sz="2400" b="1" dirty="0">
                    <a:solidFill>
                      <a:srgbClr val="0000FF"/>
                    </a:solidFill>
                  </a:rPr>
                  <a:t> </a:t>
                </a:r>
                <a14:m>
                  <m:oMath xmlns:m="http://schemas.openxmlformats.org/officeDocument/2006/math">
                    <m:sSub>
                      <m:sSubPr>
                        <m:ctrlPr>
                          <a:rPr lang="tr-TR" sz="2400" b="1" i="1" smtClean="0">
                            <a:solidFill>
                              <a:srgbClr val="0000FF"/>
                            </a:solidFill>
                            <a:latin typeface="Cambria Math" panose="02040503050406030204" pitchFamily="18" charset="0"/>
                          </a:rPr>
                        </m:ctrlPr>
                      </m:sSubPr>
                      <m:e>
                        <m:r>
                          <a:rPr lang="tr-TR" sz="2400" b="1" i="1">
                            <a:solidFill>
                              <a:srgbClr val="0000FF"/>
                            </a:solidFill>
                            <a:latin typeface="Cambria Math" panose="02040503050406030204" pitchFamily="18" charset="0"/>
                            <a:ea typeface="Cambria Math" panose="02040503050406030204" pitchFamily="18" charset="0"/>
                          </a:rPr>
                          <m:t>∆</m:t>
                        </m:r>
                        <m:r>
                          <a:rPr lang="tr-TR" sz="2400" b="1" i="1">
                            <a:solidFill>
                              <a:srgbClr val="0000FF"/>
                            </a:solidFill>
                            <a:latin typeface="Cambria Math" panose="02040503050406030204" pitchFamily="18" charset="0"/>
                            <a:ea typeface="Cambria Math" panose="02040503050406030204" pitchFamily="18" charset="0"/>
                          </a:rPr>
                          <m:t>𝑻</m:t>
                        </m:r>
                      </m:e>
                      <m:sub>
                        <m:r>
                          <a:rPr lang="tr-TR" sz="2400" b="1" i="1">
                            <a:solidFill>
                              <a:srgbClr val="0000FF"/>
                            </a:solidFill>
                            <a:latin typeface="Cambria Math" panose="02040503050406030204" pitchFamily="18" charset="0"/>
                            <a:ea typeface="Cambria Math" panose="02040503050406030204" pitchFamily="18" charset="0"/>
                          </a:rPr>
                          <m:t>𝒍𝒎</m:t>
                        </m:r>
                        <m:r>
                          <a:rPr lang="tr-TR" sz="2400" b="1" i="1" smtClean="0">
                            <a:solidFill>
                              <a:srgbClr val="0000FF"/>
                            </a:solidFill>
                            <a:latin typeface="Cambria Math" panose="02040503050406030204" pitchFamily="18" charset="0"/>
                            <a:ea typeface="Cambria Math" panose="02040503050406030204" pitchFamily="18" charset="0"/>
                          </a:rPr>
                          <m:t>,</m:t>
                        </m:r>
                        <m:r>
                          <a:rPr lang="tr-TR" sz="2400" b="1" i="1" smtClean="0">
                            <a:solidFill>
                              <a:srgbClr val="0000FF"/>
                            </a:solidFill>
                            <a:latin typeface="Cambria Math" panose="02040503050406030204" pitchFamily="18" charset="0"/>
                            <a:ea typeface="Cambria Math" panose="02040503050406030204" pitchFamily="18" charset="0"/>
                          </a:rPr>
                          <m:t>𝑪𝑭</m:t>
                        </m:r>
                      </m:sub>
                    </m:sSub>
                    <m:r>
                      <a:rPr lang="tr-TR" sz="2400" b="1" i="1" smtClean="0">
                        <a:solidFill>
                          <a:srgbClr val="0000FF"/>
                        </a:solidFill>
                        <a:latin typeface="Cambria Math" panose="02040503050406030204" pitchFamily="18" charset="0"/>
                        <a:ea typeface="Cambria Math" panose="02040503050406030204" pitchFamily="18" charset="0"/>
                      </a:rPr>
                      <m:t>&gt;</m:t>
                    </m:r>
                    <m:sSub>
                      <m:sSubPr>
                        <m:ctrlPr>
                          <a:rPr lang="tr-TR" sz="2400" b="1" i="1">
                            <a:solidFill>
                              <a:srgbClr val="0000FF"/>
                            </a:solidFill>
                            <a:latin typeface="Cambria Math" panose="02040503050406030204" pitchFamily="18" charset="0"/>
                          </a:rPr>
                        </m:ctrlPr>
                      </m:sSubPr>
                      <m:e>
                        <m:r>
                          <a:rPr lang="tr-TR" sz="2400" b="1" i="1">
                            <a:solidFill>
                              <a:srgbClr val="0000FF"/>
                            </a:solidFill>
                            <a:latin typeface="Cambria Math" panose="02040503050406030204" pitchFamily="18" charset="0"/>
                            <a:ea typeface="Cambria Math" panose="02040503050406030204" pitchFamily="18" charset="0"/>
                          </a:rPr>
                          <m:t>∆</m:t>
                        </m:r>
                        <m:r>
                          <a:rPr lang="tr-TR" sz="2400" b="1" i="1">
                            <a:solidFill>
                              <a:srgbClr val="0000FF"/>
                            </a:solidFill>
                            <a:latin typeface="Cambria Math" panose="02040503050406030204" pitchFamily="18" charset="0"/>
                            <a:ea typeface="Cambria Math" panose="02040503050406030204" pitchFamily="18" charset="0"/>
                          </a:rPr>
                          <m:t>𝑻</m:t>
                        </m:r>
                      </m:e>
                      <m:sub>
                        <m:r>
                          <a:rPr lang="tr-TR" sz="2400" b="1" i="1">
                            <a:solidFill>
                              <a:srgbClr val="0000FF"/>
                            </a:solidFill>
                            <a:latin typeface="Cambria Math" panose="02040503050406030204" pitchFamily="18" charset="0"/>
                            <a:ea typeface="Cambria Math" panose="02040503050406030204" pitchFamily="18" charset="0"/>
                          </a:rPr>
                          <m:t>𝒍𝒎</m:t>
                        </m:r>
                        <m:r>
                          <a:rPr lang="tr-TR" sz="2400" b="1" i="1">
                            <a:solidFill>
                              <a:srgbClr val="0000FF"/>
                            </a:solidFill>
                            <a:latin typeface="Cambria Math" panose="02040503050406030204" pitchFamily="18" charset="0"/>
                            <a:ea typeface="Cambria Math" panose="02040503050406030204" pitchFamily="18" charset="0"/>
                          </a:rPr>
                          <m:t>,</m:t>
                        </m:r>
                        <m:r>
                          <a:rPr lang="tr-TR" sz="2400" b="1" i="1" smtClean="0">
                            <a:solidFill>
                              <a:srgbClr val="0000FF"/>
                            </a:solidFill>
                            <a:latin typeface="Cambria Math" panose="02040503050406030204" pitchFamily="18" charset="0"/>
                            <a:ea typeface="Cambria Math" panose="02040503050406030204" pitchFamily="18" charset="0"/>
                          </a:rPr>
                          <m:t>𝑷</m:t>
                        </m:r>
                        <m:r>
                          <a:rPr lang="tr-TR" sz="2400" b="1" i="1">
                            <a:solidFill>
                              <a:srgbClr val="0000FF"/>
                            </a:solidFill>
                            <a:latin typeface="Cambria Math" panose="02040503050406030204" pitchFamily="18" charset="0"/>
                            <a:ea typeface="Cambria Math" panose="02040503050406030204" pitchFamily="18" charset="0"/>
                          </a:rPr>
                          <m:t>𝑭</m:t>
                        </m:r>
                      </m:sub>
                    </m:sSub>
                  </m:oMath>
                </a14:m>
                <a:r>
                  <a:rPr lang="tr-TR" sz="2400" b="1" dirty="0">
                    <a:solidFill>
                      <a:srgbClr val="0000FF"/>
                    </a:solidFill>
                  </a:rPr>
                  <a:t>. </a:t>
                </a:r>
                <a:endParaRPr lang="tr-TR" sz="2400" b="1" dirty="0"/>
              </a:p>
              <a:p>
                <a:pPr marL="342900" indent="-342900" algn="just">
                  <a:buFont typeface="Arial" panose="020B0604020202020204" pitchFamily="34" charset="0"/>
                  <a:buChar char="•"/>
                </a:pPr>
                <a:r>
                  <a:rPr lang="tr-TR" sz="2400" b="1" dirty="0"/>
                  <a:t>Hence the </a:t>
                </a:r>
                <a:r>
                  <a:rPr lang="tr-TR" sz="2400" b="1" dirty="0">
                    <a:solidFill>
                      <a:srgbClr val="FF0066"/>
                    </a:solidFill>
                  </a:rPr>
                  <a:t>surface area required</a:t>
                </a:r>
                <a:r>
                  <a:rPr lang="tr-TR" sz="2400" b="1" dirty="0"/>
                  <a:t> to effect a prescribed heat transfer rate (q) is smaller for the counterflow than for the parallel-flow arrangement, </a:t>
                </a:r>
                <a:r>
                  <a:rPr lang="tr-TR" sz="2400" b="1" dirty="0">
                    <a:solidFill>
                      <a:srgbClr val="FF0066"/>
                    </a:solidFill>
                  </a:rPr>
                  <a:t>assuming the same value of U</a:t>
                </a:r>
                <a:r>
                  <a:rPr lang="tr-TR" sz="2400" b="1" dirty="0"/>
                  <a:t>,</a:t>
                </a:r>
                <a:r>
                  <a:rPr lang="tr-TR" sz="2400" b="1" dirty="0">
                    <a:solidFill>
                      <a:srgbClr val="FF0066"/>
                    </a:solidFill>
                  </a:rPr>
                  <a:t> </a:t>
                </a:r>
                <a14:m>
                  <m:oMath xmlns:m="http://schemas.openxmlformats.org/officeDocument/2006/math">
                    <m:sSub>
                      <m:sSubPr>
                        <m:ctrlPr>
                          <a:rPr lang="tr-TR" sz="2400" b="1" i="1" smtClean="0">
                            <a:solidFill>
                              <a:srgbClr val="FF0066"/>
                            </a:solidFill>
                            <a:latin typeface="Cambria Math" panose="02040503050406030204" pitchFamily="18" charset="0"/>
                          </a:rPr>
                        </m:ctrlPr>
                      </m:sSubPr>
                      <m:e>
                        <m:r>
                          <a:rPr lang="tr-TR" sz="2400" b="1" i="1" smtClean="0">
                            <a:solidFill>
                              <a:srgbClr val="FF0066"/>
                            </a:solidFill>
                            <a:latin typeface="Cambria Math" panose="02040503050406030204" pitchFamily="18" charset="0"/>
                          </a:rPr>
                          <m:t>𝑨</m:t>
                        </m:r>
                      </m:e>
                      <m:sub>
                        <m:r>
                          <a:rPr lang="tr-TR" sz="2400" b="1" i="1" smtClean="0">
                            <a:solidFill>
                              <a:srgbClr val="FF0066"/>
                            </a:solidFill>
                            <a:latin typeface="Cambria Math" panose="02040503050406030204" pitchFamily="18" charset="0"/>
                            <a:ea typeface="Cambria Math" panose="02040503050406030204" pitchFamily="18" charset="0"/>
                          </a:rPr>
                          <m:t>𝑪𝑭</m:t>
                        </m:r>
                      </m:sub>
                    </m:sSub>
                    <m:r>
                      <a:rPr lang="tr-TR" sz="2400" b="1" i="1" smtClean="0">
                        <a:solidFill>
                          <a:srgbClr val="FF0066"/>
                        </a:solidFill>
                        <a:latin typeface="Cambria Math" panose="02040503050406030204" pitchFamily="18" charset="0"/>
                        <a:ea typeface="Cambria Math" panose="02040503050406030204" pitchFamily="18" charset="0"/>
                      </a:rPr>
                      <m:t>&lt;</m:t>
                    </m:r>
                    <m:sSub>
                      <m:sSubPr>
                        <m:ctrlPr>
                          <a:rPr lang="tr-TR" sz="2400" b="1" i="1">
                            <a:solidFill>
                              <a:srgbClr val="FF0066"/>
                            </a:solidFill>
                            <a:latin typeface="Cambria Math" panose="02040503050406030204" pitchFamily="18" charset="0"/>
                          </a:rPr>
                        </m:ctrlPr>
                      </m:sSubPr>
                      <m:e>
                        <m:r>
                          <a:rPr lang="tr-TR" sz="2400" b="1" i="1" smtClean="0">
                            <a:solidFill>
                              <a:srgbClr val="FF0066"/>
                            </a:solidFill>
                            <a:latin typeface="Cambria Math" panose="02040503050406030204" pitchFamily="18" charset="0"/>
                          </a:rPr>
                          <m:t>𝑨</m:t>
                        </m:r>
                      </m:e>
                      <m:sub>
                        <m:r>
                          <a:rPr lang="tr-TR" sz="2400" b="1" i="1" smtClean="0">
                            <a:solidFill>
                              <a:srgbClr val="FF0066"/>
                            </a:solidFill>
                            <a:latin typeface="Cambria Math" panose="02040503050406030204" pitchFamily="18" charset="0"/>
                            <a:ea typeface="Cambria Math" panose="02040503050406030204" pitchFamily="18" charset="0"/>
                          </a:rPr>
                          <m:t>𝑷</m:t>
                        </m:r>
                        <m:r>
                          <a:rPr lang="tr-TR" sz="2400" b="1" i="1">
                            <a:solidFill>
                              <a:srgbClr val="FF0066"/>
                            </a:solidFill>
                            <a:latin typeface="Cambria Math" panose="02040503050406030204" pitchFamily="18" charset="0"/>
                            <a:ea typeface="Cambria Math" panose="02040503050406030204" pitchFamily="18" charset="0"/>
                          </a:rPr>
                          <m:t>𝑭</m:t>
                        </m:r>
                      </m:sub>
                    </m:sSub>
                  </m:oMath>
                </a14:m>
                <a:r>
                  <a:rPr lang="tr-TR" sz="2400" b="1" dirty="0"/>
                  <a:t>. </a:t>
                </a:r>
              </a:p>
              <a:p>
                <a:pPr marL="342900" indent="-342900" algn="just">
                  <a:buFont typeface="Arial" panose="020B0604020202020204" pitchFamily="34" charset="0"/>
                  <a:buChar char="•"/>
                </a:pPr>
                <a:r>
                  <a:rPr lang="tr-TR" sz="2400" b="1" dirty="0"/>
                  <a:t>Also note that </a:t>
                </a:r>
                <a14:m>
                  <m:oMath xmlns:m="http://schemas.openxmlformats.org/officeDocument/2006/math">
                    <m:sSub>
                      <m:sSubPr>
                        <m:ctrlPr>
                          <a:rPr lang="tr-TR" sz="2400" b="1" i="1" smtClean="0">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rPr>
                          <m:t>𝑻</m:t>
                        </m:r>
                      </m:e>
                      <m:sub>
                        <m:r>
                          <a:rPr lang="tr-TR" sz="2400" b="1" i="1">
                            <a:solidFill>
                              <a:schemeClr val="tx1"/>
                            </a:solidFill>
                            <a:latin typeface="Cambria Math" panose="02040503050406030204" pitchFamily="18" charset="0"/>
                          </a:rPr>
                          <m:t>𝒄</m:t>
                        </m:r>
                        <m:r>
                          <a:rPr lang="tr-TR" sz="2400" b="1" i="1">
                            <a:solidFill>
                              <a:schemeClr val="tx1"/>
                            </a:solidFill>
                            <a:latin typeface="Cambria Math" panose="02040503050406030204" pitchFamily="18" charset="0"/>
                          </a:rPr>
                          <m:t>,</m:t>
                        </m:r>
                        <m:r>
                          <a:rPr lang="tr-TR" sz="2400" b="1" i="1">
                            <a:solidFill>
                              <a:schemeClr val="tx1"/>
                            </a:solidFill>
                            <a:latin typeface="Cambria Math" panose="02040503050406030204" pitchFamily="18" charset="0"/>
                          </a:rPr>
                          <m:t>𝒐</m:t>
                        </m:r>
                      </m:sub>
                    </m:sSub>
                  </m:oMath>
                </a14:m>
                <a:r>
                  <a:rPr lang="tr-TR" sz="2400" b="1" dirty="0"/>
                  <a:t> can exceed </a:t>
                </a:r>
                <a14:m>
                  <m:oMath xmlns:m="http://schemas.openxmlformats.org/officeDocument/2006/math">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oMath>
                </a14:m>
                <a:r>
                  <a:rPr lang="tr-TR" sz="2400" b="1" dirty="0"/>
                  <a:t> for counterflow but not for parallel flow.</a:t>
                </a:r>
              </a:p>
            </p:txBody>
          </p:sp>
        </mc:Choice>
        <mc:Fallback xmlns="">
          <p:sp>
            <p:nvSpPr>
              <p:cNvPr id="3" name="TextBox 2">
                <a:extLst>
                  <a:ext uri="{FF2B5EF4-FFF2-40B4-BE49-F238E27FC236}">
                    <a16:creationId xmlns:a16="http://schemas.microsoft.com/office/drawing/2014/main" id="{9B0AFA5A-9582-0833-D971-2442D9967629}"/>
                  </a:ext>
                </a:extLst>
              </p:cNvPr>
              <p:cNvSpPr txBox="1">
                <a:spLocks noRot="1" noChangeAspect="1" noMove="1" noResize="1" noEditPoints="1" noAdjustHandles="1" noChangeArrowheads="1" noChangeShapeType="1" noTextEdit="1"/>
              </p:cNvSpPr>
              <p:nvPr/>
            </p:nvSpPr>
            <p:spPr>
              <a:xfrm>
                <a:off x="271764" y="4391230"/>
                <a:ext cx="11281139" cy="2341410"/>
              </a:xfrm>
              <a:prstGeom prst="rect">
                <a:avLst/>
              </a:prstGeom>
              <a:blipFill>
                <a:blip r:embed="rId3"/>
                <a:stretch>
                  <a:fillRect l="-757" t="-2083" r="-865" b="-4167"/>
                </a:stretch>
              </a:blipFill>
            </p:spPr>
            <p:txBody>
              <a:bodyPr/>
              <a:lstStyle/>
              <a:p>
                <a:r>
                  <a:rPr lang="tr-TR">
                    <a:noFill/>
                  </a:rPr>
                  <a:t> </a:t>
                </a:r>
              </a:p>
            </p:txBody>
          </p:sp>
        </mc:Fallback>
      </mc:AlternateContent>
      <p:pic>
        <p:nvPicPr>
          <p:cNvPr id="8" name="Picture 7">
            <a:extLst>
              <a:ext uri="{FF2B5EF4-FFF2-40B4-BE49-F238E27FC236}">
                <a16:creationId xmlns:a16="http://schemas.microsoft.com/office/drawing/2014/main" id="{B7E31639-AFF5-4992-5666-37F1C6017FB2}"/>
              </a:ext>
            </a:extLst>
          </p:cNvPr>
          <p:cNvPicPr>
            <a:picLocks noChangeAspect="1"/>
          </p:cNvPicPr>
          <p:nvPr/>
        </p:nvPicPr>
        <p:blipFill>
          <a:blip r:embed="rId4"/>
          <a:stretch>
            <a:fillRect/>
          </a:stretch>
        </p:blipFill>
        <p:spPr>
          <a:xfrm>
            <a:off x="292417" y="926349"/>
            <a:ext cx="3962185" cy="2392583"/>
          </a:xfrm>
          <a:prstGeom prst="rect">
            <a:avLst/>
          </a:prstGeom>
          <a:ln>
            <a:solidFill>
              <a:schemeClr val="tx1"/>
            </a:solidFill>
          </a:ln>
        </p:spPr>
      </p:pic>
      <p:pic>
        <p:nvPicPr>
          <p:cNvPr id="10" name="Picture 9">
            <a:extLst>
              <a:ext uri="{FF2B5EF4-FFF2-40B4-BE49-F238E27FC236}">
                <a16:creationId xmlns:a16="http://schemas.microsoft.com/office/drawing/2014/main" id="{B3D266AE-9010-9C5C-8C1E-395885F98CBF}"/>
              </a:ext>
            </a:extLst>
          </p:cNvPr>
          <p:cNvPicPr>
            <a:picLocks noChangeAspect="1"/>
          </p:cNvPicPr>
          <p:nvPr/>
        </p:nvPicPr>
        <p:blipFill>
          <a:blip r:embed="rId5"/>
          <a:stretch>
            <a:fillRect/>
          </a:stretch>
        </p:blipFill>
        <p:spPr>
          <a:xfrm>
            <a:off x="7844508" y="890447"/>
            <a:ext cx="4055075" cy="2392583"/>
          </a:xfrm>
          <a:prstGeom prst="rect">
            <a:avLst/>
          </a:prstGeom>
          <a:ln>
            <a:solidFill>
              <a:schemeClr val="tx1"/>
            </a:solidFill>
          </a:ln>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8E47B3A-9539-673B-B933-E29328ED2E96}"/>
                  </a:ext>
                </a:extLst>
              </p:cNvPr>
              <p:cNvSpPr txBox="1"/>
              <p:nvPr/>
            </p:nvSpPr>
            <p:spPr>
              <a:xfrm>
                <a:off x="673779" y="3473146"/>
                <a:ext cx="3069430" cy="28918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1" i="1" smtClean="0">
                          <a:solidFill>
                            <a:schemeClr val="tx1"/>
                          </a:solidFill>
                          <a:latin typeface="Cambria Math" panose="02040503050406030204" pitchFamily="18" charset="0"/>
                          <a:ea typeface="Cambria Math" panose="02040503050406030204" pitchFamily="18" charset="0"/>
                        </a:rPr>
                        <m:t>∆</m:t>
                      </m:r>
                      <m:sSub>
                        <m:sSubPr>
                          <m:ctrlPr>
                            <a:rPr lang="tr-TR" b="1" i="1">
                              <a:solidFill>
                                <a:schemeClr val="tx1"/>
                              </a:solidFill>
                              <a:latin typeface="Cambria Math" panose="02040503050406030204" pitchFamily="18" charset="0"/>
                              <a:ea typeface="Cambria Math" panose="02040503050406030204" pitchFamily="18" charset="0"/>
                            </a:rPr>
                          </m:ctrlPr>
                        </m:sSubPr>
                        <m:e>
                          <m:r>
                            <a:rPr lang="tr-TR" b="1" i="1">
                              <a:solidFill>
                                <a:schemeClr val="tx1"/>
                              </a:solidFill>
                              <a:latin typeface="Cambria Math" panose="02040503050406030204" pitchFamily="18" charset="0"/>
                              <a:ea typeface="Cambria Math" panose="02040503050406030204" pitchFamily="18" charset="0"/>
                            </a:rPr>
                            <m:t>𝑻</m:t>
                          </m:r>
                        </m:e>
                        <m:sub>
                          <m:r>
                            <a:rPr lang="tr-TR" b="1" i="1">
                              <a:solidFill>
                                <a:schemeClr val="tx1"/>
                              </a:solidFill>
                              <a:latin typeface="Cambria Math" panose="02040503050406030204" pitchFamily="18" charset="0"/>
                              <a:ea typeface="Cambria Math" panose="02040503050406030204" pitchFamily="18" charset="0"/>
                            </a:rPr>
                            <m:t>𝟏</m:t>
                          </m:r>
                        </m:sub>
                      </m:sSub>
                      <m:r>
                        <a:rPr lang="tr-TR" b="1" i="1" smtClean="0">
                          <a:solidFill>
                            <a:schemeClr val="tx1"/>
                          </a:solidFill>
                          <a:latin typeface="Cambria Math" panose="02040503050406030204" pitchFamily="18" charset="0"/>
                        </a:rPr>
                        <m:t>=</m:t>
                      </m:r>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𝑻</m:t>
                          </m:r>
                        </m:e>
                        <m:sub>
                          <m:r>
                            <a:rPr lang="tr-TR" b="1" i="1">
                              <a:solidFill>
                                <a:schemeClr val="tx1"/>
                              </a:solidFill>
                              <a:latin typeface="Cambria Math" panose="02040503050406030204" pitchFamily="18" charset="0"/>
                            </a:rPr>
                            <m:t>𝒉</m:t>
                          </m:r>
                          <m:r>
                            <a:rPr lang="tr-TR" b="1" i="1">
                              <a:solidFill>
                                <a:schemeClr val="tx1"/>
                              </a:solidFill>
                              <a:latin typeface="Cambria Math" panose="02040503050406030204" pitchFamily="18" charset="0"/>
                            </a:rPr>
                            <m:t>,</m:t>
                          </m:r>
                          <m:r>
                            <a:rPr lang="tr-TR" b="1" i="1">
                              <a:solidFill>
                                <a:schemeClr val="tx1"/>
                              </a:solidFill>
                              <a:latin typeface="Cambria Math" panose="02040503050406030204" pitchFamily="18" charset="0"/>
                            </a:rPr>
                            <m:t>𝒊</m:t>
                          </m:r>
                        </m:sub>
                      </m:sSub>
                      <m:r>
                        <a:rPr lang="tr-TR" b="1" i="1" smtClean="0">
                          <a:solidFill>
                            <a:schemeClr val="tx1"/>
                          </a:solidFill>
                          <a:latin typeface="Cambria Math" panose="02040503050406030204" pitchFamily="18" charset="0"/>
                          <a:ea typeface="Cambria Math" panose="02040503050406030204" pitchFamily="18" charset="0"/>
                        </a:rPr>
                        <m:t>−</m:t>
                      </m:r>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𝑻</m:t>
                          </m:r>
                        </m:e>
                        <m:sub>
                          <m:r>
                            <a:rPr lang="tr-TR" b="1" i="1">
                              <a:solidFill>
                                <a:schemeClr val="tx1"/>
                              </a:solidFill>
                              <a:latin typeface="Cambria Math" panose="02040503050406030204" pitchFamily="18" charset="0"/>
                            </a:rPr>
                            <m:t>𝒄</m:t>
                          </m:r>
                          <m:r>
                            <a:rPr lang="tr-TR" b="1" i="1">
                              <a:solidFill>
                                <a:schemeClr val="tx1"/>
                              </a:solidFill>
                              <a:latin typeface="Cambria Math" panose="02040503050406030204" pitchFamily="18" charset="0"/>
                            </a:rPr>
                            <m:t>,</m:t>
                          </m:r>
                          <m:r>
                            <a:rPr lang="tr-TR" b="1" i="1">
                              <a:solidFill>
                                <a:schemeClr val="tx1"/>
                              </a:solidFill>
                              <a:latin typeface="Cambria Math" panose="02040503050406030204" pitchFamily="18" charset="0"/>
                            </a:rPr>
                            <m:t>𝒊</m:t>
                          </m:r>
                        </m:sub>
                      </m:sSub>
                      <m:r>
                        <a:rPr lang="tr-TR" b="1" i="1" smtClean="0">
                          <a:solidFill>
                            <a:schemeClr val="tx1"/>
                          </a:solidFill>
                          <a:latin typeface="Cambria Math" panose="02040503050406030204" pitchFamily="18" charset="0"/>
                        </a:rPr>
                        <m:t>=</m:t>
                      </m:r>
                      <m:sSub>
                        <m:sSubPr>
                          <m:ctrlPr>
                            <a:rPr lang="tr-TR" b="1" i="1">
                              <a:latin typeface="Cambria Math" panose="02040503050406030204" pitchFamily="18" charset="0"/>
                            </a:rPr>
                          </m:ctrlPr>
                        </m:sSubPr>
                        <m:e>
                          <m:r>
                            <a:rPr lang="tr-TR" b="1" i="1">
                              <a:latin typeface="Cambria Math" panose="02040503050406030204" pitchFamily="18" charset="0"/>
                            </a:rPr>
                            <m:t>𝑻</m:t>
                          </m:r>
                        </m:e>
                        <m:sub>
                          <m:r>
                            <a:rPr lang="tr-TR" b="1" i="1">
                              <a:latin typeface="Cambria Math" panose="02040503050406030204" pitchFamily="18" charset="0"/>
                            </a:rPr>
                            <m:t>𝒉</m:t>
                          </m:r>
                          <m:r>
                            <a:rPr lang="tr-TR" b="1" i="1">
                              <a:latin typeface="Cambria Math" panose="02040503050406030204" pitchFamily="18" charset="0"/>
                            </a:rPr>
                            <m:t>,</m:t>
                          </m:r>
                          <m:r>
                            <a:rPr lang="tr-TR" b="1" i="1" smtClean="0">
                              <a:latin typeface="Cambria Math" panose="02040503050406030204" pitchFamily="18" charset="0"/>
                            </a:rPr>
                            <m:t>𝟏</m:t>
                          </m:r>
                        </m:sub>
                      </m:sSub>
                      <m:r>
                        <a:rPr lang="tr-TR" b="1" i="1">
                          <a:latin typeface="Cambria Math" panose="02040503050406030204" pitchFamily="18" charset="0"/>
                          <a:ea typeface="Cambria Math" panose="02040503050406030204" pitchFamily="18" charset="0"/>
                        </a:rPr>
                        <m:t>−</m:t>
                      </m:r>
                      <m:sSub>
                        <m:sSubPr>
                          <m:ctrlPr>
                            <a:rPr lang="tr-TR" b="1" i="1">
                              <a:latin typeface="Cambria Math" panose="02040503050406030204" pitchFamily="18" charset="0"/>
                            </a:rPr>
                          </m:ctrlPr>
                        </m:sSubPr>
                        <m:e>
                          <m:r>
                            <a:rPr lang="tr-TR" b="1" i="1">
                              <a:latin typeface="Cambria Math" panose="02040503050406030204" pitchFamily="18" charset="0"/>
                            </a:rPr>
                            <m:t>𝑻</m:t>
                          </m:r>
                        </m:e>
                        <m:sub>
                          <m:r>
                            <a:rPr lang="tr-TR" b="1" i="1">
                              <a:latin typeface="Cambria Math" panose="02040503050406030204" pitchFamily="18" charset="0"/>
                            </a:rPr>
                            <m:t>𝒄</m:t>
                          </m:r>
                          <m:r>
                            <a:rPr lang="tr-TR" b="1" i="1">
                              <a:latin typeface="Cambria Math" panose="02040503050406030204" pitchFamily="18" charset="0"/>
                            </a:rPr>
                            <m:t>,</m:t>
                          </m:r>
                          <m:r>
                            <a:rPr lang="tr-TR" b="1" i="1" smtClean="0">
                              <a:latin typeface="Cambria Math" panose="02040503050406030204" pitchFamily="18" charset="0"/>
                            </a:rPr>
                            <m:t>𝟏</m:t>
                          </m:r>
                        </m:sub>
                      </m:sSub>
                    </m:oMath>
                  </m:oMathPara>
                </a14:m>
                <a:endParaRPr lang="tr-TR" b="1" dirty="0">
                  <a:solidFill>
                    <a:schemeClr val="tx1"/>
                  </a:solidFill>
                </a:endParaRPr>
              </a:p>
            </p:txBody>
          </p:sp>
        </mc:Choice>
        <mc:Fallback xmlns="">
          <p:sp>
            <p:nvSpPr>
              <p:cNvPr id="11" name="TextBox 10">
                <a:extLst>
                  <a:ext uri="{FF2B5EF4-FFF2-40B4-BE49-F238E27FC236}">
                    <a16:creationId xmlns:a16="http://schemas.microsoft.com/office/drawing/2014/main" id="{28E47B3A-9539-673B-B933-E29328ED2E96}"/>
                  </a:ext>
                </a:extLst>
              </p:cNvPr>
              <p:cNvSpPr txBox="1">
                <a:spLocks noRot="1" noChangeAspect="1" noMove="1" noResize="1" noEditPoints="1" noAdjustHandles="1" noChangeArrowheads="1" noChangeShapeType="1" noTextEdit="1"/>
              </p:cNvSpPr>
              <p:nvPr/>
            </p:nvSpPr>
            <p:spPr>
              <a:xfrm>
                <a:off x="673779" y="3473146"/>
                <a:ext cx="3069430" cy="289182"/>
              </a:xfrm>
              <a:prstGeom prst="rect">
                <a:avLst/>
              </a:prstGeom>
              <a:blipFill>
                <a:blip r:embed="rId6"/>
                <a:stretch>
                  <a:fillRect l="-1188" r="-396" b="-14286"/>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D9F988C-CB14-C617-C9DB-D015AD65D882}"/>
                  </a:ext>
                </a:extLst>
              </p:cNvPr>
              <p:cNvSpPr txBox="1"/>
              <p:nvPr/>
            </p:nvSpPr>
            <p:spPr>
              <a:xfrm>
                <a:off x="638513" y="3857019"/>
                <a:ext cx="3139962" cy="28918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1" i="1" smtClean="0">
                          <a:solidFill>
                            <a:schemeClr val="tx1"/>
                          </a:solidFill>
                          <a:latin typeface="Cambria Math" panose="02040503050406030204" pitchFamily="18" charset="0"/>
                          <a:ea typeface="Cambria Math" panose="02040503050406030204" pitchFamily="18" charset="0"/>
                        </a:rPr>
                        <m:t>∆</m:t>
                      </m:r>
                      <m:sSub>
                        <m:sSubPr>
                          <m:ctrlPr>
                            <a:rPr lang="tr-TR" b="1" i="1">
                              <a:solidFill>
                                <a:schemeClr val="tx1"/>
                              </a:solidFill>
                              <a:latin typeface="Cambria Math" panose="02040503050406030204" pitchFamily="18" charset="0"/>
                              <a:ea typeface="Cambria Math" panose="02040503050406030204" pitchFamily="18" charset="0"/>
                            </a:rPr>
                          </m:ctrlPr>
                        </m:sSubPr>
                        <m:e>
                          <m:r>
                            <a:rPr lang="tr-TR" b="1" i="1">
                              <a:solidFill>
                                <a:schemeClr val="tx1"/>
                              </a:solidFill>
                              <a:latin typeface="Cambria Math" panose="02040503050406030204" pitchFamily="18" charset="0"/>
                              <a:ea typeface="Cambria Math" panose="02040503050406030204" pitchFamily="18" charset="0"/>
                            </a:rPr>
                            <m:t>𝑻</m:t>
                          </m:r>
                        </m:e>
                        <m:sub>
                          <m:r>
                            <a:rPr lang="tr-TR" b="1" i="1" smtClean="0">
                              <a:solidFill>
                                <a:schemeClr val="tx1"/>
                              </a:solidFill>
                              <a:latin typeface="Cambria Math" panose="02040503050406030204" pitchFamily="18" charset="0"/>
                              <a:ea typeface="Cambria Math" panose="02040503050406030204" pitchFamily="18" charset="0"/>
                            </a:rPr>
                            <m:t>𝟐</m:t>
                          </m:r>
                        </m:sub>
                      </m:sSub>
                      <m:r>
                        <a:rPr lang="tr-TR" b="1" i="1" smtClean="0">
                          <a:solidFill>
                            <a:schemeClr val="tx1"/>
                          </a:solidFill>
                          <a:latin typeface="Cambria Math" panose="02040503050406030204" pitchFamily="18" charset="0"/>
                        </a:rPr>
                        <m:t>=</m:t>
                      </m:r>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𝑻</m:t>
                          </m:r>
                        </m:e>
                        <m:sub>
                          <m:r>
                            <a:rPr lang="tr-TR" b="1" i="1">
                              <a:solidFill>
                                <a:schemeClr val="tx1"/>
                              </a:solidFill>
                              <a:latin typeface="Cambria Math" panose="02040503050406030204" pitchFamily="18" charset="0"/>
                            </a:rPr>
                            <m:t>𝒉</m:t>
                          </m:r>
                          <m:r>
                            <a:rPr lang="tr-TR" b="1" i="1">
                              <a:solidFill>
                                <a:schemeClr val="tx1"/>
                              </a:solidFill>
                              <a:latin typeface="Cambria Math" panose="02040503050406030204" pitchFamily="18" charset="0"/>
                            </a:rPr>
                            <m:t>,</m:t>
                          </m:r>
                          <m:r>
                            <a:rPr lang="tr-TR" b="1" i="1">
                              <a:solidFill>
                                <a:schemeClr val="tx1"/>
                              </a:solidFill>
                              <a:latin typeface="Cambria Math" panose="02040503050406030204" pitchFamily="18" charset="0"/>
                            </a:rPr>
                            <m:t>𝒐</m:t>
                          </m:r>
                        </m:sub>
                      </m:sSub>
                      <m:r>
                        <a:rPr lang="tr-TR" b="1" i="1" smtClean="0">
                          <a:solidFill>
                            <a:schemeClr val="tx1"/>
                          </a:solidFill>
                          <a:latin typeface="Cambria Math" panose="02040503050406030204" pitchFamily="18" charset="0"/>
                          <a:ea typeface="Cambria Math" panose="02040503050406030204" pitchFamily="18" charset="0"/>
                        </a:rPr>
                        <m:t>−</m:t>
                      </m:r>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𝑻</m:t>
                          </m:r>
                        </m:e>
                        <m:sub>
                          <m:r>
                            <a:rPr lang="tr-TR" b="1" i="1">
                              <a:solidFill>
                                <a:schemeClr val="tx1"/>
                              </a:solidFill>
                              <a:latin typeface="Cambria Math" panose="02040503050406030204" pitchFamily="18" charset="0"/>
                            </a:rPr>
                            <m:t>𝒄</m:t>
                          </m:r>
                          <m:r>
                            <a:rPr lang="tr-TR" b="1" i="1">
                              <a:solidFill>
                                <a:schemeClr val="tx1"/>
                              </a:solidFill>
                              <a:latin typeface="Cambria Math" panose="02040503050406030204" pitchFamily="18" charset="0"/>
                            </a:rPr>
                            <m:t>,</m:t>
                          </m:r>
                          <m:r>
                            <a:rPr lang="tr-TR" b="1" i="1">
                              <a:solidFill>
                                <a:schemeClr val="tx1"/>
                              </a:solidFill>
                              <a:latin typeface="Cambria Math" panose="02040503050406030204" pitchFamily="18" charset="0"/>
                            </a:rPr>
                            <m:t>𝒐</m:t>
                          </m:r>
                        </m:sub>
                      </m:sSub>
                      <m:r>
                        <a:rPr lang="tr-TR" b="1" i="1" smtClean="0">
                          <a:solidFill>
                            <a:schemeClr val="tx1"/>
                          </a:solidFill>
                          <a:latin typeface="Cambria Math" panose="02040503050406030204" pitchFamily="18" charset="0"/>
                        </a:rPr>
                        <m:t>=</m:t>
                      </m:r>
                      <m:sSub>
                        <m:sSubPr>
                          <m:ctrlPr>
                            <a:rPr lang="tr-TR" b="1" i="1">
                              <a:latin typeface="Cambria Math" panose="02040503050406030204" pitchFamily="18" charset="0"/>
                            </a:rPr>
                          </m:ctrlPr>
                        </m:sSubPr>
                        <m:e>
                          <m:r>
                            <a:rPr lang="tr-TR" b="1" i="1">
                              <a:latin typeface="Cambria Math" panose="02040503050406030204" pitchFamily="18" charset="0"/>
                            </a:rPr>
                            <m:t>𝑻</m:t>
                          </m:r>
                        </m:e>
                        <m:sub>
                          <m:r>
                            <a:rPr lang="tr-TR" b="1" i="1">
                              <a:latin typeface="Cambria Math" panose="02040503050406030204" pitchFamily="18" charset="0"/>
                            </a:rPr>
                            <m:t>𝒉</m:t>
                          </m:r>
                          <m:r>
                            <a:rPr lang="tr-TR" b="1" i="1">
                              <a:latin typeface="Cambria Math" panose="02040503050406030204" pitchFamily="18" charset="0"/>
                            </a:rPr>
                            <m:t>,</m:t>
                          </m:r>
                          <m:r>
                            <a:rPr lang="tr-TR" b="1" i="1" smtClean="0">
                              <a:latin typeface="Cambria Math" panose="02040503050406030204" pitchFamily="18" charset="0"/>
                            </a:rPr>
                            <m:t>𝟐</m:t>
                          </m:r>
                        </m:sub>
                      </m:sSub>
                      <m:r>
                        <a:rPr lang="tr-TR" b="1" i="1">
                          <a:latin typeface="Cambria Math" panose="02040503050406030204" pitchFamily="18" charset="0"/>
                          <a:ea typeface="Cambria Math" panose="02040503050406030204" pitchFamily="18" charset="0"/>
                        </a:rPr>
                        <m:t>−</m:t>
                      </m:r>
                      <m:sSub>
                        <m:sSubPr>
                          <m:ctrlPr>
                            <a:rPr lang="tr-TR" b="1" i="1">
                              <a:latin typeface="Cambria Math" panose="02040503050406030204" pitchFamily="18" charset="0"/>
                            </a:rPr>
                          </m:ctrlPr>
                        </m:sSubPr>
                        <m:e>
                          <m:r>
                            <a:rPr lang="tr-TR" b="1" i="1">
                              <a:latin typeface="Cambria Math" panose="02040503050406030204" pitchFamily="18" charset="0"/>
                            </a:rPr>
                            <m:t>𝑻</m:t>
                          </m:r>
                        </m:e>
                        <m:sub>
                          <m:r>
                            <a:rPr lang="tr-TR" b="1" i="1">
                              <a:latin typeface="Cambria Math" panose="02040503050406030204" pitchFamily="18" charset="0"/>
                            </a:rPr>
                            <m:t>𝒄</m:t>
                          </m:r>
                          <m:r>
                            <a:rPr lang="tr-TR" b="1" i="1">
                              <a:latin typeface="Cambria Math" panose="02040503050406030204" pitchFamily="18" charset="0"/>
                            </a:rPr>
                            <m:t>,</m:t>
                          </m:r>
                          <m:r>
                            <a:rPr lang="tr-TR" b="1" i="1" smtClean="0">
                              <a:latin typeface="Cambria Math" panose="02040503050406030204" pitchFamily="18" charset="0"/>
                            </a:rPr>
                            <m:t>𝟐</m:t>
                          </m:r>
                        </m:sub>
                      </m:sSub>
                    </m:oMath>
                  </m:oMathPara>
                </a14:m>
                <a:endParaRPr lang="tr-TR" b="1" dirty="0">
                  <a:solidFill>
                    <a:schemeClr val="tx1"/>
                  </a:solidFill>
                </a:endParaRPr>
              </a:p>
            </p:txBody>
          </p:sp>
        </mc:Choice>
        <mc:Fallback xmlns="">
          <p:sp>
            <p:nvSpPr>
              <p:cNvPr id="12" name="TextBox 11">
                <a:extLst>
                  <a:ext uri="{FF2B5EF4-FFF2-40B4-BE49-F238E27FC236}">
                    <a16:creationId xmlns:a16="http://schemas.microsoft.com/office/drawing/2014/main" id="{9D9F988C-CB14-C617-C9DB-D015AD65D882}"/>
                  </a:ext>
                </a:extLst>
              </p:cNvPr>
              <p:cNvSpPr txBox="1">
                <a:spLocks noRot="1" noChangeAspect="1" noMove="1" noResize="1" noEditPoints="1" noAdjustHandles="1" noChangeArrowheads="1" noChangeShapeType="1" noTextEdit="1"/>
              </p:cNvSpPr>
              <p:nvPr/>
            </p:nvSpPr>
            <p:spPr>
              <a:xfrm>
                <a:off x="638513" y="3857019"/>
                <a:ext cx="3139962" cy="289182"/>
              </a:xfrm>
              <a:prstGeom prst="rect">
                <a:avLst/>
              </a:prstGeom>
              <a:blipFill>
                <a:blip r:embed="rId7"/>
                <a:stretch>
                  <a:fillRect l="-1161" r="-193" b="-14286"/>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F5F1274-762E-203C-DDB6-5F4900CC5952}"/>
                  </a:ext>
                </a:extLst>
              </p:cNvPr>
              <p:cNvSpPr txBox="1"/>
              <p:nvPr/>
            </p:nvSpPr>
            <p:spPr>
              <a:xfrm>
                <a:off x="8252937" y="3432312"/>
                <a:ext cx="3104696" cy="28918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1" i="1" smtClean="0">
                          <a:solidFill>
                            <a:schemeClr val="tx1"/>
                          </a:solidFill>
                          <a:latin typeface="Cambria Math" panose="02040503050406030204" pitchFamily="18" charset="0"/>
                          <a:ea typeface="Cambria Math" panose="02040503050406030204" pitchFamily="18" charset="0"/>
                        </a:rPr>
                        <m:t>∆</m:t>
                      </m:r>
                      <m:sSub>
                        <m:sSubPr>
                          <m:ctrlPr>
                            <a:rPr lang="tr-TR" b="1" i="1">
                              <a:solidFill>
                                <a:schemeClr val="tx1"/>
                              </a:solidFill>
                              <a:latin typeface="Cambria Math" panose="02040503050406030204" pitchFamily="18" charset="0"/>
                              <a:ea typeface="Cambria Math" panose="02040503050406030204" pitchFamily="18" charset="0"/>
                            </a:rPr>
                          </m:ctrlPr>
                        </m:sSubPr>
                        <m:e>
                          <m:r>
                            <a:rPr lang="tr-TR" b="1" i="1">
                              <a:solidFill>
                                <a:schemeClr val="tx1"/>
                              </a:solidFill>
                              <a:latin typeface="Cambria Math" panose="02040503050406030204" pitchFamily="18" charset="0"/>
                              <a:ea typeface="Cambria Math" panose="02040503050406030204" pitchFamily="18" charset="0"/>
                            </a:rPr>
                            <m:t>𝑻</m:t>
                          </m:r>
                        </m:e>
                        <m:sub>
                          <m:r>
                            <a:rPr lang="tr-TR" b="1" i="1">
                              <a:solidFill>
                                <a:schemeClr val="tx1"/>
                              </a:solidFill>
                              <a:latin typeface="Cambria Math" panose="02040503050406030204" pitchFamily="18" charset="0"/>
                              <a:ea typeface="Cambria Math" panose="02040503050406030204" pitchFamily="18" charset="0"/>
                            </a:rPr>
                            <m:t>𝟏</m:t>
                          </m:r>
                        </m:sub>
                      </m:sSub>
                      <m:r>
                        <a:rPr lang="tr-TR" b="1" i="1" smtClean="0">
                          <a:solidFill>
                            <a:schemeClr val="tx1"/>
                          </a:solidFill>
                          <a:latin typeface="Cambria Math" panose="02040503050406030204" pitchFamily="18" charset="0"/>
                        </a:rPr>
                        <m:t>=</m:t>
                      </m:r>
                      <m:sSub>
                        <m:sSubPr>
                          <m:ctrlPr>
                            <a:rPr lang="tr-TR" b="1" i="1" smtClean="0">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𝑻</m:t>
                          </m:r>
                        </m:e>
                        <m:sub>
                          <m:r>
                            <a:rPr lang="tr-TR" b="1" i="1">
                              <a:solidFill>
                                <a:schemeClr val="tx1"/>
                              </a:solidFill>
                              <a:latin typeface="Cambria Math" panose="02040503050406030204" pitchFamily="18" charset="0"/>
                            </a:rPr>
                            <m:t>𝒉</m:t>
                          </m:r>
                          <m:r>
                            <a:rPr lang="tr-TR" b="1" i="1">
                              <a:solidFill>
                                <a:schemeClr val="tx1"/>
                              </a:solidFill>
                              <a:latin typeface="Cambria Math" panose="02040503050406030204" pitchFamily="18" charset="0"/>
                            </a:rPr>
                            <m:t>,</m:t>
                          </m:r>
                          <m:r>
                            <a:rPr lang="tr-TR" b="1" i="1">
                              <a:solidFill>
                                <a:schemeClr val="tx1"/>
                              </a:solidFill>
                              <a:latin typeface="Cambria Math" panose="02040503050406030204" pitchFamily="18" charset="0"/>
                            </a:rPr>
                            <m:t>𝒊</m:t>
                          </m:r>
                        </m:sub>
                      </m:sSub>
                      <m:r>
                        <a:rPr lang="tr-TR" b="1" i="1" smtClean="0">
                          <a:solidFill>
                            <a:schemeClr val="tx1"/>
                          </a:solidFill>
                          <a:latin typeface="Cambria Math" panose="02040503050406030204" pitchFamily="18" charset="0"/>
                          <a:ea typeface="Cambria Math" panose="02040503050406030204" pitchFamily="18" charset="0"/>
                        </a:rPr>
                        <m:t>−</m:t>
                      </m:r>
                      <m:sSub>
                        <m:sSubPr>
                          <m:ctrlPr>
                            <a:rPr lang="tr-TR" b="1" i="1" smtClean="0">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𝑻</m:t>
                          </m:r>
                        </m:e>
                        <m:sub>
                          <m:r>
                            <a:rPr lang="tr-TR" b="1" i="1">
                              <a:solidFill>
                                <a:schemeClr val="tx1"/>
                              </a:solidFill>
                              <a:latin typeface="Cambria Math" panose="02040503050406030204" pitchFamily="18" charset="0"/>
                            </a:rPr>
                            <m:t>𝒄</m:t>
                          </m:r>
                          <m:r>
                            <a:rPr lang="tr-TR" b="1" i="1">
                              <a:solidFill>
                                <a:schemeClr val="tx1"/>
                              </a:solidFill>
                              <a:latin typeface="Cambria Math" panose="02040503050406030204" pitchFamily="18" charset="0"/>
                            </a:rPr>
                            <m:t>,</m:t>
                          </m:r>
                          <m:r>
                            <a:rPr lang="tr-TR" b="1" i="1" smtClean="0">
                              <a:solidFill>
                                <a:schemeClr val="tx1"/>
                              </a:solidFill>
                              <a:latin typeface="Cambria Math" panose="02040503050406030204" pitchFamily="18" charset="0"/>
                            </a:rPr>
                            <m:t>𝒐</m:t>
                          </m:r>
                        </m:sub>
                      </m:sSub>
                      <m:r>
                        <a:rPr lang="tr-TR" b="1" i="1" smtClean="0">
                          <a:solidFill>
                            <a:schemeClr val="tx1"/>
                          </a:solidFill>
                          <a:latin typeface="Cambria Math" panose="02040503050406030204" pitchFamily="18" charset="0"/>
                        </a:rPr>
                        <m:t>=</m:t>
                      </m:r>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𝑻</m:t>
                          </m:r>
                        </m:e>
                        <m:sub>
                          <m:r>
                            <a:rPr lang="tr-TR" b="1" i="1">
                              <a:solidFill>
                                <a:schemeClr val="tx1"/>
                              </a:solidFill>
                              <a:latin typeface="Cambria Math" panose="02040503050406030204" pitchFamily="18" charset="0"/>
                            </a:rPr>
                            <m:t>𝒉</m:t>
                          </m:r>
                          <m:r>
                            <a:rPr lang="tr-TR" b="1" i="1">
                              <a:solidFill>
                                <a:schemeClr val="tx1"/>
                              </a:solidFill>
                              <a:latin typeface="Cambria Math" panose="02040503050406030204" pitchFamily="18" charset="0"/>
                            </a:rPr>
                            <m:t>,</m:t>
                          </m:r>
                          <m:r>
                            <a:rPr lang="tr-TR" b="1" i="1" smtClean="0">
                              <a:solidFill>
                                <a:schemeClr val="tx1"/>
                              </a:solidFill>
                              <a:latin typeface="Cambria Math" panose="02040503050406030204" pitchFamily="18" charset="0"/>
                            </a:rPr>
                            <m:t>𝟏</m:t>
                          </m:r>
                        </m:sub>
                      </m:sSub>
                      <m:r>
                        <a:rPr lang="tr-TR" b="1" i="1">
                          <a:solidFill>
                            <a:schemeClr val="tx1"/>
                          </a:solidFill>
                          <a:latin typeface="Cambria Math" panose="02040503050406030204" pitchFamily="18" charset="0"/>
                          <a:ea typeface="Cambria Math" panose="02040503050406030204" pitchFamily="18" charset="0"/>
                        </a:rPr>
                        <m:t>−</m:t>
                      </m:r>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𝑻</m:t>
                          </m:r>
                        </m:e>
                        <m:sub>
                          <m:r>
                            <a:rPr lang="tr-TR" b="1" i="1">
                              <a:solidFill>
                                <a:schemeClr val="tx1"/>
                              </a:solidFill>
                              <a:latin typeface="Cambria Math" panose="02040503050406030204" pitchFamily="18" charset="0"/>
                            </a:rPr>
                            <m:t>𝒄</m:t>
                          </m:r>
                          <m:r>
                            <a:rPr lang="tr-TR" b="1" i="1">
                              <a:solidFill>
                                <a:schemeClr val="tx1"/>
                              </a:solidFill>
                              <a:latin typeface="Cambria Math" panose="02040503050406030204" pitchFamily="18" charset="0"/>
                            </a:rPr>
                            <m:t>,</m:t>
                          </m:r>
                          <m:r>
                            <a:rPr lang="tr-TR" b="1" i="1" smtClean="0">
                              <a:solidFill>
                                <a:schemeClr val="tx1"/>
                              </a:solidFill>
                              <a:latin typeface="Cambria Math" panose="02040503050406030204" pitchFamily="18" charset="0"/>
                            </a:rPr>
                            <m:t>𝟐</m:t>
                          </m:r>
                        </m:sub>
                      </m:sSub>
                    </m:oMath>
                  </m:oMathPara>
                </a14:m>
                <a:endParaRPr lang="tr-TR" b="1" dirty="0">
                  <a:solidFill>
                    <a:schemeClr val="tx1"/>
                  </a:solidFill>
                </a:endParaRPr>
              </a:p>
            </p:txBody>
          </p:sp>
        </mc:Choice>
        <mc:Fallback xmlns="">
          <p:sp>
            <p:nvSpPr>
              <p:cNvPr id="13" name="TextBox 12">
                <a:extLst>
                  <a:ext uri="{FF2B5EF4-FFF2-40B4-BE49-F238E27FC236}">
                    <a16:creationId xmlns:a16="http://schemas.microsoft.com/office/drawing/2014/main" id="{BF5F1274-762E-203C-DDB6-5F4900CC5952}"/>
                  </a:ext>
                </a:extLst>
              </p:cNvPr>
              <p:cNvSpPr txBox="1">
                <a:spLocks noRot="1" noChangeAspect="1" noMove="1" noResize="1" noEditPoints="1" noAdjustHandles="1" noChangeArrowheads="1" noChangeShapeType="1" noTextEdit="1"/>
              </p:cNvSpPr>
              <p:nvPr/>
            </p:nvSpPr>
            <p:spPr>
              <a:xfrm>
                <a:off x="8252937" y="3432312"/>
                <a:ext cx="3104696" cy="289182"/>
              </a:xfrm>
              <a:prstGeom prst="rect">
                <a:avLst/>
              </a:prstGeom>
              <a:blipFill>
                <a:blip r:embed="rId8"/>
                <a:stretch>
                  <a:fillRect l="-1174" r="-391" b="-14286"/>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58F159D-282E-E3EB-15D6-D794FB71A89E}"/>
                  </a:ext>
                </a:extLst>
              </p:cNvPr>
              <p:cNvSpPr txBox="1"/>
              <p:nvPr/>
            </p:nvSpPr>
            <p:spPr>
              <a:xfrm>
                <a:off x="8319697" y="3821117"/>
                <a:ext cx="3104696" cy="28918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1" i="1" smtClean="0">
                          <a:solidFill>
                            <a:schemeClr val="tx1"/>
                          </a:solidFill>
                          <a:latin typeface="Cambria Math" panose="02040503050406030204" pitchFamily="18" charset="0"/>
                          <a:ea typeface="Cambria Math" panose="02040503050406030204" pitchFamily="18" charset="0"/>
                        </a:rPr>
                        <m:t>∆</m:t>
                      </m:r>
                      <m:sSub>
                        <m:sSubPr>
                          <m:ctrlPr>
                            <a:rPr lang="tr-TR" b="1" i="1">
                              <a:solidFill>
                                <a:schemeClr val="tx1"/>
                              </a:solidFill>
                              <a:latin typeface="Cambria Math" panose="02040503050406030204" pitchFamily="18" charset="0"/>
                              <a:ea typeface="Cambria Math" panose="02040503050406030204" pitchFamily="18" charset="0"/>
                            </a:rPr>
                          </m:ctrlPr>
                        </m:sSubPr>
                        <m:e>
                          <m:r>
                            <a:rPr lang="tr-TR" b="1" i="1">
                              <a:solidFill>
                                <a:schemeClr val="tx1"/>
                              </a:solidFill>
                              <a:latin typeface="Cambria Math" panose="02040503050406030204" pitchFamily="18" charset="0"/>
                              <a:ea typeface="Cambria Math" panose="02040503050406030204" pitchFamily="18" charset="0"/>
                            </a:rPr>
                            <m:t>𝑻</m:t>
                          </m:r>
                        </m:e>
                        <m:sub>
                          <m:r>
                            <a:rPr lang="tr-TR" b="1" i="1" smtClean="0">
                              <a:solidFill>
                                <a:schemeClr val="tx1"/>
                              </a:solidFill>
                              <a:latin typeface="Cambria Math" panose="02040503050406030204" pitchFamily="18" charset="0"/>
                              <a:ea typeface="Cambria Math" panose="02040503050406030204" pitchFamily="18" charset="0"/>
                            </a:rPr>
                            <m:t>𝟐</m:t>
                          </m:r>
                        </m:sub>
                      </m:sSub>
                      <m:r>
                        <a:rPr lang="tr-TR" b="1" i="1" smtClean="0">
                          <a:solidFill>
                            <a:schemeClr val="tx1"/>
                          </a:solidFill>
                          <a:latin typeface="Cambria Math" panose="02040503050406030204" pitchFamily="18" charset="0"/>
                        </a:rPr>
                        <m:t>=</m:t>
                      </m:r>
                      <m:sSub>
                        <m:sSubPr>
                          <m:ctrlPr>
                            <a:rPr lang="tr-TR" b="1" i="1" smtClean="0">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𝑻</m:t>
                          </m:r>
                        </m:e>
                        <m:sub>
                          <m:r>
                            <a:rPr lang="tr-TR" b="1" i="1">
                              <a:solidFill>
                                <a:schemeClr val="tx1"/>
                              </a:solidFill>
                              <a:latin typeface="Cambria Math" panose="02040503050406030204" pitchFamily="18" charset="0"/>
                            </a:rPr>
                            <m:t>𝒉</m:t>
                          </m:r>
                          <m:r>
                            <a:rPr lang="tr-TR" b="1" i="1">
                              <a:solidFill>
                                <a:schemeClr val="tx1"/>
                              </a:solidFill>
                              <a:latin typeface="Cambria Math" panose="02040503050406030204" pitchFamily="18" charset="0"/>
                            </a:rPr>
                            <m:t>,</m:t>
                          </m:r>
                          <m:r>
                            <a:rPr lang="tr-TR" b="1" i="1">
                              <a:solidFill>
                                <a:schemeClr val="tx1"/>
                              </a:solidFill>
                              <a:latin typeface="Cambria Math" panose="02040503050406030204" pitchFamily="18" charset="0"/>
                            </a:rPr>
                            <m:t>𝒐</m:t>
                          </m:r>
                        </m:sub>
                      </m:sSub>
                      <m:r>
                        <a:rPr lang="tr-TR" b="1" i="1" smtClean="0">
                          <a:solidFill>
                            <a:schemeClr val="tx1"/>
                          </a:solidFill>
                          <a:latin typeface="Cambria Math" panose="02040503050406030204" pitchFamily="18" charset="0"/>
                          <a:ea typeface="Cambria Math" panose="02040503050406030204" pitchFamily="18" charset="0"/>
                        </a:rPr>
                        <m:t>−</m:t>
                      </m:r>
                      <m:sSub>
                        <m:sSubPr>
                          <m:ctrlPr>
                            <a:rPr lang="tr-TR" b="1" i="1" smtClean="0">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𝑻</m:t>
                          </m:r>
                        </m:e>
                        <m:sub>
                          <m:r>
                            <a:rPr lang="tr-TR" b="1" i="1">
                              <a:solidFill>
                                <a:schemeClr val="tx1"/>
                              </a:solidFill>
                              <a:latin typeface="Cambria Math" panose="02040503050406030204" pitchFamily="18" charset="0"/>
                            </a:rPr>
                            <m:t>𝒄</m:t>
                          </m:r>
                          <m:r>
                            <a:rPr lang="tr-TR" b="1" i="1">
                              <a:solidFill>
                                <a:schemeClr val="tx1"/>
                              </a:solidFill>
                              <a:latin typeface="Cambria Math" panose="02040503050406030204" pitchFamily="18" charset="0"/>
                            </a:rPr>
                            <m:t>,</m:t>
                          </m:r>
                          <m:r>
                            <a:rPr lang="tr-TR" b="1" i="1" smtClean="0">
                              <a:solidFill>
                                <a:schemeClr val="tx1"/>
                              </a:solidFill>
                              <a:latin typeface="Cambria Math" panose="02040503050406030204" pitchFamily="18" charset="0"/>
                            </a:rPr>
                            <m:t>𝒊</m:t>
                          </m:r>
                        </m:sub>
                      </m:sSub>
                      <m:r>
                        <a:rPr lang="tr-TR" b="1" i="1" smtClean="0">
                          <a:solidFill>
                            <a:schemeClr val="tx1"/>
                          </a:solidFill>
                          <a:latin typeface="Cambria Math" panose="02040503050406030204" pitchFamily="18" charset="0"/>
                        </a:rPr>
                        <m:t>=</m:t>
                      </m:r>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𝑻</m:t>
                          </m:r>
                        </m:e>
                        <m:sub>
                          <m:r>
                            <a:rPr lang="tr-TR" b="1" i="1">
                              <a:solidFill>
                                <a:schemeClr val="tx1"/>
                              </a:solidFill>
                              <a:latin typeface="Cambria Math" panose="02040503050406030204" pitchFamily="18" charset="0"/>
                            </a:rPr>
                            <m:t>𝒉</m:t>
                          </m:r>
                          <m:r>
                            <a:rPr lang="tr-TR" b="1" i="1">
                              <a:solidFill>
                                <a:schemeClr val="tx1"/>
                              </a:solidFill>
                              <a:latin typeface="Cambria Math" panose="02040503050406030204" pitchFamily="18" charset="0"/>
                            </a:rPr>
                            <m:t>,</m:t>
                          </m:r>
                          <m:r>
                            <a:rPr lang="tr-TR" b="1" i="1" smtClean="0">
                              <a:solidFill>
                                <a:schemeClr val="tx1"/>
                              </a:solidFill>
                              <a:latin typeface="Cambria Math" panose="02040503050406030204" pitchFamily="18" charset="0"/>
                            </a:rPr>
                            <m:t>𝟐</m:t>
                          </m:r>
                        </m:sub>
                      </m:sSub>
                      <m:r>
                        <a:rPr lang="tr-TR" b="1" i="1">
                          <a:solidFill>
                            <a:schemeClr val="tx1"/>
                          </a:solidFill>
                          <a:latin typeface="Cambria Math" panose="02040503050406030204" pitchFamily="18" charset="0"/>
                          <a:ea typeface="Cambria Math" panose="02040503050406030204" pitchFamily="18" charset="0"/>
                        </a:rPr>
                        <m:t>−</m:t>
                      </m:r>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𝑻</m:t>
                          </m:r>
                        </m:e>
                        <m:sub>
                          <m:r>
                            <a:rPr lang="tr-TR" b="1" i="1">
                              <a:solidFill>
                                <a:schemeClr val="tx1"/>
                              </a:solidFill>
                              <a:latin typeface="Cambria Math" panose="02040503050406030204" pitchFamily="18" charset="0"/>
                            </a:rPr>
                            <m:t>𝒄</m:t>
                          </m:r>
                          <m:r>
                            <a:rPr lang="tr-TR" b="1" i="1">
                              <a:solidFill>
                                <a:schemeClr val="tx1"/>
                              </a:solidFill>
                              <a:latin typeface="Cambria Math" panose="02040503050406030204" pitchFamily="18" charset="0"/>
                            </a:rPr>
                            <m:t>,</m:t>
                          </m:r>
                          <m:r>
                            <a:rPr lang="tr-TR" b="1" i="1" smtClean="0">
                              <a:solidFill>
                                <a:schemeClr val="tx1"/>
                              </a:solidFill>
                              <a:latin typeface="Cambria Math" panose="02040503050406030204" pitchFamily="18" charset="0"/>
                            </a:rPr>
                            <m:t>𝟏</m:t>
                          </m:r>
                        </m:sub>
                      </m:sSub>
                    </m:oMath>
                  </m:oMathPara>
                </a14:m>
                <a:endParaRPr lang="tr-TR" b="1" dirty="0">
                  <a:solidFill>
                    <a:schemeClr val="tx1"/>
                  </a:solidFill>
                </a:endParaRPr>
              </a:p>
            </p:txBody>
          </p:sp>
        </mc:Choice>
        <mc:Fallback xmlns="">
          <p:sp>
            <p:nvSpPr>
              <p:cNvPr id="14" name="TextBox 13">
                <a:extLst>
                  <a:ext uri="{FF2B5EF4-FFF2-40B4-BE49-F238E27FC236}">
                    <a16:creationId xmlns:a16="http://schemas.microsoft.com/office/drawing/2014/main" id="{858F159D-282E-E3EB-15D6-D794FB71A89E}"/>
                  </a:ext>
                </a:extLst>
              </p:cNvPr>
              <p:cNvSpPr txBox="1">
                <a:spLocks noRot="1" noChangeAspect="1" noMove="1" noResize="1" noEditPoints="1" noAdjustHandles="1" noChangeArrowheads="1" noChangeShapeType="1" noTextEdit="1"/>
              </p:cNvSpPr>
              <p:nvPr/>
            </p:nvSpPr>
            <p:spPr>
              <a:xfrm>
                <a:off x="8319697" y="3821117"/>
                <a:ext cx="3104696" cy="289182"/>
              </a:xfrm>
              <a:prstGeom prst="rect">
                <a:avLst/>
              </a:prstGeom>
              <a:blipFill>
                <a:blip r:embed="rId9"/>
                <a:stretch>
                  <a:fillRect l="-1174" r="-391" b="-14286"/>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E2B189E-782D-0EDE-380E-C6400CC3D046}"/>
                  </a:ext>
                </a:extLst>
              </p:cNvPr>
              <p:cNvSpPr txBox="1"/>
              <p:nvPr/>
            </p:nvSpPr>
            <p:spPr>
              <a:xfrm>
                <a:off x="4649197" y="1806945"/>
                <a:ext cx="2726451" cy="937180"/>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𝒍𝒎</m:t>
                          </m:r>
                        </m:sub>
                      </m:sSub>
                      <m:r>
                        <a:rPr lang="tr-TR" sz="2000" b="1" i="1" smtClean="0">
                          <a:solidFill>
                            <a:schemeClr val="tx1"/>
                          </a:solidFill>
                          <a:latin typeface="Cambria Math" panose="02040503050406030204" pitchFamily="18" charset="0"/>
                        </a:rPr>
                        <m:t>=</m:t>
                      </m:r>
                      <m:f>
                        <m:fPr>
                          <m:ctrlPr>
                            <a:rPr lang="tr-TR" sz="2000" b="1" i="1">
                              <a:solidFill>
                                <a:schemeClr val="tx1"/>
                              </a:solidFill>
                              <a:latin typeface="Cambria Math" panose="02040503050406030204" pitchFamily="18" charset="0"/>
                              <a:ea typeface="Cambria Math" panose="02040503050406030204" pitchFamily="18" charset="0"/>
                            </a:rPr>
                          </m:ctrlPr>
                        </m:fPr>
                        <m:num>
                          <m:d>
                            <m:dPr>
                              <m:ctrlPr>
                                <a:rPr lang="tr-TR" sz="2000" b="1" i="1">
                                  <a:solidFill>
                                    <a:schemeClr val="tx1"/>
                                  </a:solidFill>
                                  <a:latin typeface="Cambria Math" panose="02040503050406030204" pitchFamily="18" charset="0"/>
                                  <a:ea typeface="Cambria Math" panose="02040503050406030204" pitchFamily="18" charset="0"/>
                                </a:rPr>
                              </m:ctrlPr>
                            </m:dPr>
                            <m:e>
                              <m:d>
                                <m:dPr>
                                  <m:ctrlPr>
                                    <a:rPr lang="tr-TR" sz="2000" b="1" i="1">
                                      <a:solidFill>
                                        <a:schemeClr val="tx1"/>
                                      </a:solidFill>
                                      <a:latin typeface="Cambria Math" panose="02040503050406030204" pitchFamily="18" charset="0"/>
                                    </a:rPr>
                                  </m:ctrlPr>
                                </m:dPr>
                                <m:e>
                                  <m:r>
                                    <a:rPr lang="tr-TR" sz="2000" b="1" i="1">
                                      <a:solidFill>
                                        <a:schemeClr val="tx1"/>
                                      </a:solidFill>
                                      <a:latin typeface="Cambria Math" panose="02040503050406030204" pitchFamily="18" charset="0"/>
                                      <a:ea typeface="Cambria Math" panose="02040503050406030204" pitchFamily="18" charset="0"/>
                                    </a:rPr>
                                    <m:t>∆</m:t>
                                  </m:r>
                                  <m:sSub>
                                    <m:sSubPr>
                                      <m:ctrlPr>
                                        <a:rPr lang="tr-TR" sz="2000" b="1" i="1">
                                          <a:solidFill>
                                            <a:schemeClr val="tx1"/>
                                          </a:solidFill>
                                          <a:latin typeface="Cambria Math" panose="02040503050406030204" pitchFamily="18" charset="0"/>
                                          <a:ea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𝟐</m:t>
                                      </m:r>
                                    </m:sub>
                                  </m:sSub>
                                </m:e>
                              </m:d>
                              <m:r>
                                <a:rPr lang="tr-TR" sz="2000" b="1" i="1">
                                  <a:solidFill>
                                    <a:schemeClr val="tx1"/>
                                  </a:solidFill>
                                  <a:latin typeface="Cambria Math" panose="02040503050406030204" pitchFamily="18" charset="0"/>
                                  <a:ea typeface="Cambria Math" panose="02040503050406030204" pitchFamily="18" charset="0"/>
                                </a:rPr>
                                <m:t>−</m:t>
                              </m:r>
                              <m:d>
                                <m:dPr>
                                  <m:ctrlPr>
                                    <a:rPr lang="tr-TR" sz="2000" b="1" i="1">
                                      <a:solidFill>
                                        <a:schemeClr val="tx1"/>
                                      </a:solidFill>
                                      <a:latin typeface="Cambria Math" panose="02040503050406030204" pitchFamily="18" charset="0"/>
                                    </a:rPr>
                                  </m:ctrlPr>
                                </m:dPr>
                                <m:e>
                                  <m:r>
                                    <a:rPr lang="tr-TR" sz="2000" b="1" i="1">
                                      <a:solidFill>
                                        <a:schemeClr val="tx1"/>
                                      </a:solidFill>
                                      <a:latin typeface="Cambria Math" panose="02040503050406030204" pitchFamily="18" charset="0"/>
                                      <a:ea typeface="Cambria Math" panose="02040503050406030204" pitchFamily="18" charset="0"/>
                                    </a:rPr>
                                    <m:t>∆</m:t>
                                  </m:r>
                                  <m:sSub>
                                    <m:sSubPr>
                                      <m:ctrlPr>
                                        <a:rPr lang="tr-TR" sz="2000" b="1" i="1">
                                          <a:solidFill>
                                            <a:schemeClr val="tx1"/>
                                          </a:solidFill>
                                          <a:latin typeface="Cambria Math" panose="02040503050406030204" pitchFamily="18" charset="0"/>
                                          <a:ea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𝟏</m:t>
                                      </m:r>
                                    </m:sub>
                                  </m:sSub>
                                </m:e>
                              </m:d>
                            </m:e>
                          </m:d>
                        </m:num>
                        <m:den>
                          <m:r>
                            <a:rPr lang="tr-TR" sz="2000" b="1" i="1">
                              <a:solidFill>
                                <a:schemeClr val="tx1"/>
                              </a:solidFill>
                              <a:latin typeface="Cambria Math" panose="02040503050406030204" pitchFamily="18" charset="0"/>
                            </a:rPr>
                            <m:t>𝒍𝒏</m:t>
                          </m:r>
                          <m:d>
                            <m:dPr>
                              <m:ctrlPr>
                                <a:rPr lang="tr-TR" sz="2000" b="1" i="1">
                                  <a:solidFill>
                                    <a:schemeClr val="tx1"/>
                                  </a:solidFill>
                                  <a:latin typeface="Cambria Math" panose="02040503050406030204" pitchFamily="18" charset="0"/>
                                </a:rPr>
                              </m:ctrlPr>
                            </m:dPr>
                            <m:e>
                              <m:f>
                                <m:fPr>
                                  <m:ctrlPr>
                                    <a:rPr lang="tr-TR" sz="2000" b="1" i="1">
                                      <a:solidFill>
                                        <a:schemeClr val="tx1"/>
                                      </a:solidFill>
                                      <a:latin typeface="Cambria Math" panose="02040503050406030204" pitchFamily="18" charset="0"/>
                                    </a:rPr>
                                  </m:ctrlPr>
                                </m:fPr>
                                <m:num>
                                  <m:sSub>
                                    <m:sSubPr>
                                      <m:ctrlPr>
                                        <a:rPr lang="tr-TR" sz="2000" b="1" i="1">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rPr>
                                        <m:t>𝟐</m:t>
                                      </m:r>
                                    </m:sub>
                                  </m:sSub>
                                </m:num>
                                <m:den>
                                  <m:r>
                                    <a:rPr lang="tr-TR" sz="2000" b="1" i="1">
                                      <a:solidFill>
                                        <a:schemeClr val="tx1"/>
                                      </a:solidFill>
                                      <a:latin typeface="Cambria Math" panose="02040503050406030204" pitchFamily="18" charset="0"/>
                                      <a:ea typeface="Cambria Math" panose="02040503050406030204" pitchFamily="18" charset="0"/>
                                    </a:rPr>
                                    <m:t>∆</m:t>
                                  </m:r>
                                  <m:sSub>
                                    <m:sSubPr>
                                      <m:ctrlPr>
                                        <a:rPr lang="tr-TR" sz="2000" b="1" i="1">
                                          <a:solidFill>
                                            <a:schemeClr val="tx1"/>
                                          </a:solidFill>
                                          <a:latin typeface="Cambria Math" panose="02040503050406030204" pitchFamily="18" charset="0"/>
                                          <a:ea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𝟏</m:t>
                                      </m:r>
                                    </m:sub>
                                  </m:sSub>
                                </m:den>
                              </m:f>
                            </m:e>
                          </m:d>
                        </m:den>
                      </m:f>
                    </m:oMath>
                  </m:oMathPara>
                </a14:m>
                <a:endParaRPr lang="tr-TR" sz="2000" b="1" dirty="0">
                  <a:solidFill>
                    <a:schemeClr val="tx1"/>
                  </a:solidFill>
                </a:endParaRPr>
              </a:p>
            </p:txBody>
          </p:sp>
        </mc:Choice>
        <mc:Fallback xmlns="">
          <p:sp>
            <p:nvSpPr>
              <p:cNvPr id="15" name="TextBox 14">
                <a:extLst>
                  <a:ext uri="{FF2B5EF4-FFF2-40B4-BE49-F238E27FC236}">
                    <a16:creationId xmlns:a16="http://schemas.microsoft.com/office/drawing/2014/main" id="{6E2B189E-782D-0EDE-380E-C6400CC3D046}"/>
                  </a:ext>
                </a:extLst>
              </p:cNvPr>
              <p:cNvSpPr txBox="1">
                <a:spLocks noRot="1" noChangeAspect="1" noMove="1" noResize="1" noEditPoints="1" noAdjustHandles="1" noChangeArrowheads="1" noChangeShapeType="1" noTextEdit="1"/>
              </p:cNvSpPr>
              <p:nvPr/>
            </p:nvSpPr>
            <p:spPr>
              <a:xfrm>
                <a:off x="4649197" y="1806945"/>
                <a:ext cx="2726451" cy="937180"/>
              </a:xfrm>
              <a:prstGeom prst="rect">
                <a:avLst/>
              </a:prstGeom>
              <a:blipFill>
                <a:blip r:embed="rId10"/>
                <a:stretch>
                  <a:fillRect/>
                </a:stretch>
              </a:blipFill>
              <a:ln>
                <a:solidFill>
                  <a:schemeClr val="tx1"/>
                </a:solidFill>
              </a:ln>
            </p:spPr>
            <p:txBody>
              <a:bodyPr/>
              <a:lstStyle/>
              <a:p>
                <a:r>
                  <a:rPr lang="tr-TR">
                    <a:noFill/>
                  </a:rPr>
                  <a:t> </a:t>
                </a:r>
              </a:p>
            </p:txBody>
          </p:sp>
        </mc:Fallback>
      </mc:AlternateContent>
      <p:sp>
        <p:nvSpPr>
          <p:cNvPr id="16" name="TextBox 15">
            <a:extLst>
              <a:ext uri="{FF2B5EF4-FFF2-40B4-BE49-F238E27FC236}">
                <a16:creationId xmlns:a16="http://schemas.microsoft.com/office/drawing/2014/main" id="{746ECBAE-91FD-4579-6A43-F4D7DE32897F}"/>
              </a:ext>
            </a:extLst>
          </p:cNvPr>
          <p:cNvSpPr txBox="1"/>
          <p:nvPr/>
        </p:nvSpPr>
        <p:spPr>
          <a:xfrm>
            <a:off x="2683076" y="1029976"/>
            <a:ext cx="1664417" cy="400110"/>
          </a:xfrm>
          <a:prstGeom prst="rect">
            <a:avLst/>
          </a:prstGeom>
          <a:noFill/>
        </p:spPr>
        <p:txBody>
          <a:bodyPr wrap="square" rtlCol="0">
            <a:spAutoFit/>
          </a:bodyPr>
          <a:lstStyle/>
          <a:p>
            <a:r>
              <a:rPr lang="tr-TR" sz="2000" b="1" dirty="0"/>
              <a:t>PARALLEL</a:t>
            </a:r>
          </a:p>
        </p:txBody>
      </p:sp>
      <p:sp>
        <p:nvSpPr>
          <p:cNvPr id="17" name="TextBox 16">
            <a:extLst>
              <a:ext uri="{FF2B5EF4-FFF2-40B4-BE49-F238E27FC236}">
                <a16:creationId xmlns:a16="http://schemas.microsoft.com/office/drawing/2014/main" id="{8154C12F-FC0E-7E61-F2FD-29F79C79DA30}"/>
              </a:ext>
            </a:extLst>
          </p:cNvPr>
          <p:cNvSpPr txBox="1"/>
          <p:nvPr/>
        </p:nvSpPr>
        <p:spPr>
          <a:xfrm>
            <a:off x="10362070" y="945756"/>
            <a:ext cx="1664417" cy="400110"/>
          </a:xfrm>
          <a:prstGeom prst="rect">
            <a:avLst/>
          </a:prstGeom>
          <a:noFill/>
        </p:spPr>
        <p:txBody>
          <a:bodyPr wrap="square" rtlCol="0">
            <a:spAutoFit/>
          </a:bodyPr>
          <a:lstStyle/>
          <a:p>
            <a:r>
              <a:rPr lang="tr-TR" sz="2000" b="1" dirty="0"/>
              <a:t>COUNTER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ECEB575-446C-7DF5-AE8A-E0572F2EDA37}"/>
                  </a:ext>
                </a:extLst>
              </p:cNvPr>
              <p:cNvSpPr txBox="1"/>
              <p:nvPr/>
            </p:nvSpPr>
            <p:spPr>
              <a:xfrm>
                <a:off x="4718958" y="1130422"/>
                <a:ext cx="2586927" cy="430887"/>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𝒒</m:t>
                      </m:r>
                      <m:r>
                        <a:rPr lang="tr-TR" sz="2800" b="1" i="1" smtClean="0">
                          <a:solidFill>
                            <a:schemeClr val="tx1"/>
                          </a:solidFill>
                          <a:latin typeface="Cambria Math" panose="02040503050406030204" pitchFamily="18" charset="0"/>
                        </a:rPr>
                        <m:t>=</m:t>
                      </m:r>
                      <m:r>
                        <a:rPr lang="tr-TR" sz="2800" b="1" i="1">
                          <a:solidFill>
                            <a:schemeClr val="tx1"/>
                          </a:solidFill>
                          <a:latin typeface="Cambria Math" panose="02040503050406030204" pitchFamily="18" charset="0"/>
                        </a:rPr>
                        <m:t>𝑼</m:t>
                      </m:r>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𝑨</m:t>
                      </m:r>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smtClean="0">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𝑻</m:t>
                          </m:r>
                        </m:e>
                        <m:sub>
                          <m:r>
                            <a:rPr lang="tr-TR" sz="2800" b="1" i="1" smtClean="0">
                              <a:solidFill>
                                <a:schemeClr val="tx1"/>
                              </a:solidFill>
                              <a:latin typeface="Cambria Math" panose="02040503050406030204" pitchFamily="18" charset="0"/>
                              <a:ea typeface="Cambria Math" panose="02040503050406030204" pitchFamily="18" charset="0"/>
                            </a:rPr>
                            <m:t>𝒍𝒎</m:t>
                          </m:r>
                        </m:sub>
                      </m:sSub>
                    </m:oMath>
                  </m:oMathPara>
                </a14:m>
                <a:endParaRPr lang="tr-TR" sz="2800" b="1" dirty="0">
                  <a:solidFill>
                    <a:schemeClr val="tx1"/>
                  </a:solidFill>
                </a:endParaRPr>
              </a:p>
            </p:txBody>
          </p:sp>
        </mc:Choice>
        <mc:Fallback xmlns="">
          <p:sp>
            <p:nvSpPr>
              <p:cNvPr id="18" name="TextBox 17">
                <a:extLst>
                  <a:ext uri="{FF2B5EF4-FFF2-40B4-BE49-F238E27FC236}">
                    <a16:creationId xmlns:a16="http://schemas.microsoft.com/office/drawing/2014/main" id="{8ECEB575-446C-7DF5-AE8A-E0572F2EDA37}"/>
                  </a:ext>
                </a:extLst>
              </p:cNvPr>
              <p:cNvSpPr txBox="1">
                <a:spLocks noRot="1" noChangeAspect="1" noMove="1" noResize="1" noEditPoints="1" noAdjustHandles="1" noChangeArrowheads="1" noChangeShapeType="1" noTextEdit="1"/>
              </p:cNvSpPr>
              <p:nvPr/>
            </p:nvSpPr>
            <p:spPr>
              <a:xfrm>
                <a:off x="4718958" y="1130422"/>
                <a:ext cx="2586927" cy="430887"/>
              </a:xfrm>
              <a:prstGeom prst="rect">
                <a:avLst/>
              </a:prstGeom>
              <a:blipFill>
                <a:blip r:embed="rId11"/>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224565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9516654" cy="707886"/>
          </a:xfrm>
          <a:prstGeom prst="rect">
            <a:avLst/>
          </a:prstGeom>
          <a:noFill/>
        </p:spPr>
        <p:txBody>
          <a:bodyPr wrap="square" rtlCol="0">
            <a:spAutoFit/>
          </a:bodyPr>
          <a:lstStyle/>
          <a:p>
            <a:r>
              <a:rPr lang="tr-TR" sz="4000" b="1" dirty="0"/>
              <a:t>SPECIAL OPERATING CONDITIONS</a:t>
            </a:r>
          </a:p>
        </p:txBody>
      </p:sp>
      <p:pic>
        <p:nvPicPr>
          <p:cNvPr id="3" name="Picture 2">
            <a:extLst>
              <a:ext uri="{FF2B5EF4-FFF2-40B4-BE49-F238E27FC236}">
                <a16:creationId xmlns:a16="http://schemas.microsoft.com/office/drawing/2014/main" id="{BBF80682-28B4-23DD-7D26-62DAE19EF64D}"/>
              </a:ext>
            </a:extLst>
          </p:cNvPr>
          <p:cNvPicPr>
            <a:picLocks noChangeAspect="1"/>
          </p:cNvPicPr>
          <p:nvPr/>
        </p:nvPicPr>
        <p:blipFill>
          <a:blip r:embed="rId3"/>
          <a:stretch>
            <a:fillRect/>
          </a:stretch>
        </p:blipFill>
        <p:spPr>
          <a:xfrm>
            <a:off x="2568491" y="1013749"/>
            <a:ext cx="7045961" cy="3164954"/>
          </a:xfrm>
          <a:prstGeom prst="rect">
            <a:avLst/>
          </a:prstGeom>
          <a:ln>
            <a:solidFill>
              <a:schemeClr val="tx1"/>
            </a:solidFill>
          </a:ln>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1F55D3E-981B-54D3-3603-3405D45EDE41}"/>
                  </a:ext>
                </a:extLst>
              </p:cNvPr>
              <p:cNvSpPr txBox="1"/>
              <p:nvPr/>
            </p:nvSpPr>
            <p:spPr>
              <a:xfrm>
                <a:off x="677964" y="5374763"/>
                <a:ext cx="2314480" cy="469487"/>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a:latin typeface="Cambria Math" panose="02040503050406030204" pitchFamily="18" charset="0"/>
                              <a:ea typeface="Cambria Math" panose="02040503050406030204" pitchFamily="18" charset="0"/>
                            </a:rPr>
                            <m:t>𝒉</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𝒉</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𝒄</m:t>
                          </m:r>
                        </m:e>
                        <m:sub>
                          <m:r>
                            <a:rPr lang="tr-TR" sz="2800" b="1" i="1" smtClean="0">
                              <a:latin typeface="Cambria Math" panose="02040503050406030204" pitchFamily="18" charset="0"/>
                            </a:rPr>
                            <m:t>𝒑</m:t>
                          </m:r>
                          <m:r>
                            <a:rPr lang="tr-TR" sz="2800" b="1" i="1" smtClean="0">
                              <a:latin typeface="Cambria Math" panose="02040503050406030204" pitchFamily="18" charset="0"/>
                            </a:rPr>
                            <m:t>,</m:t>
                          </m:r>
                          <m:r>
                            <a:rPr lang="tr-TR" sz="2800" b="1" i="1">
                              <a:latin typeface="Cambria Math" panose="02040503050406030204" pitchFamily="18" charset="0"/>
                            </a:rPr>
                            <m:t>𝒉</m:t>
                          </m:r>
                        </m:sub>
                      </m:sSub>
                    </m:oMath>
                  </m:oMathPara>
                </a14:m>
                <a:endParaRPr lang="tr-TR" sz="2800" b="1" dirty="0"/>
              </a:p>
            </p:txBody>
          </p:sp>
        </mc:Choice>
        <mc:Fallback xmlns="">
          <p:sp>
            <p:nvSpPr>
              <p:cNvPr id="6" name="TextBox 5">
                <a:extLst>
                  <a:ext uri="{FF2B5EF4-FFF2-40B4-BE49-F238E27FC236}">
                    <a16:creationId xmlns:a16="http://schemas.microsoft.com/office/drawing/2014/main" id="{F1F55D3E-981B-54D3-3603-3405D45EDE41}"/>
                  </a:ext>
                </a:extLst>
              </p:cNvPr>
              <p:cNvSpPr txBox="1">
                <a:spLocks noRot="1" noChangeAspect="1" noMove="1" noResize="1" noEditPoints="1" noAdjustHandles="1" noChangeArrowheads="1" noChangeShapeType="1" noTextEdit="1"/>
              </p:cNvSpPr>
              <p:nvPr/>
            </p:nvSpPr>
            <p:spPr>
              <a:xfrm>
                <a:off x="677964" y="5374763"/>
                <a:ext cx="2314480" cy="469487"/>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C9B6F5C-1D96-4A0D-6D94-11A8C3224824}"/>
                  </a:ext>
                </a:extLst>
              </p:cNvPr>
              <p:cNvSpPr txBox="1"/>
              <p:nvPr/>
            </p:nvSpPr>
            <p:spPr>
              <a:xfrm>
                <a:off x="677964" y="6086253"/>
                <a:ext cx="2218300" cy="469487"/>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smtClean="0">
                              <a:latin typeface="Cambria Math" panose="02040503050406030204" pitchFamily="18" charset="0"/>
                              <a:ea typeface="Cambria Math" panose="02040503050406030204" pitchFamily="18" charset="0"/>
                            </a:rPr>
                            <m:t>𝒄</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𝒄</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𝒄</m:t>
                          </m:r>
                        </m:e>
                        <m:sub>
                          <m:r>
                            <a:rPr lang="tr-TR" sz="2800" b="1" i="1" smtClean="0">
                              <a:latin typeface="Cambria Math" panose="02040503050406030204" pitchFamily="18" charset="0"/>
                            </a:rPr>
                            <m:t>𝒑</m:t>
                          </m:r>
                          <m:r>
                            <a:rPr lang="tr-TR" sz="2800" b="1" i="1" smtClean="0">
                              <a:latin typeface="Cambria Math" panose="02040503050406030204" pitchFamily="18" charset="0"/>
                            </a:rPr>
                            <m:t>,</m:t>
                          </m:r>
                          <m:r>
                            <a:rPr lang="tr-TR" sz="2800" b="1" i="1" smtClean="0">
                              <a:latin typeface="Cambria Math" panose="02040503050406030204" pitchFamily="18" charset="0"/>
                            </a:rPr>
                            <m:t>𝒄</m:t>
                          </m:r>
                        </m:sub>
                      </m:sSub>
                    </m:oMath>
                  </m:oMathPara>
                </a14:m>
                <a:endParaRPr lang="tr-TR" sz="2800" b="1" dirty="0"/>
              </a:p>
            </p:txBody>
          </p:sp>
        </mc:Choice>
        <mc:Fallback xmlns="">
          <p:sp>
            <p:nvSpPr>
              <p:cNvPr id="8" name="TextBox 7">
                <a:extLst>
                  <a:ext uri="{FF2B5EF4-FFF2-40B4-BE49-F238E27FC236}">
                    <a16:creationId xmlns:a16="http://schemas.microsoft.com/office/drawing/2014/main" id="{6C9B6F5C-1D96-4A0D-6D94-11A8C3224824}"/>
                  </a:ext>
                </a:extLst>
              </p:cNvPr>
              <p:cNvSpPr txBox="1">
                <a:spLocks noRot="1" noChangeAspect="1" noMove="1" noResize="1" noEditPoints="1" noAdjustHandles="1" noChangeArrowheads="1" noChangeShapeType="1" noTextEdit="1"/>
              </p:cNvSpPr>
              <p:nvPr/>
            </p:nvSpPr>
            <p:spPr>
              <a:xfrm>
                <a:off x="677964" y="6086253"/>
                <a:ext cx="2218300" cy="469487"/>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10" name="TextBox 9">
            <a:extLst>
              <a:ext uri="{FF2B5EF4-FFF2-40B4-BE49-F238E27FC236}">
                <a16:creationId xmlns:a16="http://schemas.microsoft.com/office/drawing/2014/main" id="{60A46AA9-1A66-253B-F4A2-E3330FE02EC6}"/>
              </a:ext>
            </a:extLst>
          </p:cNvPr>
          <p:cNvSpPr txBox="1"/>
          <p:nvPr/>
        </p:nvSpPr>
        <p:spPr>
          <a:xfrm>
            <a:off x="2686768" y="4663272"/>
            <a:ext cx="4783393" cy="461665"/>
          </a:xfrm>
          <a:prstGeom prst="rect">
            <a:avLst/>
          </a:prstGeom>
          <a:noFill/>
        </p:spPr>
        <p:txBody>
          <a:bodyPr wrap="square">
            <a:spAutoFit/>
          </a:bodyPr>
          <a:lstStyle/>
          <a:p>
            <a:pPr algn="ctr"/>
            <a:r>
              <a:rPr lang="tr-TR" sz="2400" b="1" dirty="0"/>
              <a:t>Single Stream Heat Exchanger</a:t>
            </a:r>
          </a:p>
        </p:txBody>
      </p:sp>
      <p:sp>
        <p:nvSpPr>
          <p:cNvPr id="11" name="Right Brace 10">
            <a:extLst>
              <a:ext uri="{FF2B5EF4-FFF2-40B4-BE49-F238E27FC236}">
                <a16:creationId xmlns:a16="http://schemas.microsoft.com/office/drawing/2014/main" id="{D432A299-2B70-579C-621A-740B00C2F089}"/>
              </a:ext>
            </a:extLst>
          </p:cNvPr>
          <p:cNvSpPr/>
          <p:nvPr/>
        </p:nvSpPr>
        <p:spPr>
          <a:xfrm rot="5400000">
            <a:off x="4720764" y="2170681"/>
            <a:ext cx="432619" cy="4500613"/>
          </a:xfrm>
          <a:prstGeom prst="rightBrace">
            <a:avLst>
              <a:gd name="adj1" fmla="val 15606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4" name="Right Brace 13">
            <a:extLst>
              <a:ext uri="{FF2B5EF4-FFF2-40B4-BE49-F238E27FC236}">
                <a16:creationId xmlns:a16="http://schemas.microsoft.com/office/drawing/2014/main" id="{7CC7070A-64CD-6A07-4268-A2811D89351F}"/>
              </a:ext>
            </a:extLst>
          </p:cNvPr>
          <p:cNvSpPr/>
          <p:nvPr/>
        </p:nvSpPr>
        <p:spPr>
          <a:xfrm rot="5400000">
            <a:off x="8341221" y="3436856"/>
            <a:ext cx="432620" cy="1968265"/>
          </a:xfrm>
          <a:prstGeom prst="rightBrace">
            <a:avLst>
              <a:gd name="adj1" fmla="val 156060"/>
              <a:gd name="adj2" fmla="val 50000"/>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5" name="TextBox 14">
            <a:extLst>
              <a:ext uri="{FF2B5EF4-FFF2-40B4-BE49-F238E27FC236}">
                <a16:creationId xmlns:a16="http://schemas.microsoft.com/office/drawing/2014/main" id="{BA220DD9-8456-3F3F-DAD8-39D943C38E7B}"/>
              </a:ext>
            </a:extLst>
          </p:cNvPr>
          <p:cNvSpPr txBox="1"/>
          <p:nvPr/>
        </p:nvSpPr>
        <p:spPr>
          <a:xfrm>
            <a:off x="7187380" y="4637297"/>
            <a:ext cx="2961968" cy="461665"/>
          </a:xfrm>
          <a:prstGeom prst="rect">
            <a:avLst/>
          </a:prstGeom>
          <a:noFill/>
        </p:spPr>
        <p:txBody>
          <a:bodyPr wrap="square">
            <a:spAutoFit/>
          </a:bodyPr>
          <a:lstStyle/>
          <a:p>
            <a:pPr algn="ctr"/>
            <a:r>
              <a:rPr lang="tr-TR" sz="2400" b="1" dirty="0">
                <a:solidFill>
                  <a:srgbClr val="0000FF"/>
                </a:solidFill>
              </a:rPr>
              <a:t>L’Hospital’s rule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2647FAD-B65E-77B3-5882-5339461DE1AB}"/>
                  </a:ext>
                </a:extLst>
              </p:cNvPr>
              <p:cNvSpPr txBox="1"/>
              <p:nvPr/>
            </p:nvSpPr>
            <p:spPr>
              <a:xfrm>
                <a:off x="6685302" y="5316137"/>
                <a:ext cx="1776192" cy="430887"/>
              </a:xfrm>
              <a:prstGeom prst="rect">
                <a:avLst/>
              </a:prstGeom>
              <a:noFill/>
              <a:ln>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a:solidFill>
                                <a:schemeClr val="tx1"/>
                              </a:solidFill>
                              <a:latin typeface="Cambria Math" panose="02040503050406030204" pitchFamily="18" charset="0"/>
                              <a:ea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𝑻</m:t>
                          </m:r>
                        </m:e>
                        <m:sub>
                          <m:r>
                            <a:rPr lang="tr-TR" sz="2800" b="1" i="1" smtClean="0">
                              <a:solidFill>
                                <a:schemeClr val="tx1"/>
                              </a:solidFill>
                              <a:latin typeface="Cambria Math" panose="02040503050406030204" pitchFamily="18" charset="0"/>
                              <a:ea typeface="Cambria Math" panose="02040503050406030204" pitchFamily="18" charset="0"/>
                            </a:rPr>
                            <m:t>𝟏</m:t>
                          </m:r>
                        </m:sub>
                      </m:sSub>
                      <m:r>
                        <a:rPr lang="tr-TR" sz="2800" b="1" i="1" smtClean="0">
                          <a:solidFill>
                            <a:schemeClr val="tx1"/>
                          </a:solidFill>
                          <a:latin typeface="Cambria Math" panose="02040503050406030204" pitchFamily="18" charset="0"/>
                        </a:rPr>
                        <m:t>=</m:t>
                      </m:r>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𝟐</m:t>
                          </m:r>
                        </m:sub>
                      </m:sSub>
                    </m:oMath>
                  </m:oMathPara>
                </a14:m>
                <a:endParaRPr lang="tr-TR" sz="2800" b="1" dirty="0">
                  <a:solidFill>
                    <a:schemeClr val="tx1"/>
                  </a:solidFill>
                </a:endParaRPr>
              </a:p>
            </p:txBody>
          </p:sp>
        </mc:Choice>
        <mc:Fallback xmlns="">
          <p:sp>
            <p:nvSpPr>
              <p:cNvPr id="16" name="TextBox 15">
                <a:extLst>
                  <a:ext uri="{FF2B5EF4-FFF2-40B4-BE49-F238E27FC236}">
                    <a16:creationId xmlns:a16="http://schemas.microsoft.com/office/drawing/2014/main" id="{22647FAD-B65E-77B3-5882-5339461DE1AB}"/>
                  </a:ext>
                </a:extLst>
              </p:cNvPr>
              <p:cNvSpPr txBox="1">
                <a:spLocks noRot="1" noChangeAspect="1" noMove="1" noResize="1" noEditPoints="1" noAdjustHandles="1" noChangeArrowheads="1" noChangeShapeType="1" noTextEdit="1"/>
              </p:cNvSpPr>
              <p:nvPr/>
            </p:nvSpPr>
            <p:spPr>
              <a:xfrm>
                <a:off x="6685302" y="5316137"/>
                <a:ext cx="1776192" cy="430887"/>
              </a:xfrm>
              <a:prstGeom prst="rect">
                <a:avLst/>
              </a:prstGeom>
              <a:blipFill>
                <a:blip r:embed="rId6"/>
                <a:stretch>
                  <a:fillRect/>
                </a:stretch>
              </a:blipFill>
              <a:ln>
                <a:solidFill>
                  <a:srgbClr val="0000FF"/>
                </a:solidFill>
              </a:ln>
            </p:spPr>
            <p:txBody>
              <a:bodyPr/>
              <a:lstStyle/>
              <a:p>
                <a:r>
                  <a:rPr lang="tr-TR">
                    <a:noFill/>
                  </a:rPr>
                  <a:t> </a:t>
                </a:r>
              </a:p>
            </p:txBody>
          </p:sp>
        </mc:Fallback>
      </mc:AlternateContent>
      <p:cxnSp>
        <p:nvCxnSpPr>
          <p:cNvPr id="18" name="Straight Arrow Connector 17">
            <a:extLst>
              <a:ext uri="{FF2B5EF4-FFF2-40B4-BE49-F238E27FC236}">
                <a16:creationId xmlns:a16="http://schemas.microsoft.com/office/drawing/2014/main" id="{0D4E42CB-114E-738E-1895-B429DFA59D85}"/>
              </a:ext>
            </a:extLst>
          </p:cNvPr>
          <p:cNvCxnSpPr/>
          <p:nvPr/>
        </p:nvCxnSpPr>
        <p:spPr>
          <a:xfrm>
            <a:off x="8557531" y="5531580"/>
            <a:ext cx="452283"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A053FCC-6807-A980-2C12-048545C97611}"/>
                  </a:ext>
                </a:extLst>
              </p:cNvPr>
              <p:cNvSpPr txBox="1"/>
              <p:nvPr/>
            </p:nvSpPr>
            <p:spPr>
              <a:xfrm>
                <a:off x="9116982" y="5316137"/>
                <a:ext cx="3037370" cy="430887"/>
              </a:xfrm>
              <a:prstGeom prst="rect">
                <a:avLst/>
              </a:prstGeom>
              <a:noFill/>
              <a:ln>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𝒍𝒎</m:t>
                          </m:r>
                        </m:sub>
                      </m:sSub>
                      <m:r>
                        <a:rPr lang="tr-TR" sz="2800" b="1" i="1" smtClean="0">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a:solidFill>
                                <a:schemeClr val="tx1"/>
                              </a:solidFill>
                              <a:latin typeface="Cambria Math" panose="02040503050406030204" pitchFamily="18" charset="0"/>
                              <a:ea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𝑻</m:t>
                          </m:r>
                        </m:e>
                        <m:sub>
                          <m:r>
                            <a:rPr lang="tr-TR" sz="2800" b="1" i="1" smtClean="0">
                              <a:solidFill>
                                <a:schemeClr val="tx1"/>
                              </a:solidFill>
                              <a:latin typeface="Cambria Math" panose="02040503050406030204" pitchFamily="18" charset="0"/>
                              <a:ea typeface="Cambria Math" panose="02040503050406030204" pitchFamily="18" charset="0"/>
                            </a:rPr>
                            <m:t>𝟏</m:t>
                          </m:r>
                        </m:sub>
                      </m:sSub>
                      <m:r>
                        <a:rPr lang="tr-TR" sz="2800" b="1" i="1" smtClean="0">
                          <a:solidFill>
                            <a:schemeClr val="tx1"/>
                          </a:solidFill>
                          <a:latin typeface="Cambria Math" panose="02040503050406030204" pitchFamily="18" charset="0"/>
                        </a:rPr>
                        <m:t>=</m:t>
                      </m:r>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𝟐</m:t>
                          </m:r>
                        </m:sub>
                      </m:sSub>
                    </m:oMath>
                  </m:oMathPara>
                </a14:m>
                <a:endParaRPr lang="tr-TR" sz="2800" b="1" dirty="0">
                  <a:solidFill>
                    <a:schemeClr val="tx1"/>
                  </a:solidFill>
                </a:endParaRPr>
              </a:p>
            </p:txBody>
          </p:sp>
        </mc:Choice>
        <mc:Fallback xmlns="">
          <p:sp>
            <p:nvSpPr>
              <p:cNvPr id="19" name="TextBox 18">
                <a:extLst>
                  <a:ext uri="{FF2B5EF4-FFF2-40B4-BE49-F238E27FC236}">
                    <a16:creationId xmlns:a16="http://schemas.microsoft.com/office/drawing/2014/main" id="{BA053FCC-6807-A980-2C12-048545C97611}"/>
                  </a:ext>
                </a:extLst>
              </p:cNvPr>
              <p:cNvSpPr txBox="1">
                <a:spLocks noRot="1" noChangeAspect="1" noMove="1" noResize="1" noEditPoints="1" noAdjustHandles="1" noChangeArrowheads="1" noChangeShapeType="1" noTextEdit="1"/>
              </p:cNvSpPr>
              <p:nvPr/>
            </p:nvSpPr>
            <p:spPr>
              <a:xfrm>
                <a:off x="9116982" y="5316137"/>
                <a:ext cx="3037370" cy="430887"/>
              </a:xfrm>
              <a:prstGeom prst="rect">
                <a:avLst/>
              </a:prstGeom>
              <a:blipFill>
                <a:blip r:embed="rId7"/>
                <a:stretch>
                  <a:fillRect/>
                </a:stretch>
              </a:blipFill>
              <a:ln>
                <a:solidFill>
                  <a:srgbClr val="0000FF"/>
                </a:solidFill>
              </a:ln>
            </p:spPr>
            <p:txBody>
              <a:bodyPr/>
              <a:lstStyle/>
              <a:p>
                <a:r>
                  <a:rPr lang="tr-TR">
                    <a:noFill/>
                  </a:rPr>
                  <a:t> </a:t>
                </a:r>
              </a:p>
            </p:txBody>
          </p:sp>
        </mc:Fallback>
      </mc:AlternateContent>
    </p:spTree>
    <p:extLst>
      <p:ext uri="{BB962C8B-B14F-4D97-AF65-F5344CB8AC3E}">
        <p14:creationId xmlns:p14="http://schemas.microsoft.com/office/powerpoint/2010/main" val="1198358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4535788" cy="707886"/>
          </a:xfrm>
          <a:prstGeom prst="rect">
            <a:avLst/>
          </a:prstGeom>
          <a:noFill/>
        </p:spPr>
        <p:txBody>
          <a:bodyPr wrap="square" rtlCol="0">
            <a:spAutoFit/>
          </a:bodyPr>
          <a:lstStyle/>
          <a:p>
            <a:r>
              <a:rPr lang="tr-TR" sz="4000" b="1" dirty="0"/>
              <a:t>EXAMPLE-1</a:t>
            </a:r>
          </a:p>
        </p:txBody>
      </p:sp>
      <p:sp>
        <p:nvSpPr>
          <p:cNvPr id="2" name="TextBox 1">
            <a:extLst>
              <a:ext uri="{FF2B5EF4-FFF2-40B4-BE49-F238E27FC236}">
                <a16:creationId xmlns:a16="http://schemas.microsoft.com/office/drawing/2014/main" id="{9CFF86A3-D3B4-60F2-A8E5-1E190516FDE6}"/>
              </a:ext>
            </a:extLst>
          </p:cNvPr>
          <p:cNvSpPr txBox="1"/>
          <p:nvPr/>
        </p:nvSpPr>
        <p:spPr>
          <a:xfrm>
            <a:off x="217281" y="983050"/>
            <a:ext cx="11679750" cy="3599255"/>
          </a:xfrm>
          <a:prstGeom prst="rect">
            <a:avLst/>
          </a:prstGeom>
          <a:noFill/>
        </p:spPr>
        <p:txBody>
          <a:bodyPr wrap="square">
            <a:spAutoFit/>
          </a:bodyPr>
          <a:lstStyle/>
          <a:p>
            <a:pPr algn="just">
              <a:lnSpc>
                <a:spcPct val="120000"/>
              </a:lnSpc>
            </a:pPr>
            <a:r>
              <a:rPr lang="tr-TR" sz="2400" b="1" dirty="0"/>
              <a:t>Consider a shell-and-tube heat exchanger that will be constructed from a </a:t>
            </a:r>
            <a:r>
              <a:rPr lang="tr-TR" sz="2400" b="1" dirty="0">
                <a:solidFill>
                  <a:srgbClr val="0000FF"/>
                </a:solidFill>
              </a:rPr>
              <a:t>0.0254 m O.D (outer diameter) </a:t>
            </a:r>
            <a:r>
              <a:rPr lang="tr-TR" sz="2400" b="1" dirty="0"/>
              <a:t>tube to cool </a:t>
            </a:r>
            <a:r>
              <a:rPr lang="tr-TR" sz="2400" b="1" dirty="0">
                <a:solidFill>
                  <a:srgbClr val="0000FF"/>
                </a:solidFill>
              </a:rPr>
              <a:t>6.93 kg/s</a:t>
            </a:r>
            <a:r>
              <a:rPr lang="tr-TR" sz="2400" b="1" dirty="0"/>
              <a:t> of a 95% ethyl alcohol solution (</a:t>
            </a:r>
            <a:r>
              <a:rPr lang="tr-TR" sz="2400" b="1" dirty="0">
                <a:solidFill>
                  <a:srgbClr val="0000FF"/>
                </a:solidFill>
              </a:rPr>
              <a:t>cp=3810 J/kg-K</a:t>
            </a:r>
            <a:r>
              <a:rPr lang="tr-TR" sz="2400" b="1" dirty="0"/>
              <a:t>) </a:t>
            </a:r>
            <a:r>
              <a:rPr lang="tr-TR" sz="2400" b="1" dirty="0">
                <a:solidFill>
                  <a:srgbClr val="0000FF"/>
                </a:solidFill>
              </a:rPr>
              <a:t>from 66 to 42°C</a:t>
            </a:r>
            <a:r>
              <a:rPr lang="tr-TR" sz="2400" b="1" dirty="0"/>
              <a:t>, using </a:t>
            </a:r>
            <a:r>
              <a:rPr lang="tr-TR" sz="2400" b="1" dirty="0">
                <a:solidFill>
                  <a:srgbClr val="FF0000"/>
                </a:solidFill>
              </a:rPr>
              <a:t>6.30 kg/s of water </a:t>
            </a:r>
            <a:r>
              <a:rPr lang="tr-TR" sz="2400" b="1" dirty="0"/>
              <a:t>available at </a:t>
            </a:r>
            <a:r>
              <a:rPr lang="tr-TR" sz="2400" b="1" dirty="0">
                <a:solidFill>
                  <a:srgbClr val="FF0000"/>
                </a:solidFill>
              </a:rPr>
              <a:t>10°C (cp=4187 J/kg-K). </a:t>
            </a:r>
            <a:r>
              <a:rPr lang="tr-TR" sz="2400" b="1" dirty="0"/>
              <a:t>In the heat exchanger, </a:t>
            </a:r>
            <a:r>
              <a:rPr lang="tr-TR" sz="2400" b="1" i="1" dirty="0"/>
              <a:t>72 tubes will be used</a:t>
            </a:r>
            <a:r>
              <a:rPr lang="tr-TR" sz="2400" b="1" dirty="0"/>
              <a:t>. Assume that the </a:t>
            </a:r>
            <a:r>
              <a:rPr lang="tr-TR" sz="2400" b="1" dirty="0">
                <a:solidFill>
                  <a:schemeClr val="accent2"/>
                </a:solidFill>
              </a:rPr>
              <a:t>overall coefficient of heat transfer based on the outer-tube area</a:t>
            </a:r>
            <a:r>
              <a:rPr lang="tr-TR" sz="2400" b="1" dirty="0">
                <a:solidFill>
                  <a:srgbClr val="FFC000"/>
                </a:solidFill>
              </a:rPr>
              <a:t> </a:t>
            </a:r>
            <a:r>
              <a:rPr lang="tr-TR" sz="2400" b="1" dirty="0"/>
              <a:t>is </a:t>
            </a:r>
            <a:r>
              <a:rPr lang="tr-TR" sz="2400" b="1" dirty="0">
                <a:solidFill>
                  <a:schemeClr val="accent2"/>
                </a:solidFill>
              </a:rPr>
              <a:t>568 W/m</a:t>
            </a:r>
            <a:r>
              <a:rPr lang="tr-TR" sz="2400" b="1" baseline="30000" dirty="0">
                <a:solidFill>
                  <a:schemeClr val="accent2"/>
                </a:solidFill>
              </a:rPr>
              <a:t>2</a:t>
            </a:r>
            <a:r>
              <a:rPr lang="tr-TR" sz="2400" b="1" dirty="0">
                <a:solidFill>
                  <a:schemeClr val="accent2"/>
                </a:solidFill>
              </a:rPr>
              <a:t>K</a:t>
            </a:r>
            <a:r>
              <a:rPr lang="tr-TR" sz="2400" b="1" dirty="0"/>
              <a:t>. Calculate the </a:t>
            </a:r>
            <a:r>
              <a:rPr lang="tr-TR" sz="2400" b="1" dirty="0">
                <a:solidFill>
                  <a:srgbClr val="FF0066"/>
                </a:solidFill>
              </a:rPr>
              <a:t>surface area </a:t>
            </a:r>
            <a:r>
              <a:rPr lang="tr-TR" sz="2400" b="1" dirty="0"/>
              <a:t>and the </a:t>
            </a:r>
            <a:r>
              <a:rPr lang="tr-TR" sz="2400" b="1" dirty="0">
                <a:solidFill>
                  <a:srgbClr val="FF0066"/>
                </a:solidFill>
              </a:rPr>
              <a:t>length of the heat exchanger </a:t>
            </a:r>
            <a:r>
              <a:rPr lang="tr-TR" sz="2400" b="1" dirty="0"/>
              <a:t>for each of the following arrangements:</a:t>
            </a:r>
          </a:p>
          <a:p>
            <a:pPr marL="457200" indent="-457200" algn="just">
              <a:lnSpc>
                <a:spcPct val="120000"/>
              </a:lnSpc>
              <a:buAutoNum type="alphaLcParenBoth"/>
            </a:pPr>
            <a:r>
              <a:rPr lang="tr-TR" sz="2400" b="1" dirty="0"/>
              <a:t>Parallel-flow </a:t>
            </a:r>
          </a:p>
          <a:p>
            <a:pPr marL="457200" indent="-457200" algn="just">
              <a:lnSpc>
                <a:spcPct val="120000"/>
              </a:lnSpc>
              <a:buAutoNum type="alphaLcParenBoth"/>
            </a:pPr>
            <a:r>
              <a:rPr lang="tr-TR" sz="2400" b="1" dirty="0"/>
              <a:t>Counter-flow</a:t>
            </a:r>
          </a:p>
        </p:txBody>
      </p:sp>
      <p:sp>
        <p:nvSpPr>
          <p:cNvPr id="3" name="TextBox 2">
            <a:extLst>
              <a:ext uri="{FF2B5EF4-FFF2-40B4-BE49-F238E27FC236}">
                <a16:creationId xmlns:a16="http://schemas.microsoft.com/office/drawing/2014/main" id="{17AD8CE5-AD8F-78CB-301C-786AF8ACC699}"/>
              </a:ext>
            </a:extLst>
          </p:cNvPr>
          <p:cNvSpPr txBox="1"/>
          <p:nvPr/>
        </p:nvSpPr>
        <p:spPr>
          <a:xfrm>
            <a:off x="6096000" y="4727025"/>
            <a:ext cx="3539612" cy="461665"/>
          </a:xfrm>
          <a:prstGeom prst="rect">
            <a:avLst/>
          </a:prstGeom>
          <a:noFill/>
        </p:spPr>
        <p:txBody>
          <a:bodyPr wrap="square" rtlCol="0">
            <a:spAutoFit/>
          </a:bodyPr>
          <a:lstStyle/>
          <a:p>
            <a:r>
              <a:rPr lang="tr-TR" sz="2400" b="1" u="sng" dirty="0"/>
              <a:t>Cold Stream (water)</a:t>
            </a:r>
          </a:p>
        </p:txBody>
      </p:sp>
      <p:sp>
        <p:nvSpPr>
          <p:cNvPr id="6" name="TextBox 5">
            <a:extLst>
              <a:ext uri="{FF2B5EF4-FFF2-40B4-BE49-F238E27FC236}">
                <a16:creationId xmlns:a16="http://schemas.microsoft.com/office/drawing/2014/main" id="{C69ABD50-3047-B213-1097-2BC76DC05781}"/>
              </a:ext>
            </a:extLst>
          </p:cNvPr>
          <p:cNvSpPr txBox="1"/>
          <p:nvPr/>
        </p:nvSpPr>
        <p:spPr>
          <a:xfrm>
            <a:off x="76303" y="4727025"/>
            <a:ext cx="4935793" cy="461665"/>
          </a:xfrm>
          <a:prstGeom prst="rect">
            <a:avLst/>
          </a:prstGeom>
          <a:noFill/>
        </p:spPr>
        <p:txBody>
          <a:bodyPr wrap="square" rtlCol="0">
            <a:spAutoFit/>
          </a:bodyPr>
          <a:lstStyle/>
          <a:p>
            <a:r>
              <a:rPr lang="tr-TR" sz="2400" b="1" u="sng" dirty="0"/>
              <a:t>Hot Stream (Ethyl alcohol solution)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73D47B-BA74-2895-FA3E-A38B11F4589A}"/>
                  </a:ext>
                </a:extLst>
              </p:cNvPr>
              <p:cNvSpPr txBox="1"/>
              <p:nvPr/>
            </p:nvSpPr>
            <p:spPr>
              <a:xfrm>
                <a:off x="687962" y="5271586"/>
                <a:ext cx="1631216"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𝒊</m:t>
                          </m:r>
                        </m:sub>
                      </m:sSub>
                      <m:r>
                        <a:rPr lang="tr-TR" sz="2400" b="1" i="1" smtClean="0">
                          <a:latin typeface="Cambria Math" panose="02040503050406030204" pitchFamily="18" charset="0"/>
                        </a:rPr>
                        <m:t>=</m:t>
                      </m:r>
                      <m:r>
                        <a:rPr lang="tr-TR" sz="2400" b="1" i="1" smtClean="0">
                          <a:latin typeface="Cambria Math" panose="02040503050406030204" pitchFamily="18" charset="0"/>
                        </a:rPr>
                        <m:t>𝟔𝟔</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8" name="TextBox 7">
                <a:extLst>
                  <a:ext uri="{FF2B5EF4-FFF2-40B4-BE49-F238E27FC236}">
                    <a16:creationId xmlns:a16="http://schemas.microsoft.com/office/drawing/2014/main" id="{2173D47B-BA74-2895-FA3E-A38B11F4589A}"/>
                  </a:ext>
                </a:extLst>
              </p:cNvPr>
              <p:cNvSpPr txBox="1">
                <a:spLocks noRot="1" noChangeAspect="1" noMove="1" noResize="1" noEditPoints="1" noAdjustHandles="1" noChangeArrowheads="1" noChangeShapeType="1" noTextEdit="1"/>
              </p:cNvSpPr>
              <p:nvPr/>
            </p:nvSpPr>
            <p:spPr>
              <a:xfrm>
                <a:off x="687962" y="5271586"/>
                <a:ext cx="1631216" cy="385555"/>
              </a:xfrm>
              <a:prstGeom prst="rect">
                <a:avLst/>
              </a:prstGeom>
              <a:blipFill>
                <a:blip r:embed="rId3"/>
                <a:stretch>
                  <a:fillRect l="-3717" r="-3346"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4B1FD41-91BC-BE59-70D3-4C1C2E22CD51}"/>
                  </a:ext>
                </a:extLst>
              </p:cNvPr>
              <p:cNvSpPr txBox="1"/>
              <p:nvPr/>
            </p:nvSpPr>
            <p:spPr>
              <a:xfrm>
                <a:off x="2723240" y="5275824"/>
                <a:ext cx="1677703"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𝒐</m:t>
                          </m:r>
                        </m:sub>
                      </m:sSub>
                      <m:r>
                        <a:rPr lang="tr-TR" sz="2400" b="1" i="1" smtClean="0">
                          <a:latin typeface="Cambria Math" panose="02040503050406030204" pitchFamily="18" charset="0"/>
                        </a:rPr>
                        <m:t>=</m:t>
                      </m:r>
                      <m:r>
                        <a:rPr lang="tr-TR" sz="2400" b="1" i="1" smtClean="0">
                          <a:latin typeface="Cambria Math" panose="02040503050406030204" pitchFamily="18" charset="0"/>
                        </a:rPr>
                        <m:t>𝟒𝟐</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9" name="TextBox 8">
                <a:extLst>
                  <a:ext uri="{FF2B5EF4-FFF2-40B4-BE49-F238E27FC236}">
                    <a16:creationId xmlns:a16="http://schemas.microsoft.com/office/drawing/2014/main" id="{A4B1FD41-91BC-BE59-70D3-4C1C2E22CD51}"/>
                  </a:ext>
                </a:extLst>
              </p:cNvPr>
              <p:cNvSpPr txBox="1">
                <a:spLocks noRot="1" noChangeAspect="1" noMove="1" noResize="1" noEditPoints="1" noAdjustHandles="1" noChangeArrowheads="1" noChangeShapeType="1" noTextEdit="1"/>
              </p:cNvSpPr>
              <p:nvPr/>
            </p:nvSpPr>
            <p:spPr>
              <a:xfrm>
                <a:off x="2723240" y="5275824"/>
                <a:ext cx="1677703" cy="385555"/>
              </a:xfrm>
              <a:prstGeom prst="rect">
                <a:avLst/>
              </a:prstGeom>
              <a:blipFill>
                <a:blip r:embed="rId4"/>
                <a:stretch>
                  <a:fillRect l="-3610" r="-3249" b="-10606"/>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8DDDAAB-A16F-0667-A22D-A57303E9345B}"/>
                  </a:ext>
                </a:extLst>
              </p:cNvPr>
              <p:cNvSpPr txBox="1"/>
              <p:nvPr/>
            </p:nvSpPr>
            <p:spPr>
              <a:xfrm>
                <a:off x="287211" y="5828375"/>
                <a:ext cx="2031967" cy="70147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acc>
                            <m:accPr>
                              <m:chr m:val="̇"/>
                              <m:ctrlPr>
                                <a:rPr lang="tr-TR" sz="2400" b="1" i="1" smtClean="0">
                                  <a:latin typeface="Cambria Math" panose="02040503050406030204" pitchFamily="18" charset="0"/>
                                </a:rPr>
                              </m:ctrlPr>
                            </m:accPr>
                            <m:e>
                              <m:r>
                                <a:rPr lang="tr-TR" sz="2400" b="1" i="1" smtClean="0">
                                  <a:latin typeface="Cambria Math" panose="02040503050406030204" pitchFamily="18" charset="0"/>
                                </a:rPr>
                                <m:t>𝒎</m:t>
                              </m:r>
                            </m:e>
                          </m:acc>
                        </m:e>
                        <m:sub>
                          <m:r>
                            <a:rPr lang="tr-TR" sz="2400" b="1" i="1" smtClean="0">
                              <a:latin typeface="Cambria Math" panose="02040503050406030204" pitchFamily="18" charset="0"/>
                            </a:rPr>
                            <m:t>𝒉</m:t>
                          </m:r>
                        </m:sub>
                      </m:sSub>
                      <m:r>
                        <a:rPr lang="tr-TR" sz="2400" b="1" i="1" smtClean="0">
                          <a:latin typeface="Cambria Math" panose="02040503050406030204" pitchFamily="18" charset="0"/>
                        </a:rPr>
                        <m:t>=</m:t>
                      </m:r>
                      <m:r>
                        <a:rPr lang="tr-TR" sz="2400" b="1" i="1" smtClean="0">
                          <a:latin typeface="Cambria Math" panose="02040503050406030204" pitchFamily="18" charset="0"/>
                        </a:rPr>
                        <m:t>𝟔</m:t>
                      </m:r>
                      <m:r>
                        <a:rPr lang="tr-TR" sz="2400" b="1" i="1" smtClean="0">
                          <a:latin typeface="Cambria Math" panose="02040503050406030204" pitchFamily="18" charset="0"/>
                        </a:rPr>
                        <m:t>.</m:t>
                      </m:r>
                      <m:r>
                        <a:rPr lang="tr-TR" sz="2400" b="1" i="1" smtClean="0">
                          <a:latin typeface="Cambria Math" panose="02040503050406030204" pitchFamily="18" charset="0"/>
                        </a:rPr>
                        <m:t>𝟗𝟑</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𝒌𝒈</m:t>
                          </m:r>
                        </m:num>
                        <m:den>
                          <m:r>
                            <a:rPr lang="tr-TR" sz="2400" b="1" i="1" smtClean="0">
                              <a:latin typeface="Cambria Math" panose="02040503050406030204" pitchFamily="18" charset="0"/>
                            </a:rPr>
                            <m:t>𝒔</m:t>
                          </m:r>
                        </m:den>
                      </m:f>
                    </m:oMath>
                  </m:oMathPara>
                </a14:m>
                <a:endParaRPr lang="tr-TR" b="1" dirty="0"/>
              </a:p>
            </p:txBody>
          </p:sp>
        </mc:Choice>
        <mc:Fallback xmlns="">
          <p:sp>
            <p:nvSpPr>
              <p:cNvPr id="10" name="TextBox 9">
                <a:extLst>
                  <a:ext uri="{FF2B5EF4-FFF2-40B4-BE49-F238E27FC236}">
                    <a16:creationId xmlns:a16="http://schemas.microsoft.com/office/drawing/2014/main" id="{68DDDAAB-A16F-0667-A22D-A57303E9345B}"/>
                  </a:ext>
                </a:extLst>
              </p:cNvPr>
              <p:cNvSpPr txBox="1">
                <a:spLocks noRot="1" noChangeAspect="1" noMove="1" noResize="1" noEditPoints="1" noAdjustHandles="1" noChangeArrowheads="1" noChangeShapeType="1" noTextEdit="1"/>
              </p:cNvSpPr>
              <p:nvPr/>
            </p:nvSpPr>
            <p:spPr>
              <a:xfrm>
                <a:off x="287211" y="5828375"/>
                <a:ext cx="2031967" cy="701474"/>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F0B27B5-DDA0-0A03-6204-A1BBC1A7D449}"/>
                  </a:ext>
                </a:extLst>
              </p:cNvPr>
              <p:cNvSpPr txBox="1"/>
              <p:nvPr/>
            </p:nvSpPr>
            <p:spPr>
              <a:xfrm>
                <a:off x="2544199" y="5828375"/>
                <a:ext cx="2461571" cy="75616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acc>
                            <m:accPr>
                              <m:chr m:val="̇"/>
                              <m:ctrlPr>
                                <a:rPr lang="tr-TR" sz="2400" b="1" i="1" smtClean="0">
                                  <a:latin typeface="Cambria Math" panose="02040503050406030204" pitchFamily="18" charset="0"/>
                                </a:rPr>
                              </m:ctrlPr>
                            </m:accPr>
                            <m:e>
                              <m:r>
                                <a:rPr lang="tr-TR" sz="2400" b="1" i="1" smtClean="0">
                                  <a:latin typeface="Cambria Math" panose="02040503050406030204" pitchFamily="18" charset="0"/>
                                </a:rPr>
                                <m:t>𝒄</m:t>
                              </m:r>
                            </m:e>
                          </m:acc>
                        </m:e>
                        <m:sub>
                          <m:r>
                            <a:rPr lang="tr-TR" sz="2400" b="1" i="1" smtClean="0">
                              <a:latin typeface="Cambria Math" panose="02040503050406030204" pitchFamily="18" charset="0"/>
                            </a:rPr>
                            <m:t>𝒑</m:t>
                          </m:r>
                          <m:r>
                            <a:rPr lang="tr-TR" sz="2400" b="1" i="1" smtClean="0">
                              <a:latin typeface="Cambria Math" panose="02040503050406030204" pitchFamily="18" charset="0"/>
                            </a:rPr>
                            <m:t>,</m:t>
                          </m:r>
                          <m:r>
                            <a:rPr lang="tr-TR" sz="2400" b="1" i="1" smtClean="0">
                              <a:latin typeface="Cambria Math" panose="02040503050406030204" pitchFamily="18" charset="0"/>
                            </a:rPr>
                            <m:t>𝒉</m:t>
                          </m:r>
                        </m:sub>
                      </m:sSub>
                      <m:r>
                        <a:rPr lang="tr-TR" sz="2400" b="1" i="1" smtClean="0">
                          <a:latin typeface="Cambria Math" panose="02040503050406030204" pitchFamily="18" charset="0"/>
                        </a:rPr>
                        <m:t>=</m:t>
                      </m:r>
                      <m:r>
                        <a:rPr lang="tr-TR" sz="2400" b="1" i="1" smtClean="0">
                          <a:latin typeface="Cambria Math" panose="02040503050406030204" pitchFamily="18" charset="0"/>
                        </a:rPr>
                        <m:t>𝟑𝟖𝟏𝟎</m:t>
                      </m:r>
                      <m:r>
                        <a:rPr lang="tr-TR" sz="2400" b="1" i="1" smtClean="0">
                          <a:latin typeface="Cambria Math" panose="02040503050406030204" pitchFamily="18" charset="0"/>
                        </a:rPr>
                        <m:t> </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𝑱</m:t>
                          </m:r>
                        </m:num>
                        <m:den>
                          <m:r>
                            <a:rPr lang="tr-TR" sz="2400" b="1" i="1" smtClean="0">
                              <a:latin typeface="Cambria Math" panose="02040503050406030204" pitchFamily="18" charset="0"/>
                            </a:rPr>
                            <m:t>𝒌𝒈𝑲</m:t>
                          </m:r>
                        </m:den>
                      </m:f>
                    </m:oMath>
                  </m:oMathPara>
                </a14:m>
                <a:endParaRPr lang="tr-TR" b="1" dirty="0"/>
              </a:p>
            </p:txBody>
          </p:sp>
        </mc:Choice>
        <mc:Fallback xmlns="">
          <p:sp>
            <p:nvSpPr>
              <p:cNvPr id="11" name="TextBox 10">
                <a:extLst>
                  <a:ext uri="{FF2B5EF4-FFF2-40B4-BE49-F238E27FC236}">
                    <a16:creationId xmlns:a16="http://schemas.microsoft.com/office/drawing/2014/main" id="{7F0B27B5-DDA0-0A03-6204-A1BBC1A7D449}"/>
                  </a:ext>
                </a:extLst>
              </p:cNvPr>
              <p:cNvSpPr txBox="1">
                <a:spLocks noRot="1" noChangeAspect="1" noMove="1" noResize="1" noEditPoints="1" noAdjustHandles="1" noChangeArrowheads="1" noChangeShapeType="1" noTextEdit="1"/>
              </p:cNvSpPr>
              <p:nvPr/>
            </p:nvSpPr>
            <p:spPr>
              <a:xfrm>
                <a:off x="2544199" y="5828375"/>
                <a:ext cx="2461571" cy="756169"/>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D400272-BBAA-54BB-0D3C-02D3A2AD3DAF}"/>
                  </a:ext>
                </a:extLst>
              </p:cNvPr>
              <p:cNvSpPr txBox="1"/>
              <p:nvPr/>
            </p:nvSpPr>
            <p:spPr>
              <a:xfrm>
                <a:off x="5732662" y="5801023"/>
                <a:ext cx="2003112" cy="70147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acc>
                            <m:accPr>
                              <m:chr m:val="̇"/>
                              <m:ctrlPr>
                                <a:rPr lang="tr-TR" sz="2400" b="1" i="1" smtClean="0">
                                  <a:latin typeface="Cambria Math" panose="02040503050406030204" pitchFamily="18" charset="0"/>
                                </a:rPr>
                              </m:ctrlPr>
                            </m:accPr>
                            <m:e>
                              <m:r>
                                <a:rPr lang="tr-TR" sz="2400" b="1" i="1" smtClean="0">
                                  <a:latin typeface="Cambria Math" panose="02040503050406030204" pitchFamily="18" charset="0"/>
                                </a:rPr>
                                <m:t>𝒎</m:t>
                              </m:r>
                            </m:e>
                          </m:acc>
                        </m:e>
                        <m:sub>
                          <m:r>
                            <a:rPr lang="tr-TR" sz="2400" b="1" i="1" smtClean="0">
                              <a:latin typeface="Cambria Math" panose="02040503050406030204" pitchFamily="18" charset="0"/>
                            </a:rPr>
                            <m:t>𝒄</m:t>
                          </m:r>
                        </m:sub>
                      </m:sSub>
                      <m:r>
                        <a:rPr lang="tr-TR" sz="2400" b="1" i="1" smtClean="0">
                          <a:latin typeface="Cambria Math" panose="02040503050406030204" pitchFamily="18" charset="0"/>
                        </a:rPr>
                        <m:t>=</m:t>
                      </m:r>
                      <m:r>
                        <a:rPr lang="tr-TR" sz="2400" b="1" i="1" smtClean="0">
                          <a:latin typeface="Cambria Math" panose="02040503050406030204" pitchFamily="18" charset="0"/>
                        </a:rPr>
                        <m:t>𝟔</m:t>
                      </m:r>
                      <m:r>
                        <a:rPr lang="tr-TR" sz="2400" b="1" i="1" smtClean="0">
                          <a:latin typeface="Cambria Math" panose="02040503050406030204" pitchFamily="18" charset="0"/>
                        </a:rPr>
                        <m:t>.</m:t>
                      </m:r>
                      <m:r>
                        <a:rPr lang="tr-TR" sz="2400" b="1" i="1" smtClean="0">
                          <a:latin typeface="Cambria Math" panose="02040503050406030204" pitchFamily="18" charset="0"/>
                        </a:rPr>
                        <m:t>𝟑𝟎</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𝒌𝒈</m:t>
                          </m:r>
                        </m:num>
                        <m:den>
                          <m:r>
                            <a:rPr lang="tr-TR" sz="2400" b="1" i="1" smtClean="0">
                              <a:latin typeface="Cambria Math" panose="02040503050406030204" pitchFamily="18" charset="0"/>
                            </a:rPr>
                            <m:t>𝒔</m:t>
                          </m:r>
                        </m:den>
                      </m:f>
                    </m:oMath>
                  </m:oMathPara>
                </a14:m>
                <a:endParaRPr lang="tr-TR" b="1" dirty="0"/>
              </a:p>
            </p:txBody>
          </p:sp>
        </mc:Choice>
        <mc:Fallback xmlns="">
          <p:sp>
            <p:nvSpPr>
              <p:cNvPr id="12" name="TextBox 11">
                <a:extLst>
                  <a:ext uri="{FF2B5EF4-FFF2-40B4-BE49-F238E27FC236}">
                    <a16:creationId xmlns:a16="http://schemas.microsoft.com/office/drawing/2014/main" id="{AD400272-BBAA-54BB-0D3C-02D3A2AD3DAF}"/>
                  </a:ext>
                </a:extLst>
              </p:cNvPr>
              <p:cNvSpPr txBox="1">
                <a:spLocks noRot="1" noChangeAspect="1" noMove="1" noResize="1" noEditPoints="1" noAdjustHandles="1" noChangeArrowheads="1" noChangeShapeType="1" noTextEdit="1"/>
              </p:cNvSpPr>
              <p:nvPr/>
            </p:nvSpPr>
            <p:spPr>
              <a:xfrm>
                <a:off x="5732662" y="5801023"/>
                <a:ext cx="2003112" cy="701474"/>
              </a:xfrm>
              <a:prstGeom prst="rect">
                <a:avLst/>
              </a:prstGeom>
              <a:blipFill>
                <a:blip r:embed="rId7"/>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0AA126F-7035-FE41-577C-1606C6A11A21}"/>
                  </a:ext>
                </a:extLst>
              </p:cNvPr>
              <p:cNvSpPr txBox="1"/>
              <p:nvPr/>
            </p:nvSpPr>
            <p:spPr>
              <a:xfrm>
                <a:off x="6734218" y="5302079"/>
                <a:ext cx="1602362"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𝒊</m:t>
                          </m:r>
                        </m:sub>
                      </m:sSub>
                      <m:r>
                        <a:rPr lang="tr-TR" sz="2400" b="1" i="1" smtClean="0">
                          <a:latin typeface="Cambria Math" panose="02040503050406030204" pitchFamily="18" charset="0"/>
                        </a:rPr>
                        <m:t>=</m:t>
                      </m:r>
                      <m:r>
                        <a:rPr lang="tr-TR" sz="2400" b="1" i="1" smtClean="0">
                          <a:latin typeface="Cambria Math" panose="02040503050406030204" pitchFamily="18" charset="0"/>
                        </a:rPr>
                        <m:t>𝟏𝟎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13" name="TextBox 12">
                <a:extLst>
                  <a:ext uri="{FF2B5EF4-FFF2-40B4-BE49-F238E27FC236}">
                    <a16:creationId xmlns:a16="http://schemas.microsoft.com/office/drawing/2014/main" id="{E0AA126F-7035-FE41-577C-1606C6A11A21}"/>
                  </a:ext>
                </a:extLst>
              </p:cNvPr>
              <p:cNvSpPr txBox="1">
                <a:spLocks noRot="1" noChangeAspect="1" noMove="1" noResize="1" noEditPoints="1" noAdjustHandles="1" noChangeArrowheads="1" noChangeShapeType="1" noTextEdit="1"/>
              </p:cNvSpPr>
              <p:nvPr/>
            </p:nvSpPr>
            <p:spPr>
              <a:xfrm>
                <a:off x="6734218" y="5302079"/>
                <a:ext cx="1602362" cy="385555"/>
              </a:xfrm>
              <a:prstGeom prst="rect">
                <a:avLst/>
              </a:prstGeom>
              <a:blipFill>
                <a:blip r:embed="rId8"/>
                <a:stretch>
                  <a:fillRect l="-3774" r="-3019" b="-1076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0247C58-D2ED-5944-6E8C-AF0063732976}"/>
                  </a:ext>
                </a:extLst>
              </p:cNvPr>
              <p:cNvSpPr txBox="1"/>
              <p:nvPr/>
            </p:nvSpPr>
            <p:spPr>
              <a:xfrm>
                <a:off x="7865806" y="5746328"/>
                <a:ext cx="2432717" cy="75616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acc>
                            <m:accPr>
                              <m:chr m:val="̇"/>
                              <m:ctrlPr>
                                <a:rPr lang="tr-TR" sz="2400" b="1" i="1" smtClean="0">
                                  <a:latin typeface="Cambria Math" panose="02040503050406030204" pitchFamily="18" charset="0"/>
                                </a:rPr>
                              </m:ctrlPr>
                            </m:accPr>
                            <m:e>
                              <m:r>
                                <a:rPr lang="tr-TR" sz="2400" b="1" i="1" smtClean="0">
                                  <a:latin typeface="Cambria Math" panose="02040503050406030204" pitchFamily="18" charset="0"/>
                                </a:rPr>
                                <m:t>𝒄</m:t>
                              </m:r>
                            </m:e>
                          </m:acc>
                        </m:e>
                        <m:sub>
                          <m:r>
                            <a:rPr lang="tr-TR" sz="2400" b="1" i="1" smtClean="0">
                              <a:latin typeface="Cambria Math" panose="02040503050406030204" pitchFamily="18" charset="0"/>
                            </a:rPr>
                            <m:t>𝒑</m:t>
                          </m:r>
                          <m:r>
                            <a:rPr lang="tr-TR" sz="2400" b="1" i="1" smtClean="0">
                              <a:latin typeface="Cambria Math" panose="02040503050406030204" pitchFamily="18" charset="0"/>
                            </a:rPr>
                            <m:t>,</m:t>
                          </m:r>
                          <m:r>
                            <a:rPr lang="tr-TR" sz="2400" b="1" i="1" smtClean="0">
                              <a:latin typeface="Cambria Math" panose="02040503050406030204" pitchFamily="18" charset="0"/>
                            </a:rPr>
                            <m:t>𝒄</m:t>
                          </m:r>
                        </m:sub>
                      </m:sSub>
                      <m:r>
                        <a:rPr lang="tr-TR" sz="2400" b="1" i="1" smtClean="0">
                          <a:latin typeface="Cambria Math" panose="02040503050406030204" pitchFamily="18" charset="0"/>
                        </a:rPr>
                        <m:t>=</m:t>
                      </m:r>
                      <m:r>
                        <a:rPr lang="tr-TR" sz="2400" b="1" i="1" smtClean="0">
                          <a:latin typeface="Cambria Math" panose="02040503050406030204" pitchFamily="18" charset="0"/>
                        </a:rPr>
                        <m:t>𝟒𝟏𝟖𝟕</m:t>
                      </m:r>
                      <m:r>
                        <a:rPr lang="tr-TR" sz="2400" b="1" i="1" smtClean="0">
                          <a:latin typeface="Cambria Math" panose="02040503050406030204" pitchFamily="18" charset="0"/>
                        </a:rPr>
                        <m:t> </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𝑱</m:t>
                          </m:r>
                        </m:num>
                        <m:den>
                          <m:r>
                            <a:rPr lang="tr-TR" sz="2400" b="1" i="1" smtClean="0">
                              <a:latin typeface="Cambria Math" panose="02040503050406030204" pitchFamily="18" charset="0"/>
                            </a:rPr>
                            <m:t>𝒌𝒈𝑲</m:t>
                          </m:r>
                        </m:den>
                      </m:f>
                    </m:oMath>
                  </m:oMathPara>
                </a14:m>
                <a:endParaRPr lang="tr-TR" b="1" dirty="0"/>
              </a:p>
            </p:txBody>
          </p:sp>
        </mc:Choice>
        <mc:Fallback xmlns="">
          <p:sp>
            <p:nvSpPr>
              <p:cNvPr id="14" name="TextBox 13">
                <a:extLst>
                  <a:ext uri="{FF2B5EF4-FFF2-40B4-BE49-F238E27FC236}">
                    <a16:creationId xmlns:a16="http://schemas.microsoft.com/office/drawing/2014/main" id="{20247C58-D2ED-5944-6E8C-AF0063732976}"/>
                  </a:ext>
                </a:extLst>
              </p:cNvPr>
              <p:cNvSpPr txBox="1">
                <a:spLocks noRot="1" noChangeAspect="1" noMove="1" noResize="1" noEditPoints="1" noAdjustHandles="1" noChangeArrowheads="1" noChangeShapeType="1" noTextEdit="1"/>
              </p:cNvSpPr>
              <p:nvPr/>
            </p:nvSpPr>
            <p:spPr>
              <a:xfrm>
                <a:off x="7865806" y="5746328"/>
                <a:ext cx="2432717" cy="756169"/>
              </a:xfrm>
              <a:prstGeom prst="rect">
                <a:avLst/>
              </a:prstGeom>
              <a:blipFill>
                <a:blip r:embed="rId9"/>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525719E-38EB-B4C6-20A1-6C02CEE192AF}"/>
                  </a:ext>
                </a:extLst>
              </p:cNvPr>
              <p:cNvSpPr txBox="1"/>
              <p:nvPr/>
            </p:nvSpPr>
            <p:spPr>
              <a:xfrm>
                <a:off x="10000461" y="4612154"/>
                <a:ext cx="1974258" cy="691408"/>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𝑼</m:t>
                      </m:r>
                      <m:r>
                        <a:rPr lang="tr-TR" sz="2400" b="1" i="1" smtClean="0">
                          <a:latin typeface="Cambria Math" panose="02040503050406030204" pitchFamily="18" charset="0"/>
                        </a:rPr>
                        <m:t>=</m:t>
                      </m:r>
                      <m:r>
                        <a:rPr lang="tr-TR" sz="2400" b="1" i="1" smtClean="0">
                          <a:latin typeface="Cambria Math" panose="02040503050406030204" pitchFamily="18" charset="0"/>
                        </a:rPr>
                        <m:t>𝟓𝟔𝟖</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𝑾</m:t>
                          </m:r>
                        </m:num>
                        <m:den>
                          <m:sSup>
                            <m:sSupPr>
                              <m:ctrlPr>
                                <a:rPr lang="tr-TR" sz="2400" b="1" i="1" smtClean="0">
                                  <a:latin typeface="Cambria Math" panose="02040503050406030204" pitchFamily="18" charset="0"/>
                                </a:rPr>
                              </m:ctrlPr>
                            </m:sSupPr>
                            <m:e>
                              <m:r>
                                <a:rPr lang="tr-TR" sz="2400" b="1" i="1" smtClean="0">
                                  <a:latin typeface="Cambria Math" panose="02040503050406030204" pitchFamily="18" charset="0"/>
                                </a:rPr>
                                <m:t>𝒎</m:t>
                              </m:r>
                            </m:e>
                            <m:sup>
                              <m:r>
                                <a:rPr lang="tr-TR" sz="2400" b="1" i="1" smtClean="0">
                                  <a:latin typeface="Cambria Math" panose="02040503050406030204" pitchFamily="18" charset="0"/>
                                </a:rPr>
                                <m:t>𝟐</m:t>
                              </m:r>
                            </m:sup>
                          </m:sSup>
                          <m:r>
                            <a:rPr lang="tr-TR" sz="2400" b="1" i="1" smtClean="0">
                              <a:latin typeface="Cambria Math" panose="02040503050406030204" pitchFamily="18" charset="0"/>
                            </a:rPr>
                            <m:t>𝑲</m:t>
                          </m:r>
                        </m:den>
                      </m:f>
                    </m:oMath>
                  </m:oMathPara>
                </a14:m>
                <a:endParaRPr lang="tr-TR" b="1" dirty="0"/>
              </a:p>
            </p:txBody>
          </p:sp>
        </mc:Choice>
        <mc:Fallback xmlns="">
          <p:sp>
            <p:nvSpPr>
              <p:cNvPr id="15" name="TextBox 14">
                <a:extLst>
                  <a:ext uri="{FF2B5EF4-FFF2-40B4-BE49-F238E27FC236}">
                    <a16:creationId xmlns:a16="http://schemas.microsoft.com/office/drawing/2014/main" id="{6525719E-38EB-B4C6-20A1-6C02CEE192AF}"/>
                  </a:ext>
                </a:extLst>
              </p:cNvPr>
              <p:cNvSpPr txBox="1">
                <a:spLocks noRot="1" noChangeAspect="1" noMove="1" noResize="1" noEditPoints="1" noAdjustHandles="1" noChangeArrowheads="1" noChangeShapeType="1" noTextEdit="1"/>
              </p:cNvSpPr>
              <p:nvPr/>
            </p:nvSpPr>
            <p:spPr>
              <a:xfrm>
                <a:off x="10000461" y="4612154"/>
                <a:ext cx="1974258" cy="691408"/>
              </a:xfrm>
              <a:prstGeom prst="rect">
                <a:avLst/>
              </a:prstGeom>
              <a:blipFill>
                <a:blip r:embed="rId10"/>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46088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5229790" cy="707886"/>
          </a:xfrm>
          <a:prstGeom prst="rect">
            <a:avLst/>
          </a:prstGeom>
          <a:noFill/>
        </p:spPr>
        <p:txBody>
          <a:bodyPr wrap="square" rtlCol="0">
            <a:spAutoFit/>
          </a:bodyPr>
          <a:lstStyle/>
          <a:p>
            <a:r>
              <a:rPr lang="tr-TR" sz="4000" b="1" dirty="0"/>
              <a:t>EXAMPLE-1-Solution</a:t>
            </a:r>
          </a:p>
        </p:txBody>
      </p:sp>
      <p:sp>
        <p:nvSpPr>
          <p:cNvPr id="6" name="TextBox 5">
            <a:extLst>
              <a:ext uri="{FF2B5EF4-FFF2-40B4-BE49-F238E27FC236}">
                <a16:creationId xmlns:a16="http://schemas.microsoft.com/office/drawing/2014/main" id="{9768CF10-7401-4720-54E2-8CB3DFFAA01B}"/>
              </a:ext>
            </a:extLst>
          </p:cNvPr>
          <p:cNvSpPr txBox="1"/>
          <p:nvPr/>
        </p:nvSpPr>
        <p:spPr>
          <a:xfrm>
            <a:off x="217281" y="1022554"/>
            <a:ext cx="11483106" cy="830997"/>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t>The heat transfer rate may be obtained from the overall energy balance for the hot fluid: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A0689D2-FCD1-2F16-0F97-281EE997EB69}"/>
                  </a:ext>
                </a:extLst>
              </p:cNvPr>
              <p:cNvSpPr txBox="1"/>
              <p:nvPr/>
            </p:nvSpPr>
            <p:spPr>
              <a:xfrm>
                <a:off x="624145" y="2052899"/>
                <a:ext cx="6837321" cy="500330"/>
              </a:xfrm>
              <a:prstGeom prst="rect">
                <a:avLst/>
              </a:prstGeom>
              <a:noFill/>
              <a:ln>
                <a:solidFill>
                  <a:schemeClr val="tx1"/>
                </a:solidFill>
              </a:ln>
            </p:spPr>
            <p:txBody>
              <a:bodyPr wrap="none" lIns="0" tIns="0" rIns="0" bIns="0" rtlCol="0">
                <a:spAutoFit/>
              </a:bodyPr>
              <a:lstStyle/>
              <a:p>
                <a:r>
                  <a:rPr lang="tr-TR" sz="2800" b="1" dirty="0"/>
                  <a:t>Q</a:t>
                </a:r>
                <a14:m>
                  <m:oMath xmlns:m="http://schemas.openxmlformats.org/officeDocument/2006/math">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𝒉</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𝒄</m:t>
                        </m:r>
                      </m:e>
                      <m:sub>
                        <m:r>
                          <a:rPr lang="tr-TR" sz="2800" b="1" i="1" smtClean="0">
                            <a:latin typeface="Cambria Math" panose="02040503050406030204" pitchFamily="18" charset="0"/>
                          </a:rPr>
                          <m:t>𝒑</m:t>
                        </m:r>
                        <m:r>
                          <a:rPr lang="tr-TR" sz="2800" b="1" i="1" smtClean="0">
                            <a:latin typeface="Cambria Math" panose="02040503050406030204" pitchFamily="18" charset="0"/>
                          </a:rPr>
                          <m:t>,</m:t>
                        </m:r>
                        <m:r>
                          <a:rPr lang="tr-TR" sz="2800" b="1" i="1">
                            <a:latin typeface="Cambria Math" panose="02040503050406030204" pitchFamily="18" charset="0"/>
                          </a:rPr>
                          <m:t>𝒉</m:t>
                        </m:r>
                      </m:sub>
                    </m:sSub>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𝒉</m:t>
                        </m:r>
                      </m:sub>
                    </m:sSub>
                    <m:r>
                      <a:rPr lang="tr-TR" sz="2800" b="1" i="1" smtClean="0">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𝒎</m:t>
                            </m:r>
                          </m:e>
                        </m:acc>
                      </m:e>
                      <m:sub>
                        <m:r>
                          <a:rPr lang="tr-TR" sz="2800" b="1" i="1">
                            <a:latin typeface="Cambria Math" panose="02040503050406030204" pitchFamily="18" charset="0"/>
                          </a:rPr>
                          <m:t>𝒉</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𝒄</m:t>
                        </m:r>
                      </m:e>
                      <m:sub>
                        <m:r>
                          <a:rPr lang="tr-TR" sz="2800" b="1" i="1">
                            <a:latin typeface="Cambria Math" panose="02040503050406030204" pitchFamily="18" charset="0"/>
                          </a:rPr>
                          <m:t>𝒑</m:t>
                        </m:r>
                        <m:r>
                          <a:rPr lang="tr-TR" sz="2800" b="1" i="1">
                            <a:latin typeface="Cambria Math" panose="02040503050406030204" pitchFamily="18" charset="0"/>
                          </a:rPr>
                          <m:t>,</m:t>
                        </m:r>
                        <m:r>
                          <a:rPr lang="tr-TR" sz="2800" b="1" i="1">
                            <a:latin typeface="Cambria Math" panose="02040503050406030204" pitchFamily="18" charset="0"/>
                          </a:rPr>
                          <m:t>𝒉</m:t>
                        </m:r>
                      </m:sub>
                    </m:sSub>
                    <m:r>
                      <a:rPr lang="tr-TR" sz="2800" b="1" i="1">
                        <a:latin typeface="Cambria Math" panose="02040503050406030204" pitchFamily="18" charset="0"/>
                        <a:ea typeface="Cambria Math" panose="02040503050406030204" pitchFamily="18" charset="0"/>
                      </a:rPr>
                      <m:t>∙</m:t>
                    </m:r>
                    <m:d>
                      <m:dPr>
                        <m:ctrlPr>
                          <a:rPr lang="tr-TR" sz="2800" b="1" i="1" smtClean="0">
                            <a:latin typeface="Cambria Math" panose="02040503050406030204" pitchFamily="18" charset="0"/>
                            <a:ea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a:latin typeface="Cambria Math" panose="02040503050406030204" pitchFamily="18" charset="0"/>
                              </a:rPr>
                              <m:t>𝟏</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𝒉</m:t>
                            </m:r>
                            <m:r>
                              <a:rPr lang="tr-TR" sz="2800" b="1" i="1">
                                <a:latin typeface="Cambria Math" panose="02040503050406030204" pitchFamily="18" charset="0"/>
                              </a:rPr>
                              <m:t>,</m:t>
                            </m:r>
                            <m:r>
                              <a:rPr lang="tr-TR" sz="2800" b="1" i="1" smtClean="0">
                                <a:latin typeface="Cambria Math" panose="02040503050406030204" pitchFamily="18" charset="0"/>
                              </a:rPr>
                              <m:t>𝟐</m:t>
                            </m:r>
                          </m:sub>
                        </m:sSub>
                      </m:e>
                    </m:d>
                  </m:oMath>
                </a14:m>
                <a:endParaRPr lang="tr-TR" sz="2800" b="1" dirty="0"/>
              </a:p>
            </p:txBody>
          </p:sp>
        </mc:Choice>
        <mc:Fallback xmlns="">
          <p:sp>
            <p:nvSpPr>
              <p:cNvPr id="8" name="TextBox 7">
                <a:extLst>
                  <a:ext uri="{FF2B5EF4-FFF2-40B4-BE49-F238E27FC236}">
                    <a16:creationId xmlns:a16="http://schemas.microsoft.com/office/drawing/2014/main" id="{AA0689D2-FCD1-2F16-0F97-281EE997EB69}"/>
                  </a:ext>
                </a:extLst>
              </p:cNvPr>
              <p:cNvSpPr txBox="1">
                <a:spLocks noRot="1" noChangeAspect="1" noMove="1" noResize="1" noEditPoints="1" noAdjustHandles="1" noChangeArrowheads="1" noChangeShapeType="1" noTextEdit="1"/>
              </p:cNvSpPr>
              <p:nvPr/>
            </p:nvSpPr>
            <p:spPr>
              <a:xfrm>
                <a:off x="624145" y="2052899"/>
                <a:ext cx="6837321" cy="500330"/>
              </a:xfrm>
              <a:prstGeom prst="rect">
                <a:avLst/>
              </a:prstGeom>
              <a:blipFill>
                <a:blip r:embed="rId3"/>
                <a:stretch>
                  <a:fillRect l="-3025" t="-15476" b="-30952"/>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5799163-F96E-2CE3-B84D-322A516080C1}"/>
                  </a:ext>
                </a:extLst>
              </p:cNvPr>
              <p:cNvSpPr txBox="1"/>
              <p:nvPr/>
            </p:nvSpPr>
            <p:spPr>
              <a:xfrm>
                <a:off x="624145" y="2928670"/>
                <a:ext cx="4389087" cy="430887"/>
              </a:xfrm>
              <a:prstGeom prst="rect">
                <a:avLst/>
              </a:prstGeom>
              <a:noFill/>
              <a:ln>
                <a:solidFill>
                  <a:schemeClr val="tx1"/>
                </a:solidFill>
              </a:ln>
            </p:spPr>
            <p:txBody>
              <a:bodyPr wrap="none" lIns="0" tIns="0" rIns="0" bIns="0" rtlCol="0">
                <a:spAutoFit/>
              </a:bodyPr>
              <a:lstStyle/>
              <a:p>
                <a:r>
                  <a:rPr lang="tr-TR" sz="2800" b="1" dirty="0"/>
                  <a:t>Q</a:t>
                </a:r>
                <a14:m>
                  <m:oMath xmlns:m="http://schemas.openxmlformats.org/officeDocument/2006/math">
                    <m:r>
                      <a:rPr lang="tr-TR" sz="2800" b="1" i="1" smtClean="0">
                        <a:latin typeface="Cambria Math" panose="02040503050406030204" pitchFamily="18" charset="0"/>
                      </a:rPr>
                      <m:t>=</m:t>
                    </m:r>
                    <m:r>
                      <a:rPr lang="tr-TR" sz="2800" b="1" i="1" smtClean="0">
                        <a:latin typeface="Cambria Math" panose="02040503050406030204" pitchFamily="18" charset="0"/>
                      </a:rPr>
                      <m:t>𝟔</m:t>
                    </m:r>
                    <m:r>
                      <a:rPr lang="tr-TR" sz="2800" b="1" i="1" smtClean="0">
                        <a:latin typeface="Cambria Math" panose="02040503050406030204" pitchFamily="18" charset="0"/>
                      </a:rPr>
                      <m:t>.</m:t>
                    </m:r>
                    <m:r>
                      <a:rPr lang="tr-TR" sz="2800" b="1" i="1" smtClean="0">
                        <a:latin typeface="Cambria Math" panose="02040503050406030204" pitchFamily="18" charset="0"/>
                      </a:rPr>
                      <m:t>𝟗𝟑</m:t>
                    </m:r>
                    <m:r>
                      <a:rPr lang="tr-TR" sz="2800" b="1" i="1">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rPr>
                      <m:t>𝟑𝟖𝟏𝟎</m:t>
                    </m:r>
                    <m:r>
                      <a:rPr lang="tr-TR" sz="2800" b="1" i="1">
                        <a:latin typeface="Cambria Math" panose="02040503050406030204" pitchFamily="18" charset="0"/>
                        <a:ea typeface="Cambria Math" panose="02040503050406030204" pitchFamily="18" charset="0"/>
                      </a:rPr>
                      <m:t>∙</m:t>
                    </m:r>
                    <m:d>
                      <m:dPr>
                        <m:ctrlPr>
                          <a:rPr lang="tr-TR" sz="2800" b="1" i="1" smtClean="0">
                            <a:latin typeface="Cambria Math" panose="02040503050406030204" pitchFamily="18" charset="0"/>
                            <a:ea typeface="Cambria Math" panose="02040503050406030204" pitchFamily="18" charset="0"/>
                          </a:rPr>
                        </m:ctrlPr>
                      </m:dPr>
                      <m:e>
                        <m:r>
                          <a:rPr lang="tr-TR" sz="2800" b="1" i="1" smtClean="0">
                            <a:latin typeface="Cambria Math" panose="02040503050406030204" pitchFamily="18" charset="0"/>
                          </a:rPr>
                          <m:t>𝟔𝟔</m:t>
                        </m:r>
                        <m:r>
                          <a:rPr lang="tr-TR" sz="2800" b="1" i="1">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rPr>
                          <m:t>𝟒𝟐</m:t>
                        </m:r>
                      </m:e>
                    </m:d>
                  </m:oMath>
                </a14:m>
                <a:endParaRPr lang="tr-TR" sz="2800" b="1" dirty="0"/>
              </a:p>
            </p:txBody>
          </p:sp>
        </mc:Choice>
        <mc:Fallback xmlns="">
          <p:sp>
            <p:nvSpPr>
              <p:cNvPr id="9" name="TextBox 8">
                <a:extLst>
                  <a:ext uri="{FF2B5EF4-FFF2-40B4-BE49-F238E27FC236}">
                    <a16:creationId xmlns:a16="http://schemas.microsoft.com/office/drawing/2014/main" id="{C5799163-F96E-2CE3-B84D-322A516080C1}"/>
                  </a:ext>
                </a:extLst>
              </p:cNvPr>
              <p:cNvSpPr txBox="1">
                <a:spLocks noRot="1" noChangeAspect="1" noMove="1" noResize="1" noEditPoints="1" noAdjustHandles="1" noChangeArrowheads="1" noChangeShapeType="1" noTextEdit="1"/>
              </p:cNvSpPr>
              <p:nvPr/>
            </p:nvSpPr>
            <p:spPr>
              <a:xfrm>
                <a:off x="624145" y="2928670"/>
                <a:ext cx="4389087" cy="430887"/>
              </a:xfrm>
              <a:prstGeom prst="rect">
                <a:avLst/>
              </a:prstGeom>
              <a:blipFill>
                <a:blip r:embed="rId4"/>
                <a:stretch>
                  <a:fillRect l="-4709" t="-23288" b="-46575"/>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59EBD4E-ACCD-CD49-1C42-B210CC725C3B}"/>
                  </a:ext>
                </a:extLst>
              </p:cNvPr>
              <p:cNvSpPr txBox="1"/>
              <p:nvPr/>
            </p:nvSpPr>
            <p:spPr>
              <a:xfrm>
                <a:off x="6091472" y="2918924"/>
                <a:ext cx="2366417" cy="430887"/>
              </a:xfrm>
              <a:prstGeom prst="rect">
                <a:avLst/>
              </a:prstGeom>
              <a:noFill/>
              <a:ln>
                <a:solidFill>
                  <a:schemeClr val="tx1"/>
                </a:solidFill>
              </a:ln>
            </p:spPr>
            <p:txBody>
              <a:bodyPr wrap="none" lIns="0" tIns="0" rIns="0" bIns="0" rtlCol="0">
                <a:spAutoFit/>
              </a:bodyPr>
              <a:lstStyle/>
              <a:p>
                <a:r>
                  <a:rPr lang="tr-TR" sz="2800" b="1" dirty="0"/>
                  <a:t>Q</a:t>
                </a:r>
                <a14:m>
                  <m:oMath xmlns:m="http://schemas.openxmlformats.org/officeDocument/2006/math">
                    <m:r>
                      <a:rPr lang="tr-TR" sz="2800" b="1" i="1" smtClean="0">
                        <a:latin typeface="Cambria Math" panose="02040503050406030204" pitchFamily="18" charset="0"/>
                      </a:rPr>
                      <m:t>=</m:t>
                    </m:r>
                    <m:r>
                      <a:rPr lang="tr-TR" sz="2800" b="1" i="1" smtClean="0">
                        <a:latin typeface="Cambria Math" panose="02040503050406030204" pitchFamily="18" charset="0"/>
                      </a:rPr>
                      <m:t>𝟔𝟑𝟑𝟔𝟕𝟗</m:t>
                    </m:r>
                    <m:r>
                      <a:rPr lang="tr-TR" sz="2800" b="1" i="1" smtClean="0">
                        <a:latin typeface="Cambria Math" panose="02040503050406030204" pitchFamily="18" charset="0"/>
                      </a:rPr>
                      <m:t> </m:t>
                    </m:r>
                    <m:r>
                      <a:rPr lang="tr-TR" sz="2800" b="1" i="1" smtClean="0">
                        <a:latin typeface="Cambria Math" panose="02040503050406030204" pitchFamily="18" charset="0"/>
                        <a:ea typeface="Cambria Math" panose="02040503050406030204" pitchFamily="18" charset="0"/>
                      </a:rPr>
                      <m:t>𝑾</m:t>
                    </m:r>
                  </m:oMath>
                </a14:m>
                <a:endParaRPr lang="tr-TR" sz="2800" b="1" dirty="0"/>
              </a:p>
            </p:txBody>
          </p:sp>
        </mc:Choice>
        <mc:Fallback xmlns="">
          <p:sp>
            <p:nvSpPr>
              <p:cNvPr id="10" name="TextBox 9">
                <a:extLst>
                  <a:ext uri="{FF2B5EF4-FFF2-40B4-BE49-F238E27FC236}">
                    <a16:creationId xmlns:a16="http://schemas.microsoft.com/office/drawing/2014/main" id="{F59EBD4E-ACCD-CD49-1C42-B210CC725C3B}"/>
                  </a:ext>
                </a:extLst>
              </p:cNvPr>
              <p:cNvSpPr txBox="1">
                <a:spLocks noRot="1" noChangeAspect="1" noMove="1" noResize="1" noEditPoints="1" noAdjustHandles="1" noChangeArrowheads="1" noChangeShapeType="1" noTextEdit="1"/>
              </p:cNvSpPr>
              <p:nvPr/>
            </p:nvSpPr>
            <p:spPr>
              <a:xfrm>
                <a:off x="6091472" y="2918924"/>
                <a:ext cx="2366417" cy="430887"/>
              </a:xfrm>
              <a:prstGeom prst="rect">
                <a:avLst/>
              </a:prstGeom>
              <a:blipFill>
                <a:blip r:embed="rId5"/>
                <a:stretch>
                  <a:fillRect l="-8718" t="-23288" b="-45205"/>
                </a:stretch>
              </a:blipFill>
              <a:ln>
                <a:solidFill>
                  <a:schemeClr val="tx1"/>
                </a:solidFill>
              </a:ln>
            </p:spPr>
            <p:txBody>
              <a:bodyPr/>
              <a:lstStyle/>
              <a:p>
                <a:r>
                  <a:rPr lang="tr-TR">
                    <a:noFill/>
                  </a:rPr>
                  <a:t> </a:t>
                </a:r>
              </a:p>
            </p:txBody>
          </p:sp>
        </mc:Fallback>
      </mc:AlternateContent>
      <p:cxnSp>
        <p:nvCxnSpPr>
          <p:cNvPr id="12" name="Straight Arrow Connector 11">
            <a:extLst>
              <a:ext uri="{FF2B5EF4-FFF2-40B4-BE49-F238E27FC236}">
                <a16:creationId xmlns:a16="http://schemas.microsoft.com/office/drawing/2014/main" id="{3DBEC492-A059-7FF5-E559-D0986C984E21}"/>
              </a:ext>
            </a:extLst>
          </p:cNvPr>
          <p:cNvCxnSpPr/>
          <p:nvPr/>
        </p:nvCxnSpPr>
        <p:spPr>
          <a:xfrm>
            <a:off x="5239860" y="3139240"/>
            <a:ext cx="7189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B4CEB61-1163-D4D3-BD41-AD1F28F8558E}"/>
              </a:ext>
            </a:extLst>
          </p:cNvPr>
          <p:cNvSpPr txBox="1"/>
          <p:nvPr/>
        </p:nvSpPr>
        <p:spPr>
          <a:xfrm>
            <a:off x="217281" y="3734998"/>
            <a:ext cx="11483106" cy="830997"/>
          </a:xfrm>
          <a:prstGeom prst="rect">
            <a:avLst/>
          </a:prstGeom>
          <a:noFill/>
        </p:spPr>
        <p:txBody>
          <a:bodyPr wrap="square" rtlCol="0">
            <a:spAutoFit/>
          </a:bodyPr>
          <a:lstStyle/>
          <a:p>
            <a:pPr marL="285750" indent="-285750" algn="just">
              <a:buFont typeface="Wingdings" panose="05000000000000000000" pitchFamily="2" charset="2"/>
              <a:buChar char="Ø"/>
            </a:pPr>
            <a:r>
              <a:rPr lang="en-US" sz="2400" b="1" dirty="0"/>
              <a:t>Since the heat transfer from the hot fluid is given to the cold fluid, the two heat transfers are equal.</a:t>
            </a:r>
            <a:r>
              <a:rPr lang="tr-TR" sz="2400" b="1" dirty="0"/>
              <a:t> The cold fluid (water) temperature can be calculated as follows: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00BA263-6B95-BBA2-E4A2-09B9ED07147A}"/>
                  </a:ext>
                </a:extLst>
              </p:cNvPr>
              <p:cNvSpPr txBox="1"/>
              <p:nvPr/>
            </p:nvSpPr>
            <p:spPr>
              <a:xfrm>
                <a:off x="624145" y="4819332"/>
                <a:ext cx="4112023" cy="500330"/>
              </a:xfrm>
              <a:prstGeom prst="rect">
                <a:avLst/>
              </a:prstGeom>
              <a:noFill/>
              <a:ln>
                <a:solidFill>
                  <a:schemeClr val="tx1"/>
                </a:solidFill>
              </a:ln>
            </p:spPr>
            <p:txBody>
              <a:bodyPr wrap="none" lIns="0" tIns="0" rIns="0" bIns="0" rtlCol="0">
                <a:spAutoFit/>
              </a:bodyPr>
              <a:lstStyle/>
              <a:p>
                <a:r>
                  <a:rPr lang="tr-TR" sz="2800" b="1" dirty="0"/>
                  <a:t>Q</a:t>
                </a:r>
                <a14:m>
                  <m:oMath xmlns:m="http://schemas.openxmlformats.org/officeDocument/2006/math">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𝒎</m:t>
                            </m:r>
                          </m:e>
                        </m:acc>
                      </m:e>
                      <m:sub>
                        <m:r>
                          <a:rPr lang="tr-TR" sz="2800" b="1" i="1" smtClean="0">
                            <a:latin typeface="Cambria Math" panose="02040503050406030204" pitchFamily="18" charset="0"/>
                          </a:rPr>
                          <m:t>𝒄</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𝒄</m:t>
                        </m:r>
                      </m:e>
                      <m:sub>
                        <m:r>
                          <a:rPr lang="tr-TR" sz="2800" b="1" i="1">
                            <a:latin typeface="Cambria Math" panose="02040503050406030204" pitchFamily="18" charset="0"/>
                          </a:rPr>
                          <m:t>𝒑</m:t>
                        </m:r>
                        <m:r>
                          <a:rPr lang="tr-TR" sz="2800" b="1" i="1">
                            <a:latin typeface="Cambria Math" panose="02040503050406030204" pitchFamily="18" charset="0"/>
                          </a:rPr>
                          <m:t>,</m:t>
                        </m:r>
                        <m:r>
                          <a:rPr lang="tr-TR" sz="2800" b="1" i="1" smtClean="0">
                            <a:latin typeface="Cambria Math" panose="02040503050406030204" pitchFamily="18" charset="0"/>
                          </a:rPr>
                          <m:t>𝒄</m:t>
                        </m:r>
                      </m:sub>
                    </m:sSub>
                    <m:r>
                      <a:rPr lang="tr-TR" sz="2800" b="1" i="1">
                        <a:latin typeface="Cambria Math" panose="02040503050406030204" pitchFamily="18" charset="0"/>
                        <a:ea typeface="Cambria Math" panose="02040503050406030204" pitchFamily="18" charset="0"/>
                      </a:rPr>
                      <m:t>∙</m:t>
                    </m:r>
                    <m:d>
                      <m:dPr>
                        <m:ctrlPr>
                          <a:rPr lang="tr-TR" sz="2800" b="1" i="1" smtClean="0">
                            <a:latin typeface="Cambria Math" panose="02040503050406030204" pitchFamily="18" charset="0"/>
                            <a:ea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a:latin typeface="Cambria Math" panose="02040503050406030204" pitchFamily="18" charset="0"/>
                              </a:rPr>
                              <m:t>,</m:t>
                            </m:r>
                            <m:r>
                              <a:rPr lang="tr-TR" sz="2800" b="1" i="1" smtClean="0">
                                <a:latin typeface="Cambria Math" panose="02040503050406030204" pitchFamily="18" charset="0"/>
                              </a:rPr>
                              <m:t>𝟐</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a:latin typeface="Cambria Math" panose="02040503050406030204" pitchFamily="18" charset="0"/>
                              </a:rPr>
                              <m:t>,</m:t>
                            </m:r>
                            <m:r>
                              <a:rPr lang="tr-TR" sz="2800" b="1" i="1" smtClean="0">
                                <a:latin typeface="Cambria Math" panose="02040503050406030204" pitchFamily="18" charset="0"/>
                              </a:rPr>
                              <m:t>𝟏</m:t>
                            </m:r>
                          </m:sub>
                        </m:sSub>
                      </m:e>
                    </m:d>
                  </m:oMath>
                </a14:m>
                <a:endParaRPr lang="tr-TR" sz="2800" b="1" dirty="0"/>
              </a:p>
            </p:txBody>
          </p:sp>
        </mc:Choice>
        <mc:Fallback xmlns="">
          <p:sp>
            <p:nvSpPr>
              <p:cNvPr id="14" name="TextBox 13">
                <a:extLst>
                  <a:ext uri="{FF2B5EF4-FFF2-40B4-BE49-F238E27FC236}">
                    <a16:creationId xmlns:a16="http://schemas.microsoft.com/office/drawing/2014/main" id="{000BA263-6B95-BBA2-E4A2-09B9ED07147A}"/>
                  </a:ext>
                </a:extLst>
              </p:cNvPr>
              <p:cNvSpPr txBox="1">
                <a:spLocks noRot="1" noChangeAspect="1" noMove="1" noResize="1" noEditPoints="1" noAdjustHandles="1" noChangeArrowheads="1" noChangeShapeType="1" noTextEdit="1"/>
              </p:cNvSpPr>
              <p:nvPr/>
            </p:nvSpPr>
            <p:spPr>
              <a:xfrm>
                <a:off x="624145" y="4819332"/>
                <a:ext cx="4112023" cy="500330"/>
              </a:xfrm>
              <a:prstGeom prst="rect">
                <a:avLst/>
              </a:prstGeom>
              <a:blipFill>
                <a:blip r:embed="rId6"/>
                <a:stretch>
                  <a:fillRect l="-5022" t="-15476" b="-30952"/>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2D88172-2003-6FE7-9167-C709F756CF08}"/>
                  </a:ext>
                </a:extLst>
              </p:cNvPr>
              <p:cNvSpPr txBox="1"/>
              <p:nvPr/>
            </p:nvSpPr>
            <p:spPr>
              <a:xfrm>
                <a:off x="5681248" y="4602029"/>
                <a:ext cx="3439467" cy="934936"/>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𝟐</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𝟏</m:t>
                          </m:r>
                        </m:sub>
                      </m:sSub>
                      <m:r>
                        <a:rPr lang="tr-TR" sz="2800" b="1" i="1" smtClean="0">
                          <a:latin typeface="Cambria Math" panose="02040503050406030204" pitchFamily="18" charset="0"/>
                        </a:rPr>
                        <m:t>+</m:t>
                      </m:r>
                      <m:f>
                        <m:fPr>
                          <m:ctrlPr>
                            <a:rPr lang="tr-TR" sz="2800" b="1" i="1" smtClean="0">
                              <a:latin typeface="Cambria Math" panose="02040503050406030204" pitchFamily="18" charset="0"/>
                            </a:rPr>
                          </m:ctrlPr>
                        </m:fPr>
                        <m:num>
                          <m:r>
                            <a:rPr lang="tr-TR" sz="2800" b="1" i="1" smtClean="0">
                              <a:latin typeface="Cambria Math" panose="02040503050406030204" pitchFamily="18" charset="0"/>
                            </a:rPr>
                            <m:t>𝑸</m:t>
                          </m:r>
                        </m:num>
                        <m:den>
                          <m:sSub>
                            <m:sSubPr>
                              <m:ctrlPr>
                                <a:rPr lang="tr-TR" sz="2800" b="1" i="1">
                                  <a:latin typeface="Cambria Math" panose="02040503050406030204" pitchFamily="18" charset="0"/>
                                </a:rPr>
                              </m:ctrlPr>
                            </m:sSub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𝒎</m:t>
                                  </m:r>
                                </m:e>
                              </m:acc>
                            </m:e>
                            <m:sub>
                              <m:r>
                                <a:rPr lang="tr-TR" sz="2800" b="1" i="1">
                                  <a:latin typeface="Cambria Math" panose="02040503050406030204" pitchFamily="18" charset="0"/>
                                </a:rPr>
                                <m:t>𝒄</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𝒄</m:t>
                              </m:r>
                            </m:e>
                            <m:sub>
                              <m:r>
                                <a:rPr lang="tr-TR" sz="2800" b="1" i="1">
                                  <a:latin typeface="Cambria Math" panose="02040503050406030204" pitchFamily="18" charset="0"/>
                                </a:rPr>
                                <m:t>𝒑</m:t>
                              </m:r>
                              <m:r>
                                <a:rPr lang="tr-TR" sz="2800" b="1" i="1">
                                  <a:latin typeface="Cambria Math" panose="02040503050406030204" pitchFamily="18" charset="0"/>
                                </a:rPr>
                                <m:t>,</m:t>
                              </m:r>
                              <m:r>
                                <a:rPr lang="tr-TR" sz="2800" b="1" i="1">
                                  <a:latin typeface="Cambria Math" panose="02040503050406030204" pitchFamily="18" charset="0"/>
                                </a:rPr>
                                <m:t>𝒄</m:t>
                              </m:r>
                            </m:sub>
                          </m:sSub>
                        </m:den>
                      </m:f>
                    </m:oMath>
                  </m:oMathPara>
                </a14:m>
                <a:endParaRPr lang="tr-TR" sz="2800" b="1" dirty="0"/>
              </a:p>
            </p:txBody>
          </p:sp>
        </mc:Choice>
        <mc:Fallback xmlns="">
          <p:sp>
            <p:nvSpPr>
              <p:cNvPr id="16" name="TextBox 15">
                <a:extLst>
                  <a:ext uri="{FF2B5EF4-FFF2-40B4-BE49-F238E27FC236}">
                    <a16:creationId xmlns:a16="http://schemas.microsoft.com/office/drawing/2014/main" id="{42D88172-2003-6FE7-9167-C709F756CF08}"/>
                  </a:ext>
                </a:extLst>
              </p:cNvPr>
              <p:cNvSpPr txBox="1">
                <a:spLocks noRot="1" noChangeAspect="1" noMove="1" noResize="1" noEditPoints="1" noAdjustHandles="1" noChangeArrowheads="1" noChangeShapeType="1" noTextEdit="1"/>
              </p:cNvSpPr>
              <p:nvPr/>
            </p:nvSpPr>
            <p:spPr>
              <a:xfrm>
                <a:off x="5681248" y="4602029"/>
                <a:ext cx="3439467" cy="934936"/>
              </a:xfrm>
              <a:prstGeom prst="rect">
                <a:avLst/>
              </a:prstGeom>
              <a:blipFill>
                <a:blip r:embed="rId7"/>
                <a:stretch>
                  <a:fillRect/>
                </a:stretch>
              </a:blipFill>
              <a:ln>
                <a:solidFill>
                  <a:schemeClr val="tx1"/>
                </a:solidFill>
              </a:ln>
            </p:spPr>
            <p:txBody>
              <a:bodyPr/>
              <a:lstStyle/>
              <a:p>
                <a:r>
                  <a:rPr lang="tr-TR">
                    <a:noFill/>
                  </a:rPr>
                  <a:t> </a:t>
                </a:r>
              </a:p>
            </p:txBody>
          </p:sp>
        </mc:Fallback>
      </mc:AlternateContent>
      <p:cxnSp>
        <p:nvCxnSpPr>
          <p:cNvPr id="17" name="Straight Arrow Connector 16">
            <a:extLst>
              <a:ext uri="{FF2B5EF4-FFF2-40B4-BE49-F238E27FC236}">
                <a16:creationId xmlns:a16="http://schemas.microsoft.com/office/drawing/2014/main" id="{CF31462C-F28E-56EB-8A80-6D5691C49A79}"/>
              </a:ext>
            </a:extLst>
          </p:cNvPr>
          <p:cNvCxnSpPr/>
          <p:nvPr/>
        </p:nvCxnSpPr>
        <p:spPr>
          <a:xfrm>
            <a:off x="4846569" y="5069497"/>
            <a:ext cx="7189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CAF1B46-A928-DA4C-E132-836F8B9A1F72}"/>
                  </a:ext>
                </a:extLst>
              </p:cNvPr>
              <p:cNvSpPr txBox="1"/>
              <p:nvPr/>
            </p:nvSpPr>
            <p:spPr>
              <a:xfrm>
                <a:off x="624145" y="5663913"/>
                <a:ext cx="3895490" cy="80964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𝟐</m:t>
                          </m:r>
                        </m:sub>
                      </m:sSub>
                      <m:r>
                        <a:rPr lang="tr-TR" sz="2800" b="1" i="1" smtClean="0">
                          <a:latin typeface="Cambria Math" panose="02040503050406030204" pitchFamily="18" charset="0"/>
                        </a:rPr>
                        <m:t>=</m:t>
                      </m:r>
                      <m:r>
                        <a:rPr lang="tr-TR" sz="2800" b="1" i="1" smtClean="0">
                          <a:latin typeface="Cambria Math" panose="02040503050406030204" pitchFamily="18" charset="0"/>
                        </a:rPr>
                        <m:t>𝟏𝟎</m:t>
                      </m:r>
                      <m:r>
                        <a:rPr lang="tr-TR" sz="2800" b="1" i="1" smtClean="0">
                          <a:latin typeface="Cambria Math" panose="02040503050406030204" pitchFamily="18" charset="0"/>
                        </a:rPr>
                        <m:t>+</m:t>
                      </m:r>
                      <m:f>
                        <m:fPr>
                          <m:ctrlPr>
                            <a:rPr lang="tr-TR" sz="2800" b="1" i="1" smtClean="0">
                              <a:latin typeface="Cambria Math" panose="02040503050406030204" pitchFamily="18" charset="0"/>
                            </a:rPr>
                          </m:ctrlPr>
                        </m:fPr>
                        <m:num>
                          <m:r>
                            <a:rPr lang="tr-TR" sz="2800" b="1" i="1" smtClean="0">
                              <a:latin typeface="Cambria Math" panose="02040503050406030204" pitchFamily="18" charset="0"/>
                            </a:rPr>
                            <m:t>𝟔𝟑𝟑𝟔𝟕𝟗</m:t>
                          </m:r>
                        </m:num>
                        <m:den>
                          <m:r>
                            <a:rPr lang="tr-TR" sz="2800" b="1" i="1" smtClean="0">
                              <a:latin typeface="Cambria Math" panose="02040503050406030204" pitchFamily="18" charset="0"/>
                            </a:rPr>
                            <m:t>𝟔</m:t>
                          </m:r>
                          <m:r>
                            <a:rPr lang="tr-TR" sz="2800" b="1" i="1" smtClean="0">
                              <a:latin typeface="Cambria Math" panose="02040503050406030204" pitchFamily="18" charset="0"/>
                            </a:rPr>
                            <m:t>.</m:t>
                          </m:r>
                          <m:r>
                            <a:rPr lang="tr-TR" sz="2800" b="1" i="1" smtClean="0">
                              <a:latin typeface="Cambria Math" panose="02040503050406030204" pitchFamily="18" charset="0"/>
                            </a:rPr>
                            <m:t>𝟑𝟎</m:t>
                          </m:r>
                          <m:r>
                            <a:rPr lang="tr-TR" sz="2800" b="1" i="1">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rPr>
                            <m:t>𝟒𝟏𝟖𝟕</m:t>
                          </m:r>
                        </m:den>
                      </m:f>
                    </m:oMath>
                  </m:oMathPara>
                </a14:m>
                <a:endParaRPr lang="tr-TR" sz="2800" b="1" dirty="0"/>
              </a:p>
            </p:txBody>
          </p:sp>
        </mc:Choice>
        <mc:Fallback xmlns="">
          <p:sp>
            <p:nvSpPr>
              <p:cNvPr id="18" name="TextBox 17">
                <a:extLst>
                  <a:ext uri="{FF2B5EF4-FFF2-40B4-BE49-F238E27FC236}">
                    <a16:creationId xmlns:a16="http://schemas.microsoft.com/office/drawing/2014/main" id="{2CAF1B46-A928-DA4C-E132-836F8B9A1F72}"/>
                  </a:ext>
                </a:extLst>
              </p:cNvPr>
              <p:cNvSpPr txBox="1">
                <a:spLocks noRot="1" noChangeAspect="1" noMove="1" noResize="1" noEditPoints="1" noAdjustHandles="1" noChangeArrowheads="1" noChangeShapeType="1" noTextEdit="1"/>
              </p:cNvSpPr>
              <p:nvPr/>
            </p:nvSpPr>
            <p:spPr>
              <a:xfrm>
                <a:off x="624145" y="5663913"/>
                <a:ext cx="3895490" cy="809645"/>
              </a:xfrm>
              <a:prstGeom prst="rect">
                <a:avLst/>
              </a:prstGeom>
              <a:blipFill>
                <a:blip r:embed="rId8"/>
                <a:stretch>
                  <a:fillRect/>
                </a:stretch>
              </a:blipFill>
              <a:ln>
                <a:solidFill>
                  <a:schemeClr val="tx1"/>
                </a:solidFill>
              </a:ln>
            </p:spPr>
            <p:txBody>
              <a:bodyPr/>
              <a:lstStyle/>
              <a:p>
                <a:r>
                  <a:rPr lang="tr-TR">
                    <a:noFill/>
                  </a:rPr>
                  <a:t> </a:t>
                </a:r>
              </a:p>
            </p:txBody>
          </p:sp>
        </mc:Fallback>
      </mc:AlternateContent>
      <p:cxnSp>
        <p:nvCxnSpPr>
          <p:cNvPr id="19" name="Straight Arrow Connector 18">
            <a:extLst>
              <a:ext uri="{FF2B5EF4-FFF2-40B4-BE49-F238E27FC236}">
                <a16:creationId xmlns:a16="http://schemas.microsoft.com/office/drawing/2014/main" id="{C9E042C8-BC86-E689-06CB-CE79906D13F9}"/>
              </a:ext>
            </a:extLst>
          </p:cNvPr>
          <p:cNvCxnSpPr/>
          <p:nvPr/>
        </p:nvCxnSpPr>
        <p:spPr>
          <a:xfrm>
            <a:off x="4846569" y="6180542"/>
            <a:ext cx="7189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6558DFD-FD71-7B67-C604-A6C95FB1C760}"/>
                  </a:ext>
                </a:extLst>
              </p:cNvPr>
              <p:cNvSpPr txBox="1"/>
              <p:nvPr/>
            </p:nvSpPr>
            <p:spPr>
              <a:xfrm>
                <a:off x="5735220" y="5955640"/>
                <a:ext cx="1931234" cy="44980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𝟐</m:t>
                          </m:r>
                        </m:sub>
                      </m:sSub>
                      <m:r>
                        <a:rPr lang="tr-TR" sz="2800" b="1" i="1" smtClean="0">
                          <a:latin typeface="Cambria Math" panose="02040503050406030204" pitchFamily="18" charset="0"/>
                        </a:rPr>
                        <m:t>=</m:t>
                      </m:r>
                      <m:r>
                        <a:rPr lang="tr-TR" sz="2800" b="1" i="1" smtClean="0">
                          <a:latin typeface="Cambria Math" panose="02040503050406030204" pitchFamily="18" charset="0"/>
                        </a:rPr>
                        <m:t>𝟑𝟒</m:t>
                      </m:r>
                      <m:r>
                        <a:rPr lang="tr-TR" sz="2800" b="1" i="1" smtClean="0">
                          <a:latin typeface="Cambria Math" panose="02040503050406030204" pitchFamily="18" charset="0"/>
                        </a:rPr>
                        <m:t>°</m:t>
                      </m:r>
                      <m:r>
                        <a:rPr lang="tr-TR" sz="2800" b="1" i="1" smtClean="0">
                          <a:latin typeface="Cambria Math" panose="02040503050406030204" pitchFamily="18" charset="0"/>
                        </a:rPr>
                        <m:t>𝑪</m:t>
                      </m:r>
                    </m:oMath>
                  </m:oMathPara>
                </a14:m>
                <a:endParaRPr lang="tr-TR" sz="2800" b="1" dirty="0"/>
              </a:p>
            </p:txBody>
          </p:sp>
        </mc:Choice>
        <mc:Fallback xmlns="">
          <p:sp>
            <p:nvSpPr>
              <p:cNvPr id="20" name="TextBox 19">
                <a:extLst>
                  <a:ext uri="{FF2B5EF4-FFF2-40B4-BE49-F238E27FC236}">
                    <a16:creationId xmlns:a16="http://schemas.microsoft.com/office/drawing/2014/main" id="{06558DFD-FD71-7B67-C604-A6C95FB1C760}"/>
                  </a:ext>
                </a:extLst>
              </p:cNvPr>
              <p:cNvSpPr txBox="1">
                <a:spLocks noRot="1" noChangeAspect="1" noMove="1" noResize="1" noEditPoints="1" noAdjustHandles="1" noChangeArrowheads="1" noChangeShapeType="1" noTextEdit="1"/>
              </p:cNvSpPr>
              <p:nvPr/>
            </p:nvSpPr>
            <p:spPr>
              <a:xfrm>
                <a:off x="5735220" y="5955640"/>
                <a:ext cx="1931234" cy="449803"/>
              </a:xfrm>
              <a:prstGeom prst="rect">
                <a:avLst/>
              </a:prstGeom>
              <a:blipFill>
                <a:blip r:embed="rId9"/>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35130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5229790" cy="707886"/>
          </a:xfrm>
          <a:prstGeom prst="rect">
            <a:avLst/>
          </a:prstGeom>
          <a:noFill/>
        </p:spPr>
        <p:txBody>
          <a:bodyPr wrap="square" rtlCol="0">
            <a:spAutoFit/>
          </a:bodyPr>
          <a:lstStyle/>
          <a:p>
            <a:r>
              <a:rPr lang="tr-TR" sz="4000" b="1" dirty="0"/>
              <a:t>EXAMPLE-1-Solution</a:t>
            </a:r>
          </a:p>
        </p:txBody>
      </p:sp>
      <p:sp>
        <p:nvSpPr>
          <p:cNvPr id="2" name="TextBox 1">
            <a:extLst>
              <a:ext uri="{FF2B5EF4-FFF2-40B4-BE49-F238E27FC236}">
                <a16:creationId xmlns:a16="http://schemas.microsoft.com/office/drawing/2014/main" id="{1E412B4F-3B06-0D29-3A68-566DD7B75BC5}"/>
              </a:ext>
            </a:extLst>
          </p:cNvPr>
          <p:cNvSpPr txBox="1"/>
          <p:nvPr/>
        </p:nvSpPr>
        <p:spPr>
          <a:xfrm>
            <a:off x="177656" y="843909"/>
            <a:ext cx="4994716" cy="830997"/>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t>LMTD method can be obtained from the given equations: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08E2A67-70CC-BFDF-14C1-878FEF7C7A8D}"/>
                  </a:ext>
                </a:extLst>
              </p:cNvPr>
              <p:cNvSpPr txBox="1"/>
              <p:nvPr/>
            </p:nvSpPr>
            <p:spPr>
              <a:xfrm>
                <a:off x="7964372" y="906931"/>
                <a:ext cx="2726451" cy="937180"/>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𝒍𝒎</m:t>
                          </m:r>
                        </m:sub>
                      </m:sSub>
                      <m:r>
                        <a:rPr lang="tr-TR" sz="2000" b="1" i="1" smtClean="0">
                          <a:solidFill>
                            <a:schemeClr val="tx1"/>
                          </a:solidFill>
                          <a:latin typeface="Cambria Math" panose="02040503050406030204" pitchFamily="18" charset="0"/>
                        </a:rPr>
                        <m:t>=</m:t>
                      </m:r>
                      <m:f>
                        <m:fPr>
                          <m:ctrlPr>
                            <a:rPr lang="tr-TR" sz="2000" b="1" i="1">
                              <a:solidFill>
                                <a:schemeClr val="tx1"/>
                              </a:solidFill>
                              <a:latin typeface="Cambria Math" panose="02040503050406030204" pitchFamily="18" charset="0"/>
                              <a:ea typeface="Cambria Math" panose="02040503050406030204" pitchFamily="18" charset="0"/>
                            </a:rPr>
                          </m:ctrlPr>
                        </m:fPr>
                        <m:num>
                          <m:d>
                            <m:dPr>
                              <m:ctrlPr>
                                <a:rPr lang="tr-TR" sz="2000" b="1" i="1">
                                  <a:solidFill>
                                    <a:schemeClr val="tx1"/>
                                  </a:solidFill>
                                  <a:latin typeface="Cambria Math" panose="02040503050406030204" pitchFamily="18" charset="0"/>
                                  <a:ea typeface="Cambria Math" panose="02040503050406030204" pitchFamily="18" charset="0"/>
                                </a:rPr>
                              </m:ctrlPr>
                            </m:dPr>
                            <m:e>
                              <m:d>
                                <m:dPr>
                                  <m:ctrlPr>
                                    <a:rPr lang="tr-TR" sz="2000" b="1" i="1">
                                      <a:solidFill>
                                        <a:schemeClr val="tx1"/>
                                      </a:solidFill>
                                      <a:latin typeface="Cambria Math" panose="02040503050406030204" pitchFamily="18" charset="0"/>
                                    </a:rPr>
                                  </m:ctrlPr>
                                </m:dPr>
                                <m:e>
                                  <m:r>
                                    <a:rPr lang="tr-TR" sz="2000" b="1" i="1">
                                      <a:solidFill>
                                        <a:schemeClr val="tx1"/>
                                      </a:solidFill>
                                      <a:latin typeface="Cambria Math" panose="02040503050406030204" pitchFamily="18" charset="0"/>
                                      <a:ea typeface="Cambria Math" panose="02040503050406030204" pitchFamily="18" charset="0"/>
                                    </a:rPr>
                                    <m:t>∆</m:t>
                                  </m:r>
                                  <m:sSub>
                                    <m:sSubPr>
                                      <m:ctrlPr>
                                        <a:rPr lang="tr-TR" sz="2000" b="1" i="1">
                                          <a:solidFill>
                                            <a:schemeClr val="tx1"/>
                                          </a:solidFill>
                                          <a:latin typeface="Cambria Math" panose="02040503050406030204" pitchFamily="18" charset="0"/>
                                          <a:ea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𝟐</m:t>
                                      </m:r>
                                    </m:sub>
                                  </m:sSub>
                                </m:e>
                              </m:d>
                              <m:r>
                                <a:rPr lang="tr-TR" sz="2000" b="1" i="1">
                                  <a:solidFill>
                                    <a:schemeClr val="tx1"/>
                                  </a:solidFill>
                                  <a:latin typeface="Cambria Math" panose="02040503050406030204" pitchFamily="18" charset="0"/>
                                  <a:ea typeface="Cambria Math" panose="02040503050406030204" pitchFamily="18" charset="0"/>
                                </a:rPr>
                                <m:t>−</m:t>
                              </m:r>
                              <m:d>
                                <m:dPr>
                                  <m:ctrlPr>
                                    <a:rPr lang="tr-TR" sz="2000" b="1" i="1">
                                      <a:solidFill>
                                        <a:schemeClr val="tx1"/>
                                      </a:solidFill>
                                      <a:latin typeface="Cambria Math" panose="02040503050406030204" pitchFamily="18" charset="0"/>
                                    </a:rPr>
                                  </m:ctrlPr>
                                </m:dPr>
                                <m:e>
                                  <m:r>
                                    <a:rPr lang="tr-TR" sz="2000" b="1" i="1">
                                      <a:solidFill>
                                        <a:schemeClr val="tx1"/>
                                      </a:solidFill>
                                      <a:latin typeface="Cambria Math" panose="02040503050406030204" pitchFamily="18" charset="0"/>
                                      <a:ea typeface="Cambria Math" panose="02040503050406030204" pitchFamily="18" charset="0"/>
                                    </a:rPr>
                                    <m:t>∆</m:t>
                                  </m:r>
                                  <m:sSub>
                                    <m:sSubPr>
                                      <m:ctrlPr>
                                        <a:rPr lang="tr-TR" sz="2000" b="1" i="1">
                                          <a:solidFill>
                                            <a:schemeClr val="tx1"/>
                                          </a:solidFill>
                                          <a:latin typeface="Cambria Math" panose="02040503050406030204" pitchFamily="18" charset="0"/>
                                          <a:ea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𝟏</m:t>
                                      </m:r>
                                    </m:sub>
                                  </m:sSub>
                                </m:e>
                              </m:d>
                            </m:e>
                          </m:d>
                        </m:num>
                        <m:den>
                          <m:r>
                            <a:rPr lang="tr-TR" sz="2000" b="1" i="1">
                              <a:solidFill>
                                <a:schemeClr val="tx1"/>
                              </a:solidFill>
                              <a:latin typeface="Cambria Math" panose="02040503050406030204" pitchFamily="18" charset="0"/>
                            </a:rPr>
                            <m:t>𝒍𝒏</m:t>
                          </m:r>
                          <m:d>
                            <m:dPr>
                              <m:ctrlPr>
                                <a:rPr lang="tr-TR" sz="2000" b="1" i="1">
                                  <a:solidFill>
                                    <a:schemeClr val="tx1"/>
                                  </a:solidFill>
                                  <a:latin typeface="Cambria Math" panose="02040503050406030204" pitchFamily="18" charset="0"/>
                                </a:rPr>
                              </m:ctrlPr>
                            </m:dPr>
                            <m:e>
                              <m:f>
                                <m:fPr>
                                  <m:ctrlPr>
                                    <a:rPr lang="tr-TR" sz="2000" b="1" i="1">
                                      <a:solidFill>
                                        <a:schemeClr val="tx1"/>
                                      </a:solidFill>
                                      <a:latin typeface="Cambria Math" panose="02040503050406030204" pitchFamily="18" charset="0"/>
                                    </a:rPr>
                                  </m:ctrlPr>
                                </m:fPr>
                                <m:num>
                                  <m:sSub>
                                    <m:sSubPr>
                                      <m:ctrlPr>
                                        <a:rPr lang="tr-TR" sz="2000" b="1" i="1">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rPr>
                                        <m:t>𝟐</m:t>
                                      </m:r>
                                    </m:sub>
                                  </m:sSub>
                                </m:num>
                                <m:den>
                                  <m:r>
                                    <a:rPr lang="tr-TR" sz="2000" b="1" i="1">
                                      <a:solidFill>
                                        <a:schemeClr val="tx1"/>
                                      </a:solidFill>
                                      <a:latin typeface="Cambria Math" panose="02040503050406030204" pitchFamily="18" charset="0"/>
                                      <a:ea typeface="Cambria Math" panose="02040503050406030204" pitchFamily="18" charset="0"/>
                                    </a:rPr>
                                    <m:t>∆</m:t>
                                  </m:r>
                                  <m:sSub>
                                    <m:sSubPr>
                                      <m:ctrlPr>
                                        <a:rPr lang="tr-TR" sz="2000" b="1" i="1">
                                          <a:solidFill>
                                            <a:schemeClr val="tx1"/>
                                          </a:solidFill>
                                          <a:latin typeface="Cambria Math" panose="02040503050406030204" pitchFamily="18" charset="0"/>
                                          <a:ea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𝟏</m:t>
                                      </m:r>
                                    </m:sub>
                                  </m:sSub>
                                </m:den>
                              </m:f>
                            </m:e>
                          </m:d>
                        </m:den>
                      </m:f>
                    </m:oMath>
                  </m:oMathPara>
                </a14:m>
                <a:endParaRPr lang="tr-TR" sz="2000" b="1" dirty="0">
                  <a:solidFill>
                    <a:schemeClr val="tx1"/>
                  </a:solidFill>
                </a:endParaRPr>
              </a:p>
            </p:txBody>
          </p:sp>
        </mc:Choice>
        <mc:Fallback xmlns="">
          <p:sp>
            <p:nvSpPr>
              <p:cNvPr id="3" name="TextBox 2">
                <a:extLst>
                  <a:ext uri="{FF2B5EF4-FFF2-40B4-BE49-F238E27FC236}">
                    <a16:creationId xmlns:a16="http://schemas.microsoft.com/office/drawing/2014/main" id="{208E2A67-70CC-BFDF-14C1-878FEF7C7A8D}"/>
                  </a:ext>
                </a:extLst>
              </p:cNvPr>
              <p:cNvSpPr txBox="1">
                <a:spLocks noRot="1" noChangeAspect="1" noMove="1" noResize="1" noEditPoints="1" noAdjustHandles="1" noChangeArrowheads="1" noChangeShapeType="1" noTextEdit="1"/>
              </p:cNvSpPr>
              <p:nvPr/>
            </p:nvSpPr>
            <p:spPr>
              <a:xfrm>
                <a:off x="7964372" y="906931"/>
                <a:ext cx="2726451" cy="937180"/>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9B00E9A-A2FC-62CC-613D-36326E258BD6}"/>
                  </a:ext>
                </a:extLst>
              </p:cNvPr>
              <p:cNvSpPr txBox="1"/>
              <p:nvPr/>
            </p:nvSpPr>
            <p:spPr>
              <a:xfrm>
                <a:off x="4953536" y="1102083"/>
                <a:ext cx="2586927" cy="430887"/>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𝒒</m:t>
                      </m:r>
                      <m:r>
                        <a:rPr lang="tr-TR" sz="2800" b="1" i="1" smtClean="0">
                          <a:solidFill>
                            <a:schemeClr val="tx1"/>
                          </a:solidFill>
                          <a:latin typeface="Cambria Math" panose="02040503050406030204" pitchFamily="18" charset="0"/>
                        </a:rPr>
                        <m:t>=</m:t>
                      </m:r>
                      <m:r>
                        <a:rPr lang="tr-TR" sz="2800" b="1" i="1">
                          <a:solidFill>
                            <a:schemeClr val="tx1"/>
                          </a:solidFill>
                          <a:latin typeface="Cambria Math" panose="02040503050406030204" pitchFamily="18" charset="0"/>
                        </a:rPr>
                        <m:t>𝑼</m:t>
                      </m:r>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𝑨</m:t>
                      </m:r>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smtClean="0">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𝑻</m:t>
                          </m:r>
                        </m:e>
                        <m:sub>
                          <m:r>
                            <a:rPr lang="tr-TR" sz="2800" b="1" i="1" smtClean="0">
                              <a:solidFill>
                                <a:schemeClr val="tx1"/>
                              </a:solidFill>
                              <a:latin typeface="Cambria Math" panose="02040503050406030204" pitchFamily="18" charset="0"/>
                              <a:ea typeface="Cambria Math" panose="02040503050406030204" pitchFamily="18" charset="0"/>
                            </a:rPr>
                            <m:t>𝒍𝒎</m:t>
                          </m:r>
                        </m:sub>
                      </m:sSub>
                    </m:oMath>
                  </m:oMathPara>
                </a14:m>
                <a:endParaRPr lang="tr-TR" sz="2800" b="1" dirty="0">
                  <a:solidFill>
                    <a:schemeClr val="tx1"/>
                  </a:solidFill>
                </a:endParaRPr>
              </a:p>
            </p:txBody>
          </p:sp>
        </mc:Choice>
        <mc:Fallback xmlns="">
          <p:sp>
            <p:nvSpPr>
              <p:cNvPr id="6" name="TextBox 5">
                <a:extLst>
                  <a:ext uri="{FF2B5EF4-FFF2-40B4-BE49-F238E27FC236}">
                    <a16:creationId xmlns:a16="http://schemas.microsoft.com/office/drawing/2014/main" id="{A9B00E9A-A2FC-62CC-613D-36326E258BD6}"/>
                  </a:ext>
                </a:extLst>
              </p:cNvPr>
              <p:cNvSpPr txBox="1">
                <a:spLocks noRot="1" noChangeAspect="1" noMove="1" noResize="1" noEditPoints="1" noAdjustHandles="1" noChangeArrowheads="1" noChangeShapeType="1" noTextEdit="1"/>
              </p:cNvSpPr>
              <p:nvPr/>
            </p:nvSpPr>
            <p:spPr>
              <a:xfrm>
                <a:off x="4953536" y="1102083"/>
                <a:ext cx="2586927" cy="430887"/>
              </a:xfrm>
              <a:prstGeom prst="rect">
                <a:avLst/>
              </a:prstGeom>
              <a:blipFill>
                <a:blip r:embed="rId4"/>
                <a:stretch>
                  <a:fillRect/>
                </a:stretch>
              </a:blipFill>
              <a:ln>
                <a:solidFill>
                  <a:schemeClr val="tx1"/>
                </a:solidFill>
              </a:ln>
            </p:spPr>
            <p:txBody>
              <a:bodyPr/>
              <a:lstStyle/>
              <a:p>
                <a:r>
                  <a:rPr lang="tr-TR">
                    <a:noFill/>
                  </a:rPr>
                  <a:t> </a:t>
                </a:r>
              </a:p>
            </p:txBody>
          </p:sp>
        </mc:Fallback>
      </mc:AlternateContent>
      <p:sp>
        <p:nvSpPr>
          <p:cNvPr id="8" name="TextBox 7">
            <a:extLst>
              <a:ext uri="{FF2B5EF4-FFF2-40B4-BE49-F238E27FC236}">
                <a16:creationId xmlns:a16="http://schemas.microsoft.com/office/drawing/2014/main" id="{67C1526D-0914-9597-C3D2-8DD47BE6D77A}"/>
              </a:ext>
            </a:extLst>
          </p:cNvPr>
          <p:cNvSpPr txBox="1"/>
          <p:nvPr/>
        </p:nvSpPr>
        <p:spPr>
          <a:xfrm>
            <a:off x="335268" y="2744942"/>
            <a:ext cx="2909377" cy="461665"/>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t>For Parallel Flow:</a:t>
            </a:r>
          </a:p>
        </p:txBody>
      </p:sp>
      <p:sp>
        <p:nvSpPr>
          <p:cNvPr id="9" name="TextBox 8">
            <a:extLst>
              <a:ext uri="{FF2B5EF4-FFF2-40B4-BE49-F238E27FC236}">
                <a16:creationId xmlns:a16="http://schemas.microsoft.com/office/drawing/2014/main" id="{FA66AE4D-28A4-7270-413D-7021881914CF}"/>
              </a:ext>
            </a:extLst>
          </p:cNvPr>
          <p:cNvSpPr txBox="1"/>
          <p:nvPr/>
        </p:nvSpPr>
        <p:spPr>
          <a:xfrm>
            <a:off x="6361958" y="2744942"/>
            <a:ext cx="3440803" cy="461665"/>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t>For Counter Flow:</a:t>
            </a:r>
          </a:p>
        </p:txBody>
      </p:sp>
      <p:pic>
        <p:nvPicPr>
          <p:cNvPr id="11" name="Picture 10">
            <a:extLst>
              <a:ext uri="{FF2B5EF4-FFF2-40B4-BE49-F238E27FC236}">
                <a16:creationId xmlns:a16="http://schemas.microsoft.com/office/drawing/2014/main" id="{5CD9CC76-3986-19FF-A4F0-BDCFE739C034}"/>
              </a:ext>
            </a:extLst>
          </p:cNvPr>
          <p:cNvPicPr>
            <a:picLocks noChangeAspect="1"/>
          </p:cNvPicPr>
          <p:nvPr/>
        </p:nvPicPr>
        <p:blipFill>
          <a:blip r:embed="rId5"/>
          <a:stretch>
            <a:fillRect/>
          </a:stretch>
        </p:blipFill>
        <p:spPr>
          <a:xfrm>
            <a:off x="335268" y="3310673"/>
            <a:ext cx="2290470" cy="2497171"/>
          </a:xfrm>
          <a:prstGeom prst="rect">
            <a:avLst/>
          </a:prstGeom>
          <a:ln>
            <a:solidFill>
              <a:schemeClr val="tx1"/>
            </a:solidFill>
          </a:ln>
        </p:spPr>
      </p:pic>
      <p:pic>
        <p:nvPicPr>
          <p:cNvPr id="13" name="Picture 12">
            <a:extLst>
              <a:ext uri="{FF2B5EF4-FFF2-40B4-BE49-F238E27FC236}">
                <a16:creationId xmlns:a16="http://schemas.microsoft.com/office/drawing/2014/main" id="{87C89C16-936A-E216-9352-8A391D5C73D3}"/>
              </a:ext>
            </a:extLst>
          </p:cNvPr>
          <p:cNvPicPr>
            <a:picLocks noChangeAspect="1"/>
          </p:cNvPicPr>
          <p:nvPr/>
        </p:nvPicPr>
        <p:blipFill>
          <a:blip r:embed="rId6"/>
          <a:stretch>
            <a:fillRect/>
          </a:stretch>
        </p:blipFill>
        <p:spPr>
          <a:xfrm>
            <a:off x="6489292" y="3206607"/>
            <a:ext cx="2290471" cy="2601238"/>
          </a:xfrm>
          <a:prstGeom prst="rect">
            <a:avLst/>
          </a:prstGeom>
          <a:ln>
            <a:solidFill>
              <a:schemeClr val="tx1"/>
            </a:solidFill>
          </a:ln>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8431507-4562-732B-1972-F5103C835F71}"/>
                  </a:ext>
                </a:extLst>
              </p:cNvPr>
              <p:cNvSpPr txBox="1"/>
              <p:nvPr/>
            </p:nvSpPr>
            <p:spPr>
              <a:xfrm>
                <a:off x="2833987" y="3408469"/>
                <a:ext cx="2394695"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ea typeface="Cambria Math" panose="02040503050406030204" pitchFamily="18" charset="0"/>
                        </a:rPr>
                        <m:t>∆</m:t>
                      </m:r>
                      <m:sSub>
                        <m:sSubPr>
                          <m:ctrlPr>
                            <a:rPr lang="tr-TR" sz="2400" b="1" i="1">
                              <a:solidFill>
                                <a:schemeClr val="tx1"/>
                              </a:solidFill>
                              <a:latin typeface="Cambria Math" panose="02040503050406030204" pitchFamily="18" charset="0"/>
                              <a:ea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𝑻</m:t>
                          </m:r>
                        </m:e>
                        <m:sub>
                          <m:r>
                            <a:rPr lang="tr-TR" sz="2400" b="1" i="1">
                              <a:solidFill>
                                <a:schemeClr val="tx1"/>
                              </a:solidFill>
                              <a:latin typeface="Cambria Math" panose="02040503050406030204" pitchFamily="18" charset="0"/>
                              <a:ea typeface="Cambria Math" panose="02040503050406030204" pitchFamily="18" charset="0"/>
                            </a:rPr>
                            <m:t>𝟏</m:t>
                          </m:r>
                        </m:sub>
                      </m:sSub>
                      <m:r>
                        <a:rPr lang="tr-TR" sz="2400" b="1" i="1" smtClean="0">
                          <a:solidFill>
                            <a:schemeClr val="tx1"/>
                          </a:solidFill>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𝟏</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smtClean="0">
                              <a:latin typeface="Cambria Math" panose="02040503050406030204" pitchFamily="18" charset="0"/>
                            </a:rPr>
                            <m:t>𝟏</m:t>
                          </m:r>
                        </m:sub>
                      </m:sSub>
                    </m:oMath>
                  </m:oMathPara>
                </a14:m>
                <a:endParaRPr lang="tr-TR" sz="2400" b="1" dirty="0">
                  <a:solidFill>
                    <a:schemeClr val="tx1"/>
                  </a:solidFill>
                </a:endParaRPr>
              </a:p>
            </p:txBody>
          </p:sp>
        </mc:Choice>
        <mc:Fallback xmlns="">
          <p:sp>
            <p:nvSpPr>
              <p:cNvPr id="14" name="TextBox 13">
                <a:extLst>
                  <a:ext uri="{FF2B5EF4-FFF2-40B4-BE49-F238E27FC236}">
                    <a16:creationId xmlns:a16="http://schemas.microsoft.com/office/drawing/2014/main" id="{D8431507-4562-732B-1972-F5103C835F71}"/>
                  </a:ext>
                </a:extLst>
              </p:cNvPr>
              <p:cNvSpPr txBox="1">
                <a:spLocks noRot="1" noChangeAspect="1" noMove="1" noResize="1" noEditPoints="1" noAdjustHandles="1" noChangeArrowheads="1" noChangeShapeType="1" noTextEdit="1"/>
              </p:cNvSpPr>
              <p:nvPr/>
            </p:nvSpPr>
            <p:spPr>
              <a:xfrm>
                <a:off x="2833987" y="3408469"/>
                <a:ext cx="2394695" cy="385555"/>
              </a:xfrm>
              <a:prstGeom prst="rect">
                <a:avLst/>
              </a:prstGeom>
              <a:blipFill>
                <a:blip r:embed="rId7"/>
                <a:stretch>
                  <a:fillRect l="-2278" r="-506"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5AD49EF-C319-C771-43D4-3A55A8C90895}"/>
                  </a:ext>
                </a:extLst>
              </p:cNvPr>
              <p:cNvSpPr txBox="1"/>
              <p:nvPr/>
            </p:nvSpPr>
            <p:spPr>
              <a:xfrm>
                <a:off x="2832176" y="3976405"/>
                <a:ext cx="2394695"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ea typeface="Cambria Math" panose="02040503050406030204" pitchFamily="18" charset="0"/>
                        </a:rPr>
                        <m:t>∆</m:t>
                      </m:r>
                      <m:sSub>
                        <m:sSubPr>
                          <m:ctrlPr>
                            <a:rPr lang="tr-TR" sz="2400" b="1" i="1">
                              <a:solidFill>
                                <a:schemeClr val="tx1"/>
                              </a:solidFill>
                              <a:latin typeface="Cambria Math" panose="02040503050406030204" pitchFamily="18" charset="0"/>
                              <a:ea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𝑻</m:t>
                          </m:r>
                        </m:e>
                        <m:sub>
                          <m:r>
                            <a:rPr lang="tr-TR" sz="2400" b="1" i="1" smtClean="0">
                              <a:solidFill>
                                <a:schemeClr val="tx1"/>
                              </a:solidFill>
                              <a:latin typeface="Cambria Math" panose="02040503050406030204" pitchFamily="18" charset="0"/>
                              <a:ea typeface="Cambria Math" panose="02040503050406030204" pitchFamily="18" charset="0"/>
                            </a:rPr>
                            <m:t>𝟐</m:t>
                          </m:r>
                        </m:sub>
                      </m:sSub>
                      <m:r>
                        <a:rPr lang="tr-TR" sz="2400" b="1" i="1" smtClean="0">
                          <a:solidFill>
                            <a:schemeClr val="tx1"/>
                          </a:solidFill>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𝟐</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smtClean="0">
                              <a:latin typeface="Cambria Math" panose="02040503050406030204" pitchFamily="18" charset="0"/>
                            </a:rPr>
                            <m:t>𝟐</m:t>
                          </m:r>
                        </m:sub>
                      </m:sSub>
                    </m:oMath>
                  </m:oMathPara>
                </a14:m>
                <a:endParaRPr lang="tr-TR" sz="2400" b="1" dirty="0">
                  <a:solidFill>
                    <a:schemeClr val="tx1"/>
                  </a:solidFill>
                </a:endParaRPr>
              </a:p>
            </p:txBody>
          </p:sp>
        </mc:Choice>
        <mc:Fallback xmlns="">
          <p:sp>
            <p:nvSpPr>
              <p:cNvPr id="15" name="TextBox 14">
                <a:extLst>
                  <a:ext uri="{FF2B5EF4-FFF2-40B4-BE49-F238E27FC236}">
                    <a16:creationId xmlns:a16="http://schemas.microsoft.com/office/drawing/2014/main" id="{25AD49EF-C319-C771-43D4-3A55A8C90895}"/>
                  </a:ext>
                </a:extLst>
              </p:cNvPr>
              <p:cNvSpPr txBox="1">
                <a:spLocks noRot="1" noChangeAspect="1" noMove="1" noResize="1" noEditPoints="1" noAdjustHandles="1" noChangeArrowheads="1" noChangeShapeType="1" noTextEdit="1"/>
              </p:cNvSpPr>
              <p:nvPr/>
            </p:nvSpPr>
            <p:spPr>
              <a:xfrm>
                <a:off x="2832176" y="3976405"/>
                <a:ext cx="2394695" cy="385555"/>
              </a:xfrm>
              <a:prstGeom prst="rect">
                <a:avLst/>
              </a:prstGeom>
              <a:blipFill>
                <a:blip r:embed="rId8"/>
                <a:stretch>
                  <a:fillRect l="-2284" r="-761" b="-10606"/>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6A9FF1C-C03E-29D2-0AF1-6259EA8DDF38}"/>
                  </a:ext>
                </a:extLst>
              </p:cNvPr>
              <p:cNvSpPr txBox="1"/>
              <p:nvPr/>
            </p:nvSpPr>
            <p:spPr>
              <a:xfrm>
                <a:off x="9092236" y="3408468"/>
                <a:ext cx="2394695"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ea typeface="Cambria Math" panose="02040503050406030204" pitchFamily="18" charset="0"/>
                        </a:rPr>
                        <m:t>∆</m:t>
                      </m:r>
                      <m:sSub>
                        <m:sSubPr>
                          <m:ctrlPr>
                            <a:rPr lang="tr-TR" sz="2400" b="1" i="1">
                              <a:solidFill>
                                <a:schemeClr val="tx1"/>
                              </a:solidFill>
                              <a:latin typeface="Cambria Math" panose="02040503050406030204" pitchFamily="18" charset="0"/>
                              <a:ea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𝑻</m:t>
                          </m:r>
                        </m:e>
                        <m:sub>
                          <m:r>
                            <a:rPr lang="tr-TR" sz="2400" b="1" i="1">
                              <a:solidFill>
                                <a:schemeClr val="tx1"/>
                              </a:solidFill>
                              <a:latin typeface="Cambria Math" panose="02040503050406030204" pitchFamily="18" charset="0"/>
                              <a:ea typeface="Cambria Math" panose="02040503050406030204" pitchFamily="18" charset="0"/>
                            </a:rPr>
                            <m:t>𝟏</m:t>
                          </m:r>
                        </m:sub>
                      </m:sSub>
                      <m:r>
                        <a:rPr lang="tr-TR" sz="2400" b="1" i="1" smtClean="0">
                          <a:solidFill>
                            <a:schemeClr val="tx1"/>
                          </a:solidFill>
                          <a:latin typeface="Cambria Math" panose="02040503050406030204" pitchFamily="18" charset="0"/>
                        </a:rPr>
                        <m:t>=</m:t>
                      </m:r>
                      <m:sSub>
                        <m:sSubPr>
                          <m:ctrlPr>
                            <a:rPr lang="tr-TR" sz="2400" b="1" i="1">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rPr>
                            <m:t>𝑻</m:t>
                          </m:r>
                        </m:e>
                        <m:sub>
                          <m:r>
                            <a:rPr lang="tr-TR" sz="2400" b="1" i="1">
                              <a:solidFill>
                                <a:schemeClr val="tx1"/>
                              </a:solidFill>
                              <a:latin typeface="Cambria Math" panose="02040503050406030204" pitchFamily="18" charset="0"/>
                            </a:rPr>
                            <m:t>𝒉</m:t>
                          </m:r>
                          <m:r>
                            <a:rPr lang="tr-TR" sz="2400" b="1" i="1">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rPr>
                            <m:t>𝟏</m:t>
                          </m:r>
                        </m:sub>
                      </m:sSub>
                      <m:r>
                        <a:rPr lang="tr-TR" sz="2400" b="1" i="1">
                          <a:solidFill>
                            <a:schemeClr val="tx1"/>
                          </a:solidFill>
                          <a:latin typeface="Cambria Math" panose="02040503050406030204" pitchFamily="18" charset="0"/>
                          <a:ea typeface="Cambria Math" panose="02040503050406030204" pitchFamily="18" charset="0"/>
                        </a:rPr>
                        <m:t>−</m:t>
                      </m:r>
                      <m:sSub>
                        <m:sSubPr>
                          <m:ctrlPr>
                            <a:rPr lang="tr-TR" sz="2400" b="1" i="1">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rPr>
                            <m:t>𝑻</m:t>
                          </m:r>
                        </m:e>
                        <m:sub>
                          <m:r>
                            <a:rPr lang="tr-TR" sz="2400" b="1" i="1">
                              <a:solidFill>
                                <a:schemeClr val="tx1"/>
                              </a:solidFill>
                              <a:latin typeface="Cambria Math" panose="02040503050406030204" pitchFamily="18" charset="0"/>
                            </a:rPr>
                            <m:t>𝒄</m:t>
                          </m:r>
                          <m:r>
                            <a:rPr lang="tr-TR" sz="2400" b="1" i="1">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rPr>
                            <m:t>𝟐</m:t>
                          </m:r>
                        </m:sub>
                      </m:sSub>
                    </m:oMath>
                  </m:oMathPara>
                </a14:m>
                <a:endParaRPr lang="tr-TR" sz="2400" b="1" dirty="0">
                  <a:solidFill>
                    <a:schemeClr val="tx1"/>
                  </a:solidFill>
                </a:endParaRPr>
              </a:p>
            </p:txBody>
          </p:sp>
        </mc:Choice>
        <mc:Fallback xmlns="">
          <p:sp>
            <p:nvSpPr>
              <p:cNvPr id="16" name="TextBox 15">
                <a:extLst>
                  <a:ext uri="{FF2B5EF4-FFF2-40B4-BE49-F238E27FC236}">
                    <a16:creationId xmlns:a16="http://schemas.microsoft.com/office/drawing/2014/main" id="{26A9FF1C-C03E-29D2-0AF1-6259EA8DDF38}"/>
                  </a:ext>
                </a:extLst>
              </p:cNvPr>
              <p:cNvSpPr txBox="1">
                <a:spLocks noRot="1" noChangeAspect="1" noMove="1" noResize="1" noEditPoints="1" noAdjustHandles="1" noChangeArrowheads="1" noChangeShapeType="1" noTextEdit="1"/>
              </p:cNvSpPr>
              <p:nvPr/>
            </p:nvSpPr>
            <p:spPr>
              <a:xfrm>
                <a:off x="9092236" y="3408468"/>
                <a:ext cx="2394695" cy="385555"/>
              </a:xfrm>
              <a:prstGeom prst="rect">
                <a:avLst/>
              </a:prstGeom>
              <a:blipFill>
                <a:blip r:embed="rId9"/>
                <a:stretch>
                  <a:fillRect l="-2284" r="-761"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E825CB1-0FA5-31AB-15DB-A0336D8A71FB}"/>
                  </a:ext>
                </a:extLst>
              </p:cNvPr>
              <p:cNvSpPr txBox="1"/>
              <p:nvPr/>
            </p:nvSpPr>
            <p:spPr>
              <a:xfrm>
                <a:off x="9092236" y="3979453"/>
                <a:ext cx="2394695"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ea typeface="Cambria Math" panose="02040503050406030204" pitchFamily="18" charset="0"/>
                        </a:rPr>
                        <m:t>∆</m:t>
                      </m:r>
                      <m:sSub>
                        <m:sSubPr>
                          <m:ctrlPr>
                            <a:rPr lang="tr-TR" sz="2400" b="1" i="1">
                              <a:solidFill>
                                <a:schemeClr val="tx1"/>
                              </a:solidFill>
                              <a:latin typeface="Cambria Math" panose="02040503050406030204" pitchFamily="18" charset="0"/>
                              <a:ea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𝑻</m:t>
                          </m:r>
                        </m:e>
                        <m:sub>
                          <m:r>
                            <a:rPr lang="tr-TR" sz="2400" b="1" i="1" smtClean="0">
                              <a:solidFill>
                                <a:schemeClr val="tx1"/>
                              </a:solidFill>
                              <a:latin typeface="Cambria Math" panose="02040503050406030204" pitchFamily="18" charset="0"/>
                              <a:ea typeface="Cambria Math" panose="02040503050406030204" pitchFamily="18" charset="0"/>
                            </a:rPr>
                            <m:t>𝟐</m:t>
                          </m:r>
                        </m:sub>
                      </m:sSub>
                      <m:r>
                        <a:rPr lang="tr-TR" sz="2400" b="1" i="1" smtClean="0">
                          <a:solidFill>
                            <a:schemeClr val="tx1"/>
                          </a:solidFill>
                          <a:latin typeface="Cambria Math" panose="02040503050406030204" pitchFamily="18" charset="0"/>
                        </a:rPr>
                        <m:t>=</m:t>
                      </m:r>
                      <m:sSub>
                        <m:sSubPr>
                          <m:ctrlPr>
                            <a:rPr lang="tr-TR" sz="2400" b="1" i="1">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rPr>
                            <m:t>𝑻</m:t>
                          </m:r>
                        </m:e>
                        <m:sub>
                          <m:r>
                            <a:rPr lang="tr-TR" sz="2400" b="1" i="1">
                              <a:solidFill>
                                <a:schemeClr val="tx1"/>
                              </a:solidFill>
                              <a:latin typeface="Cambria Math" panose="02040503050406030204" pitchFamily="18" charset="0"/>
                            </a:rPr>
                            <m:t>𝒉</m:t>
                          </m:r>
                          <m:r>
                            <a:rPr lang="tr-TR" sz="2400" b="1" i="1">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rPr>
                            <m:t>𝟐</m:t>
                          </m:r>
                        </m:sub>
                      </m:sSub>
                      <m:r>
                        <a:rPr lang="tr-TR" sz="2400" b="1" i="1">
                          <a:solidFill>
                            <a:schemeClr val="tx1"/>
                          </a:solidFill>
                          <a:latin typeface="Cambria Math" panose="02040503050406030204" pitchFamily="18" charset="0"/>
                          <a:ea typeface="Cambria Math" panose="02040503050406030204" pitchFamily="18" charset="0"/>
                        </a:rPr>
                        <m:t>−</m:t>
                      </m:r>
                      <m:sSub>
                        <m:sSubPr>
                          <m:ctrlPr>
                            <a:rPr lang="tr-TR" sz="2400" b="1" i="1">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rPr>
                            <m:t>𝑻</m:t>
                          </m:r>
                        </m:e>
                        <m:sub>
                          <m:r>
                            <a:rPr lang="tr-TR" sz="2400" b="1" i="1">
                              <a:solidFill>
                                <a:schemeClr val="tx1"/>
                              </a:solidFill>
                              <a:latin typeface="Cambria Math" panose="02040503050406030204" pitchFamily="18" charset="0"/>
                            </a:rPr>
                            <m:t>𝒄</m:t>
                          </m:r>
                          <m:r>
                            <a:rPr lang="tr-TR" sz="2400" b="1" i="1">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rPr>
                            <m:t>𝟏</m:t>
                          </m:r>
                        </m:sub>
                      </m:sSub>
                    </m:oMath>
                  </m:oMathPara>
                </a14:m>
                <a:endParaRPr lang="tr-TR" sz="2400" b="1" dirty="0">
                  <a:solidFill>
                    <a:schemeClr val="tx1"/>
                  </a:solidFill>
                </a:endParaRPr>
              </a:p>
            </p:txBody>
          </p:sp>
        </mc:Choice>
        <mc:Fallback xmlns="">
          <p:sp>
            <p:nvSpPr>
              <p:cNvPr id="17" name="TextBox 16">
                <a:extLst>
                  <a:ext uri="{FF2B5EF4-FFF2-40B4-BE49-F238E27FC236}">
                    <a16:creationId xmlns:a16="http://schemas.microsoft.com/office/drawing/2014/main" id="{6E825CB1-0FA5-31AB-15DB-A0336D8A71FB}"/>
                  </a:ext>
                </a:extLst>
              </p:cNvPr>
              <p:cNvSpPr txBox="1">
                <a:spLocks noRot="1" noChangeAspect="1" noMove="1" noResize="1" noEditPoints="1" noAdjustHandles="1" noChangeArrowheads="1" noChangeShapeType="1" noTextEdit="1"/>
              </p:cNvSpPr>
              <p:nvPr/>
            </p:nvSpPr>
            <p:spPr>
              <a:xfrm>
                <a:off x="9092236" y="3979453"/>
                <a:ext cx="2394695" cy="385555"/>
              </a:xfrm>
              <a:prstGeom prst="rect">
                <a:avLst/>
              </a:prstGeom>
              <a:blipFill>
                <a:blip r:embed="rId10"/>
                <a:stretch>
                  <a:fillRect l="-2284" r="-761"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E86A438-D50F-9E1D-DBA7-D58553FCEFB1}"/>
                  </a:ext>
                </a:extLst>
              </p:cNvPr>
              <p:cNvSpPr txBox="1"/>
              <p:nvPr/>
            </p:nvSpPr>
            <p:spPr>
              <a:xfrm>
                <a:off x="884758" y="2018088"/>
                <a:ext cx="1682512" cy="38555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𝟏</m:t>
                          </m:r>
                        </m:sub>
                      </m:sSub>
                      <m:r>
                        <a:rPr lang="tr-TR" sz="2400" b="1" i="1" smtClean="0">
                          <a:latin typeface="Cambria Math" panose="02040503050406030204" pitchFamily="18" charset="0"/>
                        </a:rPr>
                        <m:t>=</m:t>
                      </m:r>
                      <m:r>
                        <a:rPr lang="tr-TR" sz="2400" b="1" i="1" smtClean="0">
                          <a:latin typeface="Cambria Math" panose="02040503050406030204" pitchFamily="18" charset="0"/>
                        </a:rPr>
                        <m:t>𝟔𝟔</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18" name="TextBox 17">
                <a:extLst>
                  <a:ext uri="{FF2B5EF4-FFF2-40B4-BE49-F238E27FC236}">
                    <a16:creationId xmlns:a16="http://schemas.microsoft.com/office/drawing/2014/main" id="{4E86A438-D50F-9E1D-DBA7-D58553FCEFB1}"/>
                  </a:ext>
                </a:extLst>
              </p:cNvPr>
              <p:cNvSpPr txBox="1">
                <a:spLocks noRot="1" noChangeAspect="1" noMove="1" noResize="1" noEditPoints="1" noAdjustHandles="1" noChangeArrowheads="1" noChangeShapeType="1" noTextEdit="1"/>
              </p:cNvSpPr>
              <p:nvPr/>
            </p:nvSpPr>
            <p:spPr>
              <a:xfrm>
                <a:off x="884758" y="2018088"/>
                <a:ext cx="1682512" cy="385555"/>
              </a:xfrm>
              <a:prstGeom prst="rect">
                <a:avLst/>
              </a:prstGeom>
              <a:blipFill>
                <a:blip r:embed="rId11"/>
                <a:stretch>
                  <a:fillRect l="-3237" r="-3237"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368D728-C07D-CE3C-7106-164136C2DB68}"/>
                  </a:ext>
                </a:extLst>
              </p:cNvPr>
              <p:cNvSpPr txBox="1"/>
              <p:nvPr/>
            </p:nvSpPr>
            <p:spPr>
              <a:xfrm>
                <a:off x="2939549" y="2022326"/>
                <a:ext cx="1682512" cy="38555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𝟐</m:t>
                          </m:r>
                        </m:sub>
                      </m:sSub>
                      <m:r>
                        <a:rPr lang="tr-TR" sz="2400" b="1" i="1" smtClean="0">
                          <a:latin typeface="Cambria Math" panose="02040503050406030204" pitchFamily="18" charset="0"/>
                        </a:rPr>
                        <m:t>=</m:t>
                      </m:r>
                      <m:r>
                        <a:rPr lang="tr-TR" sz="2400" b="1" i="1" smtClean="0">
                          <a:latin typeface="Cambria Math" panose="02040503050406030204" pitchFamily="18" charset="0"/>
                        </a:rPr>
                        <m:t>𝟒𝟐</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19" name="TextBox 18">
                <a:extLst>
                  <a:ext uri="{FF2B5EF4-FFF2-40B4-BE49-F238E27FC236}">
                    <a16:creationId xmlns:a16="http://schemas.microsoft.com/office/drawing/2014/main" id="{5368D728-C07D-CE3C-7106-164136C2DB68}"/>
                  </a:ext>
                </a:extLst>
              </p:cNvPr>
              <p:cNvSpPr txBox="1">
                <a:spLocks noRot="1" noChangeAspect="1" noMove="1" noResize="1" noEditPoints="1" noAdjustHandles="1" noChangeArrowheads="1" noChangeShapeType="1" noTextEdit="1"/>
              </p:cNvSpPr>
              <p:nvPr/>
            </p:nvSpPr>
            <p:spPr>
              <a:xfrm>
                <a:off x="2939549" y="2022326"/>
                <a:ext cx="1682512" cy="385555"/>
              </a:xfrm>
              <a:prstGeom prst="rect">
                <a:avLst/>
              </a:prstGeom>
              <a:blipFill>
                <a:blip r:embed="rId12"/>
                <a:stretch>
                  <a:fillRect l="-3237" r="-3237"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BF2AC42-C31A-179F-6222-952A5679AF77}"/>
                  </a:ext>
                </a:extLst>
              </p:cNvPr>
              <p:cNvSpPr txBox="1"/>
              <p:nvPr/>
            </p:nvSpPr>
            <p:spPr>
              <a:xfrm>
                <a:off x="5172372" y="2017146"/>
                <a:ext cx="1653658" cy="38555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𝟏</m:t>
                          </m:r>
                        </m:sub>
                      </m:sSub>
                      <m:r>
                        <a:rPr lang="tr-TR" sz="2400" b="1" i="1" smtClean="0">
                          <a:latin typeface="Cambria Math" panose="02040503050406030204" pitchFamily="18" charset="0"/>
                        </a:rPr>
                        <m:t>=</m:t>
                      </m:r>
                      <m:r>
                        <a:rPr lang="tr-TR" sz="2400" b="1" i="1" smtClean="0">
                          <a:latin typeface="Cambria Math" panose="02040503050406030204" pitchFamily="18" charset="0"/>
                        </a:rPr>
                        <m:t>𝟏𝟎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20" name="TextBox 19">
                <a:extLst>
                  <a:ext uri="{FF2B5EF4-FFF2-40B4-BE49-F238E27FC236}">
                    <a16:creationId xmlns:a16="http://schemas.microsoft.com/office/drawing/2014/main" id="{BBF2AC42-C31A-179F-6222-952A5679AF77}"/>
                  </a:ext>
                </a:extLst>
              </p:cNvPr>
              <p:cNvSpPr txBox="1">
                <a:spLocks noRot="1" noChangeAspect="1" noMove="1" noResize="1" noEditPoints="1" noAdjustHandles="1" noChangeArrowheads="1" noChangeShapeType="1" noTextEdit="1"/>
              </p:cNvSpPr>
              <p:nvPr/>
            </p:nvSpPr>
            <p:spPr>
              <a:xfrm>
                <a:off x="5172372" y="2017146"/>
                <a:ext cx="1653658" cy="385555"/>
              </a:xfrm>
              <a:prstGeom prst="rect">
                <a:avLst/>
              </a:prstGeom>
              <a:blipFill>
                <a:blip r:embed="rId13"/>
                <a:stretch>
                  <a:fillRect l="-3285" r="-3285" b="-1076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9CF787-E5B6-850A-53CE-4A819AD509A5}"/>
                  </a:ext>
                </a:extLst>
              </p:cNvPr>
              <p:cNvSpPr txBox="1"/>
              <p:nvPr/>
            </p:nvSpPr>
            <p:spPr>
              <a:xfrm>
                <a:off x="7376341" y="2021656"/>
                <a:ext cx="1653658" cy="38555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𝟐</m:t>
                          </m:r>
                        </m:sub>
                      </m:sSub>
                      <m:r>
                        <a:rPr lang="tr-TR" sz="2400" b="1" i="1" smtClean="0">
                          <a:latin typeface="Cambria Math" panose="02040503050406030204" pitchFamily="18" charset="0"/>
                        </a:rPr>
                        <m:t>=</m:t>
                      </m:r>
                      <m:r>
                        <a:rPr lang="tr-TR" sz="2400" b="1" i="1" smtClean="0">
                          <a:latin typeface="Cambria Math" panose="02040503050406030204" pitchFamily="18" charset="0"/>
                        </a:rPr>
                        <m:t>𝟑𝟒</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sz="2400" b="1" dirty="0"/>
              </a:p>
            </p:txBody>
          </p:sp>
        </mc:Choice>
        <mc:Fallback xmlns="">
          <p:sp>
            <p:nvSpPr>
              <p:cNvPr id="21" name="TextBox 20">
                <a:extLst>
                  <a:ext uri="{FF2B5EF4-FFF2-40B4-BE49-F238E27FC236}">
                    <a16:creationId xmlns:a16="http://schemas.microsoft.com/office/drawing/2014/main" id="{D49CF787-E5B6-850A-53CE-4A819AD509A5}"/>
                  </a:ext>
                </a:extLst>
              </p:cNvPr>
              <p:cNvSpPr txBox="1">
                <a:spLocks noRot="1" noChangeAspect="1" noMove="1" noResize="1" noEditPoints="1" noAdjustHandles="1" noChangeArrowheads="1" noChangeShapeType="1" noTextEdit="1"/>
              </p:cNvSpPr>
              <p:nvPr/>
            </p:nvSpPr>
            <p:spPr>
              <a:xfrm>
                <a:off x="7376341" y="2021656"/>
                <a:ext cx="1653658" cy="385555"/>
              </a:xfrm>
              <a:prstGeom prst="rect">
                <a:avLst/>
              </a:prstGeom>
              <a:blipFill>
                <a:blip r:embed="rId14"/>
                <a:stretch>
                  <a:fillRect l="-3297" r="-3663" b="-1076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8D56DBA-4F3D-440A-4164-54011BCCF5CD}"/>
                  </a:ext>
                </a:extLst>
              </p:cNvPr>
              <p:cNvSpPr txBox="1"/>
              <p:nvPr/>
            </p:nvSpPr>
            <p:spPr>
              <a:xfrm>
                <a:off x="2836337" y="4609946"/>
                <a:ext cx="1368323"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ea typeface="Cambria Math" panose="02040503050406030204" pitchFamily="18" charset="0"/>
                        </a:rPr>
                        <m:t>∆</m:t>
                      </m:r>
                      <m:sSub>
                        <m:sSubPr>
                          <m:ctrlPr>
                            <a:rPr lang="tr-TR" sz="2400" b="1" i="1">
                              <a:solidFill>
                                <a:schemeClr val="tx1"/>
                              </a:solidFill>
                              <a:latin typeface="Cambria Math" panose="02040503050406030204" pitchFamily="18" charset="0"/>
                              <a:ea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𝑻</m:t>
                          </m:r>
                        </m:e>
                        <m:sub>
                          <m:r>
                            <a:rPr lang="tr-TR" sz="2400" b="1" i="1">
                              <a:solidFill>
                                <a:schemeClr val="tx1"/>
                              </a:solidFill>
                              <a:latin typeface="Cambria Math" panose="02040503050406030204" pitchFamily="18" charset="0"/>
                              <a:ea typeface="Cambria Math" panose="02040503050406030204" pitchFamily="18" charset="0"/>
                            </a:rPr>
                            <m:t>𝟏</m:t>
                          </m:r>
                        </m:sub>
                      </m:sSub>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rPr>
                        <m:t>𝟓𝟔</m:t>
                      </m:r>
                    </m:oMath>
                  </m:oMathPara>
                </a14:m>
                <a:endParaRPr lang="tr-TR" sz="2400" b="1" dirty="0">
                  <a:solidFill>
                    <a:schemeClr val="tx1"/>
                  </a:solidFill>
                </a:endParaRPr>
              </a:p>
            </p:txBody>
          </p:sp>
        </mc:Choice>
        <mc:Fallback xmlns="">
          <p:sp>
            <p:nvSpPr>
              <p:cNvPr id="22" name="TextBox 21">
                <a:extLst>
                  <a:ext uri="{FF2B5EF4-FFF2-40B4-BE49-F238E27FC236}">
                    <a16:creationId xmlns:a16="http://schemas.microsoft.com/office/drawing/2014/main" id="{68D56DBA-4F3D-440A-4164-54011BCCF5CD}"/>
                  </a:ext>
                </a:extLst>
              </p:cNvPr>
              <p:cNvSpPr txBox="1">
                <a:spLocks noRot="1" noChangeAspect="1" noMove="1" noResize="1" noEditPoints="1" noAdjustHandles="1" noChangeArrowheads="1" noChangeShapeType="1" noTextEdit="1"/>
              </p:cNvSpPr>
              <p:nvPr/>
            </p:nvSpPr>
            <p:spPr>
              <a:xfrm>
                <a:off x="2836337" y="4609946"/>
                <a:ext cx="1368323" cy="369332"/>
              </a:xfrm>
              <a:prstGeom prst="rect">
                <a:avLst/>
              </a:prstGeom>
              <a:blipFill>
                <a:blip r:embed="rId15"/>
                <a:stretch>
                  <a:fillRect l="-3965" r="-4405" b="-14286"/>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604B8EC-DBE0-0D43-BFFB-1E7D17929B9F}"/>
                  </a:ext>
                </a:extLst>
              </p:cNvPr>
              <p:cNvSpPr txBox="1"/>
              <p:nvPr/>
            </p:nvSpPr>
            <p:spPr>
              <a:xfrm>
                <a:off x="2832175" y="5131758"/>
                <a:ext cx="1183977"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ea typeface="Cambria Math" panose="02040503050406030204" pitchFamily="18" charset="0"/>
                        </a:rPr>
                        <m:t>∆</m:t>
                      </m:r>
                      <m:sSub>
                        <m:sSubPr>
                          <m:ctrlPr>
                            <a:rPr lang="tr-TR" sz="2400" b="1" i="1">
                              <a:solidFill>
                                <a:schemeClr val="tx1"/>
                              </a:solidFill>
                              <a:latin typeface="Cambria Math" panose="02040503050406030204" pitchFamily="18" charset="0"/>
                              <a:ea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𝑻</m:t>
                          </m:r>
                        </m:e>
                        <m:sub>
                          <m:r>
                            <a:rPr lang="tr-TR" sz="2400" b="1" i="1" smtClean="0">
                              <a:solidFill>
                                <a:schemeClr val="tx1"/>
                              </a:solidFill>
                              <a:latin typeface="Cambria Math" panose="02040503050406030204" pitchFamily="18" charset="0"/>
                              <a:ea typeface="Cambria Math" panose="02040503050406030204" pitchFamily="18" charset="0"/>
                            </a:rPr>
                            <m:t>𝟐</m:t>
                          </m:r>
                        </m:sub>
                      </m:sSub>
                      <m:r>
                        <a:rPr lang="tr-TR" sz="2400" b="1" i="1" smtClean="0">
                          <a:solidFill>
                            <a:schemeClr val="tx1"/>
                          </a:solidFill>
                          <a:latin typeface="Cambria Math" panose="02040503050406030204" pitchFamily="18" charset="0"/>
                        </a:rPr>
                        <m:t>=</m:t>
                      </m:r>
                      <m:r>
                        <a:rPr lang="tr-TR" sz="2400" b="1" i="1" smtClean="0">
                          <a:latin typeface="Cambria Math" panose="02040503050406030204" pitchFamily="18" charset="0"/>
                        </a:rPr>
                        <m:t>𝟖</m:t>
                      </m:r>
                    </m:oMath>
                  </m:oMathPara>
                </a14:m>
                <a:endParaRPr lang="tr-TR" sz="2400" b="1" dirty="0">
                  <a:solidFill>
                    <a:schemeClr val="tx1"/>
                  </a:solidFill>
                </a:endParaRPr>
              </a:p>
            </p:txBody>
          </p:sp>
        </mc:Choice>
        <mc:Fallback xmlns="">
          <p:sp>
            <p:nvSpPr>
              <p:cNvPr id="23" name="TextBox 22">
                <a:extLst>
                  <a:ext uri="{FF2B5EF4-FFF2-40B4-BE49-F238E27FC236}">
                    <a16:creationId xmlns:a16="http://schemas.microsoft.com/office/drawing/2014/main" id="{6604B8EC-DBE0-0D43-BFFB-1E7D17929B9F}"/>
                  </a:ext>
                </a:extLst>
              </p:cNvPr>
              <p:cNvSpPr txBox="1">
                <a:spLocks noRot="1" noChangeAspect="1" noMove="1" noResize="1" noEditPoints="1" noAdjustHandles="1" noChangeArrowheads="1" noChangeShapeType="1" noTextEdit="1"/>
              </p:cNvSpPr>
              <p:nvPr/>
            </p:nvSpPr>
            <p:spPr>
              <a:xfrm>
                <a:off x="2832175" y="5131758"/>
                <a:ext cx="1183977" cy="369332"/>
              </a:xfrm>
              <a:prstGeom prst="rect">
                <a:avLst/>
              </a:prstGeom>
              <a:blipFill>
                <a:blip r:embed="rId16"/>
                <a:stretch>
                  <a:fillRect l="-5102" r="-4592" b="-1612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11D12EE-5701-C5FD-DEB4-FF5965FAC4EB}"/>
                  </a:ext>
                </a:extLst>
              </p:cNvPr>
              <p:cNvSpPr txBox="1"/>
              <p:nvPr/>
            </p:nvSpPr>
            <p:spPr>
              <a:xfrm>
                <a:off x="9092236" y="5115535"/>
                <a:ext cx="1368323"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ea typeface="Cambria Math" panose="02040503050406030204" pitchFamily="18" charset="0"/>
                        </a:rPr>
                        <m:t>∆</m:t>
                      </m:r>
                      <m:sSub>
                        <m:sSubPr>
                          <m:ctrlPr>
                            <a:rPr lang="tr-TR" sz="2400" b="1" i="1">
                              <a:solidFill>
                                <a:schemeClr val="tx1"/>
                              </a:solidFill>
                              <a:latin typeface="Cambria Math" panose="02040503050406030204" pitchFamily="18" charset="0"/>
                              <a:ea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𝑻</m:t>
                          </m:r>
                        </m:e>
                        <m:sub>
                          <m:r>
                            <a:rPr lang="tr-TR" sz="2400" b="1" i="1" smtClean="0">
                              <a:solidFill>
                                <a:schemeClr val="tx1"/>
                              </a:solidFill>
                              <a:latin typeface="Cambria Math" panose="02040503050406030204" pitchFamily="18" charset="0"/>
                              <a:ea typeface="Cambria Math" panose="02040503050406030204" pitchFamily="18" charset="0"/>
                            </a:rPr>
                            <m:t>𝟐</m:t>
                          </m:r>
                        </m:sub>
                      </m:sSub>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rPr>
                        <m:t>𝟑𝟐</m:t>
                      </m:r>
                    </m:oMath>
                  </m:oMathPara>
                </a14:m>
                <a:endParaRPr lang="tr-TR" sz="2400" b="1" dirty="0">
                  <a:solidFill>
                    <a:schemeClr val="tx1"/>
                  </a:solidFill>
                </a:endParaRPr>
              </a:p>
            </p:txBody>
          </p:sp>
        </mc:Choice>
        <mc:Fallback xmlns="">
          <p:sp>
            <p:nvSpPr>
              <p:cNvPr id="24" name="TextBox 23">
                <a:extLst>
                  <a:ext uri="{FF2B5EF4-FFF2-40B4-BE49-F238E27FC236}">
                    <a16:creationId xmlns:a16="http://schemas.microsoft.com/office/drawing/2014/main" id="{C11D12EE-5701-C5FD-DEB4-FF5965FAC4EB}"/>
                  </a:ext>
                </a:extLst>
              </p:cNvPr>
              <p:cNvSpPr txBox="1">
                <a:spLocks noRot="1" noChangeAspect="1" noMove="1" noResize="1" noEditPoints="1" noAdjustHandles="1" noChangeArrowheads="1" noChangeShapeType="1" noTextEdit="1"/>
              </p:cNvSpPr>
              <p:nvPr/>
            </p:nvSpPr>
            <p:spPr>
              <a:xfrm>
                <a:off x="9092236" y="5115535"/>
                <a:ext cx="1368323" cy="369332"/>
              </a:xfrm>
              <a:prstGeom prst="rect">
                <a:avLst/>
              </a:prstGeom>
              <a:blipFill>
                <a:blip r:embed="rId17"/>
                <a:stretch>
                  <a:fillRect l="-4425" r="-3982" b="-14286"/>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C99ACE8-1E30-D2A5-62EC-32CB2ABD0AE4}"/>
                  </a:ext>
                </a:extLst>
              </p:cNvPr>
              <p:cNvSpPr txBox="1"/>
              <p:nvPr/>
            </p:nvSpPr>
            <p:spPr>
              <a:xfrm>
                <a:off x="9092236" y="4578186"/>
                <a:ext cx="1368323"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ea typeface="Cambria Math" panose="02040503050406030204" pitchFamily="18" charset="0"/>
                        </a:rPr>
                        <m:t>∆</m:t>
                      </m:r>
                      <m:sSub>
                        <m:sSubPr>
                          <m:ctrlPr>
                            <a:rPr lang="tr-TR" sz="2400" b="1" i="1">
                              <a:solidFill>
                                <a:schemeClr val="tx1"/>
                              </a:solidFill>
                              <a:latin typeface="Cambria Math" panose="02040503050406030204" pitchFamily="18" charset="0"/>
                              <a:ea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𝑻</m:t>
                          </m:r>
                        </m:e>
                        <m:sub>
                          <m:r>
                            <a:rPr lang="tr-TR" sz="2400" b="1" i="1">
                              <a:solidFill>
                                <a:schemeClr val="tx1"/>
                              </a:solidFill>
                              <a:latin typeface="Cambria Math" panose="02040503050406030204" pitchFamily="18" charset="0"/>
                              <a:ea typeface="Cambria Math" panose="02040503050406030204" pitchFamily="18" charset="0"/>
                            </a:rPr>
                            <m:t>𝟏</m:t>
                          </m:r>
                        </m:sub>
                      </m:sSub>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rPr>
                        <m:t>𝟑𝟐</m:t>
                      </m:r>
                    </m:oMath>
                  </m:oMathPara>
                </a14:m>
                <a:endParaRPr lang="tr-TR" sz="2400" b="1" dirty="0">
                  <a:solidFill>
                    <a:schemeClr val="tx1"/>
                  </a:solidFill>
                </a:endParaRPr>
              </a:p>
            </p:txBody>
          </p:sp>
        </mc:Choice>
        <mc:Fallback xmlns="">
          <p:sp>
            <p:nvSpPr>
              <p:cNvPr id="25" name="TextBox 24">
                <a:extLst>
                  <a:ext uri="{FF2B5EF4-FFF2-40B4-BE49-F238E27FC236}">
                    <a16:creationId xmlns:a16="http://schemas.microsoft.com/office/drawing/2014/main" id="{3C99ACE8-1E30-D2A5-62EC-32CB2ABD0AE4}"/>
                  </a:ext>
                </a:extLst>
              </p:cNvPr>
              <p:cNvSpPr txBox="1">
                <a:spLocks noRot="1" noChangeAspect="1" noMove="1" noResize="1" noEditPoints="1" noAdjustHandles="1" noChangeArrowheads="1" noChangeShapeType="1" noTextEdit="1"/>
              </p:cNvSpPr>
              <p:nvPr/>
            </p:nvSpPr>
            <p:spPr>
              <a:xfrm>
                <a:off x="9092236" y="4578186"/>
                <a:ext cx="1368323" cy="369332"/>
              </a:xfrm>
              <a:prstGeom prst="rect">
                <a:avLst/>
              </a:prstGeom>
              <a:blipFill>
                <a:blip r:embed="rId18"/>
                <a:stretch>
                  <a:fillRect l="-4425" r="-3982" b="-14286"/>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63FB8AB-99F4-696F-68B8-9A6FB14D21E6}"/>
                  </a:ext>
                </a:extLst>
              </p:cNvPr>
              <p:cNvSpPr txBox="1"/>
              <p:nvPr/>
            </p:nvSpPr>
            <p:spPr>
              <a:xfrm>
                <a:off x="2837790" y="5699694"/>
                <a:ext cx="2919967" cy="89800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𝒍𝒎</m:t>
                          </m:r>
                        </m:sub>
                      </m:sSub>
                      <m:r>
                        <a:rPr lang="tr-TR" sz="2000" b="1" i="1" smtClean="0">
                          <a:solidFill>
                            <a:schemeClr val="tx1"/>
                          </a:solidFill>
                          <a:latin typeface="Cambria Math" panose="02040503050406030204" pitchFamily="18" charset="0"/>
                        </a:rPr>
                        <m:t>=</m:t>
                      </m:r>
                      <m:f>
                        <m:fPr>
                          <m:ctrlPr>
                            <a:rPr lang="tr-TR" sz="2000" b="1" i="1">
                              <a:solidFill>
                                <a:schemeClr val="tx1"/>
                              </a:solidFill>
                              <a:latin typeface="Cambria Math" panose="02040503050406030204" pitchFamily="18" charset="0"/>
                              <a:ea typeface="Cambria Math" panose="02040503050406030204" pitchFamily="18" charset="0"/>
                            </a:rPr>
                          </m:ctrlPr>
                        </m:fPr>
                        <m:num>
                          <m:d>
                            <m:dPr>
                              <m:ctrlPr>
                                <a:rPr lang="tr-TR" sz="2000" b="1" i="1">
                                  <a:solidFill>
                                    <a:schemeClr val="tx1"/>
                                  </a:solidFill>
                                  <a:latin typeface="Cambria Math" panose="02040503050406030204" pitchFamily="18" charset="0"/>
                                  <a:ea typeface="Cambria Math" panose="02040503050406030204" pitchFamily="18" charset="0"/>
                                </a:rPr>
                              </m:ctrlPr>
                            </m:dPr>
                            <m:e>
                              <m:r>
                                <a:rPr lang="tr-TR" sz="2000" b="1" i="1" smtClean="0">
                                  <a:solidFill>
                                    <a:schemeClr val="tx1"/>
                                  </a:solidFill>
                                  <a:latin typeface="Cambria Math" panose="02040503050406030204" pitchFamily="18" charset="0"/>
                                  <a:ea typeface="Cambria Math" panose="02040503050406030204" pitchFamily="18" charset="0"/>
                                </a:rPr>
                                <m:t>𝟖</m:t>
                              </m:r>
                              <m:r>
                                <a:rPr lang="tr-TR" sz="2000" b="1" i="1">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𝟓𝟔</m:t>
                              </m:r>
                            </m:e>
                          </m:d>
                        </m:num>
                        <m:den>
                          <m:r>
                            <a:rPr lang="tr-TR" sz="2000" b="1" i="1">
                              <a:solidFill>
                                <a:schemeClr val="tx1"/>
                              </a:solidFill>
                              <a:latin typeface="Cambria Math" panose="02040503050406030204" pitchFamily="18" charset="0"/>
                            </a:rPr>
                            <m:t>𝒍𝒏</m:t>
                          </m:r>
                          <m:d>
                            <m:dPr>
                              <m:ctrlPr>
                                <a:rPr lang="tr-TR" sz="2000" b="1" i="1">
                                  <a:solidFill>
                                    <a:schemeClr val="tx1"/>
                                  </a:solidFill>
                                  <a:latin typeface="Cambria Math" panose="02040503050406030204" pitchFamily="18" charset="0"/>
                                </a:rPr>
                              </m:ctrlPr>
                            </m:dPr>
                            <m:e>
                              <m:f>
                                <m:fPr>
                                  <m:ctrlPr>
                                    <a:rPr lang="tr-TR" sz="2000" b="1" i="1">
                                      <a:solidFill>
                                        <a:schemeClr val="tx1"/>
                                      </a:solidFill>
                                      <a:latin typeface="Cambria Math" panose="02040503050406030204" pitchFamily="18" charset="0"/>
                                    </a:rPr>
                                  </m:ctrlPr>
                                </m:fPr>
                                <m:num>
                                  <m:r>
                                    <a:rPr lang="tr-TR" sz="2000" b="1" i="1" smtClean="0">
                                      <a:solidFill>
                                        <a:schemeClr val="tx1"/>
                                      </a:solidFill>
                                      <a:latin typeface="Cambria Math" panose="02040503050406030204" pitchFamily="18" charset="0"/>
                                    </a:rPr>
                                    <m:t>𝟖</m:t>
                                  </m:r>
                                </m:num>
                                <m:den>
                                  <m:r>
                                    <a:rPr lang="tr-TR" sz="2000" b="1" i="1" smtClean="0">
                                      <a:solidFill>
                                        <a:schemeClr val="tx1"/>
                                      </a:solidFill>
                                      <a:latin typeface="Cambria Math" panose="02040503050406030204" pitchFamily="18" charset="0"/>
                                      <a:ea typeface="Cambria Math" panose="02040503050406030204" pitchFamily="18" charset="0"/>
                                    </a:rPr>
                                    <m:t>𝟓𝟔</m:t>
                                  </m:r>
                                </m:den>
                              </m:f>
                            </m:e>
                          </m:d>
                        </m:den>
                      </m:f>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𝟐𝟒</m:t>
                      </m:r>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𝟔𝟕</m:t>
                      </m:r>
                    </m:oMath>
                  </m:oMathPara>
                </a14:m>
                <a:endParaRPr lang="tr-TR" sz="2000" b="1" dirty="0">
                  <a:solidFill>
                    <a:schemeClr val="tx1"/>
                  </a:solidFill>
                </a:endParaRPr>
              </a:p>
            </p:txBody>
          </p:sp>
        </mc:Choice>
        <mc:Fallback xmlns="">
          <p:sp>
            <p:nvSpPr>
              <p:cNvPr id="26" name="TextBox 25">
                <a:extLst>
                  <a:ext uri="{FF2B5EF4-FFF2-40B4-BE49-F238E27FC236}">
                    <a16:creationId xmlns:a16="http://schemas.microsoft.com/office/drawing/2014/main" id="{863FB8AB-99F4-696F-68B8-9A6FB14D21E6}"/>
                  </a:ext>
                </a:extLst>
              </p:cNvPr>
              <p:cNvSpPr txBox="1">
                <a:spLocks noRot="1" noChangeAspect="1" noMove="1" noResize="1" noEditPoints="1" noAdjustHandles="1" noChangeArrowheads="1" noChangeShapeType="1" noTextEdit="1"/>
              </p:cNvSpPr>
              <p:nvPr/>
            </p:nvSpPr>
            <p:spPr>
              <a:xfrm>
                <a:off x="2837790" y="5699694"/>
                <a:ext cx="2919967" cy="898003"/>
              </a:xfrm>
              <a:prstGeom prst="rect">
                <a:avLst/>
              </a:prstGeom>
              <a:blipFill>
                <a:blip r:embed="rId19"/>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B1F91EC-F1E8-BD2D-77CE-ACB6F951294F}"/>
                  </a:ext>
                </a:extLst>
              </p:cNvPr>
              <p:cNvSpPr txBox="1"/>
              <p:nvPr/>
            </p:nvSpPr>
            <p:spPr>
              <a:xfrm>
                <a:off x="9092236" y="5797973"/>
                <a:ext cx="1439946"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m:t>
                          </m:r>
                          <m:r>
                            <a:rPr lang="tr-TR" sz="2400" b="1" i="1">
                              <a:solidFill>
                                <a:schemeClr val="tx1"/>
                              </a:solidFill>
                              <a:latin typeface="Cambria Math" panose="02040503050406030204" pitchFamily="18" charset="0"/>
                              <a:ea typeface="Cambria Math" panose="02040503050406030204" pitchFamily="18" charset="0"/>
                            </a:rPr>
                            <m:t>𝑻</m:t>
                          </m:r>
                        </m:e>
                        <m:sub>
                          <m:r>
                            <a:rPr lang="tr-TR" sz="2400" b="1" i="1">
                              <a:solidFill>
                                <a:schemeClr val="tx1"/>
                              </a:solidFill>
                              <a:latin typeface="Cambria Math" panose="02040503050406030204" pitchFamily="18" charset="0"/>
                              <a:ea typeface="Cambria Math" panose="02040503050406030204" pitchFamily="18" charset="0"/>
                            </a:rPr>
                            <m:t>𝒍𝒎</m:t>
                          </m:r>
                        </m:sub>
                      </m:sSub>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𝟑𝟐</m:t>
                      </m:r>
                    </m:oMath>
                  </m:oMathPara>
                </a14:m>
                <a:endParaRPr lang="tr-TR" sz="2400" b="1" dirty="0">
                  <a:solidFill>
                    <a:schemeClr val="tx1"/>
                  </a:solidFill>
                </a:endParaRPr>
              </a:p>
            </p:txBody>
          </p:sp>
        </mc:Choice>
        <mc:Fallback xmlns="">
          <p:sp>
            <p:nvSpPr>
              <p:cNvPr id="27" name="TextBox 26">
                <a:extLst>
                  <a:ext uri="{FF2B5EF4-FFF2-40B4-BE49-F238E27FC236}">
                    <a16:creationId xmlns:a16="http://schemas.microsoft.com/office/drawing/2014/main" id="{AB1F91EC-F1E8-BD2D-77CE-ACB6F951294F}"/>
                  </a:ext>
                </a:extLst>
              </p:cNvPr>
              <p:cNvSpPr txBox="1">
                <a:spLocks noRot="1" noChangeAspect="1" noMove="1" noResize="1" noEditPoints="1" noAdjustHandles="1" noChangeArrowheads="1" noChangeShapeType="1" noTextEdit="1"/>
              </p:cNvSpPr>
              <p:nvPr/>
            </p:nvSpPr>
            <p:spPr>
              <a:xfrm>
                <a:off x="9092236" y="5797973"/>
                <a:ext cx="1439946" cy="369332"/>
              </a:xfrm>
              <a:prstGeom prst="rect">
                <a:avLst/>
              </a:prstGeom>
              <a:blipFill>
                <a:blip r:embed="rId20"/>
                <a:stretch>
                  <a:fillRect l="-4202" r="-3782" b="-15873"/>
                </a:stretch>
              </a:blipFill>
              <a:ln>
                <a:solidFill>
                  <a:schemeClr val="tx1"/>
                </a:solidFill>
              </a:ln>
            </p:spPr>
            <p:txBody>
              <a:bodyPr/>
              <a:lstStyle/>
              <a:p>
                <a:r>
                  <a:rPr lang="tr-TR">
                    <a:noFill/>
                  </a:rPr>
                  <a:t> </a:t>
                </a:r>
              </a:p>
            </p:txBody>
          </p:sp>
        </mc:Fallback>
      </mc:AlternateContent>
      <p:sp>
        <p:nvSpPr>
          <p:cNvPr id="28" name="Right Brace 27">
            <a:extLst>
              <a:ext uri="{FF2B5EF4-FFF2-40B4-BE49-F238E27FC236}">
                <a16:creationId xmlns:a16="http://schemas.microsoft.com/office/drawing/2014/main" id="{58E37BB6-91C7-B32C-3ED0-A99B911B54D4}"/>
              </a:ext>
            </a:extLst>
          </p:cNvPr>
          <p:cNvSpPr/>
          <p:nvPr/>
        </p:nvSpPr>
        <p:spPr>
          <a:xfrm>
            <a:off x="10530348" y="4680155"/>
            <a:ext cx="353962" cy="678225"/>
          </a:xfrm>
          <a:prstGeom prst="rightBrace">
            <a:avLst>
              <a:gd name="adj1" fmla="val 4790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9" name="Equals 28">
            <a:extLst>
              <a:ext uri="{FF2B5EF4-FFF2-40B4-BE49-F238E27FC236}">
                <a16:creationId xmlns:a16="http://schemas.microsoft.com/office/drawing/2014/main" id="{3F6D0441-CB3A-59B9-E524-F02FD86084A4}"/>
              </a:ext>
            </a:extLst>
          </p:cNvPr>
          <p:cNvSpPr/>
          <p:nvPr/>
        </p:nvSpPr>
        <p:spPr>
          <a:xfrm>
            <a:off x="10899905" y="4877645"/>
            <a:ext cx="353962" cy="283243"/>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339104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6468654" cy="707886"/>
          </a:xfrm>
          <a:prstGeom prst="rect">
            <a:avLst/>
          </a:prstGeom>
          <a:noFill/>
        </p:spPr>
        <p:txBody>
          <a:bodyPr wrap="square" rtlCol="0">
            <a:spAutoFit/>
          </a:bodyPr>
          <a:lstStyle/>
          <a:p>
            <a:r>
              <a:rPr lang="tr-TR" sz="4000" b="1" dirty="0"/>
              <a:t>EXAMPLE-1-Solution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47A4712-E39B-8600-ACBE-DF6520832B15}"/>
                  </a:ext>
                </a:extLst>
              </p:cNvPr>
              <p:cNvSpPr txBox="1"/>
              <p:nvPr/>
            </p:nvSpPr>
            <p:spPr>
              <a:xfrm>
                <a:off x="4304383" y="1037405"/>
                <a:ext cx="3327770" cy="553998"/>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600" b="1" i="1" smtClean="0">
                          <a:solidFill>
                            <a:schemeClr val="tx1"/>
                          </a:solidFill>
                          <a:latin typeface="Cambria Math" panose="02040503050406030204" pitchFamily="18" charset="0"/>
                        </a:rPr>
                        <m:t>𝒒</m:t>
                      </m:r>
                      <m:r>
                        <a:rPr lang="tr-TR" sz="3600" b="1" i="1" smtClean="0">
                          <a:solidFill>
                            <a:schemeClr val="tx1"/>
                          </a:solidFill>
                          <a:latin typeface="Cambria Math" panose="02040503050406030204" pitchFamily="18" charset="0"/>
                        </a:rPr>
                        <m:t>=</m:t>
                      </m:r>
                      <m:r>
                        <a:rPr lang="tr-TR" sz="3600" b="1" i="1">
                          <a:solidFill>
                            <a:schemeClr val="tx1"/>
                          </a:solidFill>
                          <a:latin typeface="Cambria Math" panose="02040503050406030204" pitchFamily="18" charset="0"/>
                        </a:rPr>
                        <m:t>𝑼</m:t>
                      </m:r>
                      <m:r>
                        <a:rPr lang="tr-TR" sz="3600" b="1" i="1">
                          <a:solidFill>
                            <a:schemeClr val="tx1"/>
                          </a:solidFill>
                          <a:latin typeface="Cambria Math" panose="02040503050406030204" pitchFamily="18" charset="0"/>
                          <a:ea typeface="Cambria Math" panose="02040503050406030204" pitchFamily="18" charset="0"/>
                        </a:rPr>
                        <m:t>∙</m:t>
                      </m:r>
                      <m:r>
                        <a:rPr lang="tr-TR" sz="3600" b="1" i="1">
                          <a:solidFill>
                            <a:schemeClr val="tx1"/>
                          </a:solidFill>
                          <a:latin typeface="Cambria Math" panose="02040503050406030204" pitchFamily="18" charset="0"/>
                          <a:ea typeface="Cambria Math" panose="02040503050406030204" pitchFamily="18" charset="0"/>
                        </a:rPr>
                        <m:t>𝑨</m:t>
                      </m:r>
                      <m:r>
                        <a:rPr lang="tr-TR" sz="3600" b="1" i="1" smtClean="0">
                          <a:solidFill>
                            <a:schemeClr val="tx1"/>
                          </a:solidFill>
                          <a:latin typeface="Cambria Math" panose="02040503050406030204" pitchFamily="18" charset="0"/>
                          <a:ea typeface="Cambria Math" panose="02040503050406030204" pitchFamily="18" charset="0"/>
                        </a:rPr>
                        <m:t>∙</m:t>
                      </m:r>
                      <m:sSub>
                        <m:sSubPr>
                          <m:ctrlPr>
                            <a:rPr lang="tr-TR" sz="3600" b="1" i="1" smtClean="0">
                              <a:solidFill>
                                <a:schemeClr val="tx1"/>
                              </a:solidFill>
                              <a:latin typeface="Cambria Math" panose="02040503050406030204" pitchFamily="18" charset="0"/>
                            </a:rPr>
                          </m:ctrlPr>
                        </m:sSubPr>
                        <m:e>
                          <m:r>
                            <a:rPr lang="tr-TR" sz="3600" b="1" i="1">
                              <a:solidFill>
                                <a:schemeClr val="tx1"/>
                              </a:solidFill>
                              <a:latin typeface="Cambria Math" panose="02040503050406030204" pitchFamily="18" charset="0"/>
                              <a:ea typeface="Cambria Math" panose="02040503050406030204" pitchFamily="18" charset="0"/>
                            </a:rPr>
                            <m:t>∆</m:t>
                          </m:r>
                          <m:r>
                            <a:rPr lang="tr-TR" sz="3600" b="1" i="1">
                              <a:solidFill>
                                <a:schemeClr val="tx1"/>
                              </a:solidFill>
                              <a:latin typeface="Cambria Math" panose="02040503050406030204" pitchFamily="18" charset="0"/>
                              <a:ea typeface="Cambria Math" panose="02040503050406030204" pitchFamily="18" charset="0"/>
                            </a:rPr>
                            <m:t>𝑻</m:t>
                          </m:r>
                        </m:e>
                        <m:sub>
                          <m:r>
                            <a:rPr lang="tr-TR" sz="3600" b="1" i="1" smtClean="0">
                              <a:solidFill>
                                <a:schemeClr val="tx1"/>
                              </a:solidFill>
                              <a:latin typeface="Cambria Math" panose="02040503050406030204" pitchFamily="18" charset="0"/>
                              <a:ea typeface="Cambria Math" panose="02040503050406030204" pitchFamily="18" charset="0"/>
                            </a:rPr>
                            <m:t>𝒍𝒎</m:t>
                          </m:r>
                        </m:sub>
                      </m:sSub>
                    </m:oMath>
                  </m:oMathPara>
                </a14:m>
                <a:endParaRPr lang="tr-TR" sz="3600" b="1" dirty="0">
                  <a:solidFill>
                    <a:schemeClr val="tx1"/>
                  </a:solidFill>
                </a:endParaRPr>
              </a:p>
            </p:txBody>
          </p:sp>
        </mc:Choice>
        <mc:Fallback xmlns="">
          <p:sp>
            <p:nvSpPr>
              <p:cNvPr id="2" name="TextBox 1">
                <a:extLst>
                  <a:ext uri="{FF2B5EF4-FFF2-40B4-BE49-F238E27FC236}">
                    <a16:creationId xmlns:a16="http://schemas.microsoft.com/office/drawing/2014/main" id="{A47A4712-E39B-8600-ACBE-DF6520832B15}"/>
                  </a:ext>
                </a:extLst>
              </p:cNvPr>
              <p:cNvSpPr txBox="1">
                <a:spLocks noRot="1" noChangeAspect="1" noMove="1" noResize="1" noEditPoints="1" noAdjustHandles="1" noChangeArrowheads="1" noChangeShapeType="1" noTextEdit="1"/>
              </p:cNvSpPr>
              <p:nvPr/>
            </p:nvSpPr>
            <p:spPr>
              <a:xfrm>
                <a:off x="4304383" y="1037405"/>
                <a:ext cx="3327770" cy="553998"/>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2F0546-6B90-DC84-3356-EA44517653AF}"/>
                  </a:ext>
                </a:extLst>
              </p:cNvPr>
              <p:cNvSpPr txBox="1"/>
              <p:nvPr/>
            </p:nvSpPr>
            <p:spPr>
              <a:xfrm>
                <a:off x="1611269" y="4195962"/>
                <a:ext cx="1922449"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m:t>
                          </m:r>
                          <m:r>
                            <a:rPr lang="tr-TR" sz="2400" b="1" i="1">
                              <a:solidFill>
                                <a:schemeClr val="tx1"/>
                              </a:solidFill>
                              <a:latin typeface="Cambria Math" panose="02040503050406030204" pitchFamily="18" charset="0"/>
                              <a:ea typeface="Cambria Math" panose="02040503050406030204" pitchFamily="18" charset="0"/>
                            </a:rPr>
                            <m:t>𝑻</m:t>
                          </m:r>
                        </m:e>
                        <m:sub>
                          <m:r>
                            <a:rPr lang="tr-TR" sz="2400" b="1" i="1">
                              <a:solidFill>
                                <a:schemeClr val="tx1"/>
                              </a:solidFill>
                              <a:latin typeface="Cambria Math" panose="02040503050406030204" pitchFamily="18" charset="0"/>
                              <a:ea typeface="Cambria Math" panose="02040503050406030204" pitchFamily="18" charset="0"/>
                            </a:rPr>
                            <m:t>𝒍𝒎</m:t>
                          </m:r>
                        </m:sub>
                      </m:sSub>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𝟐𝟒</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𝟔𝟕</m:t>
                      </m:r>
                    </m:oMath>
                  </m:oMathPara>
                </a14:m>
                <a:endParaRPr lang="tr-TR" sz="2400" b="1" dirty="0">
                  <a:solidFill>
                    <a:schemeClr val="tx1"/>
                  </a:solidFill>
                </a:endParaRPr>
              </a:p>
            </p:txBody>
          </p:sp>
        </mc:Choice>
        <mc:Fallback xmlns="">
          <p:sp>
            <p:nvSpPr>
              <p:cNvPr id="8" name="TextBox 7">
                <a:extLst>
                  <a:ext uri="{FF2B5EF4-FFF2-40B4-BE49-F238E27FC236}">
                    <a16:creationId xmlns:a16="http://schemas.microsoft.com/office/drawing/2014/main" id="{882F0546-6B90-DC84-3356-EA44517653AF}"/>
                  </a:ext>
                </a:extLst>
              </p:cNvPr>
              <p:cNvSpPr txBox="1">
                <a:spLocks noRot="1" noChangeAspect="1" noMove="1" noResize="1" noEditPoints="1" noAdjustHandles="1" noChangeArrowheads="1" noChangeShapeType="1" noTextEdit="1"/>
              </p:cNvSpPr>
              <p:nvPr/>
            </p:nvSpPr>
            <p:spPr>
              <a:xfrm>
                <a:off x="1611269" y="4195962"/>
                <a:ext cx="1922449" cy="369332"/>
              </a:xfrm>
              <a:prstGeom prst="rect">
                <a:avLst/>
              </a:prstGeom>
              <a:blipFill>
                <a:blip r:embed="rId4"/>
                <a:stretch>
                  <a:fillRect l="-2516" r="-2830" b="-15873"/>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C1CBCD3-0109-218D-AC50-DA3A186F0B4A}"/>
                  </a:ext>
                </a:extLst>
              </p:cNvPr>
              <p:cNvSpPr txBox="1"/>
              <p:nvPr/>
            </p:nvSpPr>
            <p:spPr>
              <a:xfrm>
                <a:off x="8694322" y="4195962"/>
                <a:ext cx="1439946"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m:t>
                          </m:r>
                          <m:r>
                            <a:rPr lang="tr-TR" sz="2400" b="1" i="1">
                              <a:solidFill>
                                <a:schemeClr val="tx1"/>
                              </a:solidFill>
                              <a:latin typeface="Cambria Math" panose="02040503050406030204" pitchFamily="18" charset="0"/>
                              <a:ea typeface="Cambria Math" panose="02040503050406030204" pitchFamily="18" charset="0"/>
                            </a:rPr>
                            <m:t>𝑻</m:t>
                          </m:r>
                        </m:e>
                        <m:sub>
                          <m:r>
                            <a:rPr lang="tr-TR" sz="2400" b="1" i="1">
                              <a:solidFill>
                                <a:schemeClr val="tx1"/>
                              </a:solidFill>
                              <a:latin typeface="Cambria Math" panose="02040503050406030204" pitchFamily="18" charset="0"/>
                              <a:ea typeface="Cambria Math" panose="02040503050406030204" pitchFamily="18" charset="0"/>
                            </a:rPr>
                            <m:t>𝒍𝒎</m:t>
                          </m:r>
                        </m:sub>
                      </m:sSub>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𝟑𝟐</m:t>
                      </m:r>
                    </m:oMath>
                  </m:oMathPara>
                </a14:m>
                <a:endParaRPr lang="tr-TR" sz="2400" b="1" dirty="0">
                  <a:solidFill>
                    <a:schemeClr val="tx1"/>
                  </a:solidFill>
                </a:endParaRPr>
              </a:p>
            </p:txBody>
          </p:sp>
        </mc:Choice>
        <mc:Fallback xmlns="">
          <p:sp>
            <p:nvSpPr>
              <p:cNvPr id="9" name="TextBox 8">
                <a:extLst>
                  <a:ext uri="{FF2B5EF4-FFF2-40B4-BE49-F238E27FC236}">
                    <a16:creationId xmlns:a16="http://schemas.microsoft.com/office/drawing/2014/main" id="{4C1CBCD3-0109-218D-AC50-DA3A186F0B4A}"/>
                  </a:ext>
                </a:extLst>
              </p:cNvPr>
              <p:cNvSpPr txBox="1">
                <a:spLocks noRot="1" noChangeAspect="1" noMove="1" noResize="1" noEditPoints="1" noAdjustHandles="1" noChangeArrowheads="1" noChangeShapeType="1" noTextEdit="1"/>
              </p:cNvSpPr>
              <p:nvPr/>
            </p:nvSpPr>
            <p:spPr>
              <a:xfrm>
                <a:off x="8694322" y="4195962"/>
                <a:ext cx="1439946" cy="369332"/>
              </a:xfrm>
              <a:prstGeom prst="rect">
                <a:avLst/>
              </a:prstGeom>
              <a:blipFill>
                <a:blip r:embed="rId5"/>
                <a:stretch>
                  <a:fillRect l="-3782" r="-4202" b="-15873"/>
                </a:stretch>
              </a:blipFill>
              <a:ln>
                <a:solidFill>
                  <a:schemeClr val="tx1"/>
                </a:solidFill>
              </a:ln>
            </p:spPr>
            <p:txBody>
              <a:bodyPr/>
              <a:lstStyle/>
              <a:p>
                <a:r>
                  <a:rPr lang="tr-TR">
                    <a:noFill/>
                  </a:rPr>
                  <a:t> </a:t>
                </a:r>
              </a:p>
            </p:txBody>
          </p:sp>
        </mc:Fallback>
      </mc:AlternateContent>
      <p:sp>
        <p:nvSpPr>
          <p:cNvPr id="10" name="Oval 9">
            <a:extLst>
              <a:ext uri="{FF2B5EF4-FFF2-40B4-BE49-F238E27FC236}">
                <a16:creationId xmlns:a16="http://schemas.microsoft.com/office/drawing/2014/main" id="{B6AB04A6-2E76-A377-3D1A-674406140B66}"/>
              </a:ext>
            </a:extLst>
          </p:cNvPr>
          <p:cNvSpPr/>
          <p:nvPr/>
        </p:nvSpPr>
        <p:spPr>
          <a:xfrm>
            <a:off x="5201265" y="993057"/>
            <a:ext cx="462116" cy="6278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Straight Arrow Connector 11">
            <a:extLst>
              <a:ext uri="{FF2B5EF4-FFF2-40B4-BE49-F238E27FC236}">
                <a16:creationId xmlns:a16="http://schemas.microsoft.com/office/drawing/2014/main" id="{8C6FCAC8-1D59-8306-AE3E-E2B33D8AD419}"/>
              </a:ext>
            </a:extLst>
          </p:cNvPr>
          <p:cNvCxnSpPr>
            <a:cxnSpLocks/>
          </p:cNvCxnSpPr>
          <p:nvPr/>
        </p:nvCxnSpPr>
        <p:spPr>
          <a:xfrm flipH="1">
            <a:off x="5201265" y="1620899"/>
            <a:ext cx="211394" cy="2841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6A90F4A-2D0F-721B-8C72-A9DB60AC44DF}"/>
                  </a:ext>
                </a:extLst>
              </p:cNvPr>
              <p:cNvSpPr txBox="1"/>
              <p:nvPr/>
            </p:nvSpPr>
            <p:spPr>
              <a:xfrm>
                <a:off x="3756222" y="1905019"/>
                <a:ext cx="1646605" cy="576183"/>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solidFill>
                            <a:srgbClr val="FF0000"/>
                          </a:solidFill>
                          <a:latin typeface="Cambria Math" panose="02040503050406030204" pitchFamily="18" charset="0"/>
                        </a:rPr>
                        <m:t>𝑼</m:t>
                      </m:r>
                      <m:r>
                        <a:rPr lang="tr-TR" sz="2000" b="1" i="1" smtClean="0">
                          <a:solidFill>
                            <a:srgbClr val="FF0000"/>
                          </a:solidFill>
                          <a:latin typeface="Cambria Math" panose="02040503050406030204" pitchFamily="18" charset="0"/>
                        </a:rPr>
                        <m:t>=</m:t>
                      </m:r>
                      <m:r>
                        <a:rPr lang="tr-TR" sz="2000" b="1" i="1" smtClean="0">
                          <a:solidFill>
                            <a:srgbClr val="FF0000"/>
                          </a:solidFill>
                          <a:latin typeface="Cambria Math" panose="02040503050406030204" pitchFamily="18" charset="0"/>
                        </a:rPr>
                        <m:t>𝟓𝟔𝟖</m:t>
                      </m:r>
                      <m:f>
                        <m:fPr>
                          <m:ctrlPr>
                            <a:rPr lang="tr-TR" sz="2000" b="1" i="1" smtClean="0">
                              <a:solidFill>
                                <a:srgbClr val="FF0000"/>
                              </a:solidFill>
                              <a:latin typeface="Cambria Math" panose="02040503050406030204" pitchFamily="18" charset="0"/>
                            </a:rPr>
                          </m:ctrlPr>
                        </m:fPr>
                        <m:num>
                          <m:r>
                            <a:rPr lang="tr-TR" sz="2000" b="1" i="1" smtClean="0">
                              <a:solidFill>
                                <a:srgbClr val="FF0000"/>
                              </a:solidFill>
                              <a:latin typeface="Cambria Math" panose="02040503050406030204" pitchFamily="18" charset="0"/>
                            </a:rPr>
                            <m:t>𝑾</m:t>
                          </m:r>
                        </m:num>
                        <m:den>
                          <m:sSup>
                            <m:sSupPr>
                              <m:ctrlPr>
                                <a:rPr lang="tr-TR" sz="2000" b="1" i="1" smtClean="0">
                                  <a:solidFill>
                                    <a:srgbClr val="FF0000"/>
                                  </a:solidFill>
                                  <a:latin typeface="Cambria Math" panose="02040503050406030204" pitchFamily="18" charset="0"/>
                                </a:rPr>
                              </m:ctrlPr>
                            </m:sSupPr>
                            <m:e>
                              <m:r>
                                <a:rPr lang="tr-TR" sz="2000" b="1" i="1" smtClean="0">
                                  <a:solidFill>
                                    <a:srgbClr val="FF0000"/>
                                  </a:solidFill>
                                  <a:latin typeface="Cambria Math" panose="02040503050406030204" pitchFamily="18" charset="0"/>
                                </a:rPr>
                                <m:t>𝒎</m:t>
                              </m:r>
                            </m:e>
                            <m:sup>
                              <m:r>
                                <a:rPr lang="tr-TR" sz="2000" b="1" i="1" smtClean="0">
                                  <a:solidFill>
                                    <a:srgbClr val="FF0000"/>
                                  </a:solidFill>
                                  <a:latin typeface="Cambria Math" panose="02040503050406030204" pitchFamily="18" charset="0"/>
                                </a:rPr>
                                <m:t>𝟐</m:t>
                              </m:r>
                            </m:sup>
                          </m:sSup>
                          <m:r>
                            <a:rPr lang="tr-TR" sz="2000" b="1" i="1" smtClean="0">
                              <a:solidFill>
                                <a:srgbClr val="FF0000"/>
                              </a:solidFill>
                              <a:latin typeface="Cambria Math" panose="02040503050406030204" pitchFamily="18" charset="0"/>
                            </a:rPr>
                            <m:t>𝑲</m:t>
                          </m:r>
                        </m:den>
                      </m:f>
                    </m:oMath>
                  </m:oMathPara>
                </a14:m>
                <a:endParaRPr lang="tr-TR" sz="1600" b="1" dirty="0">
                  <a:solidFill>
                    <a:srgbClr val="FF0000"/>
                  </a:solidFill>
                </a:endParaRPr>
              </a:p>
            </p:txBody>
          </p:sp>
        </mc:Choice>
        <mc:Fallback xmlns="">
          <p:sp>
            <p:nvSpPr>
              <p:cNvPr id="13" name="TextBox 12">
                <a:extLst>
                  <a:ext uri="{FF2B5EF4-FFF2-40B4-BE49-F238E27FC236}">
                    <a16:creationId xmlns:a16="http://schemas.microsoft.com/office/drawing/2014/main" id="{C6A90F4A-2D0F-721B-8C72-A9DB60AC44DF}"/>
                  </a:ext>
                </a:extLst>
              </p:cNvPr>
              <p:cNvSpPr txBox="1">
                <a:spLocks noRot="1" noChangeAspect="1" noMove="1" noResize="1" noEditPoints="1" noAdjustHandles="1" noChangeArrowheads="1" noChangeShapeType="1" noTextEdit="1"/>
              </p:cNvSpPr>
              <p:nvPr/>
            </p:nvSpPr>
            <p:spPr>
              <a:xfrm>
                <a:off x="3756222" y="1905019"/>
                <a:ext cx="1646605" cy="576183"/>
              </a:xfrm>
              <a:prstGeom prst="rect">
                <a:avLst/>
              </a:prstGeom>
              <a:blipFill>
                <a:blip r:embed="rId6"/>
                <a:stretch>
                  <a:fillRect/>
                </a:stretch>
              </a:blipFill>
              <a:ln>
                <a:noFill/>
              </a:ln>
            </p:spPr>
            <p:txBody>
              <a:bodyPr/>
              <a:lstStyle/>
              <a:p>
                <a:r>
                  <a:rPr lang="tr-TR">
                    <a:noFill/>
                  </a:rPr>
                  <a:t> </a:t>
                </a:r>
              </a:p>
            </p:txBody>
          </p:sp>
        </mc:Fallback>
      </mc:AlternateContent>
      <p:sp>
        <p:nvSpPr>
          <p:cNvPr id="14" name="Oval 13">
            <a:extLst>
              <a:ext uri="{FF2B5EF4-FFF2-40B4-BE49-F238E27FC236}">
                <a16:creationId xmlns:a16="http://schemas.microsoft.com/office/drawing/2014/main" id="{A0FB0960-34B4-27FD-B403-D52FD8B6D1E9}"/>
              </a:ext>
            </a:extLst>
          </p:cNvPr>
          <p:cNvSpPr/>
          <p:nvPr/>
        </p:nvSpPr>
        <p:spPr>
          <a:xfrm>
            <a:off x="4290708" y="1033258"/>
            <a:ext cx="462116" cy="627842"/>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 name="Straight Arrow Connector 14">
            <a:extLst>
              <a:ext uri="{FF2B5EF4-FFF2-40B4-BE49-F238E27FC236}">
                <a16:creationId xmlns:a16="http://schemas.microsoft.com/office/drawing/2014/main" id="{29659351-5565-B4C4-DA63-FD011E81D94A}"/>
              </a:ext>
            </a:extLst>
          </p:cNvPr>
          <p:cNvCxnSpPr>
            <a:cxnSpLocks/>
          </p:cNvCxnSpPr>
          <p:nvPr/>
        </p:nvCxnSpPr>
        <p:spPr>
          <a:xfrm flipH="1">
            <a:off x="3757794" y="1484557"/>
            <a:ext cx="564385" cy="211392"/>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F388F28-80BB-5414-815E-C20952D4A1DB}"/>
                  </a:ext>
                </a:extLst>
              </p:cNvPr>
              <p:cNvSpPr txBox="1"/>
              <p:nvPr/>
            </p:nvSpPr>
            <p:spPr>
              <a:xfrm>
                <a:off x="1979171" y="1566813"/>
                <a:ext cx="1693477" cy="307777"/>
              </a:xfrm>
              <a:prstGeom prst="rect">
                <a:avLst/>
              </a:prstGeom>
              <a:noFill/>
              <a:ln>
                <a:noFill/>
              </a:ln>
            </p:spPr>
            <p:txBody>
              <a:bodyPr wrap="none" lIns="0" tIns="0" rIns="0" bIns="0" rtlCol="0">
                <a:spAutoFit/>
              </a:bodyPr>
              <a:lstStyle/>
              <a:p>
                <a:r>
                  <a:rPr lang="tr-TR" sz="2000" b="1" dirty="0">
                    <a:solidFill>
                      <a:srgbClr val="0000FF"/>
                    </a:solidFill>
                  </a:rPr>
                  <a:t>Q</a:t>
                </a:r>
                <a14:m>
                  <m:oMath xmlns:m="http://schemas.openxmlformats.org/officeDocument/2006/math">
                    <m:r>
                      <a:rPr lang="tr-TR" sz="2000" b="1" i="1" smtClean="0">
                        <a:solidFill>
                          <a:srgbClr val="0000FF"/>
                        </a:solidFill>
                        <a:latin typeface="Cambria Math" panose="02040503050406030204" pitchFamily="18" charset="0"/>
                      </a:rPr>
                      <m:t>=</m:t>
                    </m:r>
                    <m:r>
                      <a:rPr lang="tr-TR" sz="2000" b="1" i="1" smtClean="0">
                        <a:solidFill>
                          <a:srgbClr val="0000FF"/>
                        </a:solidFill>
                        <a:latin typeface="Cambria Math" panose="02040503050406030204" pitchFamily="18" charset="0"/>
                      </a:rPr>
                      <m:t>𝟔𝟑𝟑𝟔𝟕𝟗</m:t>
                    </m:r>
                    <m:r>
                      <a:rPr lang="tr-TR" sz="2000" b="1" i="1" smtClean="0">
                        <a:solidFill>
                          <a:srgbClr val="0000FF"/>
                        </a:solidFill>
                        <a:latin typeface="Cambria Math" panose="02040503050406030204" pitchFamily="18" charset="0"/>
                      </a:rPr>
                      <m:t> </m:t>
                    </m:r>
                    <m:r>
                      <a:rPr lang="tr-TR" sz="2000" b="1" i="1" smtClean="0">
                        <a:solidFill>
                          <a:srgbClr val="0000FF"/>
                        </a:solidFill>
                        <a:latin typeface="Cambria Math" panose="02040503050406030204" pitchFamily="18" charset="0"/>
                        <a:ea typeface="Cambria Math" panose="02040503050406030204" pitchFamily="18" charset="0"/>
                      </a:rPr>
                      <m:t>𝑾</m:t>
                    </m:r>
                  </m:oMath>
                </a14:m>
                <a:endParaRPr lang="tr-TR" sz="2000" b="1" dirty="0">
                  <a:solidFill>
                    <a:srgbClr val="0000FF"/>
                  </a:solidFill>
                </a:endParaRPr>
              </a:p>
            </p:txBody>
          </p:sp>
        </mc:Choice>
        <mc:Fallback xmlns="">
          <p:sp>
            <p:nvSpPr>
              <p:cNvPr id="17" name="TextBox 16">
                <a:extLst>
                  <a:ext uri="{FF2B5EF4-FFF2-40B4-BE49-F238E27FC236}">
                    <a16:creationId xmlns:a16="http://schemas.microsoft.com/office/drawing/2014/main" id="{1F388F28-80BB-5414-815E-C20952D4A1DB}"/>
                  </a:ext>
                </a:extLst>
              </p:cNvPr>
              <p:cNvSpPr txBox="1">
                <a:spLocks noRot="1" noChangeAspect="1" noMove="1" noResize="1" noEditPoints="1" noAdjustHandles="1" noChangeArrowheads="1" noChangeShapeType="1" noTextEdit="1"/>
              </p:cNvSpPr>
              <p:nvPr/>
            </p:nvSpPr>
            <p:spPr>
              <a:xfrm>
                <a:off x="1979171" y="1566813"/>
                <a:ext cx="1693477" cy="307777"/>
              </a:xfrm>
              <a:prstGeom prst="rect">
                <a:avLst/>
              </a:prstGeom>
              <a:blipFill>
                <a:blip r:embed="rId7"/>
                <a:stretch>
                  <a:fillRect l="-9386" t="-25490" r="-5054" b="-49020"/>
                </a:stretch>
              </a:blipFill>
              <a:ln>
                <a:noFill/>
              </a:ln>
            </p:spPr>
            <p:txBody>
              <a:bodyPr/>
              <a:lstStyle/>
              <a:p>
                <a:r>
                  <a:rPr lang="tr-TR">
                    <a:noFill/>
                  </a:rPr>
                  <a:t> </a:t>
                </a:r>
              </a:p>
            </p:txBody>
          </p:sp>
        </mc:Fallback>
      </mc:AlternateContent>
      <p:sp>
        <p:nvSpPr>
          <p:cNvPr id="18" name="Oval 17">
            <a:extLst>
              <a:ext uri="{FF2B5EF4-FFF2-40B4-BE49-F238E27FC236}">
                <a16:creationId xmlns:a16="http://schemas.microsoft.com/office/drawing/2014/main" id="{AA0F9B89-5C40-7F36-EEA7-932B8C679417}"/>
              </a:ext>
            </a:extLst>
          </p:cNvPr>
          <p:cNvSpPr/>
          <p:nvPr/>
        </p:nvSpPr>
        <p:spPr>
          <a:xfrm>
            <a:off x="6479458" y="993057"/>
            <a:ext cx="1152693" cy="702892"/>
          </a:xfrm>
          <a:prstGeom prst="ellipse">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0" name="Straight Arrow Connector 19">
            <a:extLst>
              <a:ext uri="{FF2B5EF4-FFF2-40B4-BE49-F238E27FC236}">
                <a16:creationId xmlns:a16="http://schemas.microsoft.com/office/drawing/2014/main" id="{93CE148D-C202-7C84-E836-E15D3C106F20}"/>
              </a:ext>
            </a:extLst>
          </p:cNvPr>
          <p:cNvCxnSpPr>
            <a:cxnSpLocks/>
          </p:cNvCxnSpPr>
          <p:nvPr/>
        </p:nvCxnSpPr>
        <p:spPr>
          <a:xfrm>
            <a:off x="7643718" y="1347584"/>
            <a:ext cx="648270" cy="0"/>
          </a:xfrm>
          <a:prstGeom prst="straightConnector1">
            <a:avLst/>
          </a:prstGeom>
          <a:ln>
            <a:solidFill>
              <a:srgbClr val="33CC33"/>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6370448-0193-2FF7-7FAC-7D074484F9BE}"/>
              </a:ext>
            </a:extLst>
          </p:cNvPr>
          <p:cNvSpPr txBox="1"/>
          <p:nvPr/>
        </p:nvSpPr>
        <p:spPr>
          <a:xfrm>
            <a:off x="1159109" y="3612627"/>
            <a:ext cx="2909377" cy="461665"/>
          </a:xfrm>
          <a:prstGeom prst="rect">
            <a:avLst/>
          </a:prstGeom>
          <a:noFill/>
        </p:spPr>
        <p:txBody>
          <a:bodyPr wrap="square" rtlCol="0">
            <a:spAutoFit/>
          </a:bodyPr>
          <a:lstStyle/>
          <a:p>
            <a:pPr marL="285750" indent="-285750">
              <a:buFont typeface="Wingdings" panose="05000000000000000000" pitchFamily="2" charset="2"/>
              <a:buChar char="Ø"/>
            </a:pPr>
            <a:r>
              <a:rPr lang="tr-TR" sz="2400" b="1" u="sng" dirty="0"/>
              <a:t>For Parallel Flow:</a:t>
            </a:r>
          </a:p>
        </p:txBody>
      </p:sp>
      <p:sp>
        <p:nvSpPr>
          <p:cNvPr id="22" name="TextBox 21">
            <a:extLst>
              <a:ext uri="{FF2B5EF4-FFF2-40B4-BE49-F238E27FC236}">
                <a16:creationId xmlns:a16="http://schemas.microsoft.com/office/drawing/2014/main" id="{2D59DC36-6E0F-F7C6-4D09-14A960ECC6B5}"/>
              </a:ext>
            </a:extLst>
          </p:cNvPr>
          <p:cNvSpPr txBox="1"/>
          <p:nvPr/>
        </p:nvSpPr>
        <p:spPr>
          <a:xfrm>
            <a:off x="7892137" y="3612626"/>
            <a:ext cx="3440803" cy="461665"/>
          </a:xfrm>
          <a:prstGeom prst="rect">
            <a:avLst/>
          </a:prstGeom>
          <a:noFill/>
        </p:spPr>
        <p:txBody>
          <a:bodyPr wrap="square" rtlCol="0">
            <a:spAutoFit/>
          </a:bodyPr>
          <a:lstStyle/>
          <a:p>
            <a:pPr marL="285750" indent="-285750">
              <a:buFont typeface="Wingdings" panose="05000000000000000000" pitchFamily="2" charset="2"/>
              <a:buChar char="Ø"/>
            </a:pPr>
            <a:r>
              <a:rPr lang="tr-TR" sz="2400" b="1" u="sng" dirty="0"/>
              <a:t>For Counter Flow:</a:t>
            </a:r>
          </a:p>
        </p:txBody>
      </p:sp>
      <p:sp>
        <p:nvSpPr>
          <p:cNvPr id="24" name="TextBox 23">
            <a:extLst>
              <a:ext uri="{FF2B5EF4-FFF2-40B4-BE49-F238E27FC236}">
                <a16:creationId xmlns:a16="http://schemas.microsoft.com/office/drawing/2014/main" id="{7F929A45-0AA4-B88C-174A-EA3FF4B5527F}"/>
              </a:ext>
            </a:extLst>
          </p:cNvPr>
          <p:cNvSpPr txBox="1"/>
          <p:nvPr/>
        </p:nvSpPr>
        <p:spPr>
          <a:xfrm>
            <a:off x="8303553" y="1078634"/>
            <a:ext cx="3440802" cy="923330"/>
          </a:xfrm>
          <a:prstGeom prst="rect">
            <a:avLst/>
          </a:prstGeom>
          <a:noFill/>
        </p:spPr>
        <p:txBody>
          <a:bodyPr wrap="square" rtlCol="0">
            <a:spAutoFit/>
          </a:bodyPr>
          <a:lstStyle/>
          <a:p>
            <a:pPr algn="just"/>
            <a:r>
              <a:rPr lang="tr-TR" b="1" dirty="0">
                <a:solidFill>
                  <a:srgbClr val="33CC33"/>
                </a:solidFill>
              </a:rPr>
              <a:t>These values were calculated in the previous slide according to the flow type</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143B033-96DB-FB75-70AE-C8B8A8B3C6B0}"/>
                  </a:ext>
                </a:extLst>
              </p:cNvPr>
              <p:cNvSpPr txBox="1"/>
              <p:nvPr/>
            </p:nvSpPr>
            <p:spPr>
              <a:xfrm>
                <a:off x="4946651" y="2688440"/>
                <a:ext cx="2110000" cy="88197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𝑨</m:t>
                      </m:r>
                      <m:r>
                        <a:rPr lang="tr-TR" sz="2800" b="1" i="1" smtClean="0">
                          <a:solidFill>
                            <a:schemeClr val="tx1"/>
                          </a:solidFill>
                          <a:latin typeface="Cambria Math" panose="02040503050406030204" pitchFamily="18" charset="0"/>
                        </a:rPr>
                        <m:t>=</m:t>
                      </m:r>
                      <m:f>
                        <m:fPr>
                          <m:ctrlPr>
                            <a:rPr lang="tr-TR" sz="2800" b="1" i="1" smtClean="0">
                              <a:solidFill>
                                <a:schemeClr val="tx1"/>
                              </a:solidFill>
                              <a:latin typeface="Cambria Math" panose="02040503050406030204" pitchFamily="18" charset="0"/>
                            </a:rPr>
                          </m:ctrlPr>
                        </m:fPr>
                        <m:num>
                          <m:r>
                            <a:rPr lang="tr-TR" sz="2800" b="1" i="1" smtClean="0">
                              <a:solidFill>
                                <a:schemeClr val="tx1"/>
                              </a:solidFill>
                              <a:latin typeface="Cambria Math" panose="02040503050406030204" pitchFamily="18" charset="0"/>
                            </a:rPr>
                            <m:t>𝑸</m:t>
                          </m:r>
                        </m:num>
                        <m:den>
                          <m:r>
                            <a:rPr lang="tr-TR" sz="2800" b="1" i="1">
                              <a:latin typeface="Cambria Math" panose="02040503050406030204" pitchFamily="18" charset="0"/>
                            </a:rPr>
                            <m:t>𝑼</m:t>
                          </m:r>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𝒍𝒎</m:t>
                              </m:r>
                            </m:sub>
                          </m:sSub>
                        </m:den>
                      </m:f>
                    </m:oMath>
                  </m:oMathPara>
                </a14:m>
                <a:endParaRPr lang="tr-TR" sz="2800" b="1" dirty="0">
                  <a:solidFill>
                    <a:schemeClr val="tx1"/>
                  </a:solidFill>
                </a:endParaRPr>
              </a:p>
            </p:txBody>
          </p:sp>
        </mc:Choice>
        <mc:Fallback xmlns="">
          <p:sp>
            <p:nvSpPr>
              <p:cNvPr id="25" name="TextBox 24">
                <a:extLst>
                  <a:ext uri="{FF2B5EF4-FFF2-40B4-BE49-F238E27FC236}">
                    <a16:creationId xmlns:a16="http://schemas.microsoft.com/office/drawing/2014/main" id="{2143B033-96DB-FB75-70AE-C8B8A8B3C6B0}"/>
                  </a:ext>
                </a:extLst>
              </p:cNvPr>
              <p:cNvSpPr txBox="1">
                <a:spLocks noRot="1" noChangeAspect="1" noMove="1" noResize="1" noEditPoints="1" noAdjustHandles="1" noChangeArrowheads="1" noChangeShapeType="1" noTextEdit="1"/>
              </p:cNvSpPr>
              <p:nvPr/>
            </p:nvSpPr>
            <p:spPr>
              <a:xfrm>
                <a:off x="4946651" y="2688440"/>
                <a:ext cx="2110000" cy="881973"/>
              </a:xfrm>
              <a:prstGeom prst="rect">
                <a:avLst/>
              </a:prstGeom>
              <a:blipFill>
                <a:blip r:embed="rId8"/>
                <a:stretch>
                  <a:fillRect/>
                </a:stretch>
              </a:blipFill>
              <a:ln>
                <a:solidFill>
                  <a:schemeClr val="tx1"/>
                </a:solidFill>
              </a:ln>
            </p:spPr>
            <p:txBody>
              <a:bodyPr/>
              <a:lstStyle/>
              <a:p>
                <a:r>
                  <a:rPr lang="tr-TR">
                    <a:noFill/>
                  </a:rPr>
                  <a:t> </a:t>
                </a:r>
              </a:p>
            </p:txBody>
          </p:sp>
        </mc:Fallback>
      </mc:AlternateContent>
      <p:sp>
        <p:nvSpPr>
          <p:cNvPr id="27" name="Rectangle 26">
            <a:extLst>
              <a:ext uri="{FF2B5EF4-FFF2-40B4-BE49-F238E27FC236}">
                <a16:creationId xmlns:a16="http://schemas.microsoft.com/office/drawing/2014/main" id="{F8B70289-D1CF-FAD0-461D-24604A58FB2C}"/>
              </a:ext>
            </a:extLst>
          </p:cNvPr>
          <p:cNvSpPr/>
          <p:nvPr/>
        </p:nvSpPr>
        <p:spPr>
          <a:xfrm>
            <a:off x="5830529" y="1012721"/>
            <a:ext cx="504252" cy="6278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9" name="Straight Arrow Connector 28">
            <a:extLst>
              <a:ext uri="{FF2B5EF4-FFF2-40B4-BE49-F238E27FC236}">
                <a16:creationId xmlns:a16="http://schemas.microsoft.com/office/drawing/2014/main" id="{E7CA8300-EB11-1C40-5A34-3AE1A12CD467}"/>
              </a:ext>
            </a:extLst>
          </p:cNvPr>
          <p:cNvCxnSpPr>
            <a:cxnSpLocks/>
          </p:cNvCxnSpPr>
          <p:nvPr/>
        </p:nvCxnSpPr>
        <p:spPr>
          <a:xfrm>
            <a:off x="6070911" y="1635751"/>
            <a:ext cx="0" cy="10386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99E51BC-9294-4BB8-601F-9E160E14D613}"/>
                  </a:ext>
                </a:extLst>
              </p:cNvPr>
              <p:cNvSpPr txBox="1"/>
              <p:nvPr/>
            </p:nvSpPr>
            <p:spPr>
              <a:xfrm>
                <a:off x="235881" y="4818171"/>
                <a:ext cx="2187009" cy="57830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ea typeface="Cambria Math" panose="02040503050406030204" pitchFamily="18" charset="0"/>
                            </a:rPr>
                          </m:ctrlPr>
                        </m:sSubPr>
                        <m:e>
                          <m:r>
                            <a:rPr lang="tr-TR" sz="2000" b="1" i="1" smtClean="0">
                              <a:solidFill>
                                <a:schemeClr val="tx1"/>
                              </a:solidFill>
                              <a:latin typeface="Cambria Math" panose="02040503050406030204" pitchFamily="18" charset="0"/>
                              <a:ea typeface="Cambria Math" panose="02040503050406030204" pitchFamily="18" charset="0"/>
                            </a:rPr>
                            <m:t>𝑨</m:t>
                          </m:r>
                        </m:e>
                        <m:sub>
                          <m:r>
                            <a:rPr lang="tr-TR" sz="2000" b="1" i="1" smtClean="0">
                              <a:solidFill>
                                <a:schemeClr val="tx1"/>
                              </a:solidFill>
                              <a:latin typeface="Cambria Math" panose="02040503050406030204" pitchFamily="18" charset="0"/>
                              <a:ea typeface="Cambria Math" panose="02040503050406030204" pitchFamily="18" charset="0"/>
                            </a:rPr>
                            <m:t>𝑷𝑭</m:t>
                          </m:r>
                        </m:sub>
                      </m:sSub>
                      <m:r>
                        <a:rPr lang="tr-TR" sz="2000" b="1" i="1" smtClean="0">
                          <a:solidFill>
                            <a:schemeClr val="tx1"/>
                          </a:solidFill>
                          <a:latin typeface="Cambria Math" panose="02040503050406030204" pitchFamily="18" charset="0"/>
                        </a:rPr>
                        <m:t>=</m:t>
                      </m:r>
                      <m:f>
                        <m:fPr>
                          <m:ctrlPr>
                            <a:rPr lang="tr-TR" sz="2000" b="1" i="1" smtClean="0">
                              <a:solidFill>
                                <a:schemeClr val="tx1"/>
                              </a:solidFill>
                              <a:latin typeface="Cambria Math" panose="02040503050406030204" pitchFamily="18" charset="0"/>
                            </a:rPr>
                          </m:ctrlPr>
                        </m:fPr>
                        <m:num>
                          <m:r>
                            <a:rPr lang="tr-TR" sz="2000" b="1" i="1" smtClean="0">
                              <a:solidFill>
                                <a:schemeClr val="tx1"/>
                              </a:solidFill>
                              <a:latin typeface="Cambria Math" panose="02040503050406030204" pitchFamily="18" charset="0"/>
                            </a:rPr>
                            <m:t>𝟔𝟑𝟑𝟔𝟕𝟗</m:t>
                          </m:r>
                        </m:num>
                        <m:den>
                          <m:r>
                            <a:rPr lang="tr-TR" sz="2000" b="1" i="1" smtClean="0">
                              <a:solidFill>
                                <a:schemeClr val="tx1"/>
                              </a:solidFill>
                              <a:latin typeface="Cambria Math" panose="02040503050406030204" pitchFamily="18" charset="0"/>
                            </a:rPr>
                            <m:t>𝟓𝟔𝟖</m:t>
                          </m:r>
                          <m:r>
                            <a:rPr lang="tr-TR" sz="2000" b="1" i="1">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rPr>
                            <m:t>𝟐𝟒</m:t>
                          </m:r>
                          <m:r>
                            <a:rPr lang="tr-TR" sz="2000" b="1" i="1" smtClean="0">
                              <a:solidFill>
                                <a:schemeClr val="tx1"/>
                              </a:solidFill>
                              <a:latin typeface="Cambria Math" panose="02040503050406030204" pitchFamily="18" charset="0"/>
                            </a:rPr>
                            <m:t>.</m:t>
                          </m:r>
                          <m:r>
                            <a:rPr lang="tr-TR" sz="2000" b="1" i="1" smtClean="0">
                              <a:solidFill>
                                <a:schemeClr val="tx1"/>
                              </a:solidFill>
                              <a:latin typeface="Cambria Math" panose="02040503050406030204" pitchFamily="18" charset="0"/>
                            </a:rPr>
                            <m:t>𝟔𝟕</m:t>
                          </m:r>
                        </m:den>
                      </m:f>
                    </m:oMath>
                  </m:oMathPara>
                </a14:m>
                <a:endParaRPr lang="tr-TR" sz="2400" b="1" dirty="0">
                  <a:solidFill>
                    <a:schemeClr val="tx1"/>
                  </a:solidFill>
                </a:endParaRPr>
              </a:p>
            </p:txBody>
          </p:sp>
        </mc:Choice>
        <mc:Fallback xmlns="">
          <p:sp>
            <p:nvSpPr>
              <p:cNvPr id="33" name="TextBox 32">
                <a:extLst>
                  <a:ext uri="{FF2B5EF4-FFF2-40B4-BE49-F238E27FC236}">
                    <a16:creationId xmlns:a16="http://schemas.microsoft.com/office/drawing/2014/main" id="{B99E51BC-9294-4BB8-601F-9E160E14D613}"/>
                  </a:ext>
                </a:extLst>
              </p:cNvPr>
              <p:cNvSpPr txBox="1">
                <a:spLocks noRot="1" noChangeAspect="1" noMove="1" noResize="1" noEditPoints="1" noAdjustHandles="1" noChangeArrowheads="1" noChangeShapeType="1" noTextEdit="1"/>
              </p:cNvSpPr>
              <p:nvPr/>
            </p:nvSpPr>
            <p:spPr>
              <a:xfrm>
                <a:off x="235881" y="4818171"/>
                <a:ext cx="2187009" cy="578300"/>
              </a:xfrm>
              <a:prstGeom prst="rect">
                <a:avLst/>
              </a:prstGeom>
              <a:blipFill>
                <a:blip r:embed="rId9"/>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9F19012-4978-7B50-9A31-BAC87B15A4B7}"/>
                  </a:ext>
                </a:extLst>
              </p:cNvPr>
              <p:cNvSpPr txBox="1"/>
              <p:nvPr/>
            </p:nvSpPr>
            <p:spPr>
              <a:xfrm>
                <a:off x="3144556" y="4913521"/>
                <a:ext cx="2342885" cy="377667"/>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solidFill>
                                <a:schemeClr val="tx1"/>
                              </a:solidFill>
                              <a:latin typeface="Cambria Math" panose="02040503050406030204" pitchFamily="18" charset="0"/>
                              <a:ea typeface="Cambria Math" panose="02040503050406030204" pitchFamily="18" charset="0"/>
                            </a:rPr>
                          </m:ctrlPr>
                        </m:sSubPr>
                        <m:e>
                          <m:r>
                            <a:rPr lang="tr-TR" sz="2400" b="1" i="1" smtClean="0">
                              <a:solidFill>
                                <a:schemeClr val="tx1"/>
                              </a:solidFill>
                              <a:latin typeface="Cambria Math" panose="02040503050406030204" pitchFamily="18" charset="0"/>
                              <a:ea typeface="Cambria Math" panose="02040503050406030204" pitchFamily="18" charset="0"/>
                            </a:rPr>
                            <m:t>𝑨</m:t>
                          </m:r>
                        </m:e>
                        <m:sub>
                          <m:r>
                            <a:rPr lang="tr-TR" sz="2400" b="1" i="1" smtClean="0">
                              <a:solidFill>
                                <a:schemeClr val="tx1"/>
                              </a:solidFill>
                              <a:latin typeface="Cambria Math" panose="02040503050406030204" pitchFamily="18" charset="0"/>
                              <a:ea typeface="Cambria Math" panose="02040503050406030204" pitchFamily="18" charset="0"/>
                            </a:rPr>
                            <m:t>𝑷𝑭</m:t>
                          </m:r>
                        </m:sub>
                      </m:sSub>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rPr>
                        <m:t>𝟒𝟓</m:t>
                      </m:r>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rPr>
                        <m:t>𝟐𝟐</m:t>
                      </m:r>
                      <m:r>
                        <a:rPr lang="tr-TR" sz="2400" b="1" i="1" smtClean="0">
                          <a:solidFill>
                            <a:schemeClr val="tx1"/>
                          </a:solidFill>
                          <a:latin typeface="Cambria Math" panose="02040503050406030204" pitchFamily="18" charset="0"/>
                        </a:rPr>
                        <m:t> </m:t>
                      </m:r>
                      <m:sSup>
                        <m:sSupPr>
                          <m:ctrlPr>
                            <a:rPr lang="tr-TR" sz="2400" b="1" i="1" smtClean="0">
                              <a:solidFill>
                                <a:schemeClr val="tx1"/>
                              </a:solidFill>
                              <a:latin typeface="Cambria Math" panose="02040503050406030204" pitchFamily="18" charset="0"/>
                            </a:rPr>
                          </m:ctrlPr>
                        </m:sSupPr>
                        <m:e>
                          <m:r>
                            <a:rPr lang="tr-TR" sz="2400" b="1" i="1" smtClean="0">
                              <a:solidFill>
                                <a:schemeClr val="tx1"/>
                              </a:solidFill>
                              <a:latin typeface="Cambria Math" panose="02040503050406030204" pitchFamily="18" charset="0"/>
                            </a:rPr>
                            <m:t>𝒎</m:t>
                          </m:r>
                        </m:e>
                        <m:sup>
                          <m:r>
                            <a:rPr lang="tr-TR" sz="2400" b="1" i="1" smtClean="0">
                              <a:solidFill>
                                <a:schemeClr val="tx1"/>
                              </a:solidFill>
                              <a:latin typeface="Cambria Math" panose="02040503050406030204" pitchFamily="18" charset="0"/>
                            </a:rPr>
                            <m:t>𝟐</m:t>
                          </m:r>
                        </m:sup>
                      </m:sSup>
                    </m:oMath>
                  </m:oMathPara>
                </a14:m>
                <a:endParaRPr lang="tr-TR" sz="2800" b="1" dirty="0">
                  <a:solidFill>
                    <a:schemeClr val="tx1"/>
                  </a:solidFill>
                </a:endParaRPr>
              </a:p>
            </p:txBody>
          </p:sp>
        </mc:Choice>
        <mc:Fallback xmlns="">
          <p:sp>
            <p:nvSpPr>
              <p:cNvPr id="35" name="TextBox 34">
                <a:extLst>
                  <a:ext uri="{FF2B5EF4-FFF2-40B4-BE49-F238E27FC236}">
                    <a16:creationId xmlns:a16="http://schemas.microsoft.com/office/drawing/2014/main" id="{C9F19012-4978-7B50-9A31-BAC87B15A4B7}"/>
                  </a:ext>
                </a:extLst>
              </p:cNvPr>
              <p:cNvSpPr txBox="1">
                <a:spLocks noRot="1" noChangeAspect="1" noMove="1" noResize="1" noEditPoints="1" noAdjustHandles="1" noChangeArrowheads="1" noChangeShapeType="1" noTextEdit="1"/>
              </p:cNvSpPr>
              <p:nvPr/>
            </p:nvSpPr>
            <p:spPr>
              <a:xfrm>
                <a:off x="3144556" y="4913521"/>
                <a:ext cx="2342885" cy="377667"/>
              </a:xfrm>
              <a:prstGeom prst="rect">
                <a:avLst/>
              </a:prstGeom>
              <a:blipFill>
                <a:blip r:embed="rId10"/>
                <a:stretch>
                  <a:fillRect l="-2332" r="-518" b="-15625"/>
                </a:stretch>
              </a:blipFill>
              <a:ln>
                <a:solidFill>
                  <a:schemeClr val="tx1"/>
                </a:solidFill>
              </a:ln>
            </p:spPr>
            <p:txBody>
              <a:bodyPr/>
              <a:lstStyle/>
              <a:p>
                <a:r>
                  <a:rPr lang="tr-TR">
                    <a:noFill/>
                  </a:rPr>
                  <a:t> </a:t>
                </a:r>
              </a:p>
            </p:txBody>
          </p:sp>
        </mc:Fallback>
      </mc:AlternateContent>
      <p:cxnSp>
        <p:nvCxnSpPr>
          <p:cNvPr id="36" name="Straight Arrow Connector 35">
            <a:extLst>
              <a:ext uri="{FF2B5EF4-FFF2-40B4-BE49-F238E27FC236}">
                <a16:creationId xmlns:a16="http://schemas.microsoft.com/office/drawing/2014/main" id="{0DE1C087-6EF0-AB34-2E8E-A86C99C278E7}"/>
              </a:ext>
            </a:extLst>
          </p:cNvPr>
          <p:cNvCxnSpPr>
            <a:cxnSpLocks/>
          </p:cNvCxnSpPr>
          <p:nvPr/>
        </p:nvCxnSpPr>
        <p:spPr>
          <a:xfrm>
            <a:off x="2483741" y="5107320"/>
            <a:ext cx="5414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BA8270F-7812-7103-8BDE-44C1C87023B4}"/>
                  </a:ext>
                </a:extLst>
              </p:cNvPr>
              <p:cNvSpPr txBox="1"/>
              <p:nvPr/>
            </p:nvSpPr>
            <p:spPr>
              <a:xfrm>
                <a:off x="6904675" y="4818171"/>
                <a:ext cx="1772344" cy="57830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ea typeface="Cambria Math" panose="02040503050406030204" pitchFamily="18" charset="0"/>
                            </a:rPr>
                          </m:ctrlPr>
                        </m:sSubPr>
                        <m:e>
                          <m:r>
                            <a:rPr lang="tr-TR" sz="2000" b="1" i="1" smtClean="0">
                              <a:solidFill>
                                <a:schemeClr val="tx1"/>
                              </a:solidFill>
                              <a:latin typeface="Cambria Math" panose="02040503050406030204" pitchFamily="18" charset="0"/>
                              <a:ea typeface="Cambria Math" panose="02040503050406030204" pitchFamily="18" charset="0"/>
                            </a:rPr>
                            <m:t>𝑨</m:t>
                          </m:r>
                        </m:e>
                        <m:sub>
                          <m:r>
                            <a:rPr lang="tr-TR" sz="2000" b="1" i="1" smtClean="0">
                              <a:solidFill>
                                <a:schemeClr val="tx1"/>
                              </a:solidFill>
                              <a:latin typeface="Cambria Math" panose="02040503050406030204" pitchFamily="18" charset="0"/>
                              <a:ea typeface="Cambria Math" panose="02040503050406030204" pitchFamily="18" charset="0"/>
                            </a:rPr>
                            <m:t>𝑪𝑭</m:t>
                          </m:r>
                        </m:sub>
                      </m:sSub>
                      <m:r>
                        <a:rPr lang="tr-TR" sz="2000" b="1" i="1" smtClean="0">
                          <a:solidFill>
                            <a:schemeClr val="tx1"/>
                          </a:solidFill>
                          <a:latin typeface="Cambria Math" panose="02040503050406030204" pitchFamily="18" charset="0"/>
                        </a:rPr>
                        <m:t>=</m:t>
                      </m:r>
                      <m:f>
                        <m:fPr>
                          <m:ctrlPr>
                            <a:rPr lang="tr-TR" sz="2000" b="1" i="1" smtClean="0">
                              <a:solidFill>
                                <a:schemeClr val="tx1"/>
                              </a:solidFill>
                              <a:latin typeface="Cambria Math" panose="02040503050406030204" pitchFamily="18" charset="0"/>
                            </a:rPr>
                          </m:ctrlPr>
                        </m:fPr>
                        <m:num>
                          <m:r>
                            <a:rPr lang="tr-TR" sz="2000" b="1" i="1" smtClean="0">
                              <a:solidFill>
                                <a:schemeClr val="tx1"/>
                              </a:solidFill>
                              <a:latin typeface="Cambria Math" panose="02040503050406030204" pitchFamily="18" charset="0"/>
                            </a:rPr>
                            <m:t>𝟔𝟑𝟑𝟔𝟕𝟗</m:t>
                          </m:r>
                        </m:num>
                        <m:den>
                          <m:r>
                            <a:rPr lang="tr-TR" sz="2000" b="1" i="1" smtClean="0">
                              <a:solidFill>
                                <a:schemeClr val="tx1"/>
                              </a:solidFill>
                              <a:latin typeface="Cambria Math" panose="02040503050406030204" pitchFamily="18" charset="0"/>
                            </a:rPr>
                            <m:t>𝟓𝟔𝟖</m:t>
                          </m:r>
                          <m:r>
                            <a:rPr lang="tr-TR" sz="2000" b="1" i="1">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rPr>
                            <m:t>𝟑𝟐</m:t>
                          </m:r>
                        </m:den>
                      </m:f>
                    </m:oMath>
                  </m:oMathPara>
                </a14:m>
                <a:endParaRPr lang="tr-TR" sz="2400" b="1" dirty="0">
                  <a:solidFill>
                    <a:schemeClr val="tx1"/>
                  </a:solidFill>
                </a:endParaRPr>
              </a:p>
            </p:txBody>
          </p:sp>
        </mc:Choice>
        <mc:Fallback xmlns="">
          <p:sp>
            <p:nvSpPr>
              <p:cNvPr id="38" name="TextBox 37">
                <a:extLst>
                  <a:ext uri="{FF2B5EF4-FFF2-40B4-BE49-F238E27FC236}">
                    <a16:creationId xmlns:a16="http://schemas.microsoft.com/office/drawing/2014/main" id="{0BA8270F-7812-7103-8BDE-44C1C87023B4}"/>
                  </a:ext>
                </a:extLst>
              </p:cNvPr>
              <p:cNvSpPr txBox="1">
                <a:spLocks noRot="1" noChangeAspect="1" noMove="1" noResize="1" noEditPoints="1" noAdjustHandles="1" noChangeArrowheads="1" noChangeShapeType="1" noTextEdit="1"/>
              </p:cNvSpPr>
              <p:nvPr/>
            </p:nvSpPr>
            <p:spPr>
              <a:xfrm>
                <a:off x="6904675" y="4818171"/>
                <a:ext cx="1772344" cy="578300"/>
              </a:xfrm>
              <a:prstGeom prst="rect">
                <a:avLst/>
              </a:prstGeom>
              <a:blipFill>
                <a:blip r:embed="rId11"/>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556882E-A521-D201-70B6-E24062767E5D}"/>
                  </a:ext>
                </a:extLst>
              </p:cNvPr>
              <p:cNvSpPr txBox="1"/>
              <p:nvPr/>
            </p:nvSpPr>
            <p:spPr>
              <a:xfrm>
                <a:off x="9414295" y="4913520"/>
                <a:ext cx="2330060" cy="377667"/>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solidFill>
                                <a:schemeClr val="tx1"/>
                              </a:solidFill>
                              <a:latin typeface="Cambria Math" panose="02040503050406030204" pitchFamily="18" charset="0"/>
                              <a:ea typeface="Cambria Math" panose="02040503050406030204" pitchFamily="18" charset="0"/>
                            </a:rPr>
                          </m:ctrlPr>
                        </m:sSubPr>
                        <m:e>
                          <m:r>
                            <a:rPr lang="tr-TR" sz="2400" b="1" i="1" smtClean="0">
                              <a:solidFill>
                                <a:schemeClr val="tx1"/>
                              </a:solidFill>
                              <a:latin typeface="Cambria Math" panose="02040503050406030204" pitchFamily="18" charset="0"/>
                              <a:ea typeface="Cambria Math" panose="02040503050406030204" pitchFamily="18" charset="0"/>
                            </a:rPr>
                            <m:t>𝑨</m:t>
                          </m:r>
                        </m:e>
                        <m:sub>
                          <m:r>
                            <a:rPr lang="tr-TR" sz="2400" b="1" i="1" smtClean="0">
                              <a:solidFill>
                                <a:schemeClr val="tx1"/>
                              </a:solidFill>
                              <a:latin typeface="Cambria Math" panose="02040503050406030204" pitchFamily="18" charset="0"/>
                              <a:ea typeface="Cambria Math" panose="02040503050406030204" pitchFamily="18" charset="0"/>
                            </a:rPr>
                            <m:t>𝑪𝑭</m:t>
                          </m:r>
                        </m:sub>
                      </m:sSub>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rPr>
                        <m:t>𝟑𝟒</m:t>
                      </m:r>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rPr>
                        <m:t>𝟖𝟔</m:t>
                      </m:r>
                      <m:r>
                        <a:rPr lang="tr-TR" sz="2400" b="1" i="1" smtClean="0">
                          <a:solidFill>
                            <a:schemeClr val="tx1"/>
                          </a:solidFill>
                          <a:latin typeface="Cambria Math" panose="02040503050406030204" pitchFamily="18" charset="0"/>
                        </a:rPr>
                        <m:t> </m:t>
                      </m:r>
                      <m:sSup>
                        <m:sSupPr>
                          <m:ctrlPr>
                            <a:rPr lang="tr-TR" sz="2400" b="1" i="1" smtClean="0">
                              <a:solidFill>
                                <a:schemeClr val="tx1"/>
                              </a:solidFill>
                              <a:latin typeface="Cambria Math" panose="02040503050406030204" pitchFamily="18" charset="0"/>
                            </a:rPr>
                          </m:ctrlPr>
                        </m:sSupPr>
                        <m:e>
                          <m:r>
                            <a:rPr lang="tr-TR" sz="2400" b="1" i="1" smtClean="0">
                              <a:solidFill>
                                <a:schemeClr val="tx1"/>
                              </a:solidFill>
                              <a:latin typeface="Cambria Math" panose="02040503050406030204" pitchFamily="18" charset="0"/>
                            </a:rPr>
                            <m:t>𝒎</m:t>
                          </m:r>
                        </m:e>
                        <m:sup>
                          <m:r>
                            <a:rPr lang="tr-TR" sz="2400" b="1" i="1" smtClean="0">
                              <a:solidFill>
                                <a:schemeClr val="tx1"/>
                              </a:solidFill>
                              <a:latin typeface="Cambria Math" panose="02040503050406030204" pitchFamily="18" charset="0"/>
                            </a:rPr>
                            <m:t>𝟐</m:t>
                          </m:r>
                        </m:sup>
                      </m:sSup>
                    </m:oMath>
                  </m:oMathPara>
                </a14:m>
                <a:endParaRPr lang="tr-TR" sz="2800" b="1" dirty="0">
                  <a:solidFill>
                    <a:schemeClr val="tx1"/>
                  </a:solidFill>
                </a:endParaRPr>
              </a:p>
            </p:txBody>
          </p:sp>
        </mc:Choice>
        <mc:Fallback xmlns="">
          <p:sp>
            <p:nvSpPr>
              <p:cNvPr id="39" name="TextBox 38">
                <a:extLst>
                  <a:ext uri="{FF2B5EF4-FFF2-40B4-BE49-F238E27FC236}">
                    <a16:creationId xmlns:a16="http://schemas.microsoft.com/office/drawing/2014/main" id="{C556882E-A521-D201-70B6-E24062767E5D}"/>
                  </a:ext>
                </a:extLst>
              </p:cNvPr>
              <p:cNvSpPr txBox="1">
                <a:spLocks noRot="1" noChangeAspect="1" noMove="1" noResize="1" noEditPoints="1" noAdjustHandles="1" noChangeArrowheads="1" noChangeShapeType="1" noTextEdit="1"/>
              </p:cNvSpPr>
              <p:nvPr/>
            </p:nvSpPr>
            <p:spPr>
              <a:xfrm>
                <a:off x="9414295" y="4913520"/>
                <a:ext cx="2330060" cy="377667"/>
              </a:xfrm>
              <a:prstGeom prst="rect">
                <a:avLst/>
              </a:prstGeom>
              <a:blipFill>
                <a:blip r:embed="rId12"/>
                <a:stretch>
                  <a:fillRect l="-2078" r="-260" b="-15625"/>
                </a:stretch>
              </a:blipFill>
              <a:ln>
                <a:solidFill>
                  <a:schemeClr val="tx1"/>
                </a:solidFill>
              </a:ln>
            </p:spPr>
            <p:txBody>
              <a:bodyPr/>
              <a:lstStyle/>
              <a:p>
                <a:r>
                  <a:rPr lang="tr-TR">
                    <a:noFill/>
                  </a:rPr>
                  <a:t> </a:t>
                </a:r>
              </a:p>
            </p:txBody>
          </p:sp>
        </mc:Fallback>
      </mc:AlternateContent>
      <p:cxnSp>
        <p:nvCxnSpPr>
          <p:cNvPr id="40" name="Straight Arrow Connector 39">
            <a:extLst>
              <a:ext uri="{FF2B5EF4-FFF2-40B4-BE49-F238E27FC236}">
                <a16:creationId xmlns:a16="http://schemas.microsoft.com/office/drawing/2014/main" id="{38B83524-BC50-4605-4387-DE6D03D795DB}"/>
              </a:ext>
            </a:extLst>
          </p:cNvPr>
          <p:cNvCxnSpPr>
            <a:cxnSpLocks/>
          </p:cNvCxnSpPr>
          <p:nvPr/>
        </p:nvCxnSpPr>
        <p:spPr>
          <a:xfrm>
            <a:off x="8736714" y="5073098"/>
            <a:ext cx="5414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4D28C55-D14A-9672-3320-F3AAC881AC14}"/>
              </a:ext>
            </a:extLst>
          </p:cNvPr>
          <p:cNvCxnSpPr>
            <a:cxnSpLocks/>
          </p:cNvCxnSpPr>
          <p:nvPr/>
        </p:nvCxnSpPr>
        <p:spPr>
          <a:xfrm>
            <a:off x="2854179" y="5970316"/>
            <a:ext cx="5414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330D555-49AD-8D98-918A-23CB1FA6A2A4}"/>
                  </a:ext>
                </a:extLst>
              </p:cNvPr>
              <p:cNvSpPr txBox="1"/>
              <p:nvPr/>
            </p:nvSpPr>
            <p:spPr>
              <a:xfrm>
                <a:off x="235881" y="5628897"/>
                <a:ext cx="2525435" cy="58451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ea typeface="Cambria Math" panose="02040503050406030204" pitchFamily="18" charset="0"/>
                            </a:rPr>
                          </m:ctrlPr>
                        </m:sSubPr>
                        <m:e>
                          <m:r>
                            <a:rPr lang="tr-TR" sz="2000" b="1" i="1" smtClean="0">
                              <a:solidFill>
                                <a:schemeClr val="tx1"/>
                              </a:solidFill>
                              <a:latin typeface="Cambria Math" panose="02040503050406030204" pitchFamily="18" charset="0"/>
                              <a:ea typeface="Cambria Math" panose="02040503050406030204" pitchFamily="18" charset="0"/>
                            </a:rPr>
                            <m:t>𝑳</m:t>
                          </m:r>
                        </m:e>
                        <m:sub>
                          <m:r>
                            <a:rPr lang="tr-TR" sz="2000" b="1" i="1" smtClean="0">
                              <a:solidFill>
                                <a:schemeClr val="tx1"/>
                              </a:solidFill>
                              <a:latin typeface="Cambria Math" panose="02040503050406030204" pitchFamily="18" charset="0"/>
                              <a:ea typeface="Cambria Math" panose="02040503050406030204" pitchFamily="18" charset="0"/>
                            </a:rPr>
                            <m:t>𝑷𝑭</m:t>
                          </m:r>
                        </m:sub>
                      </m:sSub>
                      <m:r>
                        <a:rPr lang="tr-TR" sz="2000" b="1" i="1" smtClean="0">
                          <a:solidFill>
                            <a:schemeClr val="tx1"/>
                          </a:solidFill>
                          <a:latin typeface="Cambria Math" panose="02040503050406030204" pitchFamily="18" charset="0"/>
                        </a:rPr>
                        <m:t>=</m:t>
                      </m:r>
                      <m:f>
                        <m:fPr>
                          <m:ctrlPr>
                            <a:rPr lang="tr-TR" sz="2000" b="1" i="1" smtClean="0">
                              <a:solidFill>
                                <a:schemeClr val="tx1"/>
                              </a:solidFill>
                              <a:latin typeface="Cambria Math" panose="02040503050406030204" pitchFamily="18" charset="0"/>
                            </a:rPr>
                          </m:ctrlPr>
                        </m:fPr>
                        <m:num>
                          <m:r>
                            <a:rPr lang="tr-TR" sz="2000" b="1" i="1" smtClean="0">
                              <a:latin typeface="Cambria Math" panose="02040503050406030204" pitchFamily="18" charset="0"/>
                              <a:ea typeface="Cambria Math" panose="02040503050406030204" pitchFamily="18" charset="0"/>
                            </a:rPr>
                            <m:t>𝟒𝟓</m:t>
                          </m:r>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𝟐𝟐</m:t>
                          </m:r>
                        </m:num>
                        <m:den>
                          <m:r>
                            <a:rPr lang="tr-TR" sz="2000" b="1" i="1" smtClean="0">
                              <a:solidFill>
                                <a:schemeClr val="tx1"/>
                              </a:solidFill>
                              <a:latin typeface="Cambria Math" panose="02040503050406030204" pitchFamily="18" charset="0"/>
                            </a:rPr>
                            <m:t>𝟎</m:t>
                          </m:r>
                          <m:r>
                            <a:rPr lang="tr-TR" sz="2000" b="1" i="1" smtClean="0">
                              <a:solidFill>
                                <a:schemeClr val="tx1"/>
                              </a:solidFill>
                              <a:latin typeface="Cambria Math" panose="02040503050406030204" pitchFamily="18" charset="0"/>
                            </a:rPr>
                            <m:t>.</m:t>
                          </m:r>
                          <m:r>
                            <a:rPr lang="tr-TR" sz="2000" b="1" i="1" smtClean="0">
                              <a:solidFill>
                                <a:schemeClr val="tx1"/>
                              </a:solidFill>
                              <a:latin typeface="Cambria Math" panose="02040503050406030204" pitchFamily="18" charset="0"/>
                            </a:rPr>
                            <m:t>𝟎𝟐𝟓𝟒</m:t>
                          </m:r>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𝝅</m:t>
                          </m:r>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𝟕𝟐</m:t>
                          </m:r>
                        </m:den>
                      </m:f>
                    </m:oMath>
                  </m:oMathPara>
                </a14:m>
                <a:endParaRPr lang="tr-TR" sz="2400" b="1" dirty="0">
                  <a:solidFill>
                    <a:schemeClr val="tx1"/>
                  </a:solidFill>
                </a:endParaRPr>
              </a:p>
            </p:txBody>
          </p:sp>
        </mc:Choice>
        <mc:Fallback xmlns="">
          <p:sp>
            <p:nvSpPr>
              <p:cNvPr id="43" name="TextBox 42">
                <a:extLst>
                  <a:ext uri="{FF2B5EF4-FFF2-40B4-BE49-F238E27FC236}">
                    <a16:creationId xmlns:a16="http://schemas.microsoft.com/office/drawing/2014/main" id="{E330D555-49AD-8D98-918A-23CB1FA6A2A4}"/>
                  </a:ext>
                </a:extLst>
              </p:cNvPr>
              <p:cNvSpPr txBox="1">
                <a:spLocks noRot="1" noChangeAspect="1" noMove="1" noResize="1" noEditPoints="1" noAdjustHandles="1" noChangeArrowheads="1" noChangeShapeType="1" noTextEdit="1"/>
              </p:cNvSpPr>
              <p:nvPr/>
            </p:nvSpPr>
            <p:spPr>
              <a:xfrm>
                <a:off x="235881" y="5628897"/>
                <a:ext cx="2525435" cy="584519"/>
              </a:xfrm>
              <a:prstGeom prst="rect">
                <a:avLst/>
              </a:prstGeom>
              <a:blipFill>
                <a:blip r:embed="rId1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43AAD34-4C43-D1E5-A8E5-348AAD943D3D}"/>
                  </a:ext>
                </a:extLst>
              </p:cNvPr>
              <p:cNvSpPr txBox="1"/>
              <p:nvPr/>
            </p:nvSpPr>
            <p:spPr>
              <a:xfrm>
                <a:off x="7623960" y="2744279"/>
                <a:ext cx="1917704" cy="75469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ea typeface="Cambria Math" panose="02040503050406030204" pitchFamily="18" charset="0"/>
                        </a:rPr>
                        <m:t>𝑳</m:t>
                      </m:r>
                      <m:r>
                        <a:rPr lang="tr-TR" sz="2400" b="1" i="1" smtClean="0">
                          <a:solidFill>
                            <a:schemeClr val="tx1"/>
                          </a:solidFill>
                          <a:latin typeface="Cambria Math" panose="02040503050406030204" pitchFamily="18" charset="0"/>
                        </a:rPr>
                        <m:t>=</m:t>
                      </m:r>
                      <m:f>
                        <m:fPr>
                          <m:ctrlPr>
                            <a:rPr lang="tr-TR" sz="2400" b="1" i="1" smtClean="0">
                              <a:solidFill>
                                <a:schemeClr val="tx1"/>
                              </a:solidFill>
                              <a:latin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𝑨</m:t>
                          </m:r>
                        </m:num>
                        <m:den>
                          <m:sSub>
                            <m:sSubPr>
                              <m:ctrlPr>
                                <a:rPr lang="tr-TR" sz="2400" b="1" i="1" smtClean="0">
                                  <a:solidFill>
                                    <a:schemeClr val="tx1"/>
                                  </a:solidFill>
                                  <a:latin typeface="Cambria Math" panose="02040503050406030204" pitchFamily="18" charset="0"/>
                                </a:rPr>
                              </m:ctrlPr>
                            </m:sSubPr>
                            <m:e>
                              <m:r>
                                <a:rPr lang="tr-TR" sz="2400" b="1" i="1" smtClean="0">
                                  <a:solidFill>
                                    <a:schemeClr val="tx1"/>
                                  </a:solidFill>
                                  <a:latin typeface="Cambria Math" panose="02040503050406030204" pitchFamily="18" charset="0"/>
                                </a:rPr>
                                <m:t>𝑫</m:t>
                              </m:r>
                            </m:e>
                            <m:sub>
                              <m:r>
                                <a:rPr lang="tr-TR" sz="2400" b="1" i="1" smtClean="0">
                                  <a:solidFill>
                                    <a:schemeClr val="tx1"/>
                                  </a:solidFill>
                                  <a:latin typeface="Cambria Math" panose="02040503050406030204" pitchFamily="18" charset="0"/>
                                </a:rPr>
                                <m:t>𝒐</m:t>
                              </m:r>
                            </m:sub>
                          </m:sSub>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𝝅</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𝑵</m:t>
                          </m:r>
                        </m:den>
                      </m:f>
                    </m:oMath>
                  </m:oMathPara>
                </a14:m>
                <a:endParaRPr lang="tr-TR" sz="2800" b="1" dirty="0">
                  <a:solidFill>
                    <a:schemeClr val="tx1"/>
                  </a:solidFill>
                </a:endParaRPr>
              </a:p>
            </p:txBody>
          </p:sp>
        </mc:Choice>
        <mc:Fallback xmlns="">
          <p:sp>
            <p:nvSpPr>
              <p:cNvPr id="44" name="TextBox 43">
                <a:extLst>
                  <a:ext uri="{FF2B5EF4-FFF2-40B4-BE49-F238E27FC236}">
                    <a16:creationId xmlns:a16="http://schemas.microsoft.com/office/drawing/2014/main" id="{643AAD34-4C43-D1E5-A8E5-348AAD943D3D}"/>
                  </a:ext>
                </a:extLst>
              </p:cNvPr>
              <p:cNvSpPr txBox="1">
                <a:spLocks noRot="1" noChangeAspect="1" noMove="1" noResize="1" noEditPoints="1" noAdjustHandles="1" noChangeArrowheads="1" noChangeShapeType="1" noTextEdit="1"/>
              </p:cNvSpPr>
              <p:nvPr/>
            </p:nvSpPr>
            <p:spPr>
              <a:xfrm>
                <a:off x="7623960" y="2744279"/>
                <a:ext cx="1917704" cy="754694"/>
              </a:xfrm>
              <a:prstGeom prst="rect">
                <a:avLst/>
              </a:prstGeom>
              <a:blipFill>
                <a:blip r:embed="rId1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8FE36C9-0ABE-8FDF-4728-876FDDFBDF22}"/>
                  </a:ext>
                </a:extLst>
              </p:cNvPr>
              <p:cNvSpPr txBox="1"/>
              <p:nvPr/>
            </p:nvSpPr>
            <p:spPr>
              <a:xfrm>
                <a:off x="3521577" y="5816427"/>
                <a:ext cx="1654620" cy="307777"/>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ea typeface="Cambria Math" panose="02040503050406030204" pitchFamily="18" charset="0"/>
                            </a:rPr>
                          </m:ctrlPr>
                        </m:sSubPr>
                        <m:e>
                          <m:r>
                            <a:rPr lang="tr-TR" sz="2000" b="1" i="1" smtClean="0">
                              <a:solidFill>
                                <a:schemeClr val="tx1"/>
                              </a:solidFill>
                              <a:latin typeface="Cambria Math" panose="02040503050406030204" pitchFamily="18" charset="0"/>
                              <a:ea typeface="Cambria Math" panose="02040503050406030204" pitchFamily="18" charset="0"/>
                            </a:rPr>
                            <m:t>𝑳</m:t>
                          </m:r>
                        </m:e>
                        <m:sub>
                          <m:r>
                            <a:rPr lang="tr-TR" sz="2000" b="1" i="1" smtClean="0">
                              <a:solidFill>
                                <a:schemeClr val="tx1"/>
                              </a:solidFill>
                              <a:latin typeface="Cambria Math" panose="02040503050406030204" pitchFamily="18" charset="0"/>
                              <a:ea typeface="Cambria Math" panose="02040503050406030204" pitchFamily="18" charset="0"/>
                            </a:rPr>
                            <m:t>𝑷𝑭</m:t>
                          </m:r>
                        </m:sub>
                      </m:sSub>
                      <m:r>
                        <a:rPr lang="tr-TR" sz="2000" b="1" i="1" smtClean="0">
                          <a:solidFill>
                            <a:schemeClr val="tx1"/>
                          </a:solidFill>
                          <a:latin typeface="Cambria Math" panose="02040503050406030204" pitchFamily="18" charset="0"/>
                        </a:rPr>
                        <m:t>=</m:t>
                      </m:r>
                      <m:r>
                        <a:rPr lang="tr-TR" sz="2000" b="1" i="1" smtClean="0">
                          <a:solidFill>
                            <a:schemeClr val="tx1"/>
                          </a:solidFill>
                          <a:latin typeface="Cambria Math" panose="02040503050406030204" pitchFamily="18" charset="0"/>
                        </a:rPr>
                        <m:t>𝟕</m:t>
                      </m:r>
                      <m:r>
                        <a:rPr lang="tr-TR" sz="2000" b="1" i="1" smtClean="0">
                          <a:solidFill>
                            <a:schemeClr val="tx1"/>
                          </a:solidFill>
                          <a:latin typeface="Cambria Math" panose="02040503050406030204" pitchFamily="18" charset="0"/>
                        </a:rPr>
                        <m:t>.</m:t>
                      </m:r>
                      <m:r>
                        <a:rPr lang="tr-TR" sz="2000" b="1" i="1" smtClean="0">
                          <a:solidFill>
                            <a:schemeClr val="tx1"/>
                          </a:solidFill>
                          <a:latin typeface="Cambria Math" panose="02040503050406030204" pitchFamily="18" charset="0"/>
                        </a:rPr>
                        <m:t>𝟖𝟕</m:t>
                      </m:r>
                      <m:r>
                        <a:rPr lang="tr-TR" sz="2000" b="1" i="1" smtClean="0">
                          <a:solidFill>
                            <a:schemeClr val="tx1"/>
                          </a:solidFill>
                          <a:latin typeface="Cambria Math" panose="02040503050406030204" pitchFamily="18" charset="0"/>
                        </a:rPr>
                        <m:t> </m:t>
                      </m:r>
                      <m:r>
                        <a:rPr lang="tr-TR" sz="2000" b="1" i="1" smtClean="0">
                          <a:solidFill>
                            <a:schemeClr val="tx1"/>
                          </a:solidFill>
                          <a:latin typeface="Cambria Math" panose="02040503050406030204" pitchFamily="18" charset="0"/>
                        </a:rPr>
                        <m:t>𝒎</m:t>
                      </m:r>
                    </m:oMath>
                  </m:oMathPara>
                </a14:m>
                <a:endParaRPr lang="tr-TR" sz="2400" b="1" dirty="0">
                  <a:solidFill>
                    <a:schemeClr val="tx1"/>
                  </a:solidFill>
                </a:endParaRPr>
              </a:p>
            </p:txBody>
          </p:sp>
        </mc:Choice>
        <mc:Fallback xmlns="">
          <p:sp>
            <p:nvSpPr>
              <p:cNvPr id="45" name="TextBox 44">
                <a:extLst>
                  <a:ext uri="{FF2B5EF4-FFF2-40B4-BE49-F238E27FC236}">
                    <a16:creationId xmlns:a16="http://schemas.microsoft.com/office/drawing/2014/main" id="{C8FE36C9-0ABE-8FDF-4728-876FDDFBDF22}"/>
                  </a:ext>
                </a:extLst>
              </p:cNvPr>
              <p:cNvSpPr txBox="1">
                <a:spLocks noRot="1" noChangeAspect="1" noMove="1" noResize="1" noEditPoints="1" noAdjustHandles="1" noChangeArrowheads="1" noChangeShapeType="1" noTextEdit="1"/>
              </p:cNvSpPr>
              <p:nvPr/>
            </p:nvSpPr>
            <p:spPr>
              <a:xfrm>
                <a:off x="3521577" y="5816427"/>
                <a:ext cx="1654620" cy="307777"/>
              </a:xfrm>
              <a:prstGeom prst="rect">
                <a:avLst/>
              </a:prstGeom>
              <a:blipFill>
                <a:blip r:embed="rId15"/>
                <a:stretch>
                  <a:fillRect l="-2930" r="-1465" b="-15094"/>
                </a:stretch>
              </a:blipFill>
              <a:ln>
                <a:solidFill>
                  <a:schemeClr val="tx1"/>
                </a:solidFill>
              </a:ln>
            </p:spPr>
            <p:txBody>
              <a:bodyPr/>
              <a:lstStyle/>
              <a:p>
                <a:r>
                  <a:rPr lang="tr-TR">
                    <a:noFill/>
                  </a:rPr>
                  <a:t> </a:t>
                </a:r>
              </a:p>
            </p:txBody>
          </p:sp>
        </mc:Fallback>
      </mc:AlternateContent>
      <p:cxnSp>
        <p:nvCxnSpPr>
          <p:cNvPr id="46" name="Straight Arrow Connector 45">
            <a:extLst>
              <a:ext uri="{FF2B5EF4-FFF2-40B4-BE49-F238E27FC236}">
                <a16:creationId xmlns:a16="http://schemas.microsoft.com/office/drawing/2014/main" id="{801F3D2A-BFD7-5222-4AF4-A306DEA3A500}"/>
              </a:ext>
            </a:extLst>
          </p:cNvPr>
          <p:cNvCxnSpPr>
            <a:cxnSpLocks/>
          </p:cNvCxnSpPr>
          <p:nvPr/>
        </p:nvCxnSpPr>
        <p:spPr>
          <a:xfrm>
            <a:off x="9519153" y="5922322"/>
            <a:ext cx="5414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D8DA096-8551-C2D4-597A-6E02A0FC6169}"/>
                  </a:ext>
                </a:extLst>
              </p:cNvPr>
              <p:cNvSpPr txBox="1"/>
              <p:nvPr/>
            </p:nvSpPr>
            <p:spPr>
              <a:xfrm>
                <a:off x="6900855" y="5580903"/>
                <a:ext cx="2525435" cy="58451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ea typeface="Cambria Math" panose="02040503050406030204" pitchFamily="18" charset="0"/>
                            </a:rPr>
                          </m:ctrlPr>
                        </m:sSubPr>
                        <m:e>
                          <m:r>
                            <a:rPr lang="tr-TR" sz="2000" b="1" i="1" smtClean="0">
                              <a:solidFill>
                                <a:schemeClr val="tx1"/>
                              </a:solidFill>
                              <a:latin typeface="Cambria Math" panose="02040503050406030204" pitchFamily="18" charset="0"/>
                              <a:ea typeface="Cambria Math" panose="02040503050406030204" pitchFamily="18" charset="0"/>
                            </a:rPr>
                            <m:t>𝑳</m:t>
                          </m:r>
                        </m:e>
                        <m:sub>
                          <m:r>
                            <a:rPr lang="tr-TR" sz="2000" b="1" i="1" smtClean="0">
                              <a:solidFill>
                                <a:schemeClr val="tx1"/>
                              </a:solidFill>
                              <a:latin typeface="Cambria Math" panose="02040503050406030204" pitchFamily="18" charset="0"/>
                              <a:ea typeface="Cambria Math" panose="02040503050406030204" pitchFamily="18" charset="0"/>
                            </a:rPr>
                            <m:t>𝑷𝑭</m:t>
                          </m:r>
                        </m:sub>
                      </m:sSub>
                      <m:r>
                        <a:rPr lang="tr-TR" sz="2000" b="1" i="1" smtClean="0">
                          <a:solidFill>
                            <a:schemeClr val="tx1"/>
                          </a:solidFill>
                          <a:latin typeface="Cambria Math" panose="02040503050406030204" pitchFamily="18" charset="0"/>
                        </a:rPr>
                        <m:t>=</m:t>
                      </m:r>
                      <m:f>
                        <m:fPr>
                          <m:ctrlPr>
                            <a:rPr lang="tr-TR" sz="2000" b="1" i="1" smtClean="0">
                              <a:solidFill>
                                <a:schemeClr val="tx1"/>
                              </a:solidFill>
                              <a:latin typeface="Cambria Math" panose="02040503050406030204" pitchFamily="18" charset="0"/>
                            </a:rPr>
                          </m:ctrlPr>
                        </m:fPr>
                        <m:num>
                          <m:r>
                            <a:rPr lang="tr-TR" sz="2000" b="1" i="1" smtClean="0">
                              <a:latin typeface="Cambria Math" panose="02040503050406030204" pitchFamily="18" charset="0"/>
                              <a:ea typeface="Cambria Math" panose="02040503050406030204" pitchFamily="18" charset="0"/>
                            </a:rPr>
                            <m:t>𝟑𝟒</m:t>
                          </m:r>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𝟖𝟔</m:t>
                          </m:r>
                        </m:num>
                        <m:den>
                          <m:r>
                            <a:rPr lang="tr-TR" sz="2000" b="1" i="1" smtClean="0">
                              <a:solidFill>
                                <a:schemeClr val="tx1"/>
                              </a:solidFill>
                              <a:latin typeface="Cambria Math" panose="02040503050406030204" pitchFamily="18" charset="0"/>
                            </a:rPr>
                            <m:t>𝟎</m:t>
                          </m:r>
                          <m:r>
                            <a:rPr lang="tr-TR" sz="2000" b="1" i="1" smtClean="0">
                              <a:solidFill>
                                <a:schemeClr val="tx1"/>
                              </a:solidFill>
                              <a:latin typeface="Cambria Math" panose="02040503050406030204" pitchFamily="18" charset="0"/>
                            </a:rPr>
                            <m:t>.</m:t>
                          </m:r>
                          <m:r>
                            <a:rPr lang="tr-TR" sz="2000" b="1" i="1" smtClean="0">
                              <a:solidFill>
                                <a:schemeClr val="tx1"/>
                              </a:solidFill>
                              <a:latin typeface="Cambria Math" panose="02040503050406030204" pitchFamily="18" charset="0"/>
                            </a:rPr>
                            <m:t>𝟎𝟐𝟓𝟒</m:t>
                          </m:r>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𝝅</m:t>
                          </m:r>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𝟕𝟐</m:t>
                          </m:r>
                        </m:den>
                      </m:f>
                    </m:oMath>
                  </m:oMathPara>
                </a14:m>
                <a:endParaRPr lang="tr-TR" sz="2400" b="1" dirty="0">
                  <a:solidFill>
                    <a:schemeClr val="tx1"/>
                  </a:solidFill>
                </a:endParaRPr>
              </a:p>
            </p:txBody>
          </p:sp>
        </mc:Choice>
        <mc:Fallback xmlns="">
          <p:sp>
            <p:nvSpPr>
              <p:cNvPr id="47" name="TextBox 46">
                <a:extLst>
                  <a:ext uri="{FF2B5EF4-FFF2-40B4-BE49-F238E27FC236}">
                    <a16:creationId xmlns:a16="http://schemas.microsoft.com/office/drawing/2014/main" id="{FD8DA096-8551-C2D4-597A-6E02A0FC6169}"/>
                  </a:ext>
                </a:extLst>
              </p:cNvPr>
              <p:cNvSpPr txBox="1">
                <a:spLocks noRot="1" noChangeAspect="1" noMove="1" noResize="1" noEditPoints="1" noAdjustHandles="1" noChangeArrowheads="1" noChangeShapeType="1" noTextEdit="1"/>
              </p:cNvSpPr>
              <p:nvPr/>
            </p:nvSpPr>
            <p:spPr>
              <a:xfrm>
                <a:off x="6900855" y="5580903"/>
                <a:ext cx="2525435" cy="584519"/>
              </a:xfrm>
              <a:prstGeom prst="rect">
                <a:avLst/>
              </a:prstGeom>
              <a:blipFill>
                <a:blip r:embed="rId1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F850462-52B6-BE64-E9ED-49D44B4937C5}"/>
                  </a:ext>
                </a:extLst>
              </p:cNvPr>
              <p:cNvSpPr txBox="1"/>
              <p:nvPr/>
            </p:nvSpPr>
            <p:spPr>
              <a:xfrm>
                <a:off x="10186551" y="5768433"/>
                <a:ext cx="1654620" cy="307777"/>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ea typeface="Cambria Math" panose="02040503050406030204" pitchFamily="18" charset="0"/>
                            </a:rPr>
                          </m:ctrlPr>
                        </m:sSubPr>
                        <m:e>
                          <m:r>
                            <a:rPr lang="tr-TR" sz="2000" b="1" i="1" smtClean="0">
                              <a:solidFill>
                                <a:schemeClr val="tx1"/>
                              </a:solidFill>
                              <a:latin typeface="Cambria Math" panose="02040503050406030204" pitchFamily="18" charset="0"/>
                              <a:ea typeface="Cambria Math" panose="02040503050406030204" pitchFamily="18" charset="0"/>
                            </a:rPr>
                            <m:t>𝑳</m:t>
                          </m:r>
                        </m:e>
                        <m:sub>
                          <m:r>
                            <a:rPr lang="tr-TR" sz="2000" b="1" i="1" smtClean="0">
                              <a:solidFill>
                                <a:schemeClr val="tx1"/>
                              </a:solidFill>
                              <a:latin typeface="Cambria Math" panose="02040503050406030204" pitchFamily="18" charset="0"/>
                              <a:ea typeface="Cambria Math" panose="02040503050406030204" pitchFamily="18" charset="0"/>
                            </a:rPr>
                            <m:t>𝑷𝑭</m:t>
                          </m:r>
                        </m:sub>
                      </m:sSub>
                      <m:r>
                        <a:rPr lang="tr-TR" sz="2000" b="1" i="1" smtClean="0">
                          <a:solidFill>
                            <a:schemeClr val="tx1"/>
                          </a:solidFill>
                          <a:latin typeface="Cambria Math" panose="02040503050406030204" pitchFamily="18" charset="0"/>
                        </a:rPr>
                        <m:t>=</m:t>
                      </m:r>
                      <m:r>
                        <a:rPr lang="tr-TR" sz="2000" b="1" i="1" smtClean="0">
                          <a:solidFill>
                            <a:schemeClr val="tx1"/>
                          </a:solidFill>
                          <a:latin typeface="Cambria Math" panose="02040503050406030204" pitchFamily="18" charset="0"/>
                        </a:rPr>
                        <m:t>𝟔</m:t>
                      </m:r>
                      <m:r>
                        <a:rPr lang="tr-TR" sz="2000" b="1" i="1" smtClean="0">
                          <a:solidFill>
                            <a:schemeClr val="tx1"/>
                          </a:solidFill>
                          <a:latin typeface="Cambria Math" panose="02040503050406030204" pitchFamily="18" charset="0"/>
                        </a:rPr>
                        <m:t>.</m:t>
                      </m:r>
                      <m:r>
                        <a:rPr lang="tr-TR" sz="2000" b="1" i="1" smtClean="0">
                          <a:solidFill>
                            <a:schemeClr val="tx1"/>
                          </a:solidFill>
                          <a:latin typeface="Cambria Math" panose="02040503050406030204" pitchFamily="18" charset="0"/>
                        </a:rPr>
                        <m:t>𝟎𝟕</m:t>
                      </m:r>
                      <m:r>
                        <a:rPr lang="tr-TR" sz="2000" b="1" i="1" smtClean="0">
                          <a:solidFill>
                            <a:schemeClr val="tx1"/>
                          </a:solidFill>
                          <a:latin typeface="Cambria Math" panose="02040503050406030204" pitchFamily="18" charset="0"/>
                        </a:rPr>
                        <m:t> </m:t>
                      </m:r>
                      <m:r>
                        <a:rPr lang="tr-TR" sz="2000" b="1" i="1" smtClean="0">
                          <a:solidFill>
                            <a:schemeClr val="tx1"/>
                          </a:solidFill>
                          <a:latin typeface="Cambria Math" panose="02040503050406030204" pitchFamily="18" charset="0"/>
                        </a:rPr>
                        <m:t>𝒎</m:t>
                      </m:r>
                    </m:oMath>
                  </m:oMathPara>
                </a14:m>
                <a:endParaRPr lang="tr-TR" sz="2400" b="1" dirty="0">
                  <a:solidFill>
                    <a:schemeClr val="tx1"/>
                  </a:solidFill>
                </a:endParaRPr>
              </a:p>
            </p:txBody>
          </p:sp>
        </mc:Choice>
        <mc:Fallback xmlns="">
          <p:sp>
            <p:nvSpPr>
              <p:cNvPr id="48" name="TextBox 47">
                <a:extLst>
                  <a:ext uri="{FF2B5EF4-FFF2-40B4-BE49-F238E27FC236}">
                    <a16:creationId xmlns:a16="http://schemas.microsoft.com/office/drawing/2014/main" id="{5F850462-52B6-BE64-E9ED-49D44B4937C5}"/>
                  </a:ext>
                </a:extLst>
              </p:cNvPr>
              <p:cNvSpPr txBox="1">
                <a:spLocks noRot="1" noChangeAspect="1" noMove="1" noResize="1" noEditPoints="1" noAdjustHandles="1" noChangeArrowheads="1" noChangeShapeType="1" noTextEdit="1"/>
              </p:cNvSpPr>
              <p:nvPr/>
            </p:nvSpPr>
            <p:spPr>
              <a:xfrm>
                <a:off x="10186551" y="5768433"/>
                <a:ext cx="1654620" cy="307777"/>
              </a:xfrm>
              <a:prstGeom prst="rect">
                <a:avLst/>
              </a:prstGeom>
              <a:blipFill>
                <a:blip r:embed="rId17"/>
                <a:stretch>
                  <a:fillRect l="-2564" r="-1465" b="-15094"/>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1042437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618465" y="31359"/>
            <a:ext cx="2573534" cy="729661"/>
          </a:xfrm>
          <a:prstGeom prst="rect">
            <a:avLst/>
          </a:prstGeom>
          <a:ln>
            <a:solidFill>
              <a:schemeClr val="bg2">
                <a:lumMod val="75000"/>
              </a:schemeClr>
            </a:solidFill>
          </a:ln>
        </p:spPr>
      </p:pic>
      <p:sp>
        <p:nvSpPr>
          <p:cNvPr id="7" name="TextBox 6"/>
          <p:cNvSpPr txBox="1"/>
          <p:nvPr/>
        </p:nvSpPr>
        <p:spPr>
          <a:xfrm>
            <a:off x="0" y="53134"/>
            <a:ext cx="9949275" cy="707886"/>
          </a:xfrm>
          <a:prstGeom prst="rect">
            <a:avLst/>
          </a:prstGeom>
          <a:noFill/>
        </p:spPr>
        <p:txBody>
          <a:bodyPr wrap="square" rtlCol="0">
            <a:spAutoFit/>
          </a:bodyPr>
          <a:lstStyle/>
          <a:p>
            <a:r>
              <a:rPr lang="tr-TR" sz="3900" b="1" dirty="0"/>
              <a:t>3. Multipass and Crossflow Heat Exchangers</a:t>
            </a:r>
          </a:p>
        </p:txBody>
      </p:sp>
      <p:pic>
        <p:nvPicPr>
          <p:cNvPr id="10" name="Picture 9">
            <a:extLst>
              <a:ext uri="{FF2B5EF4-FFF2-40B4-BE49-F238E27FC236}">
                <a16:creationId xmlns:a16="http://schemas.microsoft.com/office/drawing/2014/main" id="{648B1DFA-3298-00DD-4ABF-1EC2A2EDD949}"/>
              </a:ext>
            </a:extLst>
          </p:cNvPr>
          <p:cNvPicPr>
            <a:picLocks noChangeAspect="1"/>
          </p:cNvPicPr>
          <p:nvPr/>
        </p:nvPicPr>
        <p:blipFill>
          <a:blip r:embed="rId3"/>
          <a:stretch>
            <a:fillRect/>
          </a:stretch>
        </p:blipFill>
        <p:spPr>
          <a:xfrm>
            <a:off x="8360991" y="1005522"/>
            <a:ext cx="3378726" cy="5666607"/>
          </a:xfrm>
          <a:prstGeom prst="rect">
            <a:avLst/>
          </a:prstGeom>
          <a:ln>
            <a:solidFill>
              <a:schemeClr val="tx1"/>
            </a:solidFill>
          </a:ln>
        </p:spPr>
      </p:pic>
      <p:sp>
        <p:nvSpPr>
          <p:cNvPr id="11" name="TextBox 10">
            <a:extLst>
              <a:ext uri="{FF2B5EF4-FFF2-40B4-BE49-F238E27FC236}">
                <a16:creationId xmlns:a16="http://schemas.microsoft.com/office/drawing/2014/main" id="{FD5C87AC-407D-D923-A69C-2AFE287E37A7}"/>
              </a:ext>
            </a:extLst>
          </p:cNvPr>
          <p:cNvSpPr txBox="1"/>
          <p:nvPr/>
        </p:nvSpPr>
        <p:spPr>
          <a:xfrm>
            <a:off x="88491" y="1103682"/>
            <a:ext cx="6813755" cy="1200329"/>
          </a:xfrm>
          <a:prstGeom prst="rect">
            <a:avLst/>
          </a:prstGeom>
          <a:noFill/>
        </p:spPr>
        <p:txBody>
          <a:bodyPr wrap="square">
            <a:spAutoFit/>
          </a:bodyPr>
          <a:lstStyle/>
          <a:p>
            <a:pPr marL="342900" indent="-342900" algn="just">
              <a:buFont typeface="Wingdings" panose="05000000000000000000" pitchFamily="2" charset="2"/>
              <a:buChar char="Ø"/>
            </a:pPr>
            <a:r>
              <a:rPr lang="tr-TR" sz="2400" b="1" dirty="0"/>
              <a:t>The LMTD developed previously is not applicable for heat transfer analysis of crossflow and multipass flow heat exchangers.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80039C6-D164-21FE-C28C-12FA22C8FBEA}"/>
                  </a:ext>
                </a:extLst>
              </p:cNvPr>
              <p:cNvSpPr txBox="1"/>
              <p:nvPr/>
            </p:nvSpPr>
            <p:spPr>
              <a:xfrm>
                <a:off x="452283" y="2449103"/>
                <a:ext cx="2459904" cy="430887"/>
              </a:xfrm>
              <a:prstGeom prst="rect">
                <a:avLst/>
              </a:prstGeom>
              <a:solidFill>
                <a:schemeClr val="accent2">
                  <a:lumMod val="40000"/>
                  <a:lumOff val="60000"/>
                </a:schemeClr>
              </a:solidFill>
              <a:ln>
                <a:solidFill>
                  <a:schemeClr val="tx1"/>
                </a:solidFill>
              </a:ln>
            </p:spPr>
            <p:txBody>
              <a:bodyPr wrap="none" lIns="0" tIns="0" rIns="0" bIns="0" rtlCol="0">
                <a:spAutoFit/>
              </a:bodyPr>
              <a:lstStyle/>
              <a:p>
                <a:r>
                  <a:rPr lang="tr-TR" sz="2800" b="1" dirty="0">
                    <a:solidFill>
                      <a:schemeClr val="tx1"/>
                    </a:solidFill>
                  </a:rPr>
                  <a:t>Q</a:t>
                </a:r>
                <a14:m>
                  <m:oMath xmlns:m="http://schemas.openxmlformats.org/officeDocument/2006/math">
                    <m:r>
                      <a:rPr lang="tr-TR" sz="2800" b="1" i="1" smtClean="0">
                        <a:solidFill>
                          <a:schemeClr val="tx1"/>
                        </a:solidFill>
                        <a:latin typeface="Cambria Math" panose="02040503050406030204" pitchFamily="18" charset="0"/>
                      </a:rPr>
                      <m:t>=</m:t>
                    </m:r>
                    <m:r>
                      <a:rPr lang="tr-TR" sz="2800" b="1" i="1">
                        <a:solidFill>
                          <a:schemeClr val="tx1"/>
                        </a:solidFill>
                        <a:latin typeface="Cambria Math" panose="02040503050406030204" pitchFamily="18" charset="0"/>
                      </a:rPr>
                      <m:t>𝑼</m:t>
                    </m:r>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𝑨</m:t>
                    </m:r>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smtClean="0">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𝑻</m:t>
                        </m:r>
                      </m:e>
                      <m:sub>
                        <m:r>
                          <a:rPr lang="tr-TR" sz="2800" b="1" i="1" smtClean="0">
                            <a:solidFill>
                              <a:schemeClr val="tx1"/>
                            </a:solidFill>
                            <a:latin typeface="Cambria Math" panose="02040503050406030204" pitchFamily="18" charset="0"/>
                            <a:ea typeface="Cambria Math" panose="02040503050406030204" pitchFamily="18" charset="0"/>
                          </a:rPr>
                          <m:t>𝒍𝒎</m:t>
                        </m:r>
                      </m:sub>
                    </m:sSub>
                  </m:oMath>
                </a14:m>
                <a:endParaRPr lang="tr-TR" sz="2800" b="1" dirty="0">
                  <a:solidFill>
                    <a:schemeClr val="tx1"/>
                  </a:solidFill>
                </a:endParaRPr>
              </a:p>
            </p:txBody>
          </p:sp>
        </mc:Choice>
        <mc:Fallback xmlns="">
          <p:sp>
            <p:nvSpPr>
              <p:cNvPr id="12" name="TextBox 11">
                <a:extLst>
                  <a:ext uri="{FF2B5EF4-FFF2-40B4-BE49-F238E27FC236}">
                    <a16:creationId xmlns:a16="http://schemas.microsoft.com/office/drawing/2014/main" id="{680039C6-D164-21FE-C28C-12FA22C8FBEA}"/>
                  </a:ext>
                </a:extLst>
              </p:cNvPr>
              <p:cNvSpPr txBox="1">
                <a:spLocks noRot="1" noChangeAspect="1" noMove="1" noResize="1" noEditPoints="1" noAdjustHandles="1" noChangeArrowheads="1" noChangeShapeType="1" noTextEdit="1"/>
              </p:cNvSpPr>
              <p:nvPr/>
            </p:nvSpPr>
            <p:spPr>
              <a:xfrm>
                <a:off x="452283" y="2449103"/>
                <a:ext cx="2459904" cy="430887"/>
              </a:xfrm>
              <a:prstGeom prst="rect">
                <a:avLst/>
              </a:prstGeom>
              <a:blipFill>
                <a:blip r:embed="rId4"/>
                <a:stretch>
                  <a:fillRect l="-8374" t="-23611" b="-47222"/>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FD8EE01-B6AD-5395-778B-99E73857A046}"/>
                  </a:ext>
                </a:extLst>
              </p:cNvPr>
              <p:cNvSpPr txBox="1"/>
              <p:nvPr/>
            </p:nvSpPr>
            <p:spPr>
              <a:xfrm>
                <a:off x="452283" y="3163130"/>
                <a:ext cx="4513095" cy="1095749"/>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𝒍𝒎</m:t>
                          </m:r>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𝑪𝑭</m:t>
                          </m:r>
                        </m:sub>
                      </m:sSub>
                      <m:r>
                        <a:rPr lang="tr-TR" sz="2000" b="1" i="1" smtClean="0">
                          <a:solidFill>
                            <a:schemeClr val="tx1"/>
                          </a:solidFill>
                          <a:latin typeface="Cambria Math" panose="02040503050406030204" pitchFamily="18" charset="0"/>
                        </a:rPr>
                        <m:t>=</m:t>
                      </m:r>
                      <m:f>
                        <m:fPr>
                          <m:ctrlPr>
                            <a:rPr lang="tr-TR" sz="2000" b="1" i="1">
                              <a:solidFill>
                                <a:schemeClr val="tx1"/>
                              </a:solidFill>
                              <a:latin typeface="Cambria Math" panose="02040503050406030204" pitchFamily="18" charset="0"/>
                              <a:ea typeface="Cambria Math" panose="02040503050406030204" pitchFamily="18" charset="0"/>
                            </a:rPr>
                          </m:ctrlPr>
                        </m:fPr>
                        <m:num>
                          <m:d>
                            <m:dPr>
                              <m:ctrlPr>
                                <a:rPr lang="tr-TR" sz="2000" b="1" i="1">
                                  <a:solidFill>
                                    <a:schemeClr val="tx1"/>
                                  </a:solidFill>
                                  <a:latin typeface="Cambria Math" panose="02040503050406030204" pitchFamily="18" charset="0"/>
                                  <a:ea typeface="Cambria Math" panose="02040503050406030204" pitchFamily="18" charset="0"/>
                                </a:rPr>
                              </m:ctrlPr>
                            </m:dPr>
                            <m:e>
                              <m:d>
                                <m:dPr>
                                  <m:ctrlPr>
                                    <a:rPr lang="tr-TR" sz="2000" b="1" i="1">
                                      <a:solidFill>
                                        <a:schemeClr val="tx1"/>
                                      </a:solidFill>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𝟐</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𝟏</m:t>
                                      </m:r>
                                    </m:sub>
                                  </m:sSub>
                                </m:e>
                              </m:d>
                              <m:r>
                                <a:rPr lang="tr-TR" sz="2000" b="1" i="1">
                                  <a:solidFill>
                                    <a:schemeClr val="tx1"/>
                                  </a:solidFill>
                                  <a:latin typeface="Cambria Math" panose="02040503050406030204" pitchFamily="18" charset="0"/>
                                  <a:ea typeface="Cambria Math" panose="02040503050406030204" pitchFamily="18" charset="0"/>
                                </a:rPr>
                                <m:t>−</m:t>
                              </m:r>
                              <m:d>
                                <m:dPr>
                                  <m:ctrlPr>
                                    <a:rPr lang="tr-TR" sz="2000" b="1" i="1">
                                      <a:solidFill>
                                        <a:schemeClr val="tx1"/>
                                      </a:solidFill>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𝟏</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𝟐</m:t>
                                      </m:r>
                                    </m:sub>
                                  </m:sSub>
                                </m:e>
                              </m:d>
                            </m:e>
                          </m:d>
                        </m:num>
                        <m:den>
                          <m:r>
                            <a:rPr lang="tr-TR" sz="2000" b="1" i="1">
                              <a:solidFill>
                                <a:schemeClr val="tx1"/>
                              </a:solidFill>
                              <a:latin typeface="Cambria Math" panose="02040503050406030204" pitchFamily="18" charset="0"/>
                            </a:rPr>
                            <m:t>𝒍𝒏</m:t>
                          </m:r>
                          <m:d>
                            <m:dPr>
                              <m:ctrlPr>
                                <a:rPr lang="tr-TR" sz="2000" b="1" i="1">
                                  <a:solidFill>
                                    <a:schemeClr val="tx1"/>
                                  </a:solidFill>
                                  <a:latin typeface="Cambria Math" panose="02040503050406030204" pitchFamily="18" charset="0"/>
                                </a:rPr>
                              </m:ctrlPr>
                            </m:dPr>
                            <m:e>
                              <m:f>
                                <m:fPr>
                                  <m:ctrlPr>
                                    <a:rPr lang="tr-TR" sz="2000" b="1" i="1">
                                      <a:solidFill>
                                        <a:schemeClr val="tx1"/>
                                      </a:solidFill>
                                      <a:latin typeface="Cambria Math" panose="02040503050406030204" pitchFamily="18" charset="0"/>
                                    </a:rPr>
                                  </m:ctrlPr>
                                </m:fPr>
                                <m:num>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𝟐</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𝟏</m:t>
                                      </m:r>
                                    </m:sub>
                                  </m:sSub>
                                </m:num>
                                <m:den>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𝟏</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𝟐</m:t>
                                      </m:r>
                                    </m:sub>
                                  </m:sSub>
                                </m:den>
                              </m:f>
                            </m:e>
                          </m:d>
                        </m:den>
                      </m:f>
                    </m:oMath>
                  </m:oMathPara>
                </a14:m>
                <a:endParaRPr lang="tr-TR" sz="2000" b="1" dirty="0">
                  <a:solidFill>
                    <a:schemeClr val="tx1"/>
                  </a:solidFill>
                </a:endParaRPr>
              </a:p>
            </p:txBody>
          </p:sp>
        </mc:Choice>
        <mc:Fallback xmlns="">
          <p:sp>
            <p:nvSpPr>
              <p:cNvPr id="13" name="TextBox 12">
                <a:extLst>
                  <a:ext uri="{FF2B5EF4-FFF2-40B4-BE49-F238E27FC236}">
                    <a16:creationId xmlns:a16="http://schemas.microsoft.com/office/drawing/2014/main" id="{8FD8EE01-B6AD-5395-778B-99E73857A046}"/>
                  </a:ext>
                </a:extLst>
              </p:cNvPr>
              <p:cNvSpPr txBox="1">
                <a:spLocks noRot="1" noChangeAspect="1" noMove="1" noResize="1" noEditPoints="1" noAdjustHandles="1" noChangeArrowheads="1" noChangeShapeType="1" noTextEdit="1"/>
              </p:cNvSpPr>
              <p:nvPr/>
            </p:nvSpPr>
            <p:spPr>
              <a:xfrm>
                <a:off x="452283" y="3163130"/>
                <a:ext cx="4513095" cy="1095749"/>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16" name="TextBox 15">
            <a:extLst>
              <a:ext uri="{FF2B5EF4-FFF2-40B4-BE49-F238E27FC236}">
                <a16:creationId xmlns:a16="http://schemas.microsoft.com/office/drawing/2014/main" id="{516681A6-E9A9-5CF3-9445-C206D794CCD2}"/>
              </a:ext>
            </a:extLst>
          </p:cNvPr>
          <p:cNvSpPr txBox="1"/>
          <p:nvPr/>
        </p:nvSpPr>
        <p:spPr>
          <a:xfrm>
            <a:off x="5271920" y="3249339"/>
            <a:ext cx="2782528" cy="923330"/>
          </a:xfrm>
          <a:prstGeom prst="rect">
            <a:avLst/>
          </a:prstGeom>
          <a:noFill/>
        </p:spPr>
        <p:txBody>
          <a:bodyPr wrap="square" rtlCol="0">
            <a:spAutoFit/>
          </a:bodyPr>
          <a:lstStyle/>
          <a:p>
            <a:r>
              <a:rPr lang="tr-TR" b="1" dirty="0"/>
              <a:t>Log mean temperature difference for a counterflow arrangement</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45620FD-B7CF-0DF8-A910-263780D8CCBB}"/>
                  </a:ext>
                </a:extLst>
              </p:cNvPr>
              <p:cNvSpPr txBox="1"/>
              <p:nvPr/>
            </p:nvSpPr>
            <p:spPr>
              <a:xfrm>
                <a:off x="452283" y="4553990"/>
                <a:ext cx="3024161" cy="739048"/>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solidFill>
                            <a:schemeClr val="tx1"/>
                          </a:solidFill>
                          <a:latin typeface="Cambria Math" panose="02040503050406030204" pitchFamily="18" charset="0"/>
                        </a:rPr>
                        <m:t>𝑷</m:t>
                      </m:r>
                      <m:r>
                        <a:rPr lang="tr-TR" sz="2000" b="1" i="1" smtClean="0">
                          <a:solidFill>
                            <a:schemeClr val="tx1"/>
                          </a:solidFill>
                          <a:latin typeface="Cambria Math" panose="02040503050406030204" pitchFamily="18" charset="0"/>
                        </a:rPr>
                        <m:t>=</m:t>
                      </m:r>
                      <m:f>
                        <m:fPr>
                          <m:ctrlPr>
                            <a:rPr lang="tr-TR" sz="2000" b="1" i="1">
                              <a:solidFill>
                                <a:schemeClr val="tx1"/>
                              </a:solidFill>
                              <a:latin typeface="Cambria Math" panose="02040503050406030204" pitchFamily="18" charset="0"/>
                              <a:ea typeface="Cambria Math" panose="02040503050406030204" pitchFamily="18" charset="0"/>
                            </a:rPr>
                          </m:ctrlPr>
                        </m:fPr>
                        <m:num>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smtClean="0">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𝟐</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𝟏</m:t>
                                  </m:r>
                                </m:sub>
                              </m:sSub>
                            </m:e>
                          </m:d>
                        </m:num>
                        <m:den>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smtClean="0">
                                      <a:latin typeface="Cambria Math" panose="02040503050406030204" pitchFamily="18" charset="0"/>
                                    </a:rPr>
                                    <m:t>𝟏</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𝟏</m:t>
                                  </m:r>
                                </m:sub>
                              </m:sSub>
                            </m:e>
                          </m:d>
                        </m:den>
                      </m:f>
                      <m:r>
                        <a:rPr lang="tr-TR" sz="2000" b="1" i="1" smtClean="0">
                          <a:solidFill>
                            <a:schemeClr val="tx1"/>
                          </a:solidFill>
                          <a:latin typeface="Cambria Math" panose="02040503050406030204" pitchFamily="18" charset="0"/>
                          <a:ea typeface="Cambria Math" panose="02040503050406030204" pitchFamily="18" charset="0"/>
                        </a:rPr>
                        <m:t>=</m:t>
                      </m:r>
                      <m:f>
                        <m:fPr>
                          <m:ctrlPr>
                            <a:rPr lang="tr-TR" sz="2000" b="1" i="1" smtClean="0">
                              <a:solidFill>
                                <a:schemeClr val="tx1"/>
                              </a:solidFill>
                              <a:latin typeface="Cambria Math" panose="02040503050406030204" pitchFamily="18" charset="0"/>
                              <a:ea typeface="Cambria Math" panose="02040503050406030204" pitchFamily="18" charset="0"/>
                            </a:rPr>
                          </m:ctrlPr>
                        </m:fPr>
                        <m:num>
                          <m:r>
                            <a:rPr lang="tr-TR" sz="2000" b="1" i="1" smtClean="0">
                              <a:solidFill>
                                <a:schemeClr val="tx1"/>
                              </a:solidFill>
                              <a:latin typeface="Cambria Math" panose="02040503050406030204" pitchFamily="18" charset="0"/>
                              <a:ea typeface="Cambria Math" panose="02040503050406030204" pitchFamily="18" charset="0"/>
                            </a:rPr>
                            <m:t>∆</m:t>
                          </m:r>
                          <m:sSub>
                            <m:sSubPr>
                              <m:ctrlPr>
                                <a:rPr lang="tr-TR" sz="2000" b="1" i="1" smtClean="0">
                                  <a:solidFill>
                                    <a:schemeClr val="tx1"/>
                                  </a:solidFill>
                                  <a:latin typeface="Cambria Math" panose="02040503050406030204" pitchFamily="18" charset="0"/>
                                  <a:ea typeface="Cambria Math" panose="02040503050406030204" pitchFamily="18" charset="0"/>
                                </a:rPr>
                              </m:ctrlPr>
                            </m:sSubPr>
                            <m:e>
                              <m:r>
                                <a:rPr lang="tr-TR" sz="2000" b="1" i="1" smtClean="0">
                                  <a:solidFill>
                                    <a:schemeClr val="tx1"/>
                                  </a:solidFill>
                                  <a:latin typeface="Cambria Math" panose="02040503050406030204" pitchFamily="18" charset="0"/>
                                  <a:ea typeface="Cambria Math" panose="02040503050406030204" pitchFamily="18" charset="0"/>
                                </a:rPr>
                                <m:t>𝑻</m:t>
                              </m:r>
                            </m:e>
                            <m:sub>
                              <m:r>
                                <a:rPr lang="tr-TR" sz="2000" b="1" i="1" smtClean="0">
                                  <a:solidFill>
                                    <a:schemeClr val="tx1"/>
                                  </a:solidFill>
                                  <a:latin typeface="Cambria Math" panose="02040503050406030204" pitchFamily="18" charset="0"/>
                                  <a:ea typeface="Cambria Math" panose="02040503050406030204" pitchFamily="18" charset="0"/>
                                </a:rPr>
                                <m:t>𝒄</m:t>
                              </m:r>
                            </m:sub>
                          </m:sSub>
                        </m:num>
                        <m:den>
                          <m:sSub>
                            <m:sSubPr>
                              <m:ctrlPr>
                                <a:rPr lang="tr-TR" sz="2000" b="1" i="1" smtClean="0">
                                  <a:solidFill>
                                    <a:schemeClr val="tx1"/>
                                  </a:solidFill>
                                  <a:latin typeface="Cambria Math" panose="02040503050406030204" pitchFamily="18" charset="0"/>
                                  <a:ea typeface="Cambria Math" panose="02040503050406030204" pitchFamily="18" charset="0"/>
                                </a:rPr>
                              </m:ctrlPr>
                            </m:sSubPr>
                            <m:e>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𝑻</m:t>
                              </m:r>
                            </m:e>
                            <m:sub>
                              <m:r>
                                <a:rPr lang="tr-TR" sz="2000" b="1" i="1" smtClean="0">
                                  <a:solidFill>
                                    <a:schemeClr val="tx1"/>
                                  </a:solidFill>
                                  <a:latin typeface="Cambria Math" panose="02040503050406030204" pitchFamily="18" charset="0"/>
                                  <a:ea typeface="Cambria Math" panose="02040503050406030204" pitchFamily="18" charset="0"/>
                                </a:rPr>
                                <m:t>𝒎𝒂𝒙</m:t>
                              </m:r>
                            </m:sub>
                          </m:sSub>
                        </m:den>
                      </m:f>
                    </m:oMath>
                  </m:oMathPara>
                </a14:m>
                <a:endParaRPr lang="tr-TR" sz="2000" b="1" dirty="0">
                  <a:solidFill>
                    <a:schemeClr val="tx1"/>
                  </a:solidFill>
                </a:endParaRPr>
              </a:p>
            </p:txBody>
          </p:sp>
        </mc:Choice>
        <mc:Fallback xmlns="">
          <p:sp>
            <p:nvSpPr>
              <p:cNvPr id="17" name="TextBox 16">
                <a:extLst>
                  <a:ext uri="{FF2B5EF4-FFF2-40B4-BE49-F238E27FC236}">
                    <a16:creationId xmlns:a16="http://schemas.microsoft.com/office/drawing/2014/main" id="{A45620FD-B7CF-0DF8-A910-263780D8CCBB}"/>
                  </a:ext>
                </a:extLst>
              </p:cNvPr>
              <p:cNvSpPr txBox="1">
                <a:spLocks noRot="1" noChangeAspect="1" noMove="1" noResize="1" noEditPoints="1" noAdjustHandles="1" noChangeArrowheads="1" noChangeShapeType="1" noTextEdit="1"/>
              </p:cNvSpPr>
              <p:nvPr/>
            </p:nvSpPr>
            <p:spPr>
              <a:xfrm>
                <a:off x="452283" y="4553990"/>
                <a:ext cx="3024161" cy="739048"/>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D3E50AC-F3DE-F2EA-6E9A-307C2DB3CEF6}"/>
                  </a:ext>
                </a:extLst>
              </p:cNvPr>
              <p:cNvSpPr txBox="1"/>
              <p:nvPr/>
            </p:nvSpPr>
            <p:spPr>
              <a:xfrm>
                <a:off x="452283" y="5588149"/>
                <a:ext cx="2594556" cy="739048"/>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solidFill>
                            <a:schemeClr val="tx1"/>
                          </a:solidFill>
                          <a:latin typeface="Cambria Math" panose="02040503050406030204" pitchFamily="18" charset="0"/>
                        </a:rPr>
                        <m:t>𝑹</m:t>
                      </m:r>
                      <m:r>
                        <a:rPr lang="tr-TR" sz="2000" b="1" i="1">
                          <a:latin typeface="Cambria Math" panose="02040503050406030204" pitchFamily="18" charset="0"/>
                          <a:ea typeface="Cambria Math" panose="02040503050406030204" pitchFamily="18" charset="0"/>
                        </a:rPr>
                        <m:t>=</m:t>
                      </m:r>
                      <m:f>
                        <m:fPr>
                          <m:ctrlPr>
                            <a:rPr lang="tr-TR" sz="2000" b="1" i="1">
                              <a:latin typeface="Cambria Math" panose="02040503050406030204" pitchFamily="18" charset="0"/>
                              <a:ea typeface="Cambria Math" panose="02040503050406030204" pitchFamily="18" charset="0"/>
                            </a:rPr>
                          </m:ctrlPr>
                        </m:fPr>
                        <m:num>
                          <m:sSub>
                            <m:sSubPr>
                              <m:ctrlPr>
                                <a:rPr lang="tr-TR" sz="2000" b="1" i="1">
                                  <a:latin typeface="Cambria Math" panose="02040503050406030204" pitchFamily="18" charset="0"/>
                                  <a:ea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𝑪</m:t>
                              </m:r>
                            </m:e>
                            <m:sub>
                              <m:r>
                                <a:rPr lang="tr-TR" sz="2000" b="1" i="1">
                                  <a:latin typeface="Cambria Math" panose="02040503050406030204" pitchFamily="18" charset="0"/>
                                  <a:ea typeface="Cambria Math" panose="02040503050406030204" pitchFamily="18" charset="0"/>
                                </a:rPr>
                                <m:t>𝒄</m:t>
                              </m:r>
                            </m:sub>
                          </m:sSub>
                        </m:num>
                        <m:den>
                          <m:sSub>
                            <m:sSubPr>
                              <m:ctrlPr>
                                <a:rPr lang="tr-TR" sz="2000" b="1" i="1">
                                  <a:latin typeface="Cambria Math" panose="02040503050406030204" pitchFamily="18" charset="0"/>
                                  <a:ea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𝑪</m:t>
                              </m:r>
                            </m:e>
                            <m:sub>
                              <m:r>
                                <a:rPr lang="tr-TR" sz="2000" b="1" i="1" smtClean="0">
                                  <a:latin typeface="Cambria Math" panose="02040503050406030204" pitchFamily="18" charset="0"/>
                                  <a:ea typeface="Cambria Math" panose="02040503050406030204" pitchFamily="18" charset="0"/>
                                </a:rPr>
                                <m:t>𝒉</m:t>
                              </m:r>
                            </m:sub>
                          </m:sSub>
                        </m:den>
                      </m:f>
                      <m:r>
                        <a:rPr lang="tr-TR" sz="2000" b="1" i="1" smtClean="0">
                          <a:solidFill>
                            <a:schemeClr val="tx1"/>
                          </a:solidFill>
                          <a:latin typeface="Cambria Math" panose="02040503050406030204" pitchFamily="18" charset="0"/>
                        </a:rPr>
                        <m:t>=</m:t>
                      </m:r>
                      <m:f>
                        <m:fPr>
                          <m:ctrlPr>
                            <a:rPr lang="tr-TR" sz="2000" b="1" i="1">
                              <a:solidFill>
                                <a:schemeClr val="tx1"/>
                              </a:solidFill>
                              <a:latin typeface="Cambria Math" panose="02040503050406030204" pitchFamily="18" charset="0"/>
                              <a:ea typeface="Cambria Math" panose="02040503050406030204" pitchFamily="18" charset="0"/>
                            </a:rPr>
                          </m:ctrlPr>
                        </m:fPr>
                        <m:num>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smtClean="0">
                                      <a:latin typeface="Cambria Math" panose="02040503050406030204" pitchFamily="18" charset="0"/>
                                    </a:rPr>
                                    <m:t>𝒉</m:t>
                                  </m:r>
                                  <m:r>
                                    <a:rPr lang="tr-TR" sz="2000" b="1" i="1">
                                      <a:latin typeface="Cambria Math" panose="02040503050406030204" pitchFamily="18" charset="0"/>
                                    </a:rPr>
                                    <m:t>,</m:t>
                                  </m:r>
                                  <m:r>
                                    <a:rPr lang="tr-TR" sz="2000" b="1" i="1" smtClean="0">
                                      <a:latin typeface="Cambria Math" panose="02040503050406030204" pitchFamily="18" charset="0"/>
                                    </a:rPr>
                                    <m:t>𝟏</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smtClean="0">
                                      <a:latin typeface="Cambria Math" panose="02040503050406030204" pitchFamily="18" charset="0"/>
                                    </a:rPr>
                                    <m:t>𝒉</m:t>
                                  </m:r>
                                  <m:r>
                                    <a:rPr lang="tr-TR" sz="2000" b="1" i="1">
                                      <a:latin typeface="Cambria Math" panose="02040503050406030204" pitchFamily="18" charset="0"/>
                                    </a:rPr>
                                    <m:t>,</m:t>
                                  </m:r>
                                  <m:r>
                                    <a:rPr lang="tr-TR" sz="2000" b="1" i="1" smtClean="0">
                                      <a:latin typeface="Cambria Math" panose="02040503050406030204" pitchFamily="18" charset="0"/>
                                    </a:rPr>
                                    <m:t>𝟐</m:t>
                                  </m:r>
                                </m:sub>
                              </m:sSub>
                            </m:e>
                          </m:d>
                        </m:num>
                        <m:den>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smtClean="0">
                                      <a:latin typeface="Cambria Math" panose="02040503050406030204" pitchFamily="18" charset="0"/>
                                    </a:rPr>
                                    <m:t>𝒄</m:t>
                                  </m:r>
                                  <m:r>
                                    <a:rPr lang="tr-TR" sz="2000" b="1" i="1">
                                      <a:latin typeface="Cambria Math" panose="02040503050406030204" pitchFamily="18" charset="0"/>
                                    </a:rPr>
                                    <m:t>,</m:t>
                                  </m:r>
                                  <m:r>
                                    <a:rPr lang="tr-TR" sz="2000" b="1" i="1" smtClean="0">
                                      <a:latin typeface="Cambria Math" panose="02040503050406030204" pitchFamily="18" charset="0"/>
                                    </a:rPr>
                                    <m:t>𝟐</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𝟏</m:t>
                                  </m:r>
                                </m:sub>
                              </m:sSub>
                            </m:e>
                          </m:d>
                        </m:den>
                      </m:f>
                    </m:oMath>
                  </m:oMathPara>
                </a14:m>
                <a:endParaRPr lang="tr-TR" sz="2000" b="1" dirty="0">
                  <a:solidFill>
                    <a:schemeClr val="tx1"/>
                  </a:solidFill>
                </a:endParaRPr>
              </a:p>
            </p:txBody>
          </p:sp>
        </mc:Choice>
        <mc:Fallback xmlns="">
          <p:sp>
            <p:nvSpPr>
              <p:cNvPr id="18" name="TextBox 17">
                <a:extLst>
                  <a:ext uri="{FF2B5EF4-FFF2-40B4-BE49-F238E27FC236}">
                    <a16:creationId xmlns:a16="http://schemas.microsoft.com/office/drawing/2014/main" id="{6D3E50AC-F3DE-F2EA-6E9A-307C2DB3CEF6}"/>
                  </a:ext>
                </a:extLst>
              </p:cNvPr>
              <p:cNvSpPr txBox="1">
                <a:spLocks noRot="1" noChangeAspect="1" noMove="1" noResize="1" noEditPoints="1" noAdjustHandles="1" noChangeArrowheads="1" noChangeShapeType="1" noTextEdit="1"/>
              </p:cNvSpPr>
              <p:nvPr/>
            </p:nvSpPr>
            <p:spPr>
              <a:xfrm>
                <a:off x="452283" y="5588149"/>
                <a:ext cx="2594556" cy="739048"/>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19" name="TextBox 18">
            <a:extLst>
              <a:ext uri="{FF2B5EF4-FFF2-40B4-BE49-F238E27FC236}">
                <a16:creationId xmlns:a16="http://schemas.microsoft.com/office/drawing/2014/main" id="{4B0F5A88-2048-26CE-E503-A8DE06F756EE}"/>
              </a:ext>
            </a:extLst>
          </p:cNvPr>
          <p:cNvSpPr txBox="1"/>
          <p:nvPr/>
        </p:nvSpPr>
        <p:spPr>
          <a:xfrm>
            <a:off x="4041060" y="4600348"/>
            <a:ext cx="3934730" cy="646331"/>
          </a:xfrm>
          <a:prstGeom prst="rect">
            <a:avLst/>
          </a:prstGeom>
          <a:noFill/>
        </p:spPr>
        <p:txBody>
          <a:bodyPr wrap="square" rtlCol="0">
            <a:spAutoFit/>
          </a:bodyPr>
          <a:lstStyle/>
          <a:p>
            <a:r>
              <a:rPr lang="tr-TR" b="1" dirty="0"/>
              <a:t>Temperature effectiveness of the heat exchanger on the cold-fluid side.</a:t>
            </a:r>
          </a:p>
        </p:txBody>
      </p:sp>
      <p:sp>
        <p:nvSpPr>
          <p:cNvPr id="20" name="TextBox 19">
            <a:extLst>
              <a:ext uri="{FF2B5EF4-FFF2-40B4-BE49-F238E27FC236}">
                <a16:creationId xmlns:a16="http://schemas.microsoft.com/office/drawing/2014/main" id="{924E1BE8-E8B1-F6FA-80DB-34A1C9BCD994}"/>
              </a:ext>
            </a:extLst>
          </p:cNvPr>
          <p:cNvSpPr txBox="1"/>
          <p:nvPr/>
        </p:nvSpPr>
        <p:spPr>
          <a:xfrm>
            <a:off x="3353382" y="5773007"/>
            <a:ext cx="3934730" cy="369332"/>
          </a:xfrm>
          <a:prstGeom prst="rect">
            <a:avLst/>
          </a:prstGeom>
          <a:noFill/>
        </p:spPr>
        <p:txBody>
          <a:bodyPr wrap="square" rtlCol="0">
            <a:spAutoFit/>
          </a:bodyPr>
          <a:lstStyle/>
          <a:p>
            <a:r>
              <a:rPr lang="tr-TR" b="1" dirty="0"/>
              <a:t>Heat capacity rate ratio </a:t>
            </a:r>
          </a:p>
        </p:txBody>
      </p:sp>
    </p:spTree>
    <p:extLst>
      <p:ext uri="{BB962C8B-B14F-4D97-AF65-F5344CB8AC3E}">
        <p14:creationId xmlns:p14="http://schemas.microsoft.com/office/powerpoint/2010/main" val="78021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92497"/>
          </a:xfrm>
          <a:prstGeom prst="rect">
            <a:avLst/>
          </a:prstGeom>
          <a:noFill/>
        </p:spPr>
        <p:txBody>
          <a:bodyPr wrap="square" rtlCol="0">
            <a:spAutoFit/>
          </a:bodyPr>
          <a:lstStyle/>
          <a:p>
            <a:r>
              <a:rPr lang="tr-TR" sz="3900" b="1" dirty="0"/>
              <a:t>3. Multipass and Crossflow Heat Exchangers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CC7F7CF-F95F-3B68-6240-29CDA560E60D}"/>
                  </a:ext>
                </a:extLst>
              </p:cNvPr>
              <p:cNvSpPr txBox="1"/>
              <p:nvPr/>
            </p:nvSpPr>
            <p:spPr>
              <a:xfrm>
                <a:off x="88491" y="1103682"/>
                <a:ext cx="11621728" cy="1200329"/>
              </a:xfrm>
              <a:prstGeom prst="rect">
                <a:avLst/>
              </a:prstGeom>
              <a:noFill/>
            </p:spPr>
            <p:txBody>
              <a:bodyPr wrap="square">
                <a:spAutoFit/>
              </a:bodyPr>
              <a:lstStyle/>
              <a:p>
                <a:pPr marL="342900" indent="-342900" algn="just">
                  <a:buFont typeface="Wingdings" panose="05000000000000000000" pitchFamily="2" charset="2"/>
                  <a:buChar char="Ø"/>
                </a:pPr>
                <a:r>
                  <a:rPr lang="tr-TR" sz="2400" b="1" dirty="0"/>
                  <a:t>For design purposes, the heat transfer equation can also be used for multipass and crossflow heat exchangers by multiplying (</a:t>
                </a:r>
                <a14:m>
                  <m:oMath xmlns:m="http://schemas.openxmlformats.org/officeDocument/2006/math">
                    <m:sSub>
                      <m:sSubPr>
                        <m:ctrlPr>
                          <a:rPr lang="tr-TR" sz="2400" b="1" i="1" smtClean="0">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m:t>
                        </m:r>
                        <m:r>
                          <a:rPr lang="tr-TR" sz="2400" b="1" i="1">
                            <a:solidFill>
                              <a:schemeClr val="tx1"/>
                            </a:solidFill>
                            <a:latin typeface="Cambria Math" panose="02040503050406030204" pitchFamily="18" charset="0"/>
                            <a:ea typeface="Cambria Math" panose="02040503050406030204" pitchFamily="18" charset="0"/>
                          </a:rPr>
                          <m:t>𝑻</m:t>
                        </m:r>
                      </m:e>
                      <m:sub>
                        <m:r>
                          <a:rPr lang="tr-TR" sz="2400" b="1" i="1" smtClean="0">
                            <a:solidFill>
                              <a:schemeClr val="tx1"/>
                            </a:solidFill>
                            <a:latin typeface="Cambria Math" panose="02040503050406030204" pitchFamily="18" charset="0"/>
                            <a:ea typeface="Cambria Math" panose="02040503050406030204" pitchFamily="18" charset="0"/>
                          </a:rPr>
                          <m:t>𝒍𝒎</m:t>
                        </m:r>
                      </m:sub>
                    </m:sSub>
                  </m:oMath>
                </a14:m>
                <a:r>
                  <a:rPr lang="tr-TR" sz="2400" b="1" dirty="0"/>
                  <a:t>) that would be computed under the assumption of counter flow arrangement with a </a:t>
                </a:r>
                <a:r>
                  <a:rPr lang="tr-TR" sz="2400" b="1" dirty="0">
                    <a:solidFill>
                      <a:srgbClr val="FF0000"/>
                    </a:solidFill>
                  </a:rPr>
                  <a:t>correction factor (</a:t>
                </a:r>
                <a:r>
                  <a:rPr lang="tr-TR" sz="2400" b="1" i="1" dirty="0">
                    <a:solidFill>
                      <a:srgbClr val="FF0000"/>
                    </a:solidFill>
                  </a:rPr>
                  <a:t>F</a:t>
                </a:r>
                <a:r>
                  <a:rPr lang="tr-TR" sz="2400" b="1" dirty="0">
                    <a:solidFill>
                      <a:srgbClr val="FF0000"/>
                    </a:solidFill>
                  </a:rPr>
                  <a:t>):</a:t>
                </a:r>
              </a:p>
            </p:txBody>
          </p:sp>
        </mc:Choice>
        <mc:Fallback xmlns="">
          <p:sp>
            <p:nvSpPr>
              <p:cNvPr id="2" name="TextBox 1">
                <a:extLst>
                  <a:ext uri="{FF2B5EF4-FFF2-40B4-BE49-F238E27FC236}">
                    <a16:creationId xmlns:a16="http://schemas.microsoft.com/office/drawing/2014/main" id="{4CC7F7CF-F95F-3B68-6240-29CDA560E60D}"/>
                  </a:ext>
                </a:extLst>
              </p:cNvPr>
              <p:cNvSpPr txBox="1">
                <a:spLocks noRot="1" noChangeAspect="1" noMove="1" noResize="1" noEditPoints="1" noAdjustHandles="1" noChangeArrowheads="1" noChangeShapeType="1" noTextEdit="1"/>
              </p:cNvSpPr>
              <p:nvPr/>
            </p:nvSpPr>
            <p:spPr>
              <a:xfrm>
                <a:off x="88491" y="1103682"/>
                <a:ext cx="11621728" cy="1200329"/>
              </a:xfrm>
              <a:prstGeom prst="rect">
                <a:avLst/>
              </a:prstGeom>
              <a:blipFill>
                <a:blip r:embed="rId3"/>
                <a:stretch>
                  <a:fillRect l="-735" t="-4061" r="-787" b="-1066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9274EBD-EB0C-1F59-F7F3-D8BFC0C86B4A}"/>
                  </a:ext>
                </a:extLst>
              </p:cNvPr>
              <p:cNvSpPr txBox="1"/>
              <p:nvPr/>
            </p:nvSpPr>
            <p:spPr>
              <a:xfrm>
                <a:off x="3926536" y="2584487"/>
                <a:ext cx="3371179" cy="492443"/>
              </a:xfrm>
              <a:prstGeom prst="rect">
                <a:avLst/>
              </a:prstGeom>
              <a:solidFill>
                <a:schemeClr val="accent2">
                  <a:lumMod val="40000"/>
                  <a:lumOff val="60000"/>
                </a:schemeClr>
              </a:solidFill>
              <a:ln>
                <a:solidFill>
                  <a:schemeClr val="tx1"/>
                </a:solidFill>
              </a:ln>
            </p:spPr>
            <p:txBody>
              <a:bodyPr wrap="none" lIns="0" tIns="0" rIns="0" bIns="0" rtlCol="0">
                <a:spAutoFit/>
              </a:bodyPr>
              <a:lstStyle/>
              <a:p>
                <a:r>
                  <a:rPr lang="tr-TR" sz="3200" b="1" dirty="0">
                    <a:solidFill>
                      <a:schemeClr val="tx1"/>
                    </a:solidFill>
                  </a:rPr>
                  <a:t>Q</a:t>
                </a:r>
                <a14:m>
                  <m:oMath xmlns:m="http://schemas.openxmlformats.org/officeDocument/2006/math">
                    <m:r>
                      <a:rPr lang="tr-TR" sz="3200" b="1" i="1" smtClean="0">
                        <a:solidFill>
                          <a:schemeClr val="tx1"/>
                        </a:solidFill>
                        <a:latin typeface="Cambria Math" panose="02040503050406030204" pitchFamily="18" charset="0"/>
                      </a:rPr>
                      <m:t>=</m:t>
                    </m:r>
                    <m:r>
                      <a:rPr lang="tr-TR" sz="3200" b="1" i="1">
                        <a:solidFill>
                          <a:schemeClr val="tx1"/>
                        </a:solidFill>
                        <a:latin typeface="Cambria Math" panose="02040503050406030204" pitchFamily="18" charset="0"/>
                      </a:rPr>
                      <m:t>𝑼</m:t>
                    </m:r>
                    <m:r>
                      <a:rPr lang="tr-TR" sz="3200" b="1" i="1">
                        <a:solidFill>
                          <a:schemeClr val="tx1"/>
                        </a:solidFill>
                        <a:latin typeface="Cambria Math" panose="02040503050406030204" pitchFamily="18" charset="0"/>
                        <a:ea typeface="Cambria Math" panose="02040503050406030204" pitchFamily="18" charset="0"/>
                      </a:rPr>
                      <m:t>∙</m:t>
                    </m:r>
                    <m:r>
                      <a:rPr lang="tr-TR" sz="3200" b="1" i="1">
                        <a:solidFill>
                          <a:schemeClr val="tx1"/>
                        </a:solidFill>
                        <a:latin typeface="Cambria Math" panose="02040503050406030204" pitchFamily="18" charset="0"/>
                        <a:ea typeface="Cambria Math" panose="02040503050406030204" pitchFamily="18" charset="0"/>
                      </a:rPr>
                      <m:t>𝑨</m:t>
                    </m:r>
                    <m:r>
                      <a:rPr lang="tr-TR" sz="3200" b="1" i="1" smtClean="0">
                        <a:solidFill>
                          <a:schemeClr val="tx1"/>
                        </a:solidFill>
                        <a:latin typeface="Cambria Math" panose="02040503050406030204" pitchFamily="18" charset="0"/>
                        <a:ea typeface="Cambria Math" panose="02040503050406030204" pitchFamily="18" charset="0"/>
                      </a:rPr>
                      <m:t>∙</m:t>
                    </m:r>
                    <m:sSub>
                      <m:sSubPr>
                        <m:ctrlPr>
                          <a:rPr lang="tr-TR" sz="3200" b="1" i="1" smtClean="0">
                            <a:solidFill>
                              <a:schemeClr val="tx1"/>
                            </a:solidFill>
                            <a:latin typeface="Cambria Math" panose="02040503050406030204" pitchFamily="18" charset="0"/>
                          </a:rPr>
                        </m:ctrlPr>
                      </m:sSubPr>
                      <m:e>
                        <m:r>
                          <a:rPr lang="tr-TR" sz="3200" b="1" i="1" smtClean="0">
                            <a:solidFill>
                              <a:srgbClr val="FF0000"/>
                            </a:solidFill>
                            <a:latin typeface="Cambria Math" panose="02040503050406030204" pitchFamily="18" charset="0"/>
                          </a:rPr>
                          <m:t>𝑭</m:t>
                        </m:r>
                        <m:r>
                          <a:rPr lang="tr-TR" sz="3200" b="1" i="1" smtClean="0">
                            <a:solidFill>
                              <a:schemeClr val="tx1"/>
                            </a:solidFill>
                            <a:latin typeface="Cambria Math" panose="02040503050406030204" pitchFamily="18" charset="0"/>
                            <a:ea typeface="Cambria Math" panose="02040503050406030204" pitchFamily="18" charset="0"/>
                          </a:rPr>
                          <m:t>∙</m:t>
                        </m:r>
                        <m:r>
                          <a:rPr lang="tr-TR" sz="3200" b="1" i="1">
                            <a:solidFill>
                              <a:schemeClr val="tx1"/>
                            </a:solidFill>
                            <a:latin typeface="Cambria Math" panose="02040503050406030204" pitchFamily="18" charset="0"/>
                            <a:ea typeface="Cambria Math" panose="02040503050406030204" pitchFamily="18" charset="0"/>
                          </a:rPr>
                          <m:t>∆</m:t>
                        </m:r>
                        <m:r>
                          <a:rPr lang="tr-TR" sz="3200" b="1" i="1">
                            <a:solidFill>
                              <a:schemeClr val="tx1"/>
                            </a:solidFill>
                            <a:latin typeface="Cambria Math" panose="02040503050406030204" pitchFamily="18" charset="0"/>
                            <a:ea typeface="Cambria Math" panose="02040503050406030204" pitchFamily="18" charset="0"/>
                          </a:rPr>
                          <m:t>𝑻</m:t>
                        </m:r>
                      </m:e>
                      <m:sub>
                        <m:r>
                          <a:rPr lang="tr-TR" sz="3200" b="1" i="1" smtClean="0">
                            <a:solidFill>
                              <a:schemeClr val="tx1"/>
                            </a:solidFill>
                            <a:latin typeface="Cambria Math" panose="02040503050406030204" pitchFamily="18" charset="0"/>
                            <a:ea typeface="Cambria Math" panose="02040503050406030204" pitchFamily="18" charset="0"/>
                          </a:rPr>
                          <m:t>𝒍𝒎</m:t>
                        </m:r>
                      </m:sub>
                    </m:sSub>
                  </m:oMath>
                </a14:m>
                <a:endParaRPr lang="tr-TR" sz="3200" b="1" dirty="0">
                  <a:solidFill>
                    <a:schemeClr val="tx1"/>
                  </a:solidFill>
                </a:endParaRPr>
              </a:p>
            </p:txBody>
          </p:sp>
        </mc:Choice>
        <mc:Fallback xmlns="">
          <p:sp>
            <p:nvSpPr>
              <p:cNvPr id="3" name="TextBox 2">
                <a:extLst>
                  <a:ext uri="{FF2B5EF4-FFF2-40B4-BE49-F238E27FC236}">
                    <a16:creationId xmlns:a16="http://schemas.microsoft.com/office/drawing/2014/main" id="{39274EBD-EB0C-1F59-F7F3-D8BFC0C86B4A}"/>
                  </a:ext>
                </a:extLst>
              </p:cNvPr>
              <p:cNvSpPr txBox="1">
                <a:spLocks noRot="1" noChangeAspect="1" noMove="1" noResize="1" noEditPoints="1" noAdjustHandles="1" noChangeArrowheads="1" noChangeShapeType="1" noTextEdit="1"/>
              </p:cNvSpPr>
              <p:nvPr/>
            </p:nvSpPr>
            <p:spPr>
              <a:xfrm>
                <a:off x="3926536" y="2584487"/>
                <a:ext cx="3371179" cy="492443"/>
              </a:xfrm>
              <a:prstGeom prst="rect">
                <a:avLst/>
              </a:prstGeom>
              <a:blipFill>
                <a:blip r:embed="rId4"/>
                <a:stretch>
                  <a:fillRect l="-7027" t="-25301" b="-44578"/>
                </a:stretch>
              </a:blipFill>
              <a:ln>
                <a:solidFill>
                  <a:schemeClr val="tx1"/>
                </a:solidFill>
              </a:ln>
            </p:spPr>
            <p:txBody>
              <a:bodyPr/>
              <a:lstStyle/>
              <a:p>
                <a:r>
                  <a:rPr lang="tr-TR">
                    <a:noFill/>
                  </a:rPr>
                  <a:t> </a:t>
                </a:r>
              </a:p>
            </p:txBody>
          </p:sp>
        </mc:Fallback>
      </mc:AlternateContent>
      <p:sp>
        <p:nvSpPr>
          <p:cNvPr id="6" name="TextBox 5">
            <a:extLst>
              <a:ext uri="{FF2B5EF4-FFF2-40B4-BE49-F238E27FC236}">
                <a16:creationId xmlns:a16="http://schemas.microsoft.com/office/drawing/2014/main" id="{494BE0E3-23D3-2066-CE8B-9D4FCFD860B3}"/>
              </a:ext>
            </a:extLst>
          </p:cNvPr>
          <p:cNvSpPr txBox="1"/>
          <p:nvPr/>
        </p:nvSpPr>
        <p:spPr>
          <a:xfrm>
            <a:off x="280608" y="3365572"/>
            <a:ext cx="11621728" cy="830997"/>
          </a:xfrm>
          <a:prstGeom prst="rect">
            <a:avLst/>
          </a:prstGeom>
          <a:noFill/>
        </p:spPr>
        <p:txBody>
          <a:bodyPr wrap="square">
            <a:spAutoFit/>
          </a:bodyPr>
          <a:lstStyle/>
          <a:p>
            <a:pPr algn="just"/>
            <a:r>
              <a:rPr lang="tr-TR" sz="2400" b="1" dirty="0"/>
              <a:t>F is nondimensional; it depends on the temperature effectiveness (P), the heat capacity rate ratio (R), and the flow arrangement.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6259240-C874-28BC-6B56-0DE42B421C52}"/>
                  </a:ext>
                </a:extLst>
              </p:cNvPr>
              <p:cNvSpPr txBox="1"/>
              <p:nvPr/>
            </p:nvSpPr>
            <p:spPr>
              <a:xfrm>
                <a:off x="2658175" y="4464620"/>
                <a:ext cx="6230232" cy="492443"/>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200" b="1" i="1" smtClean="0">
                          <a:solidFill>
                            <a:srgbClr val="FF0000"/>
                          </a:solidFill>
                          <a:latin typeface="Cambria Math" panose="02040503050406030204" pitchFamily="18" charset="0"/>
                        </a:rPr>
                        <m:t>𝑭</m:t>
                      </m:r>
                      <m:r>
                        <a:rPr lang="tr-TR" sz="3200" b="1" i="1" smtClean="0">
                          <a:solidFill>
                            <a:srgbClr val="FF0000"/>
                          </a:solidFill>
                          <a:latin typeface="Cambria Math" panose="02040503050406030204" pitchFamily="18" charset="0"/>
                        </a:rPr>
                        <m:t> =</m:t>
                      </m:r>
                      <m:r>
                        <a:rPr lang="tr-TR" sz="3200" b="1" i="1" smtClean="0">
                          <a:solidFill>
                            <a:schemeClr val="tx1"/>
                          </a:solidFill>
                          <a:latin typeface="Cambria Math" panose="02040503050406030204" pitchFamily="18" charset="0"/>
                        </a:rPr>
                        <m:t>𝒇</m:t>
                      </m:r>
                      <m:r>
                        <a:rPr lang="tr-TR" sz="3200" b="1" i="1" smtClean="0">
                          <a:solidFill>
                            <a:schemeClr val="tx1"/>
                          </a:solidFill>
                          <a:latin typeface="Cambria Math" panose="02040503050406030204" pitchFamily="18" charset="0"/>
                        </a:rPr>
                        <m:t>(</m:t>
                      </m:r>
                      <m:r>
                        <a:rPr lang="tr-TR" sz="3200" b="1" i="1" smtClean="0">
                          <a:solidFill>
                            <a:schemeClr val="tx1"/>
                          </a:solidFill>
                          <a:latin typeface="Cambria Math" panose="02040503050406030204" pitchFamily="18" charset="0"/>
                        </a:rPr>
                        <m:t>𝑷</m:t>
                      </m:r>
                      <m:r>
                        <a:rPr lang="tr-TR" sz="3200" b="1" i="1" smtClean="0">
                          <a:solidFill>
                            <a:schemeClr val="tx1"/>
                          </a:solidFill>
                          <a:latin typeface="Cambria Math" panose="02040503050406030204" pitchFamily="18" charset="0"/>
                        </a:rPr>
                        <m:t>,</m:t>
                      </m:r>
                      <m:r>
                        <a:rPr lang="tr-TR" sz="3200" b="1" i="1" smtClean="0">
                          <a:solidFill>
                            <a:schemeClr val="tx1"/>
                          </a:solidFill>
                          <a:latin typeface="Cambria Math" panose="02040503050406030204" pitchFamily="18" charset="0"/>
                        </a:rPr>
                        <m:t>𝑹</m:t>
                      </m:r>
                      <m:r>
                        <a:rPr lang="tr-TR" sz="3200" b="1" i="1" smtClean="0">
                          <a:solidFill>
                            <a:schemeClr val="tx1"/>
                          </a:solidFill>
                          <a:latin typeface="Cambria Math" panose="02040503050406030204" pitchFamily="18" charset="0"/>
                        </a:rPr>
                        <m:t>,</m:t>
                      </m:r>
                      <m:r>
                        <a:rPr lang="tr-TR" sz="3200" b="1" i="1" smtClean="0">
                          <a:solidFill>
                            <a:schemeClr val="tx1"/>
                          </a:solidFill>
                          <a:latin typeface="Cambria Math" panose="02040503050406030204" pitchFamily="18" charset="0"/>
                        </a:rPr>
                        <m:t>𝒇𝒍𝒐𝒘</m:t>
                      </m:r>
                      <m:r>
                        <a:rPr lang="tr-TR" sz="3200" b="1" i="1" smtClean="0">
                          <a:solidFill>
                            <a:schemeClr val="tx1"/>
                          </a:solidFill>
                          <a:latin typeface="Cambria Math" panose="02040503050406030204" pitchFamily="18" charset="0"/>
                        </a:rPr>
                        <m:t> </m:t>
                      </m:r>
                      <m:r>
                        <a:rPr lang="tr-TR" sz="3200" b="1" i="1" smtClean="0">
                          <a:solidFill>
                            <a:schemeClr val="tx1"/>
                          </a:solidFill>
                          <a:latin typeface="Cambria Math" panose="02040503050406030204" pitchFamily="18" charset="0"/>
                        </a:rPr>
                        <m:t>𝒂𝒓𝒓𝒂𝒏𝒈𝒆𝒎𝒆𝒏𝒕</m:t>
                      </m:r>
                      <m:r>
                        <a:rPr lang="tr-TR" sz="3200" b="1" i="1" smtClean="0">
                          <a:solidFill>
                            <a:schemeClr val="tx1"/>
                          </a:solidFill>
                          <a:latin typeface="Cambria Math" panose="02040503050406030204" pitchFamily="18" charset="0"/>
                        </a:rPr>
                        <m:t>)</m:t>
                      </m:r>
                    </m:oMath>
                  </m:oMathPara>
                </a14:m>
                <a:endParaRPr lang="tr-TR" sz="3200" b="1" dirty="0">
                  <a:solidFill>
                    <a:schemeClr val="tx1"/>
                  </a:solidFill>
                </a:endParaRPr>
              </a:p>
            </p:txBody>
          </p:sp>
        </mc:Choice>
        <mc:Fallback xmlns="">
          <p:sp>
            <p:nvSpPr>
              <p:cNvPr id="8" name="TextBox 7">
                <a:extLst>
                  <a:ext uri="{FF2B5EF4-FFF2-40B4-BE49-F238E27FC236}">
                    <a16:creationId xmlns:a16="http://schemas.microsoft.com/office/drawing/2014/main" id="{46259240-C874-28BC-6B56-0DE42B421C52}"/>
                  </a:ext>
                </a:extLst>
              </p:cNvPr>
              <p:cNvSpPr txBox="1">
                <a:spLocks noRot="1" noChangeAspect="1" noMove="1" noResize="1" noEditPoints="1" noAdjustHandles="1" noChangeArrowheads="1" noChangeShapeType="1" noTextEdit="1"/>
              </p:cNvSpPr>
              <p:nvPr/>
            </p:nvSpPr>
            <p:spPr>
              <a:xfrm>
                <a:off x="2658175" y="4464620"/>
                <a:ext cx="6230232" cy="492443"/>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9" name="TextBox 8">
            <a:extLst>
              <a:ext uri="{FF2B5EF4-FFF2-40B4-BE49-F238E27FC236}">
                <a16:creationId xmlns:a16="http://schemas.microsoft.com/office/drawing/2014/main" id="{BC37E8D4-1740-7F1E-C0D6-A998ED6EA32F}"/>
              </a:ext>
            </a:extLst>
          </p:cNvPr>
          <p:cNvSpPr txBox="1"/>
          <p:nvPr/>
        </p:nvSpPr>
        <p:spPr>
          <a:xfrm>
            <a:off x="88491" y="5169275"/>
            <a:ext cx="11621728" cy="1569660"/>
          </a:xfrm>
          <a:prstGeom prst="rect">
            <a:avLst/>
          </a:prstGeom>
          <a:noFill/>
        </p:spPr>
        <p:txBody>
          <a:bodyPr wrap="square">
            <a:spAutoFit/>
          </a:bodyPr>
          <a:lstStyle/>
          <a:p>
            <a:pPr marL="342900" indent="-342900" algn="just">
              <a:buFont typeface="Wingdings" panose="05000000000000000000" pitchFamily="2" charset="2"/>
              <a:buChar char="Ø"/>
            </a:pPr>
            <a:r>
              <a:rPr lang="tr-TR" sz="2400" b="1" dirty="0"/>
              <a:t>The correction factor (F) is less than 1 for crossflow and multipass arrangements; it is 1 for a true counterflow heat exchanger. It represents the degree of departure of the true mean temperature difference from the LMTD for a counterflow arrangement.</a:t>
            </a:r>
          </a:p>
        </p:txBody>
      </p:sp>
    </p:spTree>
    <p:extLst>
      <p:ext uri="{BB962C8B-B14F-4D97-AF65-F5344CB8AC3E}">
        <p14:creationId xmlns:p14="http://schemas.microsoft.com/office/powerpoint/2010/main" val="3953926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7451880" cy="707886"/>
          </a:xfrm>
          <a:prstGeom prst="rect">
            <a:avLst/>
          </a:prstGeom>
          <a:noFill/>
        </p:spPr>
        <p:txBody>
          <a:bodyPr wrap="square" rtlCol="0">
            <a:spAutoFit/>
          </a:bodyPr>
          <a:lstStyle/>
          <a:p>
            <a:r>
              <a:rPr lang="tr-TR" sz="4000" b="1" dirty="0"/>
              <a:t>INTRODUCTION TO LMTD</a:t>
            </a:r>
          </a:p>
        </p:txBody>
      </p:sp>
      <p:sp>
        <p:nvSpPr>
          <p:cNvPr id="3" name="TextBox 2">
            <a:extLst>
              <a:ext uri="{FF2B5EF4-FFF2-40B4-BE49-F238E27FC236}">
                <a16:creationId xmlns:a16="http://schemas.microsoft.com/office/drawing/2014/main" id="{8629661E-C70A-6E7A-0213-B423AAFED9E1}"/>
              </a:ext>
            </a:extLst>
          </p:cNvPr>
          <p:cNvSpPr txBox="1"/>
          <p:nvPr/>
        </p:nvSpPr>
        <p:spPr>
          <a:xfrm>
            <a:off x="153274" y="1061884"/>
            <a:ext cx="11876396" cy="1200329"/>
          </a:xfrm>
          <a:prstGeom prst="rect">
            <a:avLst/>
          </a:prstGeom>
          <a:noFill/>
        </p:spPr>
        <p:txBody>
          <a:bodyPr wrap="square" rtlCol="0">
            <a:spAutoFit/>
          </a:bodyPr>
          <a:lstStyle/>
          <a:p>
            <a:pPr algn="just"/>
            <a:r>
              <a:rPr lang="en-US" sz="2400" b="1" dirty="0"/>
              <a:t>To design or to predict the performance of a heat exchanger, it is essential to relate the total heat transfer rate to quantities such as </a:t>
            </a:r>
            <a:r>
              <a:rPr lang="en-US" sz="2400" b="1" dirty="0">
                <a:solidFill>
                  <a:srgbClr val="FF0000"/>
                </a:solidFill>
              </a:rPr>
              <a:t>the inlet and outlet fluid temperatures</a:t>
            </a:r>
            <a:r>
              <a:rPr lang="en-US" sz="2400" b="1" dirty="0"/>
              <a:t>, </a:t>
            </a:r>
            <a:r>
              <a:rPr lang="en-US" sz="2400" b="1" dirty="0">
                <a:solidFill>
                  <a:srgbClr val="0000FF"/>
                </a:solidFill>
              </a:rPr>
              <a:t>the overall heat transfer coefficient</a:t>
            </a:r>
            <a:r>
              <a:rPr lang="en-US" sz="2400" b="1" dirty="0"/>
              <a:t>, and </a:t>
            </a:r>
            <a:r>
              <a:rPr lang="en-US" sz="2400" b="1" dirty="0">
                <a:solidFill>
                  <a:srgbClr val="FF0066"/>
                </a:solidFill>
              </a:rPr>
              <a:t>the total surface area </a:t>
            </a:r>
            <a:r>
              <a:rPr lang="en-US" sz="2400" b="1" dirty="0"/>
              <a:t>for heat transfer. </a:t>
            </a:r>
            <a:endParaRPr lang="tr-TR" sz="2400" b="1" dirty="0"/>
          </a:p>
        </p:txBody>
      </p:sp>
      <p:pic>
        <p:nvPicPr>
          <p:cNvPr id="9" name="Picture 8">
            <a:extLst>
              <a:ext uri="{FF2B5EF4-FFF2-40B4-BE49-F238E27FC236}">
                <a16:creationId xmlns:a16="http://schemas.microsoft.com/office/drawing/2014/main" id="{3CA24A1D-B152-86B2-1465-44BAA1910DFE}"/>
              </a:ext>
            </a:extLst>
          </p:cNvPr>
          <p:cNvPicPr>
            <a:picLocks noChangeAspect="1"/>
          </p:cNvPicPr>
          <p:nvPr/>
        </p:nvPicPr>
        <p:blipFill>
          <a:blip r:embed="rId3"/>
          <a:stretch>
            <a:fillRect/>
          </a:stretch>
        </p:blipFill>
        <p:spPr>
          <a:xfrm>
            <a:off x="286465" y="4117706"/>
            <a:ext cx="5837010" cy="2263078"/>
          </a:xfrm>
          <a:prstGeom prst="rect">
            <a:avLst/>
          </a:prstGeom>
          <a:ln>
            <a:solidFill>
              <a:schemeClr val="tx1"/>
            </a:solidFill>
          </a:ln>
        </p:spPr>
      </p:pic>
      <p:sp>
        <p:nvSpPr>
          <p:cNvPr id="11" name="TextBox 10">
            <a:extLst>
              <a:ext uri="{FF2B5EF4-FFF2-40B4-BE49-F238E27FC236}">
                <a16:creationId xmlns:a16="http://schemas.microsoft.com/office/drawing/2014/main" id="{669083F8-58A7-FC2E-24AD-82E96A5E3C74}"/>
              </a:ext>
            </a:extLst>
          </p:cNvPr>
          <p:cNvSpPr txBox="1"/>
          <p:nvPr/>
        </p:nvSpPr>
        <p:spPr>
          <a:xfrm>
            <a:off x="217281" y="2412799"/>
            <a:ext cx="11812389" cy="1569660"/>
          </a:xfrm>
          <a:prstGeom prst="rect">
            <a:avLst/>
          </a:prstGeom>
          <a:noFill/>
        </p:spPr>
        <p:txBody>
          <a:bodyPr wrap="square">
            <a:spAutoFit/>
          </a:bodyPr>
          <a:lstStyle/>
          <a:p>
            <a:pPr marL="285750" indent="-285750" algn="just">
              <a:buFont typeface="Wingdings" panose="05000000000000000000" pitchFamily="2" charset="2"/>
              <a:buChar char="Ø"/>
            </a:pPr>
            <a:r>
              <a:rPr lang="tr-TR" sz="2400" b="1" dirty="0"/>
              <a:t>If </a:t>
            </a:r>
            <a:r>
              <a:rPr lang="tr-TR" sz="2400" b="1" i="1" dirty="0">
                <a:solidFill>
                  <a:srgbClr val="FF0000"/>
                </a:solidFill>
              </a:rPr>
              <a:t>q</a:t>
            </a:r>
            <a:r>
              <a:rPr lang="tr-TR" sz="2400" b="1" dirty="0"/>
              <a:t> is the </a:t>
            </a:r>
            <a:r>
              <a:rPr lang="tr-TR" sz="2400" b="1" dirty="0">
                <a:solidFill>
                  <a:srgbClr val="FF0000"/>
                </a:solidFill>
              </a:rPr>
              <a:t>total rate of heat transfer between the hot and cold fluids </a:t>
            </a:r>
            <a:r>
              <a:rPr lang="tr-TR" sz="2400" b="1" dirty="0"/>
              <a:t>and there is negligible heat transfer between the exchanger and its surroundings, as well as negligible potential and kinetic energy changes, the application of the steady flow energy equation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B364747-5563-E6C4-4736-405C61DDA33F}"/>
                  </a:ext>
                </a:extLst>
              </p:cNvPr>
              <p:cNvSpPr txBox="1"/>
              <p:nvPr/>
            </p:nvSpPr>
            <p:spPr>
              <a:xfrm>
                <a:off x="6640618" y="4402935"/>
                <a:ext cx="3209405" cy="48635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𝒒</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𝒉</m:t>
                          </m:r>
                        </m:sub>
                      </m:sSub>
                      <m:d>
                        <m:dPr>
                          <m:ctrlPr>
                            <a:rPr lang="tr-TR" sz="2800" b="1" i="1" smtClean="0">
                              <a:latin typeface="Cambria Math" panose="02040503050406030204" pitchFamily="18" charset="0"/>
                            </a:rPr>
                          </m:ctrlPr>
                        </m:dPr>
                        <m:e>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𝒉</m:t>
                              </m:r>
                            </m:e>
                            <m:sub>
                              <m:r>
                                <a:rPr lang="tr-TR" sz="2800" b="1" i="1" smtClean="0">
                                  <a:latin typeface="Cambria Math" panose="02040503050406030204" pitchFamily="18" charset="0"/>
                                </a:rPr>
                                <m:t>𝒉</m:t>
                              </m:r>
                              <m:r>
                                <a:rPr lang="tr-TR" sz="2800" b="1" i="1" smtClean="0">
                                  <a:latin typeface="Cambria Math" panose="02040503050406030204" pitchFamily="18" charset="0"/>
                                </a:rPr>
                                <m:t>,</m:t>
                              </m:r>
                              <m:r>
                                <a:rPr lang="tr-TR" sz="2800" b="1" i="1" smtClean="0">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𝒉</m:t>
                              </m:r>
                            </m:e>
                            <m:sub>
                              <m:r>
                                <a:rPr lang="tr-TR" sz="2800" b="1" i="1" smtClean="0">
                                  <a:latin typeface="Cambria Math" panose="02040503050406030204" pitchFamily="18" charset="0"/>
                                </a:rPr>
                                <m:t>𝒉</m:t>
                              </m:r>
                              <m:r>
                                <a:rPr lang="tr-TR" sz="2800" b="1" i="1" smtClean="0">
                                  <a:latin typeface="Cambria Math" panose="02040503050406030204" pitchFamily="18" charset="0"/>
                                </a:rPr>
                                <m:t>,</m:t>
                              </m:r>
                              <m:r>
                                <a:rPr lang="tr-TR" sz="2800" b="1" i="1" smtClean="0">
                                  <a:latin typeface="Cambria Math" panose="02040503050406030204" pitchFamily="18" charset="0"/>
                                </a:rPr>
                                <m:t>𝒐</m:t>
                              </m:r>
                            </m:sub>
                          </m:sSub>
                        </m:e>
                      </m:d>
                    </m:oMath>
                  </m:oMathPara>
                </a14:m>
                <a:endParaRPr lang="tr-TR" sz="2800" b="1" dirty="0"/>
              </a:p>
            </p:txBody>
          </p:sp>
        </mc:Choice>
        <mc:Fallback xmlns="">
          <p:sp>
            <p:nvSpPr>
              <p:cNvPr id="12" name="TextBox 11">
                <a:extLst>
                  <a:ext uri="{FF2B5EF4-FFF2-40B4-BE49-F238E27FC236}">
                    <a16:creationId xmlns:a16="http://schemas.microsoft.com/office/drawing/2014/main" id="{1B364747-5563-E6C4-4736-405C61DDA33F}"/>
                  </a:ext>
                </a:extLst>
              </p:cNvPr>
              <p:cNvSpPr txBox="1">
                <a:spLocks noRot="1" noChangeAspect="1" noMove="1" noResize="1" noEditPoints="1" noAdjustHandles="1" noChangeArrowheads="1" noChangeShapeType="1" noTextEdit="1"/>
              </p:cNvSpPr>
              <p:nvPr/>
            </p:nvSpPr>
            <p:spPr>
              <a:xfrm>
                <a:off x="6640618" y="4402935"/>
                <a:ext cx="3209405" cy="486352"/>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E9001A9-D6FB-F4F9-6F03-87B2F80F21EB}"/>
                  </a:ext>
                </a:extLst>
              </p:cNvPr>
              <p:cNvSpPr txBox="1"/>
              <p:nvPr/>
            </p:nvSpPr>
            <p:spPr>
              <a:xfrm>
                <a:off x="6640618" y="5309764"/>
                <a:ext cx="3113224" cy="48635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𝒒</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𝒄</m:t>
                          </m:r>
                        </m:sub>
                      </m:sSub>
                      <m:d>
                        <m:dPr>
                          <m:ctrlPr>
                            <a:rPr lang="tr-TR" sz="2800" b="1" i="1" smtClean="0">
                              <a:latin typeface="Cambria Math" panose="02040503050406030204" pitchFamily="18" charset="0"/>
                            </a:rPr>
                          </m:ctrlPr>
                        </m:dPr>
                        <m:e>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𝒉</m:t>
                              </m:r>
                            </m:e>
                            <m:sub>
                              <m:r>
                                <a:rPr lang="tr-TR" sz="2800" b="1" i="1" smtClean="0">
                                  <a:latin typeface="Cambria Math" panose="02040503050406030204" pitchFamily="18" charset="0"/>
                                </a:rPr>
                                <m:t>𝒄</m:t>
                              </m:r>
                              <m:r>
                                <a:rPr lang="tr-TR" sz="2800" b="1" i="1" smtClean="0">
                                  <a:latin typeface="Cambria Math" panose="02040503050406030204" pitchFamily="18" charset="0"/>
                                </a:rPr>
                                <m:t>,</m:t>
                              </m:r>
                              <m:r>
                                <a:rPr lang="tr-TR" sz="2800" b="1" i="1" smtClean="0">
                                  <a:latin typeface="Cambria Math" panose="02040503050406030204" pitchFamily="18" charset="0"/>
                                </a:rPr>
                                <m:t>𝒐</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𝒉</m:t>
                              </m:r>
                            </m:e>
                            <m:sub>
                              <m:r>
                                <a:rPr lang="tr-TR" sz="2800" b="1" i="1" smtClean="0">
                                  <a:latin typeface="Cambria Math" panose="02040503050406030204" pitchFamily="18" charset="0"/>
                                </a:rPr>
                                <m:t>𝒄</m:t>
                              </m:r>
                              <m:r>
                                <a:rPr lang="tr-TR" sz="2800" b="1" i="1" smtClean="0">
                                  <a:latin typeface="Cambria Math" panose="02040503050406030204" pitchFamily="18" charset="0"/>
                                </a:rPr>
                                <m:t>,</m:t>
                              </m:r>
                              <m:r>
                                <a:rPr lang="tr-TR" sz="2800" b="1" i="1" smtClean="0">
                                  <a:latin typeface="Cambria Math" panose="02040503050406030204" pitchFamily="18" charset="0"/>
                                </a:rPr>
                                <m:t>𝒊</m:t>
                              </m:r>
                            </m:sub>
                          </m:sSub>
                        </m:e>
                      </m:d>
                    </m:oMath>
                  </m:oMathPara>
                </a14:m>
                <a:endParaRPr lang="tr-TR" sz="2800" b="1" dirty="0"/>
              </a:p>
            </p:txBody>
          </p:sp>
        </mc:Choice>
        <mc:Fallback xmlns="">
          <p:sp>
            <p:nvSpPr>
              <p:cNvPr id="13" name="TextBox 12">
                <a:extLst>
                  <a:ext uri="{FF2B5EF4-FFF2-40B4-BE49-F238E27FC236}">
                    <a16:creationId xmlns:a16="http://schemas.microsoft.com/office/drawing/2014/main" id="{2E9001A9-D6FB-F4F9-6F03-87B2F80F21EB}"/>
                  </a:ext>
                </a:extLst>
              </p:cNvPr>
              <p:cNvSpPr txBox="1">
                <a:spLocks noRot="1" noChangeAspect="1" noMove="1" noResize="1" noEditPoints="1" noAdjustHandles="1" noChangeArrowheads="1" noChangeShapeType="1" noTextEdit="1"/>
              </p:cNvSpPr>
              <p:nvPr/>
            </p:nvSpPr>
            <p:spPr>
              <a:xfrm>
                <a:off x="6640618" y="5309764"/>
                <a:ext cx="3113224" cy="486352"/>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14" name="TextBox 13">
            <a:extLst>
              <a:ext uri="{FF2B5EF4-FFF2-40B4-BE49-F238E27FC236}">
                <a16:creationId xmlns:a16="http://schemas.microsoft.com/office/drawing/2014/main" id="{92C9C47E-E117-68E4-8B49-A0667315E6D4}"/>
              </a:ext>
            </a:extLst>
          </p:cNvPr>
          <p:cNvSpPr txBox="1"/>
          <p:nvPr/>
        </p:nvSpPr>
        <p:spPr>
          <a:xfrm>
            <a:off x="10270986" y="4402935"/>
            <a:ext cx="1490660" cy="1477328"/>
          </a:xfrm>
          <a:prstGeom prst="rect">
            <a:avLst/>
          </a:prstGeom>
          <a:noFill/>
          <a:ln>
            <a:solidFill>
              <a:schemeClr val="tx1"/>
            </a:solidFill>
          </a:ln>
        </p:spPr>
        <p:txBody>
          <a:bodyPr wrap="square" rtlCol="0">
            <a:spAutoFit/>
          </a:bodyPr>
          <a:lstStyle/>
          <a:p>
            <a:r>
              <a:rPr lang="tr-TR" dirty="0"/>
              <a:t>Subscripts:</a:t>
            </a:r>
          </a:p>
          <a:p>
            <a:r>
              <a:rPr lang="tr-TR" dirty="0"/>
              <a:t>c: Cold fluid,</a:t>
            </a:r>
          </a:p>
          <a:p>
            <a:r>
              <a:rPr lang="tr-TR" dirty="0"/>
              <a:t>h: Hot fluid,</a:t>
            </a:r>
          </a:p>
          <a:p>
            <a:r>
              <a:rPr lang="tr-TR" dirty="0"/>
              <a:t>i: Inlet</a:t>
            </a:r>
          </a:p>
          <a:p>
            <a:r>
              <a:rPr lang="tr-TR" dirty="0"/>
              <a:t>o: Outlet</a:t>
            </a:r>
          </a:p>
        </p:txBody>
      </p:sp>
      <p:sp>
        <p:nvSpPr>
          <p:cNvPr id="15" name="Rectangle 14">
            <a:extLst>
              <a:ext uri="{FF2B5EF4-FFF2-40B4-BE49-F238E27FC236}">
                <a16:creationId xmlns:a16="http://schemas.microsoft.com/office/drawing/2014/main" id="{9EECB40C-7AF8-9C30-7437-3A2B9E1DE5C9}"/>
              </a:ext>
            </a:extLst>
          </p:cNvPr>
          <p:cNvSpPr/>
          <p:nvPr/>
        </p:nvSpPr>
        <p:spPr>
          <a:xfrm>
            <a:off x="7983794" y="4402935"/>
            <a:ext cx="294967" cy="486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 name="Straight Arrow Connector 16">
            <a:extLst>
              <a:ext uri="{FF2B5EF4-FFF2-40B4-BE49-F238E27FC236}">
                <a16:creationId xmlns:a16="http://schemas.microsoft.com/office/drawing/2014/main" id="{F968584D-CE28-1468-17F1-DC48EF229EE4}"/>
              </a:ext>
            </a:extLst>
          </p:cNvPr>
          <p:cNvCxnSpPr>
            <a:stCxn id="15" idx="0"/>
          </p:cNvCxnSpPr>
          <p:nvPr/>
        </p:nvCxnSpPr>
        <p:spPr>
          <a:xfrm flipV="1">
            <a:off x="8131278" y="4117706"/>
            <a:ext cx="334296" cy="2852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5456F51-15EC-22C4-5758-BF401E12E283}"/>
              </a:ext>
            </a:extLst>
          </p:cNvPr>
          <p:cNvSpPr txBox="1"/>
          <p:nvPr/>
        </p:nvSpPr>
        <p:spPr>
          <a:xfrm>
            <a:off x="8400172" y="3763969"/>
            <a:ext cx="1504336" cy="461665"/>
          </a:xfrm>
          <a:prstGeom prst="rect">
            <a:avLst/>
          </a:prstGeom>
          <a:noFill/>
        </p:spPr>
        <p:txBody>
          <a:bodyPr wrap="square" rtlCol="0">
            <a:spAutoFit/>
          </a:bodyPr>
          <a:lstStyle/>
          <a:p>
            <a:r>
              <a:rPr lang="tr-TR" sz="2400" b="1" dirty="0">
                <a:solidFill>
                  <a:srgbClr val="FF0000"/>
                </a:solidFill>
              </a:rPr>
              <a:t>Enthalpy</a:t>
            </a:r>
          </a:p>
        </p:txBody>
      </p:sp>
    </p:spTree>
    <p:extLst>
      <p:ext uri="{BB962C8B-B14F-4D97-AF65-F5344CB8AC3E}">
        <p14:creationId xmlns:p14="http://schemas.microsoft.com/office/powerpoint/2010/main" val="3952202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FA0016-E827-BFC2-FC26-D8944D41E6D1}"/>
              </a:ext>
            </a:extLst>
          </p:cNvPr>
          <p:cNvPicPr>
            <a:picLocks noChangeAspect="1"/>
          </p:cNvPicPr>
          <p:nvPr/>
        </p:nvPicPr>
        <p:blipFill>
          <a:blip r:embed="rId2"/>
          <a:stretch>
            <a:fillRect/>
          </a:stretch>
        </p:blipFill>
        <p:spPr>
          <a:xfrm>
            <a:off x="113080" y="981809"/>
            <a:ext cx="11931435" cy="5542720"/>
          </a:xfrm>
          <a:prstGeom prst="rect">
            <a:avLst/>
          </a:prstGeom>
        </p:spPr>
      </p:pic>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3"/>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92497"/>
          </a:xfrm>
          <a:prstGeom prst="rect">
            <a:avLst/>
          </a:prstGeom>
          <a:noFill/>
        </p:spPr>
        <p:txBody>
          <a:bodyPr wrap="square" rtlCol="0">
            <a:spAutoFit/>
          </a:bodyPr>
          <a:lstStyle/>
          <a:p>
            <a:r>
              <a:rPr lang="tr-TR" sz="3900" b="1" dirty="0"/>
              <a:t>3. Multipass and Crossflow Heat Exchangers</a:t>
            </a:r>
          </a:p>
        </p:txBody>
      </p:sp>
      <p:sp>
        <p:nvSpPr>
          <p:cNvPr id="9" name="TextBox 8">
            <a:extLst>
              <a:ext uri="{FF2B5EF4-FFF2-40B4-BE49-F238E27FC236}">
                <a16:creationId xmlns:a16="http://schemas.microsoft.com/office/drawing/2014/main" id="{0DD335A2-3631-4DB3-F1A3-F2DD6A6B97BD}"/>
              </a:ext>
            </a:extLst>
          </p:cNvPr>
          <p:cNvSpPr txBox="1"/>
          <p:nvPr/>
        </p:nvSpPr>
        <p:spPr>
          <a:xfrm>
            <a:off x="9581618" y="5082273"/>
            <a:ext cx="2373236" cy="1015663"/>
          </a:xfrm>
          <a:prstGeom prst="rect">
            <a:avLst/>
          </a:prstGeom>
          <a:noFill/>
        </p:spPr>
        <p:txBody>
          <a:bodyPr wrap="square" rtlCol="0">
            <a:spAutoFit/>
          </a:bodyPr>
          <a:lstStyle/>
          <a:p>
            <a:r>
              <a:rPr lang="tr-TR" sz="2000" b="1" dirty="0">
                <a:solidFill>
                  <a:srgbClr val="FF0000"/>
                </a:solidFill>
              </a:rPr>
              <a:t>One shell pass and two or multiples of two tube passes</a:t>
            </a:r>
          </a:p>
        </p:txBody>
      </p:sp>
    </p:spTree>
    <p:extLst>
      <p:ext uri="{BB962C8B-B14F-4D97-AF65-F5344CB8AC3E}">
        <p14:creationId xmlns:p14="http://schemas.microsoft.com/office/powerpoint/2010/main" val="2569952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25F21E-5054-106C-D657-99B3E671FBD1}"/>
              </a:ext>
            </a:extLst>
          </p:cNvPr>
          <p:cNvPicPr>
            <a:picLocks noChangeAspect="1"/>
          </p:cNvPicPr>
          <p:nvPr/>
        </p:nvPicPr>
        <p:blipFill>
          <a:blip r:embed="rId2"/>
          <a:stretch>
            <a:fillRect/>
          </a:stretch>
        </p:blipFill>
        <p:spPr>
          <a:xfrm>
            <a:off x="366140" y="1025870"/>
            <a:ext cx="11184067" cy="5509035"/>
          </a:xfrm>
          <a:prstGeom prst="rect">
            <a:avLst/>
          </a:prstGeom>
          <a:ln>
            <a:solidFill>
              <a:schemeClr val="tx1"/>
            </a:solidFill>
          </a:ln>
        </p:spPr>
      </p:pic>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3"/>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92497"/>
          </a:xfrm>
          <a:prstGeom prst="rect">
            <a:avLst/>
          </a:prstGeom>
          <a:noFill/>
        </p:spPr>
        <p:txBody>
          <a:bodyPr wrap="square" rtlCol="0">
            <a:spAutoFit/>
          </a:bodyPr>
          <a:lstStyle/>
          <a:p>
            <a:r>
              <a:rPr lang="tr-TR" sz="3900" b="1" dirty="0"/>
              <a:t>3. Multipass and Crossflow Heat Exchangers</a:t>
            </a:r>
          </a:p>
        </p:txBody>
      </p:sp>
      <p:sp>
        <p:nvSpPr>
          <p:cNvPr id="6" name="TextBox 5">
            <a:extLst>
              <a:ext uri="{FF2B5EF4-FFF2-40B4-BE49-F238E27FC236}">
                <a16:creationId xmlns:a16="http://schemas.microsoft.com/office/drawing/2014/main" id="{DE69783D-96DD-E30B-2594-5A2A27FCC970}"/>
              </a:ext>
            </a:extLst>
          </p:cNvPr>
          <p:cNvSpPr txBox="1"/>
          <p:nvPr/>
        </p:nvSpPr>
        <p:spPr>
          <a:xfrm>
            <a:off x="9026012" y="5324298"/>
            <a:ext cx="2524195" cy="1015663"/>
          </a:xfrm>
          <a:prstGeom prst="rect">
            <a:avLst/>
          </a:prstGeom>
          <a:noFill/>
        </p:spPr>
        <p:txBody>
          <a:bodyPr wrap="square" rtlCol="0">
            <a:spAutoFit/>
          </a:bodyPr>
          <a:lstStyle/>
          <a:p>
            <a:r>
              <a:rPr lang="tr-TR" sz="2000" b="1" dirty="0">
                <a:solidFill>
                  <a:srgbClr val="FF0000"/>
                </a:solidFill>
              </a:rPr>
              <a:t>Two shell passes and four or multiples of four tube passes</a:t>
            </a:r>
          </a:p>
        </p:txBody>
      </p:sp>
    </p:spTree>
    <p:extLst>
      <p:ext uri="{BB962C8B-B14F-4D97-AF65-F5344CB8AC3E}">
        <p14:creationId xmlns:p14="http://schemas.microsoft.com/office/powerpoint/2010/main" val="1424900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CE54383-61BE-70C8-2470-33E6E3B915FB}"/>
              </a:ext>
            </a:extLst>
          </p:cNvPr>
          <p:cNvPicPr>
            <a:picLocks noChangeAspect="1"/>
          </p:cNvPicPr>
          <p:nvPr/>
        </p:nvPicPr>
        <p:blipFill>
          <a:blip r:embed="rId2"/>
          <a:stretch>
            <a:fillRect/>
          </a:stretch>
        </p:blipFill>
        <p:spPr>
          <a:xfrm>
            <a:off x="331715" y="1108409"/>
            <a:ext cx="11280181" cy="5448389"/>
          </a:xfrm>
          <a:prstGeom prst="rect">
            <a:avLst/>
          </a:prstGeom>
          <a:ln>
            <a:solidFill>
              <a:schemeClr val="tx1"/>
            </a:solidFill>
          </a:ln>
        </p:spPr>
      </p:pic>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3"/>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92497"/>
          </a:xfrm>
          <a:prstGeom prst="rect">
            <a:avLst/>
          </a:prstGeom>
          <a:noFill/>
        </p:spPr>
        <p:txBody>
          <a:bodyPr wrap="square" rtlCol="0">
            <a:spAutoFit/>
          </a:bodyPr>
          <a:lstStyle/>
          <a:p>
            <a:r>
              <a:rPr lang="tr-TR" sz="3900" b="1" dirty="0"/>
              <a:t>3. Multipass and Crossflow Heat Exchangers</a:t>
            </a:r>
          </a:p>
        </p:txBody>
      </p:sp>
      <p:sp>
        <p:nvSpPr>
          <p:cNvPr id="9" name="TextBox 8">
            <a:extLst>
              <a:ext uri="{FF2B5EF4-FFF2-40B4-BE49-F238E27FC236}">
                <a16:creationId xmlns:a16="http://schemas.microsoft.com/office/drawing/2014/main" id="{5ADC8DF7-D7F2-9AB9-F78C-9DA5C934565C}"/>
              </a:ext>
            </a:extLst>
          </p:cNvPr>
          <p:cNvSpPr txBox="1"/>
          <p:nvPr/>
        </p:nvSpPr>
        <p:spPr>
          <a:xfrm>
            <a:off x="9336090" y="4899140"/>
            <a:ext cx="2524195" cy="1015663"/>
          </a:xfrm>
          <a:prstGeom prst="rect">
            <a:avLst/>
          </a:prstGeom>
          <a:noFill/>
        </p:spPr>
        <p:txBody>
          <a:bodyPr wrap="square" rtlCol="0">
            <a:spAutoFit/>
          </a:bodyPr>
          <a:lstStyle/>
          <a:p>
            <a:r>
              <a:rPr lang="tr-TR" sz="2000" b="1" dirty="0">
                <a:solidFill>
                  <a:srgbClr val="FF0000"/>
                </a:solidFill>
              </a:rPr>
              <a:t>Three shell passes and six or multiples of six tube passes</a:t>
            </a:r>
          </a:p>
        </p:txBody>
      </p:sp>
    </p:spTree>
    <p:extLst>
      <p:ext uri="{BB962C8B-B14F-4D97-AF65-F5344CB8AC3E}">
        <p14:creationId xmlns:p14="http://schemas.microsoft.com/office/powerpoint/2010/main" val="2075551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5389D3-61D1-4689-2C58-77F7A2046869}"/>
              </a:ext>
            </a:extLst>
          </p:cNvPr>
          <p:cNvPicPr>
            <a:picLocks noChangeAspect="1"/>
          </p:cNvPicPr>
          <p:nvPr/>
        </p:nvPicPr>
        <p:blipFill>
          <a:blip r:embed="rId2"/>
          <a:stretch>
            <a:fillRect/>
          </a:stretch>
        </p:blipFill>
        <p:spPr>
          <a:xfrm>
            <a:off x="118764" y="1097105"/>
            <a:ext cx="11816167" cy="4743256"/>
          </a:xfrm>
          <a:prstGeom prst="rect">
            <a:avLst/>
          </a:prstGeom>
          <a:ln>
            <a:solidFill>
              <a:schemeClr val="tx1"/>
            </a:solidFill>
          </a:ln>
        </p:spPr>
      </p:pic>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3"/>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92497"/>
          </a:xfrm>
          <a:prstGeom prst="rect">
            <a:avLst/>
          </a:prstGeom>
          <a:noFill/>
        </p:spPr>
        <p:txBody>
          <a:bodyPr wrap="square" rtlCol="0">
            <a:spAutoFit/>
          </a:bodyPr>
          <a:lstStyle/>
          <a:p>
            <a:r>
              <a:rPr lang="tr-TR" sz="3900" b="1" dirty="0"/>
              <a:t>3. Multipass and Crossflow Heat Exchangers</a:t>
            </a:r>
          </a:p>
        </p:txBody>
      </p:sp>
      <p:sp>
        <p:nvSpPr>
          <p:cNvPr id="6" name="TextBox 5">
            <a:extLst>
              <a:ext uri="{FF2B5EF4-FFF2-40B4-BE49-F238E27FC236}">
                <a16:creationId xmlns:a16="http://schemas.microsoft.com/office/drawing/2014/main" id="{137F91E2-D2B1-59A6-DFF5-4DC070A5D675}"/>
              </a:ext>
            </a:extLst>
          </p:cNvPr>
          <p:cNvSpPr txBox="1"/>
          <p:nvPr/>
        </p:nvSpPr>
        <p:spPr>
          <a:xfrm>
            <a:off x="9879488" y="4516922"/>
            <a:ext cx="2161348" cy="1323439"/>
          </a:xfrm>
          <a:prstGeom prst="rect">
            <a:avLst/>
          </a:prstGeom>
          <a:noFill/>
        </p:spPr>
        <p:txBody>
          <a:bodyPr wrap="square" rtlCol="0">
            <a:spAutoFit/>
          </a:bodyPr>
          <a:lstStyle/>
          <a:p>
            <a:r>
              <a:rPr lang="tr-TR" sz="2000" b="1" dirty="0">
                <a:solidFill>
                  <a:srgbClr val="FF0000"/>
                </a:solidFill>
              </a:rPr>
              <a:t>One divided flow shell pass and even number of tube passes</a:t>
            </a:r>
          </a:p>
        </p:txBody>
      </p:sp>
    </p:spTree>
    <p:extLst>
      <p:ext uri="{BB962C8B-B14F-4D97-AF65-F5344CB8AC3E}">
        <p14:creationId xmlns:p14="http://schemas.microsoft.com/office/powerpoint/2010/main" val="388438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CE2FFC-970D-21F4-C5CF-15915EC70CBB}"/>
              </a:ext>
            </a:extLst>
          </p:cNvPr>
          <p:cNvPicPr>
            <a:picLocks noChangeAspect="1"/>
          </p:cNvPicPr>
          <p:nvPr/>
        </p:nvPicPr>
        <p:blipFill>
          <a:blip r:embed="rId2"/>
          <a:stretch>
            <a:fillRect/>
          </a:stretch>
        </p:blipFill>
        <p:spPr>
          <a:xfrm>
            <a:off x="669648" y="1040642"/>
            <a:ext cx="10852704" cy="5385398"/>
          </a:xfrm>
          <a:prstGeom prst="rect">
            <a:avLst/>
          </a:prstGeom>
          <a:ln>
            <a:solidFill>
              <a:schemeClr val="tx1"/>
            </a:solidFill>
          </a:ln>
        </p:spPr>
      </p:pic>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3"/>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92497"/>
          </a:xfrm>
          <a:prstGeom prst="rect">
            <a:avLst/>
          </a:prstGeom>
          <a:noFill/>
        </p:spPr>
        <p:txBody>
          <a:bodyPr wrap="square" rtlCol="0">
            <a:spAutoFit/>
          </a:bodyPr>
          <a:lstStyle/>
          <a:p>
            <a:r>
              <a:rPr lang="tr-TR" sz="3900" b="1" dirty="0"/>
              <a:t>3. Multipass and Crossflow Heat Exchangers</a:t>
            </a:r>
          </a:p>
        </p:txBody>
      </p:sp>
      <p:sp>
        <p:nvSpPr>
          <p:cNvPr id="6" name="TextBox 5">
            <a:extLst>
              <a:ext uri="{FF2B5EF4-FFF2-40B4-BE49-F238E27FC236}">
                <a16:creationId xmlns:a16="http://schemas.microsoft.com/office/drawing/2014/main" id="{BA1CC352-12FB-78E2-493C-FC9A9F4F3566}"/>
              </a:ext>
            </a:extLst>
          </p:cNvPr>
          <p:cNvSpPr txBox="1"/>
          <p:nvPr/>
        </p:nvSpPr>
        <p:spPr>
          <a:xfrm>
            <a:off x="9525630" y="4909850"/>
            <a:ext cx="1996722" cy="1015663"/>
          </a:xfrm>
          <a:prstGeom prst="rect">
            <a:avLst/>
          </a:prstGeom>
          <a:noFill/>
        </p:spPr>
        <p:txBody>
          <a:bodyPr wrap="square" rtlCol="0">
            <a:spAutoFit/>
          </a:bodyPr>
          <a:lstStyle/>
          <a:p>
            <a:r>
              <a:rPr lang="tr-TR" sz="2000" b="1" dirty="0">
                <a:solidFill>
                  <a:srgbClr val="FF0000"/>
                </a:solidFill>
              </a:rPr>
              <a:t>One split flow shell pass and two tube passes</a:t>
            </a:r>
          </a:p>
        </p:txBody>
      </p:sp>
    </p:spTree>
    <p:extLst>
      <p:ext uri="{BB962C8B-B14F-4D97-AF65-F5344CB8AC3E}">
        <p14:creationId xmlns:p14="http://schemas.microsoft.com/office/powerpoint/2010/main" val="4134451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EXAMPLE-2</a:t>
            </a:r>
          </a:p>
        </p:txBody>
      </p:sp>
      <p:sp>
        <p:nvSpPr>
          <p:cNvPr id="2" name="TextBox 1">
            <a:extLst>
              <a:ext uri="{FF2B5EF4-FFF2-40B4-BE49-F238E27FC236}">
                <a16:creationId xmlns:a16="http://schemas.microsoft.com/office/drawing/2014/main" id="{22B78DFA-817B-1AE4-FE68-013742CC7E2A}"/>
              </a:ext>
            </a:extLst>
          </p:cNvPr>
          <p:cNvSpPr txBox="1"/>
          <p:nvPr/>
        </p:nvSpPr>
        <p:spPr>
          <a:xfrm>
            <a:off x="98323" y="952475"/>
            <a:ext cx="11679750" cy="940066"/>
          </a:xfrm>
          <a:prstGeom prst="rect">
            <a:avLst/>
          </a:prstGeom>
          <a:noFill/>
        </p:spPr>
        <p:txBody>
          <a:bodyPr wrap="square">
            <a:spAutoFit/>
          </a:bodyPr>
          <a:lstStyle/>
          <a:p>
            <a:pPr algn="just">
              <a:lnSpc>
                <a:spcPct val="120000"/>
              </a:lnSpc>
            </a:pPr>
            <a:r>
              <a:rPr lang="tr-TR" sz="2400" b="1" dirty="0">
                <a:solidFill>
                  <a:srgbClr val="0000FF"/>
                </a:solidFill>
              </a:rPr>
              <a:t>Repeat EXAMPLE-1 </a:t>
            </a:r>
            <a:r>
              <a:rPr lang="tr-TR" sz="2400" b="1" dirty="0"/>
              <a:t>for a shell-and-tube heat exchanger with </a:t>
            </a:r>
            <a:r>
              <a:rPr lang="tr-TR" sz="2400" b="1" dirty="0">
                <a:solidFill>
                  <a:srgbClr val="FF0000"/>
                </a:solidFill>
              </a:rPr>
              <a:t>one-shell pass and multiples of two tube passes</a:t>
            </a:r>
            <a:r>
              <a:rPr lang="tr-TR" sz="2400" b="1" dirty="0"/>
              <a:t>. </a:t>
            </a:r>
          </a:p>
        </p:txBody>
      </p:sp>
      <p:sp>
        <p:nvSpPr>
          <p:cNvPr id="3" name="TextBox 2">
            <a:extLst>
              <a:ext uri="{FF2B5EF4-FFF2-40B4-BE49-F238E27FC236}">
                <a16:creationId xmlns:a16="http://schemas.microsoft.com/office/drawing/2014/main" id="{6963CF75-2F2B-B5F6-AAEA-12ACDFB05804}"/>
              </a:ext>
            </a:extLst>
          </p:cNvPr>
          <p:cNvSpPr txBox="1"/>
          <p:nvPr/>
        </p:nvSpPr>
        <p:spPr>
          <a:xfrm>
            <a:off x="6118020" y="2141952"/>
            <a:ext cx="3539612" cy="461665"/>
          </a:xfrm>
          <a:prstGeom prst="rect">
            <a:avLst/>
          </a:prstGeom>
          <a:noFill/>
        </p:spPr>
        <p:txBody>
          <a:bodyPr wrap="square" rtlCol="0">
            <a:spAutoFit/>
          </a:bodyPr>
          <a:lstStyle/>
          <a:p>
            <a:r>
              <a:rPr lang="tr-TR" sz="2400" b="1" u="sng" dirty="0"/>
              <a:t>Cold Stream (water)</a:t>
            </a:r>
          </a:p>
        </p:txBody>
      </p:sp>
      <p:sp>
        <p:nvSpPr>
          <p:cNvPr id="6" name="TextBox 5">
            <a:extLst>
              <a:ext uri="{FF2B5EF4-FFF2-40B4-BE49-F238E27FC236}">
                <a16:creationId xmlns:a16="http://schemas.microsoft.com/office/drawing/2014/main" id="{35BD6924-4CF3-837C-12BE-AED68BA5B60B}"/>
              </a:ext>
            </a:extLst>
          </p:cNvPr>
          <p:cNvSpPr txBox="1"/>
          <p:nvPr/>
        </p:nvSpPr>
        <p:spPr>
          <a:xfrm>
            <a:off x="98323" y="2141952"/>
            <a:ext cx="4935793" cy="461665"/>
          </a:xfrm>
          <a:prstGeom prst="rect">
            <a:avLst/>
          </a:prstGeom>
          <a:noFill/>
        </p:spPr>
        <p:txBody>
          <a:bodyPr wrap="square" rtlCol="0">
            <a:spAutoFit/>
          </a:bodyPr>
          <a:lstStyle/>
          <a:p>
            <a:r>
              <a:rPr lang="tr-TR" sz="2400" b="1" u="sng" dirty="0"/>
              <a:t>Hot Stream (Ethyl alcohol solution)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5D0788D-597D-6791-772B-FE4E8F46CCC5}"/>
                  </a:ext>
                </a:extLst>
              </p:cNvPr>
              <p:cNvSpPr txBox="1"/>
              <p:nvPr/>
            </p:nvSpPr>
            <p:spPr>
              <a:xfrm>
                <a:off x="709982" y="2686513"/>
                <a:ext cx="1682512"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𝟏</m:t>
                          </m:r>
                        </m:sub>
                      </m:sSub>
                      <m:r>
                        <a:rPr lang="tr-TR" sz="2400" b="1" i="1" smtClean="0">
                          <a:latin typeface="Cambria Math" panose="02040503050406030204" pitchFamily="18" charset="0"/>
                        </a:rPr>
                        <m:t>=</m:t>
                      </m:r>
                      <m:r>
                        <a:rPr lang="tr-TR" sz="2400" b="1" i="1" smtClean="0">
                          <a:latin typeface="Cambria Math" panose="02040503050406030204" pitchFamily="18" charset="0"/>
                        </a:rPr>
                        <m:t>𝟔𝟔</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8" name="TextBox 7">
                <a:extLst>
                  <a:ext uri="{FF2B5EF4-FFF2-40B4-BE49-F238E27FC236}">
                    <a16:creationId xmlns:a16="http://schemas.microsoft.com/office/drawing/2014/main" id="{E5D0788D-597D-6791-772B-FE4E8F46CCC5}"/>
                  </a:ext>
                </a:extLst>
              </p:cNvPr>
              <p:cNvSpPr txBox="1">
                <a:spLocks noRot="1" noChangeAspect="1" noMove="1" noResize="1" noEditPoints="1" noAdjustHandles="1" noChangeArrowheads="1" noChangeShapeType="1" noTextEdit="1"/>
              </p:cNvSpPr>
              <p:nvPr/>
            </p:nvSpPr>
            <p:spPr>
              <a:xfrm>
                <a:off x="709982" y="2686513"/>
                <a:ext cx="1682512" cy="385555"/>
              </a:xfrm>
              <a:prstGeom prst="rect">
                <a:avLst/>
              </a:prstGeom>
              <a:blipFill>
                <a:blip r:embed="rId3"/>
                <a:stretch>
                  <a:fillRect l="-3237" r="-3237"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FFF20B1-D433-AB9A-C7DB-936E9549EF1F}"/>
                  </a:ext>
                </a:extLst>
              </p:cNvPr>
              <p:cNvSpPr txBox="1"/>
              <p:nvPr/>
            </p:nvSpPr>
            <p:spPr>
              <a:xfrm>
                <a:off x="2745260" y="2690751"/>
                <a:ext cx="1682512"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𝟐</m:t>
                          </m:r>
                        </m:sub>
                      </m:sSub>
                      <m:r>
                        <a:rPr lang="tr-TR" sz="2400" b="1" i="1" smtClean="0">
                          <a:latin typeface="Cambria Math" panose="02040503050406030204" pitchFamily="18" charset="0"/>
                        </a:rPr>
                        <m:t>=</m:t>
                      </m:r>
                      <m:r>
                        <a:rPr lang="tr-TR" sz="2400" b="1" i="1" smtClean="0">
                          <a:latin typeface="Cambria Math" panose="02040503050406030204" pitchFamily="18" charset="0"/>
                        </a:rPr>
                        <m:t>𝟒𝟐</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9" name="TextBox 8">
                <a:extLst>
                  <a:ext uri="{FF2B5EF4-FFF2-40B4-BE49-F238E27FC236}">
                    <a16:creationId xmlns:a16="http://schemas.microsoft.com/office/drawing/2014/main" id="{8FFF20B1-D433-AB9A-C7DB-936E9549EF1F}"/>
                  </a:ext>
                </a:extLst>
              </p:cNvPr>
              <p:cNvSpPr txBox="1">
                <a:spLocks noRot="1" noChangeAspect="1" noMove="1" noResize="1" noEditPoints="1" noAdjustHandles="1" noChangeArrowheads="1" noChangeShapeType="1" noTextEdit="1"/>
              </p:cNvSpPr>
              <p:nvPr/>
            </p:nvSpPr>
            <p:spPr>
              <a:xfrm>
                <a:off x="2745260" y="2690751"/>
                <a:ext cx="1682512" cy="385555"/>
              </a:xfrm>
              <a:prstGeom prst="rect">
                <a:avLst/>
              </a:prstGeom>
              <a:blipFill>
                <a:blip r:embed="rId4"/>
                <a:stretch>
                  <a:fillRect l="-3237" r="-3237" b="-10606"/>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E21CF6F-F278-6CEA-5F4F-9F5F39A5C7E5}"/>
                  </a:ext>
                </a:extLst>
              </p:cNvPr>
              <p:cNvSpPr txBox="1"/>
              <p:nvPr/>
            </p:nvSpPr>
            <p:spPr>
              <a:xfrm>
                <a:off x="309231" y="3243302"/>
                <a:ext cx="2031967" cy="70147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acc>
                            <m:accPr>
                              <m:chr m:val="̇"/>
                              <m:ctrlPr>
                                <a:rPr lang="tr-TR" sz="2400" b="1" i="1" smtClean="0">
                                  <a:latin typeface="Cambria Math" panose="02040503050406030204" pitchFamily="18" charset="0"/>
                                </a:rPr>
                              </m:ctrlPr>
                            </m:accPr>
                            <m:e>
                              <m:r>
                                <a:rPr lang="tr-TR" sz="2400" b="1" i="1" smtClean="0">
                                  <a:latin typeface="Cambria Math" panose="02040503050406030204" pitchFamily="18" charset="0"/>
                                </a:rPr>
                                <m:t>𝒎</m:t>
                              </m:r>
                            </m:e>
                          </m:acc>
                        </m:e>
                        <m:sub>
                          <m:r>
                            <a:rPr lang="tr-TR" sz="2400" b="1" i="1" smtClean="0">
                              <a:latin typeface="Cambria Math" panose="02040503050406030204" pitchFamily="18" charset="0"/>
                            </a:rPr>
                            <m:t>𝒉</m:t>
                          </m:r>
                        </m:sub>
                      </m:sSub>
                      <m:r>
                        <a:rPr lang="tr-TR" sz="2400" b="1" i="1" smtClean="0">
                          <a:latin typeface="Cambria Math" panose="02040503050406030204" pitchFamily="18" charset="0"/>
                        </a:rPr>
                        <m:t>=</m:t>
                      </m:r>
                      <m:r>
                        <a:rPr lang="tr-TR" sz="2400" b="1" i="1" smtClean="0">
                          <a:latin typeface="Cambria Math" panose="02040503050406030204" pitchFamily="18" charset="0"/>
                        </a:rPr>
                        <m:t>𝟔</m:t>
                      </m:r>
                      <m:r>
                        <a:rPr lang="tr-TR" sz="2400" b="1" i="1" smtClean="0">
                          <a:latin typeface="Cambria Math" panose="02040503050406030204" pitchFamily="18" charset="0"/>
                        </a:rPr>
                        <m:t>.</m:t>
                      </m:r>
                      <m:r>
                        <a:rPr lang="tr-TR" sz="2400" b="1" i="1" smtClean="0">
                          <a:latin typeface="Cambria Math" panose="02040503050406030204" pitchFamily="18" charset="0"/>
                        </a:rPr>
                        <m:t>𝟗𝟑</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𝒌𝒈</m:t>
                          </m:r>
                        </m:num>
                        <m:den>
                          <m:r>
                            <a:rPr lang="tr-TR" sz="2400" b="1" i="1" smtClean="0">
                              <a:latin typeface="Cambria Math" panose="02040503050406030204" pitchFamily="18" charset="0"/>
                            </a:rPr>
                            <m:t>𝒔</m:t>
                          </m:r>
                        </m:den>
                      </m:f>
                    </m:oMath>
                  </m:oMathPara>
                </a14:m>
                <a:endParaRPr lang="tr-TR" b="1" dirty="0"/>
              </a:p>
            </p:txBody>
          </p:sp>
        </mc:Choice>
        <mc:Fallback xmlns="">
          <p:sp>
            <p:nvSpPr>
              <p:cNvPr id="10" name="TextBox 9">
                <a:extLst>
                  <a:ext uri="{FF2B5EF4-FFF2-40B4-BE49-F238E27FC236}">
                    <a16:creationId xmlns:a16="http://schemas.microsoft.com/office/drawing/2014/main" id="{DE21CF6F-F278-6CEA-5F4F-9F5F39A5C7E5}"/>
                  </a:ext>
                </a:extLst>
              </p:cNvPr>
              <p:cNvSpPr txBox="1">
                <a:spLocks noRot="1" noChangeAspect="1" noMove="1" noResize="1" noEditPoints="1" noAdjustHandles="1" noChangeArrowheads="1" noChangeShapeType="1" noTextEdit="1"/>
              </p:cNvSpPr>
              <p:nvPr/>
            </p:nvSpPr>
            <p:spPr>
              <a:xfrm>
                <a:off x="309231" y="3243302"/>
                <a:ext cx="2031967" cy="701474"/>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1639240-502B-B0E2-9A21-8DDDDBFF46D8}"/>
                  </a:ext>
                </a:extLst>
              </p:cNvPr>
              <p:cNvSpPr txBox="1"/>
              <p:nvPr/>
            </p:nvSpPr>
            <p:spPr>
              <a:xfrm>
                <a:off x="2566219" y="3243302"/>
                <a:ext cx="2461571" cy="75616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acc>
                            <m:accPr>
                              <m:chr m:val="̇"/>
                              <m:ctrlPr>
                                <a:rPr lang="tr-TR" sz="2400" b="1" i="1" smtClean="0">
                                  <a:latin typeface="Cambria Math" panose="02040503050406030204" pitchFamily="18" charset="0"/>
                                </a:rPr>
                              </m:ctrlPr>
                            </m:accPr>
                            <m:e>
                              <m:r>
                                <a:rPr lang="tr-TR" sz="2400" b="1" i="1" smtClean="0">
                                  <a:latin typeface="Cambria Math" panose="02040503050406030204" pitchFamily="18" charset="0"/>
                                </a:rPr>
                                <m:t>𝒄</m:t>
                              </m:r>
                            </m:e>
                          </m:acc>
                        </m:e>
                        <m:sub>
                          <m:r>
                            <a:rPr lang="tr-TR" sz="2400" b="1" i="1" smtClean="0">
                              <a:latin typeface="Cambria Math" panose="02040503050406030204" pitchFamily="18" charset="0"/>
                            </a:rPr>
                            <m:t>𝒑</m:t>
                          </m:r>
                          <m:r>
                            <a:rPr lang="tr-TR" sz="2400" b="1" i="1" smtClean="0">
                              <a:latin typeface="Cambria Math" panose="02040503050406030204" pitchFamily="18" charset="0"/>
                            </a:rPr>
                            <m:t>,</m:t>
                          </m:r>
                          <m:r>
                            <a:rPr lang="tr-TR" sz="2400" b="1" i="1" smtClean="0">
                              <a:latin typeface="Cambria Math" panose="02040503050406030204" pitchFamily="18" charset="0"/>
                            </a:rPr>
                            <m:t>𝒉</m:t>
                          </m:r>
                        </m:sub>
                      </m:sSub>
                      <m:r>
                        <a:rPr lang="tr-TR" sz="2400" b="1" i="1" smtClean="0">
                          <a:latin typeface="Cambria Math" panose="02040503050406030204" pitchFamily="18" charset="0"/>
                        </a:rPr>
                        <m:t>=</m:t>
                      </m:r>
                      <m:r>
                        <a:rPr lang="tr-TR" sz="2400" b="1" i="1" smtClean="0">
                          <a:latin typeface="Cambria Math" panose="02040503050406030204" pitchFamily="18" charset="0"/>
                        </a:rPr>
                        <m:t>𝟑𝟖𝟏𝟎</m:t>
                      </m:r>
                      <m:r>
                        <a:rPr lang="tr-TR" sz="2400" b="1" i="1" smtClean="0">
                          <a:latin typeface="Cambria Math" panose="02040503050406030204" pitchFamily="18" charset="0"/>
                        </a:rPr>
                        <m:t> </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𝑱</m:t>
                          </m:r>
                        </m:num>
                        <m:den>
                          <m:r>
                            <a:rPr lang="tr-TR" sz="2400" b="1" i="1" smtClean="0">
                              <a:latin typeface="Cambria Math" panose="02040503050406030204" pitchFamily="18" charset="0"/>
                            </a:rPr>
                            <m:t>𝒌𝒈𝑲</m:t>
                          </m:r>
                        </m:den>
                      </m:f>
                    </m:oMath>
                  </m:oMathPara>
                </a14:m>
                <a:endParaRPr lang="tr-TR" b="1" dirty="0"/>
              </a:p>
            </p:txBody>
          </p:sp>
        </mc:Choice>
        <mc:Fallback xmlns="">
          <p:sp>
            <p:nvSpPr>
              <p:cNvPr id="11" name="TextBox 10">
                <a:extLst>
                  <a:ext uri="{FF2B5EF4-FFF2-40B4-BE49-F238E27FC236}">
                    <a16:creationId xmlns:a16="http://schemas.microsoft.com/office/drawing/2014/main" id="{81639240-502B-B0E2-9A21-8DDDDBFF46D8}"/>
                  </a:ext>
                </a:extLst>
              </p:cNvPr>
              <p:cNvSpPr txBox="1">
                <a:spLocks noRot="1" noChangeAspect="1" noMove="1" noResize="1" noEditPoints="1" noAdjustHandles="1" noChangeArrowheads="1" noChangeShapeType="1" noTextEdit="1"/>
              </p:cNvSpPr>
              <p:nvPr/>
            </p:nvSpPr>
            <p:spPr>
              <a:xfrm>
                <a:off x="2566219" y="3243302"/>
                <a:ext cx="2461571" cy="756169"/>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1BA0D80-5FEB-9CDF-3345-8A3FF6DBF07B}"/>
                  </a:ext>
                </a:extLst>
              </p:cNvPr>
              <p:cNvSpPr txBox="1"/>
              <p:nvPr/>
            </p:nvSpPr>
            <p:spPr>
              <a:xfrm>
                <a:off x="5754682" y="3215950"/>
                <a:ext cx="2003112" cy="70147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acc>
                            <m:accPr>
                              <m:chr m:val="̇"/>
                              <m:ctrlPr>
                                <a:rPr lang="tr-TR" sz="2400" b="1" i="1" smtClean="0">
                                  <a:latin typeface="Cambria Math" panose="02040503050406030204" pitchFamily="18" charset="0"/>
                                </a:rPr>
                              </m:ctrlPr>
                            </m:accPr>
                            <m:e>
                              <m:r>
                                <a:rPr lang="tr-TR" sz="2400" b="1" i="1" smtClean="0">
                                  <a:latin typeface="Cambria Math" panose="02040503050406030204" pitchFamily="18" charset="0"/>
                                </a:rPr>
                                <m:t>𝒎</m:t>
                              </m:r>
                            </m:e>
                          </m:acc>
                        </m:e>
                        <m:sub>
                          <m:r>
                            <a:rPr lang="tr-TR" sz="2400" b="1" i="1" smtClean="0">
                              <a:latin typeface="Cambria Math" panose="02040503050406030204" pitchFamily="18" charset="0"/>
                            </a:rPr>
                            <m:t>𝒄</m:t>
                          </m:r>
                        </m:sub>
                      </m:sSub>
                      <m:r>
                        <a:rPr lang="tr-TR" sz="2400" b="1" i="1" smtClean="0">
                          <a:latin typeface="Cambria Math" panose="02040503050406030204" pitchFamily="18" charset="0"/>
                        </a:rPr>
                        <m:t>=</m:t>
                      </m:r>
                      <m:r>
                        <a:rPr lang="tr-TR" sz="2400" b="1" i="1" smtClean="0">
                          <a:latin typeface="Cambria Math" panose="02040503050406030204" pitchFamily="18" charset="0"/>
                        </a:rPr>
                        <m:t>𝟔</m:t>
                      </m:r>
                      <m:r>
                        <a:rPr lang="tr-TR" sz="2400" b="1" i="1" smtClean="0">
                          <a:latin typeface="Cambria Math" panose="02040503050406030204" pitchFamily="18" charset="0"/>
                        </a:rPr>
                        <m:t>.</m:t>
                      </m:r>
                      <m:r>
                        <a:rPr lang="tr-TR" sz="2400" b="1" i="1" smtClean="0">
                          <a:latin typeface="Cambria Math" panose="02040503050406030204" pitchFamily="18" charset="0"/>
                        </a:rPr>
                        <m:t>𝟑𝟎</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𝒌𝒈</m:t>
                          </m:r>
                        </m:num>
                        <m:den>
                          <m:r>
                            <a:rPr lang="tr-TR" sz="2400" b="1" i="1" smtClean="0">
                              <a:latin typeface="Cambria Math" panose="02040503050406030204" pitchFamily="18" charset="0"/>
                            </a:rPr>
                            <m:t>𝒔</m:t>
                          </m:r>
                        </m:den>
                      </m:f>
                    </m:oMath>
                  </m:oMathPara>
                </a14:m>
                <a:endParaRPr lang="tr-TR" b="1" dirty="0"/>
              </a:p>
            </p:txBody>
          </p:sp>
        </mc:Choice>
        <mc:Fallback xmlns="">
          <p:sp>
            <p:nvSpPr>
              <p:cNvPr id="12" name="TextBox 11">
                <a:extLst>
                  <a:ext uri="{FF2B5EF4-FFF2-40B4-BE49-F238E27FC236}">
                    <a16:creationId xmlns:a16="http://schemas.microsoft.com/office/drawing/2014/main" id="{C1BA0D80-5FEB-9CDF-3345-8A3FF6DBF07B}"/>
                  </a:ext>
                </a:extLst>
              </p:cNvPr>
              <p:cNvSpPr txBox="1">
                <a:spLocks noRot="1" noChangeAspect="1" noMove="1" noResize="1" noEditPoints="1" noAdjustHandles="1" noChangeArrowheads="1" noChangeShapeType="1" noTextEdit="1"/>
              </p:cNvSpPr>
              <p:nvPr/>
            </p:nvSpPr>
            <p:spPr>
              <a:xfrm>
                <a:off x="5754682" y="3215950"/>
                <a:ext cx="2003112" cy="701474"/>
              </a:xfrm>
              <a:prstGeom prst="rect">
                <a:avLst/>
              </a:prstGeom>
              <a:blipFill>
                <a:blip r:embed="rId7"/>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CD938D4-4EA1-06D8-D883-43F31CEEB812}"/>
                  </a:ext>
                </a:extLst>
              </p:cNvPr>
              <p:cNvSpPr txBox="1"/>
              <p:nvPr/>
            </p:nvSpPr>
            <p:spPr>
              <a:xfrm>
                <a:off x="5825480" y="2661420"/>
                <a:ext cx="1653658"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𝟏</m:t>
                          </m:r>
                        </m:sub>
                      </m:sSub>
                      <m:r>
                        <a:rPr lang="tr-TR" sz="2400" b="1" i="1" smtClean="0">
                          <a:latin typeface="Cambria Math" panose="02040503050406030204" pitchFamily="18" charset="0"/>
                        </a:rPr>
                        <m:t>=</m:t>
                      </m:r>
                      <m:r>
                        <a:rPr lang="tr-TR" sz="2400" b="1" i="1" smtClean="0">
                          <a:latin typeface="Cambria Math" panose="02040503050406030204" pitchFamily="18" charset="0"/>
                        </a:rPr>
                        <m:t>𝟏𝟎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13" name="TextBox 12">
                <a:extLst>
                  <a:ext uri="{FF2B5EF4-FFF2-40B4-BE49-F238E27FC236}">
                    <a16:creationId xmlns:a16="http://schemas.microsoft.com/office/drawing/2014/main" id="{5CD938D4-4EA1-06D8-D883-43F31CEEB812}"/>
                  </a:ext>
                </a:extLst>
              </p:cNvPr>
              <p:cNvSpPr txBox="1">
                <a:spLocks noRot="1" noChangeAspect="1" noMove="1" noResize="1" noEditPoints="1" noAdjustHandles="1" noChangeArrowheads="1" noChangeShapeType="1" noTextEdit="1"/>
              </p:cNvSpPr>
              <p:nvPr/>
            </p:nvSpPr>
            <p:spPr>
              <a:xfrm>
                <a:off x="5825480" y="2661420"/>
                <a:ext cx="1653658" cy="385555"/>
              </a:xfrm>
              <a:prstGeom prst="rect">
                <a:avLst/>
              </a:prstGeom>
              <a:blipFill>
                <a:blip r:embed="rId8"/>
                <a:stretch>
                  <a:fillRect l="-3663" r="-3297" b="-1076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5454117-DA00-F23F-429B-42816A321374}"/>
                  </a:ext>
                </a:extLst>
              </p:cNvPr>
              <p:cNvSpPr txBox="1"/>
              <p:nvPr/>
            </p:nvSpPr>
            <p:spPr>
              <a:xfrm>
                <a:off x="7887826" y="3161255"/>
                <a:ext cx="2432717" cy="75616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acc>
                            <m:accPr>
                              <m:chr m:val="̇"/>
                              <m:ctrlPr>
                                <a:rPr lang="tr-TR" sz="2400" b="1" i="1" smtClean="0">
                                  <a:latin typeface="Cambria Math" panose="02040503050406030204" pitchFamily="18" charset="0"/>
                                </a:rPr>
                              </m:ctrlPr>
                            </m:accPr>
                            <m:e>
                              <m:r>
                                <a:rPr lang="tr-TR" sz="2400" b="1" i="1" smtClean="0">
                                  <a:latin typeface="Cambria Math" panose="02040503050406030204" pitchFamily="18" charset="0"/>
                                </a:rPr>
                                <m:t>𝒄</m:t>
                              </m:r>
                            </m:e>
                          </m:acc>
                        </m:e>
                        <m:sub>
                          <m:r>
                            <a:rPr lang="tr-TR" sz="2400" b="1" i="1" smtClean="0">
                              <a:latin typeface="Cambria Math" panose="02040503050406030204" pitchFamily="18" charset="0"/>
                            </a:rPr>
                            <m:t>𝒑</m:t>
                          </m:r>
                          <m:r>
                            <a:rPr lang="tr-TR" sz="2400" b="1" i="1" smtClean="0">
                              <a:latin typeface="Cambria Math" panose="02040503050406030204" pitchFamily="18" charset="0"/>
                            </a:rPr>
                            <m:t>,</m:t>
                          </m:r>
                          <m:r>
                            <a:rPr lang="tr-TR" sz="2400" b="1" i="1" smtClean="0">
                              <a:latin typeface="Cambria Math" panose="02040503050406030204" pitchFamily="18" charset="0"/>
                            </a:rPr>
                            <m:t>𝒄</m:t>
                          </m:r>
                        </m:sub>
                      </m:sSub>
                      <m:r>
                        <a:rPr lang="tr-TR" sz="2400" b="1" i="1" smtClean="0">
                          <a:latin typeface="Cambria Math" panose="02040503050406030204" pitchFamily="18" charset="0"/>
                        </a:rPr>
                        <m:t>=</m:t>
                      </m:r>
                      <m:r>
                        <a:rPr lang="tr-TR" sz="2400" b="1" i="1" smtClean="0">
                          <a:latin typeface="Cambria Math" panose="02040503050406030204" pitchFamily="18" charset="0"/>
                        </a:rPr>
                        <m:t>𝟒𝟏𝟖𝟕</m:t>
                      </m:r>
                      <m:r>
                        <a:rPr lang="tr-TR" sz="2400" b="1" i="1" smtClean="0">
                          <a:latin typeface="Cambria Math" panose="02040503050406030204" pitchFamily="18" charset="0"/>
                        </a:rPr>
                        <m:t> </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𝑱</m:t>
                          </m:r>
                        </m:num>
                        <m:den>
                          <m:r>
                            <a:rPr lang="tr-TR" sz="2400" b="1" i="1" smtClean="0">
                              <a:latin typeface="Cambria Math" panose="02040503050406030204" pitchFamily="18" charset="0"/>
                            </a:rPr>
                            <m:t>𝒌𝒈𝑲</m:t>
                          </m:r>
                        </m:den>
                      </m:f>
                    </m:oMath>
                  </m:oMathPara>
                </a14:m>
                <a:endParaRPr lang="tr-TR" b="1" dirty="0"/>
              </a:p>
            </p:txBody>
          </p:sp>
        </mc:Choice>
        <mc:Fallback xmlns="">
          <p:sp>
            <p:nvSpPr>
              <p:cNvPr id="14" name="TextBox 13">
                <a:extLst>
                  <a:ext uri="{FF2B5EF4-FFF2-40B4-BE49-F238E27FC236}">
                    <a16:creationId xmlns:a16="http://schemas.microsoft.com/office/drawing/2014/main" id="{35454117-DA00-F23F-429B-42816A321374}"/>
                  </a:ext>
                </a:extLst>
              </p:cNvPr>
              <p:cNvSpPr txBox="1">
                <a:spLocks noRot="1" noChangeAspect="1" noMove="1" noResize="1" noEditPoints="1" noAdjustHandles="1" noChangeArrowheads="1" noChangeShapeType="1" noTextEdit="1"/>
              </p:cNvSpPr>
              <p:nvPr/>
            </p:nvSpPr>
            <p:spPr>
              <a:xfrm>
                <a:off x="7887826" y="3161255"/>
                <a:ext cx="2432717" cy="756169"/>
              </a:xfrm>
              <a:prstGeom prst="rect">
                <a:avLst/>
              </a:prstGeom>
              <a:blipFill>
                <a:blip r:embed="rId9"/>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B55D038-A792-BFEF-C57E-F640EAA39431}"/>
                  </a:ext>
                </a:extLst>
              </p:cNvPr>
              <p:cNvSpPr txBox="1"/>
              <p:nvPr/>
            </p:nvSpPr>
            <p:spPr>
              <a:xfrm>
                <a:off x="9924159" y="2212383"/>
                <a:ext cx="1974258" cy="691408"/>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𝑼</m:t>
                      </m:r>
                      <m:r>
                        <a:rPr lang="tr-TR" sz="2400" b="1" i="1" smtClean="0">
                          <a:latin typeface="Cambria Math" panose="02040503050406030204" pitchFamily="18" charset="0"/>
                        </a:rPr>
                        <m:t>=</m:t>
                      </m:r>
                      <m:r>
                        <a:rPr lang="tr-TR" sz="2400" b="1" i="1" smtClean="0">
                          <a:latin typeface="Cambria Math" panose="02040503050406030204" pitchFamily="18" charset="0"/>
                        </a:rPr>
                        <m:t>𝟓𝟔𝟖</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𝑾</m:t>
                          </m:r>
                        </m:num>
                        <m:den>
                          <m:sSup>
                            <m:sSupPr>
                              <m:ctrlPr>
                                <a:rPr lang="tr-TR" sz="2400" b="1" i="1" smtClean="0">
                                  <a:latin typeface="Cambria Math" panose="02040503050406030204" pitchFamily="18" charset="0"/>
                                </a:rPr>
                              </m:ctrlPr>
                            </m:sSupPr>
                            <m:e>
                              <m:r>
                                <a:rPr lang="tr-TR" sz="2400" b="1" i="1" smtClean="0">
                                  <a:latin typeface="Cambria Math" panose="02040503050406030204" pitchFamily="18" charset="0"/>
                                </a:rPr>
                                <m:t>𝒎</m:t>
                              </m:r>
                            </m:e>
                            <m:sup>
                              <m:r>
                                <a:rPr lang="tr-TR" sz="2400" b="1" i="1" smtClean="0">
                                  <a:latin typeface="Cambria Math" panose="02040503050406030204" pitchFamily="18" charset="0"/>
                                </a:rPr>
                                <m:t>𝟐</m:t>
                              </m:r>
                            </m:sup>
                          </m:sSup>
                          <m:r>
                            <a:rPr lang="tr-TR" sz="2400" b="1" i="1" smtClean="0">
                              <a:latin typeface="Cambria Math" panose="02040503050406030204" pitchFamily="18" charset="0"/>
                            </a:rPr>
                            <m:t>𝑲</m:t>
                          </m:r>
                        </m:den>
                      </m:f>
                    </m:oMath>
                  </m:oMathPara>
                </a14:m>
                <a:endParaRPr lang="tr-TR" b="1" dirty="0"/>
              </a:p>
            </p:txBody>
          </p:sp>
        </mc:Choice>
        <mc:Fallback xmlns="">
          <p:sp>
            <p:nvSpPr>
              <p:cNvPr id="15" name="TextBox 14">
                <a:extLst>
                  <a:ext uri="{FF2B5EF4-FFF2-40B4-BE49-F238E27FC236}">
                    <a16:creationId xmlns:a16="http://schemas.microsoft.com/office/drawing/2014/main" id="{9B55D038-A792-BFEF-C57E-F640EAA39431}"/>
                  </a:ext>
                </a:extLst>
              </p:cNvPr>
              <p:cNvSpPr txBox="1">
                <a:spLocks noRot="1" noChangeAspect="1" noMove="1" noResize="1" noEditPoints="1" noAdjustHandles="1" noChangeArrowheads="1" noChangeShapeType="1" noTextEdit="1"/>
              </p:cNvSpPr>
              <p:nvPr/>
            </p:nvSpPr>
            <p:spPr>
              <a:xfrm>
                <a:off x="9924159" y="2212383"/>
                <a:ext cx="1974258" cy="691408"/>
              </a:xfrm>
              <a:prstGeom prst="rect">
                <a:avLst/>
              </a:prstGeom>
              <a:blipFill>
                <a:blip r:embed="rId10"/>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C4C8351-2CA9-1C77-832C-CAAF4BBDD306}"/>
                  </a:ext>
                </a:extLst>
              </p:cNvPr>
              <p:cNvSpPr txBox="1"/>
              <p:nvPr/>
            </p:nvSpPr>
            <p:spPr>
              <a:xfrm>
                <a:off x="7952310" y="2686512"/>
                <a:ext cx="1653658"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𝟐</m:t>
                          </m:r>
                        </m:sub>
                      </m:sSub>
                      <m:r>
                        <a:rPr lang="tr-TR" sz="2400" b="1" i="1" smtClean="0">
                          <a:latin typeface="Cambria Math" panose="02040503050406030204" pitchFamily="18" charset="0"/>
                        </a:rPr>
                        <m:t>=</m:t>
                      </m:r>
                      <m:r>
                        <a:rPr lang="tr-TR" sz="2400" b="1" i="1" smtClean="0">
                          <a:latin typeface="Cambria Math" panose="02040503050406030204" pitchFamily="18" charset="0"/>
                        </a:rPr>
                        <m:t>𝟑𝟒</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16" name="TextBox 15">
                <a:extLst>
                  <a:ext uri="{FF2B5EF4-FFF2-40B4-BE49-F238E27FC236}">
                    <a16:creationId xmlns:a16="http://schemas.microsoft.com/office/drawing/2014/main" id="{4C4C8351-2CA9-1C77-832C-CAAF4BBDD306}"/>
                  </a:ext>
                </a:extLst>
              </p:cNvPr>
              <p:cNvSpPr txBox="1">
                <a:spLocks noRot="1" noChangeAspect="1" noMove="1" noResize="1" noEditPoints="1" noAdjustHandles="1" noChangeArrowheads="1" noChangeShapeType="1" noTextEdit="1"/>
              </p:cNvSpPr>
              <p:nvPr/>
            </p:nvSpPr>
            <p:spPr>
              <a:xfrm>
                <a:off x="7952310" y="2686512"/>
                <a:ext cx="1653658" cy="385555"/>
              </a:xfrm>
              <a:prstGeom prst="rect">
                <a:avLst/>
              </a:prstGeom>
              <a:blipFill>
                <a:blip r:embed="rId11"/>
                <a:stretch>
                  <a:fillRect l="-3663" r="-3297" b="-1076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1BAA492-17CF-CBF6-A955-42394CDE2930}"/>
                  </a:ext>
                </a:extLst>
              </p:cNvPr>
              <p:cNvSpPr txBox="1"/>
              <p:nvPr/>
            </p:nvSpPr>
            <p:spPr>
              <a:xfrm>
                <a:off x="356298" y="4369017"/>
                <a:ext cx="2949654" cy="430887"/>
              </a:xfrm>
              <a:prstGeom prst="rect">
                <a:avLst/>
              </a:prstGeom>
              <a:solidFill>
                <a:schemeClr val="accent2">
                  <a:lumMod val="40000"/>
                  <a:lumOff val="60000"/>
                </a:schemeClr>
              </a:solidFill>
              <a:ln>
                <a:solidFill>
                  <a:schemeClr val="tx1"/>
                </a:solidFill>
              </a:ln>
            </p:spPr>
            <p:txBody>
              <a:bodyPr wrap="none" lIns="0" tIns="0" rIns="0" bIns="0" rtlCol="0">
                <a:spAutoFit/>
              </a:bodyPr>
              <a:lstStyle/>
              <a:p>
                <a:r>
                  <a:rPr lang="tr-TR" sz="2800" b="1" dirty="0">
                    <a:solidFill>
                      <a:schemeClr val="tx1"/>
                    </a:solidFill>
                  </a:rPr>
                  <a:t>Q</a:t>
                </a:r>
                <a14:m>
                  <m:oMath xmlns:m="http://schemas.openxmlformats.org/officeDocument/2006/math">
                    <m:r>
                      <a:rPr lang="tr-TR" sz="2800" b="1" i="1" smtClean="0">
                        <a:solidFill>
                          <a:schemeClr val="tx1"/>
                        </a:solidFill>
                        <a:latin typeface="Cambria Math" panose="02040503050406030204" pitchFamily="18" charset="0"/>
                      </a:rPr>
                      <m:t>=</m:t>
                    </m:r>
                    <m:r>
                      <a:rPr lang="tr-TR" sz="2800" b="1" i="1">
                        <a:solidFill>
                          <a:schemeClr val="tx1"/>
                        </a:solidFill>
                        <a:latin typeface="Cambria Math" panose="02040503050406030204" pitchFamily="18" charset="0"/>
                      </a:rPr>
                      <m:t>𝑼</m:t>
                    </m:r>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𝑨</m:t>
                    </m:r>
                    <m:r>
                      <a:rPr lang="tr-TR" sz="2800" b="1" i="1">
                        <a:latin typeface="Cambria Math" panose="02040503050406030204" pitchFamily="18" charset="0"/>
                        <a:ea typeface="Cambria Math" panose="02040503050406030204" pitchFamily="18" charset="0"/>
                      </a:rPr>
                      <m:t>∙</m:t>
                    </m:r>
                    <m:r>
                      <a:rPr lang="tr-TR" sz="2800" b="1" i="1" smtClean="0">
                        <a:solidFill>
                          <a:srgbClr val="FF0000"/>
                        </a:solidFill>
                        <a:latin typeface="Cambria Math" panose="02040503050406030204" pitchFamily="18" charset="0"/>
                        <a:ea typeface="Cambria Math" panose="02040503050406030204" pitchFamily="18" charset="0"/>
                      </a:rPr>
                      <m:t>𝑭</m:t>
                    </m:r>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smtClean="0">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𝑻</m:t>
                        </m:r>
                      </m:e>
                      <m:sub>
                        <m:r>
                          <a:rPr lang="tr-TR" sz="2800" b="1" i="1" smtClean="0">
                            <a:solidFill>
                              <a:schemeClr val="tx1"/>
                            </a:solidFill>
                            <a:latin typeface="Cambria Math" panose="02040503050406030204" pitchFamily="18" charset="0"/>
                            <a:ea typeface="Cambria Math" panose="02040503050406030204" pitchFamily="18" charset="0"/>
                          </a:rPr>
                          <m:t>𝒍𝒎</m:t>
                        </m:r>
                      </m:sub>
                    </m:sSub>
                  </m:oMath>
                </a14:m>
                <a:endParaRPr lang="tr-TR" sz="2800" b="1" dirty="0">
                  <a:solidFill>
                    <a:schemeClr val="tx1"/>
                  </a:solidFill>
                </a:endParaRPr>
              </a:p>
            </p:txBody>
          </p:sp>
        </mc:Choice>
        <mc:Fallback xmlns="">
          <p:sp>
            <p:nvSpPr>
              <p:cNvPr id="17" name="TextBox 16">
                <a:extLst>
                  <a:ext uri="{FF2B5EF4-FFF2-40B4-BE49-F238E27FC236}">
                    <a16:creationId xmlns:a16="http://schemas.microsoft.com/office/drawing/2014/main" id="{41BAA492-17CF-CBF6-A955-42394CDE2930}"/>
                  </a:ext>
                </a:extLst>
              </p:cNvPr>
              <p:cNvSpPr txBox="1">
                <a:spLocks noRot="1" noChangeAspect="1" noMove="1" noResize="1" noEditPoints="1" noAdjustHandles="1" noChangeArrowheads="1" noChangeShapeType="1" noTextEdit="1"/>
              </p:cNvSpPr>
              <p:nvPr/>
            </p:nvSpPr>
            <p:spPr>
              <a:xfrm>
                <a:off x="356298" y="4369017"/>
                <a:ext cx="2949654" cy="430887"/>
              </a:xfrm>
              <a:prstGeom prst="rect">
                <a:avLst/>
              </a:prstGeom>
              <a:blipFill>
                <a:blip r:embed="rId12"/>
                <a:stretch>
                  <a:fillRect l="-6996" t="-23611" b="-47222"/>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3D3BAC7-F2B8-2816-C6DD-D83A5CD4A58D}"/>
                  </a:ext>
                </a:extLst>
              </p:cNvPr>
              <p:cNvSpPr txBox="1"/>
              <p:nvPr/>
            </p:nvSpPr>
            <p:spPr>
              <a:xfrm>
                <a:off x="356298" y="5026465"/>
                <a:ext cx="3024161" cy="739048"/>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solidFill>
                            <a:schemeClr val="tx1"/>
                          </a:solidFill>
                          <a:latin typeface="Cambria Math" panose="02040503050406030204" pitchFamily="18" charset="0"/>
                        </a:rPr>
                        <m:t>𝑷</m:t>
                      </m:r>
                      <m:r>
                        <a:rPr lang="tr-TR" sz="2000" b="1" i="1" smtClean="0">
                          <a:solidFill>
                            <a:schemeClr val="tx1"/>
                          </a:solidFill>
                          <a:latin typeface="Cambria Math" panose="02040503050406030204" pitchFamily="18" charset="0"/>
                        </a:rPr>
                        <m:t>=</m:t>
                      </m:r>
                      <m:f>
                        <m:fPr>
                          <m:ctrlPr>
                            <a:rPr lang="tr-TR" sz="2000" b="1" i="1">
                              <a:solidFill>
                                <a:schemeClr val="tx1"/>
                              </a:solidFill>
                              <a:latin typeface="Cambria Math" panose="02040503050406030204" pitchFamily="18" charset="0"/>
                              <a:ea typeface="Cambria Math" panose="02040503050406030204" pitchFamily="18" charset="0"/>
                            </a:rPr>
                          </m:ctrlPr>
                        </m:fPr>
                        <m:num>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smtClean="0">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𝟐</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𝟏</m:t>
                                  </m:r>
                                </m:sub>
                              </m:sSub>
                            </m:e>
                          </m:d>
                        </m:num>
                        <m:den>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smtClean="0">
                                      <a:latin typeface="Cambria Math" panose="02040503050406030204" pitchFamily="18" charset="0"/>
                                    </a:rPr>
                                    <m:t>𝟏</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𝟏</m:t>
                                  </m:r>
                                </m:sub>
                              </m:sSub>
                            </m:e>
                          </m:d>
                        </m:den>
                      </m:f>
                      <m:r>
                        <a:rPr lang="tr-TR" sz="2000" b="1" i="1" smtClean="0">
                          <a:solidFill>
                            <a:schemeClr val="tx1"/>
                          </a:solidFill>
                          <a:latin typeface="Cambria Math" panose="02040503050406030204" pitchFamily="18" charset="0"/>
                          <a:ea typeface="Cambria Math" panose="02040503050406030204" pitchFamily="18" charset="0"/>
                        </a:rPr>
                        <m:t>=</m:t>
                      </m:r>
                      <m:f>
                        <m:fPr>
                          <m:ctrlPr>
                            <a:rPr lang="tr-TR" sz="2000" b="1" i="1" smtClean="0">
                              <a:solidFill>
                                <a:schemeClr val="tx1"/>
                              </a:solidFill>
                              <a:latin typeface="Cambria Math" panose="02040503050406030204" pitchFamily="18" charset="0"/>
                              <a:ea typeface="Cambria Math" panose="02040503050406030204" pitchFamily="18" charset="0"/>
                            </a:rPr>
                          </m:ctrlPr>
                        </m:fPr>
                        <m:num>
                          <m:r>
                            <a:rPr lang="tr-TR" sz="2000" b="1" i="1" smtClean="0">
                              <a:solidFill>
                                <a:schemeClr val="tx1"/>
                              </a:solidFill>
                              <a:latin typeface="Cambria Math" panose="02040503050406030204" pitchFamily="18" charset="0"/>
                              <a:ea typeface="Cambria Math" panose="02040503050406030204" pitchFamily="18" charset="0"/>
                            </a:rPr>
                            <m:t>∆</m:t>
                          </m:r>
                          <m:sSub>
                            <m:sSubPr>
                              <m:ctrlPr>
                                <a:rPr lang="tr-TR" sz="2000" b="1" i="1" smtClean="0">
                                  <a:solidFill>
                                    <a:schemeClr val="tx1"/>
                                  </a:solidFill>
                                  <a:latin typeface="Cambria Math" panose="02040503050406030204" pitchFamily="18" charset="0"/>
                                  <a:ea typeface="Cambria Math" panose="02040503050406030204" pitchFamily="18" charset="0"/>
                                </a:rPr>
                              </m:ctrlPr>
                            </m:sSubPr>
                            <m:e>
                              <m:r>
                                <a:rPr lang="tr-TR" sz="2000" b="1" i="1" smtClean="0">
                                  <a:solidFill>
                                    <a:schemeClr val="tx1"/>
                                  </a:solidFill>
                                  <a:latin typeface="Cambria Math" panose="02040503050406030204" pitchFamily="18" charset="0"/>
                                  <a:ea typeface="Cambria Math" panose="02040503050406030204" pitchFamily="18" charset="0"/>
                                </a:rPr>
                                <m:t>𝑻</m:t>
                              </m:r>
                            </m:e>
                            <m:sub>
                              <m:r>
                                <a:rPr lang="tr-TR" sz="2000" b="1" i="1" smtClean="0">
                                  <a:solidFill>
                                    <a:schemeClr val="tx1"/>
                                  </a:solidFill>
                                  <a:latin typeface="Cambria Math" panose="02040503050406030204" pitchFamily="18" charset="0"/>
                                  <a:ea typeface="Cambria Math" panose="02040503050406030204" pitchFamily="18" charset="0"/>
                                </a:rPr>
                                <m:t>𝒄</m:t>
                              </m:r>
                            </m:sub>
                          </m:sSub>
                        </m:num>
                        <m:den>
                          <m:sSub>
                            <m:sSubPr>
                              <m:ctrlPr>
                                <a:rPr lang="tr-TR" sz="2000" b="1" i="1" smtClean="0">
                                  <a:solidFill>
                                    <a:schemeClr val="tx1"/>
                                  </a:solidFill>
                                  <a:latin typeface="Cambria Math" panose="02040503050406030204" pitchFamily="18" charset="0"/>
                                  <a:ea typeface="Cambria Math" panose="02040503050406030204" pitchFamily="18" charset="0"/>
                                </a:rPr>
                              </m:ctrlPr>
                            </m:sSubPr>
                            <m:e>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𝑻</m:t>
                              </m:r>
                            </m:e>
                            <m:sub>
                              <m:r>
                                <a:rPr lang="tr-TR" sz="2000" b="1" i="1" smtClean="0">
                                  <a:solidFill>
                                    <a:schemeClr val="tx1"/>
                                  </a:solidFill>
                                  <a:latin typeface="Cambria Math" panose="02040503050406030204" pitchFamily="18" charset="0"/>
                                  <a:ea typeface="Cambria Math" panose="02040503050406030204" pitchFamily="18" charset="0"/>
                                </a:rPr>
                                <m:t>𝒎𝒂𝒙</m:t>
                              </m:r>
                            </m:sub>
                          </m:sSub>
                        </m:den>
                      </m:f>
                    </m:oMath>
                  </m:oMathPara>
                </a14:m>
                <a:endParaRPr lang="tr-TR" sz="2000" b="1" dirty="0">
                  <a:solidFill>
                    <a:schemeClr val="tx1"/>
                  </a:solidFill>
                </a:endParaRPr>
              </a:p>
            </p:txBody>
          </p:sp>
        </mc:Choice>
        <mc:Fallback xmlns="">
          <p:sp>
            <p:nvSpPr>
              <p:cNvPr id="18" name="TextBox 17">
                <a:extLst>
                  <a:ext uri="{FF2B5EF4-FFF2-40B4-BE49-F238E27FC236}">
                    <a16:creationId xmlns:a16="http://schemas.microsoft.com/office/drawing/2014/main" id="{53D3BAC7-F2B8-2816-C6DD-D83A5CD4A58D}"/>
                  </a:ext>
                </a:extLst>
              </p:cNvPr>
              <p:cNvSpPr txBox="1">
                <a:spLocks noRot="1" noChangeAspect="1" noMove="1" noResize="1" noEditPoints="1" noAdjustHandles="1" noChangeArrowheads="1" noChangeShapeType="1" noTextEdit="1"/>
              </p:cNvSpPr>
              <p:nvPr/>
            </p:nvSpPr>
            <p:spPr>
              <a:xfrm>
                <a:off x="356298" y="5026465"/>
                <a:ext cx="3024161" cy="739048"/>
              </a:xfrm>
              <a:prstGeom prst="rect">
                <a:avLst/>
              </a:prstGeom>
              <a:blipFill>
                <a:blip r:embed="rId1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E326F9D-599B-42FE-3D04-616F1554680C}"/>
                  </a:ext>
                </a:extLst>
              </p:cNvPr>
              <p:cNvSpPr txBox="1"/>
              <p:nvPr/>
            </p:nvSpPr>
            <p:spPr>
              <a:xfrm>
                <a:off x="356298" y="5929418"/>
                <a:ext cx="2594556" cy="739048"/>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solidFill>
                            <a:schemeClr val="tx1"/>
                          </a:solidFill>
                          <a:latin typeface="Cambria Math" panose="02040503050406030204" pitchFamily="18" charset="0"/>
                        </a:rPr>
                        <m:t>𝑹</m:t>
                      </m:r>
                      <m:r>
                        <a:rPr lang="tr-TR" sz="2000" b="1" i="1">
                          <a:latin typeface="Cambria Math" panose="02040503050406030204" pitchFamily="18" charset="0"/>
                          <a:ea typeface="Cambria Math" panose="02040503050406030204" pitchFamily="18" charset="0"/>
                        </a:rPr>
                        <m:t>=</m:t>
                      </m:r>
                      <m:f>
                        <m:fPr>
                          <m:ctrlPr>
                            <a:rPr lang="tr-TR" sz="2000" b="1" i="1">
                              <a:latin typeface="Cambria Math" panose="02040503050406030204" pitchFamily="18" charset="0"/>
                              <a:ea typeface="Cambria Math" panose="02040503050406030204" pitchFamily="18" charset="0"/>
                            </a:rPr>
                          </m:ctrlPr>
                        </m:fPr>
                        <m:num>
                          <m:sSub>
                            <m:sSubPr>
                              <m:ctrlPr>
                                <a:rPr lang="tr-TR" sz="2000" b="1" i="1">
                                  <a:latin typeface="Cambria Math" panose="02040503050406030204" pitchFamily="18" charset="0"/>
                                  <a:ea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𝑪</m:t>
                              </m:r>
                            </m:e>
                            <m:sub>
                              <m:r>
                                <a:rPr lang="tr-TR" sz="2000" b="1" i="1">
                                  <a:latin typeface="Cambria Math" panose="02040503050406030204" pitchFamily="18" charset="0"/>
                                  <a:ea typeface="Cambria Math" panose="02040503050406030204" pitchFamily="18" charset="0"/>
                                </a:rPr>
                                <m:t>𝒄</m:t>
                              </m:r>
                            </m:sub>
                          </m:sSub>
                        </m:num>
                        <m:den>
                          <m:sSub>
                            <m:sSubPr>
                              <m:ctrlPr>
                                <a:rPr lang="tr-TR" sz="2000" b="1" i="1">
                                  <a:latin typeface="Cambria Math" panose="02040503050406030204" pitchFamily="18" charset="0"/>
                                  <a:ea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𝑪</m:t>
                              </m:r>
                            </m:e>
                            <m:sub>
                              <m:r>
                                <a:rPr lang="tr-TR" sz="2000" b="1" i="1" smtClean="0">
                                  <a:latin typeface="Cambria Math" panose="02040503050406030204" pitchFamily="18" charset="0"/>
                                  <a:ea typeface="Cambria Math" panose="02040503050406030204" pitchFamily="18" charset="0"/>
                                </a:rPr>
                                <m:t>𝒉</m:t>
                              </m:r>
                            </m:sub>
                          </m:sSub>
                        </m:den>
                      </m:f>
                      <m:r>
                        <a:rPr lang="tr-TR" sz="2000" b="1" i="1" smtClean="0">
                          <a:solidFill>
                            <a:schemeClr val="tx1"/>
                          </a:solidFill>
                          <a:latin typeface="Cambria Math" panose="02040503050406030204" pitchFamily="18" charset="0"/>
                        </a:rPr>
                        <m:t>=</m:t>
                      </m:r>
                      <m:f>
                        <m:fPr>
                          <m:ctrlPr>
                            <a:rPr lang="tr-TR" sz="2000" b="1" i="1">
                              <a:solidFill>
                                <a:schemeClr val="tx1"/>
                              </a:solidFill>
                              <a:latin typeface="Cambria Math" panose="02040503050406030204" pitchFamily="18" charset="0"/>
                              <a:ea typeface="Cambria Math" panose="02040503050406030204" pitchFamily="18" charset="0"/>
                            </a:rPr>
                          </m:ctrlPr>
                        </m:fPr>
                        <m:num>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smtClean="0">
                                      <a:latin typeface="Cambria Math" panose="02040503050406030204" pitchFamily="18" charset="0"/>
                                    </a:rPr>
                                    <m:t>𝒉</m:t>
                                  </m:r>
                                  <m:r>
                                    <a:rPr lang="tr-TR" sz="2000" b="1" i="1">
                                      <a:latin typeface="Cambria Math" panose="02040503050406030204" pitchFamily="18" charset="0"/>
                                    </a:rPr>
                                    <m:t>,</m:t>
                                  </m:r>
                                  <m:r>
                                    <a:rPr lang="tr-TR" sz="2000" b="1" i="1" smtClean="0">
                                      <a:latin typeface="Cambria Math" panose="02040503050406030204" pitchFamily="18" charset="0"/>
                                    </a:rPr>
                                    <m:t>𝟏</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smtClean="0">
                                      <a:latin typeface="Cambria Math" panose="02040503050406030204" pitchFamily="18" charset="0"/>
                                    </a:rPr>
                                    <m:t>𝒉</m:t>
                                  </m:r>
                                  <m:r>
                                    <a:rPr lang="tr-TR" sz="2000" b="1" i="1">
                                      <a:latin typeface="Cambria Math" panose="02040503050406030204" pitchFamily="18" charset="0"/>
                                    </a:rPr>
                                    <m:t>,</m:t>
                                  </m:r>
                                  <m:r>
                                    <a:rPr lang="tr-TR" sz="2000" b="1" i="1" smtClean="0">
                                      <a:latin typeface="Cambria Math" panose="02040503050406030204" pitchFamily="18" charset="0"/>
                                    </a:rPr>
                                    <m:t>𝟐</m:t>
                                  </m:r>
                                </m:sub>
                              </m:sSub>
                            </m:e>
                          </m:d>
                        </m:num>
                        <m:den>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smtClean="0">
                                      <a:latin typeface="Cambria Math" panose="02040503050406030204" pitchFamily="18" charset="0"/>
                                    </a:rPr>
                                    <m:t>𝒄</m:t>
                                  </m:r>
                                  <m:r>
                                    <a:rPr lang="tr-TR" sz="2000" b="1" i="1">
                                      <a:latin typeface="Cambria Math" panose="02040503050406030204" pitchFamily="18" charset="0"/>
                                    </a:rPr>
                                    <m:t>,</m:t>
                                  </m:r>
                                  <m:r>
                                    <a:rPr lang="tr-TR" sz="2000" b="1" i="1" smtClean="0">
                                      <a:latin typeface="Cambria Math" panose="02040503050406030204" pitchFamily="18" charset="0"/>
                                    </a:rPr>
                                    <m:t>𝟐</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𝟏</m:t>
                                  </m:r>
                                </m:sub>
                              </m:sSub>
                            </m:e>
                          </m:d>
                        </m:den>
                      </m:f>
                    </m:oMath>
                  </m:oMathPara>
                </a14:m>
                <a:endParaRPr lang="tr-TR" sz="2000" b="1" dirty="0">
                  <a:solidFill>
                    <a:schemeClr val="tx1"/>
                  </a:solidFill>
                </a:endParaRPr>
              </a:p>
            </p:txBody>
          </p:sp>
        </mc:Choice>
        <mc:Fallback xmlns="">
          <p:sp>
            <p:nvSpPr>
              <p:cNvPr id="19" name="TextBox 18">
                <a:extLst>
                  <a:ext uri="{FF2B5EF4-FFF2-40B4-BE49-F238E27FC236}">
                    <a16:creationId xmlns:a16="http://schemas.microsoft.com/office/drawing/2014/main" id="{BE326F9D-599B-42FE-3D04-616F1554680C}"/>
                  </a:ext>
                </a:extLst>
              </p:cNvPr>
              <p:cNvSpPr txBox="1">
                <a:spLocks noRot="1" noChangeAspect="1" noMove="1" noResize="1" noEditPoints="1" noAdjustHandles="1" noChangeArrowheads="1" noChangeShapeType="1" noTextEdit="1"/>
              </p:cNvSpPr>
              <p:nvPr/>
            </p:nvSpPr>
            <p:spPr>
              <a:xfrm>
                <a:off x="356298" y="5929418"/>
                <a:ext cx="2594556" cy="739048"/>
              </a:xfrm>
              <a:prstGeom prst="rect">
                <a:avLst/>
              </a:prstGeom>
              <a:blipFill>
                <a:blip r:embed="rId14"/>
                <a:stretch>
                  <a:fillRect/>
                </a:stretch>
              </a:blipFill>
              <a:ln>
                <a:solidFill>
                  <a:schemeClr val="tx1"/>
                </a:solidFill>
              </a:ln>
            </p:spPr>
            <p:txBody>
              <a:bodyPr/>
              <a:lstStyle/>
              <a:p>
                <a:r>
                  <a:rPr lang="tr-TR">
                    <a:noFill/>
                  </a:rPr>
                  <a:t> </a:t>
                </a:r>
              </a:p>
            </p:txBody>
          </p:sp>
        </mc:Fallback>
      </mc:AlternateContent>
      <p:sp>
        <p:nvSpPr>
          <p:cNvPr id="20" name="Arrow: Right 19">
            <a:extLst>
              <a:ext uri="{FF2B5EF4-FFF2-40B4-BE49-F238E27FC236}">
                <a16:creationId xmlns:a16="http://schemas.microsoft.com/office/drawing/2014/main" id="{72920434-91CD-9795-A2A7-52B4C0E9B3B6}"/>
              </a:ext>
            </a:extLst>
          </p:cNvPr>
          <p:cNvSpPr/>
          <p:nvPr/>
        </p:nvSpPr>
        <p:spPr>
          <a:xfrm>
            <a:off x="3696353" y="5258337"/>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FD718E3-F14E-BE88-4112-78570B6D7B40}"/>
                  </a:ext>
                </a:extLst>
              </p:cNvPr>
              <p:cNvSpPr txBox="1"/>
              <p:nvPr/>
            </p:nvSpPr>
            <p:spPr>
              <a:xfrm>
                <a:off x="4454977" y="5029633"/>
                <a:ext cx="2352695" cy="640816"/>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solidFill>
                            <a:schemeClr val="tx1"/>
                          </a:solidFill>
                          <a:latin typeface="Cambria Math" panose="02040503050406030204" pitchFamily="18" charset="0"/>
                        </a:rPr>
                        <m:t>𝑷</m:t>
                      </m:r>
                      <m:r>
                        <a:rPr lang="tr-TR" sz="2000" b="1" i="1" smtClean="0">
                          <a:solidFill>
                            <a:schemeClr val="tx1"/>
                          </a:solidFill>
                          <a:latin typeface="Cambria Math" panose="02040503050406030204" pitchFamily="18" charset="0"/>
                        </a:rPr>
                        <m:t>=</m:t>
                      </m:r>
                      <m:f>
                        <m:fPr>
                          <m:ctrlPr>
                            <a:rPr lang="tr-TR" sz="2000" b="1" i="1">
                              <a:solidFill>
                                <a:schemeClr val="tx1"/>
                              </a:solidFill>
                              <a:latin typeface="Cambria Math" panose="02040503050406030204" pitchFamily="18" charset="0"/>
                              <a:ea typeface="Cambria Math" panose="02040503050406030204" pitchFamily="18" charset="0"/>
                            </a:rPr>
                          </m:ctrlPr>
                        </m:fPr>
                        <m:num>
                          <m:d>
                            <m:dPr>
                              <m:ctrlPr>
                                <a:rPr lang="tr-TR" sz="2000" b="1" i="1">
                                  <a:latin typeface="Cambria Math" panose="02040503050406030204" pitchFamily="18" charset="0"/>
                                </a:rPr>
                              </m:ctrlPr>
                            </m:dPr>
                            <m:e>
                              <m:r>
                                <a:rPr lang="tr-TR" sz="2000" b="1" i="1" smtClean="0">
                                  <a:latin typeface="Cambria Math" panose="02040503050406030204" pitchFamily="18" charset="0"/>
                                </a:rPr>
                                <m:t>𝟑𝟒</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𝟏𝟎</m:t>
                              </m:r>
                            </m:e>
                          </m:d>
                        </m:num>
                        <m:den>
                          <m:d>
                            <m:dPr>
                              <m:ctrlPr>
                                <a:rPr lang="tr-TR" sz="2000" b="1" i="1">
                                  <a:latin typeface="Cambria Math" panose="02040503050406030204" pitchFamily="18" charset="0"/>
                                </a:rPr>
                              </m:ctrlPr>
                            </m:dPr>
                            <m:e>
                              <m:r>
                                <a:rPr lang="tr-TR" sz="2000" b="1" i="1" smtClean="0">
                                  <a:latin typeface="Cambria Math" panose="02040503050406030204" pitchFamily="18" charset="0"/>
                                </a:rPr>
                                <m:t>𝟔𝟔</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rPr>
                                <m:t>𝟏𝟎</m:t>
                              </m:r>
                            </m:e>
                          </m:d>
                        </m:den>
                      </m:f>
                      <m:r>
                        <a:rPr lang="tr-TR" sz="2000" b="1" i="1" smtClean="0">
                          <a:solidFill>
                            <a:schemeClr val="tx1"/>
                          </a:solidFill>
                          <a:latin typeface="Cambria Math" panose="02040503050406030204" pitchFamily="18" charset="0"/>
                          <a:ea typeface="Cambria Math" panose="02040503050406030204" pitchFamily="18" charset="0"/>
                        </a:rPr>
                        <m:t>=</m:t>
                      </m:r>
                      <m:f>
                        <m:fPr>
                          <m:ctrlPr>
                            <a:rPr lang="tr-TR" sz="2000" b="1" i="1" smtClean="0">
                              <a:solidFill>
                                <a:schemeClr val="tx1"/>
                              </a:solidFill>
                              <a:latin typeface="Cambria Math" panose="02040503050406030204" pitchFamily="18" charset="0"/>
                              <a:ea typeface="Cambria Math" panose="02040503050406030204" pitchFamily="18" charset="0"/>
                            </a:rPr>
                          </m:ctrlPr>
                        </m:fPr>
                        <m:num>
                          <m:r>
                            <a:rPr lang="tr-TR" sz="2000" b="1" i="1" smtClean="0">
                              <a:solidFill>
                                <a:schemeClr val="tx1"/>
                              </a:solidFill>
                              <a:latin typeface="Cambria Math" panose="02040503050406030204" pitchFamily="18" charset="0"/>
                              <a:ea typeface="Cambria Math" panose="02040503050406030204" pitchFamily="18" charset="0"/>
                            </a:rPr>
                            <m:t>𝟐𝟒</m:t>
                          </m:r>
                        </m:num>
                        <m:den>
                          <m:r>
                            <a:rPr lang="tr-TR" sz="2000" b="1" i="1" smtClean="0">
                              <a:solidFill>
                                <a:schemeClr val="tx1"/>
                              </a:solidFill>
                              <a:latin typeface="Cambria Math" panose="02040503050406030204" pitchFamily="18" charset="0"/>
                              <a:ea typeface="Cambria Math" panose="02040503050406030204" pitchFamily="18" charset="0"/>
                            </a:rPr>
                            <m:t>𝟓𝟔</m:t>
                          </m:r>
                        </m:den>
                      </m:f>
                    </m:oMath>
                  </m:oMathPara>
                </a14:m>
                <a:endParaRPr lang="tr-TR" sz="2000" b="1" dirty="0">
                  <a:solidFill>
                    <a:schemeClr val="tx1"/>
                  </a:solidFill>
                </a:endParaRPr>
              </a:p>
            </p:txBody>
          </p:sp>
        </mc:Choice>
        <mc:Fallback xmlns="">
          <p:sp>
            <p:nvSpPr>
              <p:cNvPr id="21" name="TextBox 20">
                <a:extLst>
                  <a:ext uri="{FF2B5EF4-FFF2-40B4-BE49-F238E27FC236}">
                    <a16:creationId xmlns:a16="http://schemas.microsoft.com/office/drawing/2014/main" id="{2FD718E3-F14E-BE88-4112-78570B6D7B40}"/>
                  </a:ext>
                </a:extLst>
              </p:cNvPr>
              <p:cNvSpPr txBox="1">
                <a:spLocks noRot="1" noChangeAspect="1" noMove="1" noResize="1" noEditPoints="1" noAdjustHandles="1" noChangeArrowheads="1" noChangeShapeType="1" noTextEdit="1"/>
              </p:cNvSpPr>
              <p:nvPr/>
            </p:nvSpPr>
            <p:spPr>
              <a:xfrm>
                <a:off x="4454977" y="5029633"/>
                <a:ext cx="2352695" cy="640816"/>
              </a:xfrm>
              <a:prstGeom prst="rect">
                <a:avLst/>
              </a:prstGeom>
              <a:blipFill>
                <a:blip r:embed="rId15"/>
                <a:stretch>
                  <a:fillRect/>
                </a:stretch>
              </a:blipFill>
              <a:ln>
                <a:solidFill>
                  <a:schemeClr val="tx1"/>
                </a:solidFill>
              </a:ln>
            </p:spPr>
            <p:txBody>
              <a:bodyPr/>
              <a:lstStyle/>
              <a:p>
                <a:r>
                  <a:rPr lang="tr-TR">
                    <a:noFill/>
                  </a:rPr>
                  <a:t> </a:t>
                </a:r>
              </a:p>
            </p:txBody>
          </p:sp>
        </mc:Fallback>
      </mc:AlternateContent>
      <p:sp>
        <p:nvSpPr>
          <p:cNvPr id="22" name="Arrow: Right 21">
            <a:extLst>
              <a:ext uri="{FF2B5EF4-FFF2-40B4-BE49-F238E27FC236}">
                <a16:creationId xmlns:a16="http://schemas.microsoft.com/office/drawing/2014/main" id="{0409462A-7367-FC59-854C-F52823A3BC1A}"/>
              </a:ext>
            </a:extLst>
          </p:cNvPr>
          <p:cNvSpPr/>
          <p:nvPr/>
        </p:nvSpPr>
        <p:spPr>
          <a:xfrm>
            <a:off x="7058525" y="5258337"/>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803E2D1-2460-E817-FCB5-3544AA0388BA}"/>
                  </a:ext>
                </a:extLst>
              </p:cNvPr>
              <p:cNvSpPr txBox="1"/>
              <p:nvPr/>
            </p:nvSpPr>
            <p:spPr>
              <a:xfrm>
                <a:off x="7817149" y="5246133"/>
                <a:ext cx="1355564" cy="36933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𝑷</m:t>
                      </m:r>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𝟎</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𝟒𝟑</m:t>
                      </m:r>
                    </m:oMath>
                  </m:oMathPara>
                </a14:m>
                <a:endParaRPr lang="tr-TR" sz="2400" b="1" dirty="0">
                  <a:solidFill>
                    <a:schemeClr val="tx1"/>
                  </a:solidFill>
                </a:endParaRPr>
              </a:p>
            </p:txBody>
          </p:sp>
        </mc:Choice>
        <mc:Fallback xmlns="">
          <p:sp>
            <p:nvSpPr>
              <p:cNvPr id="23" name="TextBox 22">
                <a:extLst>
                  <a:ext uri="{FF2B5EF4-FFF2-40B4-BE49-F238E27FC236}">
                    <a16:creationId xmlns:a16="http://schemas.microsoft.com/office/drawing/2014/main" id="{F803E2D1-2460-E817-FCB5-3544AA0388BA}"/>
                  </a:ext>
                </a:extLst>
              </p:cNvPr>
              <p:cNvSpPr txBox="1">
                <a:spLocks noRot="1" noChangeAspect="1" noMove="1" noResize="1" noEditPoints="1" noAdjustHandles="1" noChangeArrowheads="1" noChangeShapeType="1" noTextEdit="1"/>
              </p:cNvSpPr>
              <p:nvPr/>
            </p:nvSpPr>
            <p:spPr>
              <a:xfrm>
                <a:off x="7817149" y="5246133"/>
                <a:ext cx="1355564" cy="369332"/>
              </a:xfrm>
              <a:prstGeom prst="rect">
                <a:avLst/>
              </a:prstGeom>
              <a:blipFill>
                <a:blip r:embed="rId16"/>
                <a:stretch>
                  <a:fillRect l="-4000" r="-4000" b="-6452"/>
                </a:stretch>
              </a:blipFill>
              <a:ln>
                <a:solidFill>
                  <a:schemeClr val="tx1"/>
                </a:solidFill>
              </a:ln>
            </p:spPr>
            <p:txBody>
              <a:bodyPr/>
              <a:lstStyle/>
              <a:p>
                <a:r>
                  <a:rPr lang="tr-TR">
                    <a:noFill/>
                  </a:rPr>
                  <a:t> </a:t>
                </a:r>
              </a:p>
            </p:txBody>
          </p:sp>
        </mc:Fallback>
      </mc:AlternateContent>
      <p:sp>
        <p:nvSpPr>
          <p:cNvPr id="24" name="Arrow: Right 23">
            <a:extLst>
              <a:ext uri="{FF2B5EF4-FFF2-40B4-BE49-F238E27FC236}">
                <a16:creationId xmlns:a16="http://schemas.microsoft.com/office/drawing/2014/main" id="{3C6313E6-288E-CFAD-283E-5B6640B5AD7E}"/>
              </a:ext>
            </a:extLst>
          </p:cNvPr>
          <p:cNvSpPr/>
          <p:nvPr/>
        </p:nvSpPr>
        <p:spPr>
          <a:xfrm>
            <a:off x="3696353" y="6161290"/>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C1B01A4-9085-3AFA-7CF7-463A8A7A8BCB}"/>
                  </a:ext>
                </a:extLst>
              </p:cNvPr>
              <p:cNvSpPr txBox="1"/>
              <p:nvPr/>
            </p:nvSpPr>
            <p:spPr>
              <a:xfrm>
                <a:off x="4447436" y="5929418"/>
                <a:ext cx="2354299" cy="640816"/>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solidFill>
                            <a:schemeClr val="tx1"/>
                          </a:solidFill>
                          <a:latin typeface="Cambria Math" panose="02040503050406030204" pitchFamily="18" charset="0"/>
                        </a:rPr>
                        <m:t>𝑹</m:t>
                      </m:r>
                      <m:r>
                        <a:rPr lang="tr-TR" sz="2000" b="1" i="1">
                          <a:latin typeface="Cambria Math" panose="02040503050406030204" pitchFamily="18" charset="0"/>
                          <a:ea typeface="Cambria Math" panose="02040503050406030204" pitchFamily="18" charset="0"/>
                        </a:rPr>
                        <m:t>=</m:t>
                      </m:r>
                      <m:f>
                        <m:fPr>
                          <m:ctrlPr>
                            <a:rPr lang="tr-TR" sz="2000" b="1" i="1">
                              <a:solidFill>
                                <a:schemeClr val="tx1"/>
                              </a:solidFill>
                              <a:latin typeface="Cambria Math" panose="02040503050406030204" pitchFamily="18" charset="0"/>
                              <a:ea typeface="Cambria Math" panose="02040503050406030204" pitchFamily="18" charset="0"/>
                            </a:rPr>
                          </m:ctrlPr>
                        </m:fPr>
                        <m:num>
                          <m:d>
                            <m:dPr>
                              <m:ctrlPr>
                                <a:rPr lang="tr-TR" sz="2000" b="1" i="1">
                                  <a:latin typeface="Cambria Math" panose="02040503050406030204" pitchFamily="18" charset="0"/>
                                </a:rPr>
                              </m:ctrlPr>
                            </m:dPr>
                            <m:e>
                              <m:r>
                                <a:rPr lang="tr-TR" sz="2000" b="1" i="1" smtClean="0">
                                  <a:latin typeface="Cambria Math" panose="02040503050406030204" pitchFamily="18" charset="0"/>
                                </a:rPr>
                                <m:t>𝟔𝟔</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rPr>
                                <m:t>𝟒𝟐</m:t>
                              </m:r>
                            </m:e>
                          </m:d>
                        </m:num>
                        <m:den>
                          <m:d>
                            <m:dPr>
                              <m:ctrlPr>
                                <a:rPr lang="tr-TR" sz="2000" b="1" i="1">
                                  <a:latin typeface="Cambria Math" panose="02040503050406030204" pitchFamily="18" charset="0"/>
                                </a:rPr>
                              </m:ctrlPr>
                            </m:dPr>
                            <m:e>
                              <m:r>
                                <a:rPr lang="tr-TR" sz="2000" b="1" i="1" smtClean="0">
                                  <a:latin typeface="Cambria Math" panose="02040503050406030204" pitchFamily="18" charset="0"/>
                                </a:rPr>
                                <m:t>𝟑𝟒</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rPr>
                                <m:t>𝟏𝟎</m:t>
                              </m:r>
                            </m:e>
                          </m:d>
                        </m:den>
                      </m:f>
                      <m:r>
                        <a:rPr lang="tr-TR" sz="2000" b="1" i="1" smtClean="0">
                          <a:solidFill>
                            <a:schemeClr val="tx1"/>
                          </a:solidFill>
                          <a:latin typeface="Cambria Math" panose="02040503050406030204" pitchFamily="18" charset="0"/>
                          <a:ea typeface="Cambria Math" panose="02040503050406030204" pitchFamily="18" charset="0"/>
                        </a:rPr>
                        <m:t>=</m:t>
                      </m:r>
                      <m:f>
                        <m:fPr>
                          <m:ctrlPr>
                            <a:rPr lang="tr-TR" sz="2000" b="1" i="1" smtClean="0">
                              <a:solidFill>
                                <a:schemeClr val="tx1"/>
                              </a:solidFill>
                              <a:latin typeface="Cambria Math" panose="02040503050406030204" pitchFamily="18" charset="0"/>
                              <a:ea typeface="Cambria Math" panose="02040503050406030204" pitchFamily="18" charset="0"/>
                            </a:rPr>
                          </m:ctrlPr>
                        </m:fPr>
                        <m:num>
                          <m:r>
                            <a:rPr lang="tr-TR" sz="2000" b="1" i="1" smtClean="0">
                              <a:solidFill>
                                <a:schemeClr val="tx1"/>
                              </a:solidFill>
                              <a:latin typeface="Cambria Math" panose="02040503050406030204" pitchFamily="18" charset="0"/>
                              <a:ea typeface="Cambria Math" panose="02040503050406030204" pitchFamily="18" charset="0"/>
                            </a:rPr>
                            <m:t>𝟐𝟒</m:t>
                          </m:r>
                        </m:num>
                        <m:den>
                          <m:r>
                            <a:rPr lang="tr-TR" sz="2000" b="1" i="1" smtClean="0">
                              <a:solidFill>
                                <a:schemeClr val="tx1"/>
                              </a:solidFill>
                              <a:latin typeface="Cambria Math" panose="02040503050406030204" pitchFamily="18" charset="0"/>
                              <a:ea typeface="Cambria Math" panose="02040503050406030204" pitchFamily="18" charset="0"/>
                            </a:rPr>
                            <m:t>𝟐𝟒</m:t>
                          </m:r>
                        </m:den>
                      </m:f>
                    </m:oMath>
                  </m:oMathPara>
                </a14:m>
                <a:endParaRPr lang="tr-TR" sz="2000" b="1" dirty="0">
                  <a:solidFill>
                    <a:schemeClr val="tx1"/>
                  </a:solidFill>
                </a:endParaRPr>
              </a:p>
            </p:txBody>
          </p:sp>
        </mc:Choice>
        <mc:Fallback xmlns="">
          <p:sp>
            <p:nvSpPr>
              <p:cNvPr id="25" name="TextBox 24">
                <a:extLst>
                  <a:ext uri="{FF2B5EF4-FFF2-40B4-BE49-F238E27FC236}">
                    <a16:creationId xmlns:a16="http://schemas.microsoft.com/office/drawing/2014/main" id="{BC1B01A4-9085-3AFA-7CF7-463A8A7A8BCB}"/>
                  </a:ext>
                </a:extLst>
              </p:cNvPr>
              <p:cNvSpPr txBox="1">
                <a:spLocks noRot="1" noChangeAspect="1" noMove="1" noResize="1" noEditPoints="1" noAdjustHandles="1" noChangeArrowheads="1" noChangeShapeType="1" noTextEdit="1"/>
              </p:cNvSpPr>
              <p:nvPr/>
            </p:nvSpPr>
            <p:spPr>
              <a:xfrm>
                <a:off x="4447436" y="5929418"/>
                <a:ext cx="2354299" cy="640816"/>
              </a:xfrm>
              <a:prstGeom prst="rect">
                <a:avLst/>
              </a:prstGeom>
              <a:blipFill>
                <a:blip r:embed="rId17"/>
                <a:stretch>
                  <a:fillRect/>
                </a:stretch>
              </a:blipFill>
              <a:ln>
                <a:solidFill>
                  <a:schemeClr val="tx1"/>
                </a:solidFill>
              </a:ln>
            </p:spPr>
            <p:txBody>
              <a:bodyPr/>
              <a:lstStyle/>
              <a:p>
                <a:r>
                  <a:rPr lang="tr-TR">
                    <a:noFill/>
                  </a:rPr>
                  <a:t> </a:t>
                </a:r>
              </a:p>
            </p:txBody>
          </p:sp>
        </mc:Fallback>
      </mc:AlternateContent>
      <p:sp>
        <p:nvSpPr>
          <p:cNvPr id="26" name="Arrow: Right 25">
            <a:extLst>
              <a:ext uri="{FF2B5EF4-FFF2-40B4-BE49-F238E27FC236}">
                <a16:creationId xmlns:a16="http://schemas.microsoft.com/office/drawing/2014/main" id="{7CBB49FC-64D8-03D5-7009-719F53338695}"/>
              </a:ext>
            </a:extLst>
          </p:cNvPr>
          <p:cNvSpPr/>
          <p:nvPr/>
        </p:nvSpPr>
        <p:spPr>
          <a:xfrm>
            <a:off x="7058525" y="6116612"/>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B0E0D75-1C3F-EC23-8EB6-2544FDC9B329}"/>
                  </a:ext>
                </a:extLst>
              </p:cNvPr>
              <p:cNvSpPr txBox="1"/>
              <p:nvPr/>
            </p:nvSpPr>
            <p:spPr>
              <a:xfrm>
                <a:off x="7817149" y="6116612"/>
                <a:ext cx="876266" cy="36933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𝑹</m:t>
                      </m:r>
                      <m:r>
                        <a:rPr lang="tr-TR" sz="2400" b="1" i="1">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𝟏</m:t>
                      </m:r>
                    </m:oMath>
                  </m:oMathPara>
                </a14:m>
                <a:endParaRPr lang="tr-TR" sz="2400" b="1" dirty="0">
                  <a:solidFill>
                    <a:schemeClr val="tx1"/>
                  </a:solidFill>
                </a:endParaRPr>
              </a:p>
            </p:txBody>
          </p:sp>
        </mc:Choice>
        <mc:Fallback xmlns="">
          <p:sp>
            <p:nvSpPr>
              <p:cNvPr id="27" name="TextBox 26">
                <a:extLst>
                  <a:ext uri="{FF2B5EF4-FFF2-40B4-BE49-F238E27FC236}">
                    <a16:creationId xmlns:a16="http://schemas.microsoft.com/office/drawing/2014/main" id="{FB0E0D75-1C3F-EC23-8EB6-2544FDC9B329}"/>
                  </a:ext>
                </a:extLst>
              </p:cNvPr>
              <p:cNvSpPr txBox="1">
                <a:spLocks noRot="1" noChangeAspect="1" noMove="1" noResize="1" noEditPoints="1" noAdjustHandles="1" noChangeArrowheads="1" noChangeShapeType="1" noTextEdit="1"/>
              </p:cNvSpPr>
              <p:nvPr/>
            </p:nvSpPr>
            <p:spPr>
              <a:xfrm>
                <a:off x="7817149" y="6116612"/>
                <a:ext cx="876266" cy="369332"/>
              </a:xfrm>
              <a:prstGeom prst="rect">
                <a:avLst/>
              </a:prstGeom>
              <a:blipFill>
                <a:blip r:embed="rId18"/>
                <a:stretch>
                  <a:fillRect l="-6164" r="-6849" b="-6349"/>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1034595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EXAMPLE-2-Solution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B24D2A4-1EBF-0D05-A1DD-D4429D933DAA}"/>
                  </a:ext>
                </a:extLst>
              </p:cNvPr>
              <p:cNvSpPr txBox="1"/>
              <p:nvPr/>
            </p:nvSpPr>
            <p:spPr>
              <a:xfrm>
                <a:off x="9174001" y="1038758"/>
                <a:ext cx="1355564" cy="369332"/>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𝑷</m:t>
                      </m:r>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𝟎</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𝟒𝟑</m:t>
                      </m:r>
                    </m:oMath>
                  </m:oMathPara>
                </a14:m>
                <a:endParaRPr lang="tr-TR" sz="2400" b="1" dirty="0">
                  <a:solidFill>
                    <a:schemeClr val="tx1"/>
                  </a:solidFill>
                </a:endParaRPr>
              </a:p>
            </p:txBody>
          </p:sp>
        </mc:Choice>
        <mc:Fallback xmlns="">
          <p:sp>
            <p:nvSpPr>
              <p:cNvPr id="3" name="TextBox 2">
                <a:extLst>
                  <a:ext uri="{FF2B5EF4-FFF2-40B4-BE49-F238E27FC236}">
                    <a16:creationId xmlns:a16="http://schemas.microsoft.com/office/drawing/2014/main" id="{EB24D2A4-1EBF-0D05-A1DD-D4429D933DAA}"/>
                  </a:ext>
                </a:extLst>
              </p:cNvPr>
              <p:cNvSpPr txBox="1">
                <a:spLocks noRot="1" noChangeAspect="1" noMove="1" noResize="1" noEditPoints="1" noAdjustHandles="1" noChangeArrowheads="1" noChangeShapeType="1" noTextEdit="1"/>
              </p:cNvSpPr>
              <p:nvPr/>
            </p:nvSpPr>
            <p:spPr>
              <a:xfrm>
                <a:off x="9174001" y="1038758"/>
                <a:ext cx="1355564" cy="369332"/>
              </a:xfrm>
              <a:prstGeom prst="rect">
                <a:avLst/>
              </a:prstGeom>
              <a:blipFill>
                <a:blip r:embed="rId3"/>
                <a:stretch>
                  <a:fillRect l="-4464" r="-4018" b="-634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C2F108-2606-B2ED-18AF-0E66B3AF08D8}"/>
                  </a:ext>
                </a:extLst>
              </p:cNvPr>
              <p:cNvSpPr txBox="1"/>
              <p:nvPr/>
            </p:nvSpPr>
            <p:spPr>
              <a:xfrm>
                <a:off x="10850719" y="1038758"/>
                <a:ext cx="876266" cy="369332"/>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𝑹</m:t>
                      </m:r>
                      <m:r>
                        <a:rPr lang="tr-TR" sz="2400" b="1" i="1">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𝟏</m:t>
                      </m:r>
                    </m:oMath>
                  </m:oMathPara>
                </a14:m>
                <a:endParaRPr lang="tr-TR" sz="2400" b="1" dirty="0">
                  <a:solidFill>
                    <a:schemeClr val="tx1"/>
                  </a:solidFill>
                </a:endParaRPr>
              </a:p>
            </p:txBody>
          </p:sp>
        </mc:Choice>
        <mc:Fallback xmlns="">
          <p:sp>
            <p:nvSpPr>
              <p:cNvPr id="6" name="TextBox 5">
                <a:extLst>
                  <a:ext uri="{FF2B5EF4-FFF2-40B4-BE49-F238E27FC236}">
                    <a16:creationId xmlns:a16="http://schemas.microsoft.com/office/drawing/2014/main" id="{57C2F108-2606-B2ED-18AF-0E66B3AF08D8}"/>
                  </a:ext>
                </a:extLst>
              </p:cNvPr>
              <p:cNvSpPr txBox="1">
                <a:spLocks noRot="1" noChangeAspect="1" noMove="1" noResize="1" noEditPoints="1" noAdjustHandles="1" noChangeArrowheads="1" noChangeShapeType="1" noTextEdit="1"/>
              </p:cNvSpPr>
              <p:nvPr/>
            </p:nvSpPr>
            <p:spPr>
              <a:xfrm>
                <a:off x="10850719" y="1038758"/>
                <a:ext cx="876266" cy="369332"/>
              </a:xfrm>
              <a:prstGeom prst="rect">
                <a:avLst/>
              </a:prstGeom>
              <a:blipFill>
                <a:blip r:embed="rId4"/>
                <a:stretch>
                  <a:fillRect l="-6849" r="-6164" b="-6349"/>
                </a:stretch>
              </a:blipFill>
              <a:ln>
                <a:solidFill>
                  <a:schemeClr val="tx1"/>
                </a:solidFill>
              </a:ln>
            </p:spPr>
            <p:txBody>
              <a:bodyPr/>
              <a:lstStyle/>
              <a:p>
                <a:r>
                  <a:rPr lang="tr-TR">
                    <a:noFill/>
                  </a:rPr>
                  <a:t> </a:t>
                </a:r>
              </a:p>
            </p:txBody>
          </p:sp>
        </mc:Fallback>
      </mc:AlternateContent>
      <p:sp>
        <p:nvSpPr>
          <p:cNvPr id="9" name="TextBox 8">
            <a:extLst>
              <a:ext uri="{FF2B5EF4-FFF2-40B4-BE49-F238E27FC236}">
                <a16:creationId xmlns:a16="http://schemas.microsoft.com/office/drawing/2014/main" id="{36936EF1-77F1-385E-0745-EF23BE5FCE4C}"/>
              </a:ext>
            </a:extLst>
          </p:cNvPr>
          <p:cNvSpPr txBox="1"/>
          <p:nvPr/>
        </p:nvSpPr>
        <p:spPr>
          <a:xfrm>
            <a:off x="8997020" y="1623642"/>
            <a:ext cx="3293302" cy="707886"/>
          </a:xfrm>
          <a:prstGeom prst="rect">
            <a:avLst/>
          </a:prstGeom>
          <a:noFill/>
        </p:spPr>
        <p:txBody>
          <a:bodyPr wrap="square">
            <a:spAutoFit/>
          </a:bodyPr>
          <a:lstStyle/>
          <a:p>
            <a:r>
              <a:rPr lang="tr-TR" sz="2000" b="1" dirty="0">
                <a:solidFill>
                  <a:srgbClr val="FF0000"/>
                </a:solidFill>
              </a:rPr>
              <a:t>one-shell pass and multiples of two-tube passes</a:t>
            </a:r>
            <a:endParaRPr lang="tr-TR" sz="2000" dirty="0"/>
          </a:p>
        </p:txBody>
      </p:sp>
      <p:pic>
        <p:nvPicPr>
          <p:cNvPr id="10" name="Picture 9">
            <a:extLst>
              <a:ext uri="{FF2B5EF4-FFF2-40B4-BE49-F238E27FC236}">
                <a16:creationId xmlns:a16="http://schemas.microsoft.com/office/drawing/2014/main" id="{4D7B5981-3B99-368C-3BCB-CEB49CF83D20}"/>
              </a:ext>
            </a:extLst>
          </p:cNvPr>
          <p:cNvPicPr>
            <a:picLocks noChangeAspect="1"/>
          </p:cNvPicPr>
          <p:nvPr/>
        </p:nvPicPr>
        <p:blipFill>
          <a:blip r:embed="rId5"/>
          <a:stretch>
            <a:fillRect/>
          </a:stretch>
        </p:blipFill>
        <p:spPr>
          <a:xfrm>
            <a:off x="113081" y="981809"/>
            <a:ext cx="8883940" cy="4127013"/>
          </a:xfrm>
          <a:prstGeom prst="rect">
            <a:avLst/>
          </a:prstGeom>
        </p:spPr>
      </p:pic>
      <p:cxnSp>
        <p:nvCxnSpPr>
          <p:cNvPr id="21" name="Straight Connector 20">
            <a:extLst>
              <a:ext uri="{FF2B5EF4-FFF2-40B4-BE49-F238E27FC236}">
                <a16:creationId xmlns:a16="http://schemas.microsoft.com/office/drawing/2014/main" id="{1C799602-A5AE-52E2-A0B1-8317A2C9A3CF}"/>
              </a:ext>
            </a:extLst>
          </p:cNvPr>
          <p:cNvCxnSpPr>
            <a:cxnSpLocks/>
          </p:cNvCxnSpPr>
          <p:nvPr/>
        </p:nvCxnSpPr>
        <p:spPr>
          <a:xfrm flipV="1">
            <a:off x="3325377" y="1808480"/>
            <a:ext cx="0" cy="231522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4A1680C-D6FD-BFAD-EDD3-B24FB957EA2C}"/>
              </a:ext>
            </a:extLst>
          </p:cNvPr>
          <p:cNvSpPr txBox="1"/>
          <p:nvPr/>
        </p:nvSpPr>
        <p:spPr>
          <a:xfrm>
            <a:off x="3137784" y="4088148"/>
            <a:ext cx="759731" cy="307777"/>
          </a:xfrm>
          <a:prstGeom prst="rect">
            <a:avLst/>
          </a:prstGeom>
          <a:noFill/>
        </p:spPr>
        <p:txBody>
          <a:bodyPr wrap="square">
            <a:spAutoFit/>
          </a:bodyPr>
          <a:lstStyle/>
          <a:p>
            <a:r>
              <a:rPr lang="tr-TR" sz="1400" b="1" dirty="0">
                <a:solidFill>
                  <a:srgbClr val="0000FF"/>
                </a:solidFill>
              </a:rPr>
              <a:t>0.43</a:t>
            </a:r>
            <a:endParaRPr lang="tr-TR" sz="1400" dirty="0">
              <a:solidFill>
                <a:srgbClr val="0000FF"/>
              </a:solidFill>
            </a:endParaRPr>
          </a:p>
        </p:txBody>
      </p:sp>
      <p:sp>
        <p:nvSpPr>
          <p:cNvPr id="23" name="Oval 22">
            <a:extLst>
              <a:ext uri="{FF2B5EF4-FFF2-40B4-BE49-F238E27FC236}">
                <a16:creationId xmlns:a16="http://schemas.microsoft.com/office/drawing/2014/main" id="{2598ED84-F19A-1135-7663-4B360E4BD631}"/>
              </a:ext>
            </a:extLst>
          </p:cNvPr>
          <p:cNvSpPr/>
          <p:nvPr/>
        </p:nvSpPr>
        <p:spPr>
          <a:xfrm>
            <a:off x="3291846" y="1782028"/>
            <a:ext cx="67061" cy="842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4" name="Straight Connector 23">
            <a:extLst>
              <a:ext uri="{FF2B5EF4-FFF2-40B4-BE49-F238E27FC236}">
                <a16:creationId xmlns:a16="http://schemas.microsoft.com/office/drawing/2014/main" id="{D3EC83F9-C6C2-6CE0-7F83-E1CD16EF126A}"/>
              </a:ext>
            </a:extLst>
          </p:cNvPr>
          <p:cNvCxnSpPr>
            <a:cxnSpLocks/>
          </p:cNvCxnSpPr>
          <p:nvPr/>
        </p:nvCxnSpPr>
        <p:spPr>
          <a:xfrm flipH="1">
            <a:off x="823678" y="1824156"/>
            <a:ext cx="25016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E7EEBBE0-8890-A298-01AA-C3FFA1AA51FD}"/>
              </a:ext>
            </a:extLst>
          </p:cNvPr>
          <p:cNvSpPr/>
          <p:nvPr/>
        </p:nvSpPr>
        <p:spPr>
          <a:xfrm>
            <a:off x="3962400" y="3150870"/>
            <a:ext cx="262890" cy="369570"/>
          </a:xfrm>
          <a:prstGeom prst="ellipse">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TextBox 32">
            <a:extLst>
              <a:ext uri="{FF2B5EF4-FFF2-40B4-BE49-F238E27FC236}">
                <a16:creationId xmlns:a16="http://schemas.microsoft.com/office/drawing/2014/main" id="{2539EB86-A23D-9BAD-AA59-D40283DF1206}"/>
              </a:ext>
            </a:extLst>
          </p:cNvPr>
          <p:cNvSpPr txBox="1"/>
          <p:nvPr/>
        </p:nvSpPr>
        <p:spPr>
          <a:xfrm>
            <a:off x="377381" y="1712395"/>
            <a:ext cx="759731" cy="307777"/>
          </a:xfrm>
          <a:prstGeom prst="rect">
            <a:avLst/>
          </a:prstGeom>
          <a:noFill/>
        </p:spPr>
        <p:txBody>
          <a:bodyPr wrap="square">
            <a:spAutoFit/>
          </a:bodyPr>
          <a:lstStyle/>
          <a:p>
            <a:r>
              <a:rPr lang="tr-TR" sz="1400" b="1" dirty="0">
                <a:solidFill>
                  <a:srgbClr val="FF0000"/>
                </a:solidFill>
              </a:rPr>
              <a:t>0.89</a:t>
            </a:r>
            <a:endParaRPr lang="tr-TR" sz="1400" dirty="0">
              <a:solidFill>
                <a:srgbClr val="FF0000"/>
              </a:solidFill>
            </a:endParaRPr>
          </a:p>
        </p:txBody>
      </p:sp>
      <p:sp>
        <p:nvSpPr>
          <p:cNvPr id="34" name="Freeform: Shape 33">
            <a:extLst>
              <a:ext uri="{FF2B5EF4-FFF2-40B4-BE49-F238E27FC236}">
                <a16:creationId xmlns:a16="http://schemas.microsoft.com/office/drawing/2014/main" id="{8E4D9416-34C1-E38E-876E-8B90AB480E81}"/>
              </a:ext>
            </a:extLst>
          </p:cNvPr>
          <p:cNvSpPr/>
          <p:nvPr/>
        </p:nvSpPr>
        <p:spPr>
          <a:xfrm>
            <a:off x="3352800" y="1823720"/>
            <a:ext cx="650244" cy="1371600"/>
          </a:xfrm>
          <a:custGeom>
            <a:avLst/>
            <a:gdLst>
              <a:gd name="connsiteX0" fmla="*/ 0 w 650244"/>
              <a:gd name="connsiteY0" fmla="*/ 0 h 1371600"/>
              <a:gd name="connsiteX1" fmla="*/ 25400 w 650244"/>
              <a:gd name="connsiteY1" fmla="*/ 15240 h 1371600"/>
              <a:gd name="connsiteX2" fmla="*/ 35560 w 650244"/>
              <a:gd name="connsiteY2" fmla="*/ 40640 h 1371600"/>
              <a:gd name="connsiteX3" fmla="*/ 45720 w 650244"/>
              <a:gd name="connsiteY3" fmla="*/ 55880 h 1371600"/>
              <a:gd name="connsiteX4" fmla="*/ 71120 w 650244"/>
              <a:gd name="connsiteY4" fmla="*/ 111760 h 1371600"/>
              <a:gd name="connsiteX5" fmla="*/ 86360 w 650244"/>
              <a:gd name="connsiteY5" fmla="*/ 132080 h 1371600"/>
              <a:gd name="connsiteX6" fmla="*/ 101600 w 650244"/>
              <a:gd name="connsiteY6" fmla="*/ 157480 h 1371600"/>
              <a:gd name="connsiteX7" fmla="*/ 111760 w 650244"/>
              <a:gd name="connsiteY7" fmla="*/ 172720 h 1371600"/>
              <a:gd name="connsiteX8" fmla="*/ 127000 w 650244"/>
              <a:gd name="connsiteY8" fmla="*/ 177800 h 1371600"/>
              <a:gd name="connsiteX9" fmla="*/ 147320 w 650244"/>
              <a:gd name="connsiteY9" fmla="*/ 203200 h 1371600"/>
              <a:gd name="connsiteX10" fmla="*/ 167640 w 650244"/>
              <a:gd name="connsiteY10" fmla="*/ 223520 h 1371600"/>
              <a:gd name="connsiteX11" fmla="*/ 172720 w 650244"/>
              <a:gd name="connsiteY11" fmla="*/ 238760 h 1371600"/>
              <a:gd name="connsiteX12" fmla="*/ 187960 w 650244"/>
              <a:gd name="connsiteY12" fmla="*/ 259080 h 1371600"/>
              <a:gd name="connsiteX13" fmla="*/ 203200 w 650244"/>
              <a:gd name="connsiteY13" fmla="*/ 289560 h 1371600"/>
              <a:gd name="connsiteX14" fmla="*/ 238760 w 650244"/>
              <a:gd name="connsiteY14" fmla="*/ 345440 h 1371600"/>
              <a:gd name="connsiteX15" fmla="*/ 248920 w 650244"/>
              <a:gd name="connsiteY15" fmla="*/ 365760 h 1371600"/>
              <a:gd name="connsiteX16" fmla="*/ 289560 w 650244"/>
              <a:gd name="connsiteY16" fmla="*/ 421640 h 1371600"/>
              <a:gd name="connsiteX17" fmla="*/ 309880 w 650244"/>
              <a:gd name="connsiteY17" fmla="*/ 462280 h 1371600"/>
              <a:gd name="connsiteX18" fmla="*/ 320040 w 650244"/>
              <a:gd name="connsiteY18" fmla="*/ 482600 h 1371600"/>
              <a:gd name="connsiteX19" fmla="*/ 330200 w 650244"/>
              <a:gd name="connsiteY19" fmla="*/ 497840 h 1371600"/>
              <a:gd name="connsiteX20" fmla="*/ 355600 w 650244"/>
              <a:gd name="connsiteY20" fmla="*/ 538480 h 1371600"/>
              <a:gd name="connsiteX21" fmla="*/ 365760 w 650244"/>
              <a:gd name="connsiteY21" fmla="*/ 574040 h 1371600"/>
              <a:gd name="connsiteX22" fmla="*/ 381000 w 650244"/>
              <a:gd name="connsiteY22" fmla="*/ 589280 h 1371600"/>
              <a:gd name="connsiteX23" fmla="*/ 386080 w 650244"/>
              <a:gd name="connsiteY23" fmla="*/ 609600 h 1371600"/>
              <a:gd name="connsiteX24" fmla="*/ 401320 w 650244"/>
              <a:gd name="connsiteY24" fmla="*/ 629920 h 1371600"/>
              <a:gd name="connsiteX25" fmla="*/ 411480 w 650244"/>
              <a:gd name="connsiteY25" fmla="*/ 650240 h 1371600"/>
              <a:gd name="connsiteX26" fmla="*/ 441960 w 650244"/>
              <a:gd name="connsiteY26" fmla="*/ 685800 h 1371600"/>
              <a:gd name="connsiteX27" fmla="*/ 462280 w 650244"/>
              <a:gd name="connsiteY27" fmla="*/ 731520 h 1371600"/>
              <a:gd name="connsiteX28" fmla="*/ 467360 w 650244"/>
              <a:gd name="connsiteY28" fmla="*/ 746760 h 1371600"/>
              <a:gd name="connsiteX29" fmla="*/ 487680 w 650244"/>
              <a:gd name="connsiteY29" fmla="*/ 802640 h 1371600"/>
              <a:gd name="connsiteX30" fmla="*/ 492760 w 650244"/>
              <a:gd name="connsiteY30" fmla="*/ 817880 h 1371600"/>
              <a:gd name="connsiteX31" fmla="*/ 497840 w 650244"/>
              <a:gd name="connsiteY31" fmla="*/ 843280 h 1371600"/>
              <a:gd name="connsiteX32" fmla="*/ 513080 w 650244"/>
              <a:gd name="connsiteY32" fmla="*/ 889000 h 1371600"/>
              <a:gd name="connsiteX33" fmla="*/ 523240 w 650244"/>
              <a:gd name="connsiteY33" fmla="*/ 919480 h 1371600"/>
              <a:gd name="connsiteX34" fmla="*/ 528320 w 650244"/>
              <a:gd name="connsiteY34" fmla="*/ 934720 h 1371600"/>
              <a:gd name="connsiteX35" fmla="*/ 533400 w 650244"/>
              <a:gd name="connsiteY35" fmla="*/ 975360 h 1371600"/>
              <a:gd name="connsiteX36" fmla="*/ 543560 w 650244"/>
              <a:gd name="connsiteY36" fmla="*/ 1010920 h 1371600"/>
              <a:gd name="connsiteX37" fmla="*/ 553720 w 650244"/>
              <a:gd name="connsiteY37" fmla="*/ 1036320 h 1371600"/>
              <a:gd name="connsiteX38" fmla="*/ 558800 w 650244"/>
              <a:gd name="connsiteY38" fmla="*/ 1061720 h 1371600"/>
              <a:gd name="connsiteX39" fmla="*/ 568960 w 650244"/>
              <a:gd name="connsiteY39" fmla="*/ 1097280 h 1371600"/>
              <a:gd name="connsiteX40" fmla="*/ 579120 w 650244"/>
              <a:gd name="connsiteY40" fmla="*/ 1148080 h 1371600"/>
              <a:gd name="connsiteX41" fmla="*/ 584200 w 650244"/>
              <a:gd name="connsiteY41" fmla="*/ 1168400 h 1371600"/>
              <a:gd name="connsiteX42" fmla="*/ 609600 w 650244"/>
              <a:gd name="connsiteY42" fmla="*/ 1209040 h 1371600"/>
              <a:gd name="connsiteX43" fmla="*/ 614680 w 650244"/>
              <a:gd name="connsiteY43" fmla="*/ 1239520 h 1371600"/>
              <a:gd name="connsiteX44" fmla="*/ 619760 w 650244"/>
              <a:gd name="connsiteY44" fmla="*/ 1254760 h 1371600"/>
              <a:gd name="connsiteX45" fmla="*/ 624840 w 650244"/>
              <a:gd name="connsiteY45" fmla="*/ 1280160 h 1371600"/>
              <a:gd name="connsiteX46" fmla="*/ 629920 w 650244"/>
              <a:gd name="connsiteY46" fmla="*/ 1295400 h 1371600"/>
              <a:gd name="connsiteX47" fmla="*/ 640080 w 650244"/>
              <a:gd name="connsiteY47" fmla="*/ 1336040 h 1371600"/>
              <a:gd name="connsiteX48" fmla="*/ 650240 w 650244"/>
              <a:gd name="connsiteY48"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50244" h="1371600">
                <a:moveTo>
                  <a:pt x="0" y="0"/>
                </a:moveTo>
                <a:cubicBezTo>
                  <a:pt x="8467" y="5080"/>
                  <a:pt x="18898" y="7809"/>
                  <a:pt x="25400" y="15240"/>
                </a:cubicBezTo>
                <a:cubicBezTo>
                  <a:pt x="31405" y="22103"/>
                  <a:pt x="31482" y="32484"/>
                  <a:pt x="35560" y="40640"/>
                </a:cubicBezTo>
                <a:cubicBezTo>
                  <a:pt x="38290" y="46101"/>
                  <a:pt x="42990" y="50419"/>
                  <a:pt x="45720" y="55880"/>
                </a:cubicBezTo>
                <a:cubicBezTo>
                  <a:pt x="62363" y="89166"/>
                  <a:pt x="29247" y="55930"/>
                  <a:pt x="71120" y="111760"/>
                </a:cubicBezTo>
                <a:cubicBezTo>
                  <a:pt x="76200" y="118533"/>
                  <a:pt x="81664" y="125035"/>
                  <a:pt x="86360" y="132080"/>
                </a:cubicBezTo>
                <a:cubicBezTo>
                  <a:pt x="91837" y="140295"/>
                  <a:pt x="96367" y="149107"/>
                  <a:pt x="101600" y="157480"/>
                </a:cubicBezTo>
                <a:cubicBezTo>
                  <a:pt x="104836" y="162657"/>
                  <a:pt x="106992" y="168906"/>
                  <a:pt x="111760" y="172720"/>
                </a:cubicBezTo>
                <a:cubicBezTo>
                  <a:pt x="115941" y="176065"/>
                  <a:pt x="121920" y="176107"/>
                  <a:pt x="127000" y="177800"/>
                </a:cubicBezTo>
                <a:cubicBezTo>
                  <a:pt x="133773" y="186267"/>
                  <a:pt x="140117" y="195096"/>
                  <a:pt x="147320" y="203200"/>
                </a:cubicBezTo>
                <a:cubicBezTo>
                  <a:pt x="153684" y="210359"/>
                  <a:pt x="162072" y="215725"/>
                  <a:pt x="167640" y="223520"/>
                </a:cubicBezTo>
                <a:cubicBezTo>
                  <a:pt x="170752" y="227877"/>
                  <a:pt x="170063" y="234111"/>
                  <a:pt x="172720" y="238760"/>
                </a:cubicBezTo>
                <a:cubicBezTo>
                  <a:pt x="176921" y="246111"/>
                  <a:pt x="183604" y="251820"/>
                  <a:pt x="187960" y="259080"/>
                </a:cubicBezTo>
                <a:cubicBezTo>
                  <a:pt x="193804" y="268820"/>
                  <a:pt x="197476" y="279748"/>
                  <a:pt x="203200" y="289560"/>
                </a:cubicBezTo>
                <a:cubicBezTo>
                  <a:pt x="252086" y="373364"/>
                  <a:pt x="198568" y="273094"/>
                  <a:pt x="238760" y="345440"/>
                </a:cubicBezTo>
                <a:cubicBezTo>
                  <a:pt x="242438" y="352060"/>
                  <a:pt x="244719" y="359459"/>
                  <a:pt x="248920" y="365760"/>
                </a:cubicBezTo>
                <a:cubicBezTo>
                  <a:pt x="258142" y="379593"/>
                  <a:pt x="284314" y="405903"/>
                  <a:pt x="289560" y="421640"/>
                </a:cubicBezTo>
                <a:cubicBezTo>
                  <a:pt x="298847" y="449500"/>
                  <a:pt x="289886" y="426290"/>
                  <a:pt x="309880" y="462280"/>
                </a:cubicBezTo>
                <a:cubicBezTo>
                  <a:pt x="313558" y="468900"/>
                  <a:pt x="316283" y="476025"/>
                  <a:pt x="320040" y="482600"/>
                </a:cubicBezTo>
                <a:cubicBezTo>
                  <a:pt x="323069" y="487901"/>
                  <a:pt x="327470" y="492379"/>
                  <a:pt x="330200" y="497840"/>
                </a:cubicBezTo>
                <a:cubicBezTo>
                  <a:pt x="349442" y="536324"/>
                  <a:pt x="328859" y="511739"/>
                  <a:pt x="355600" y="538480"/>
                </a:cubicBezTo>
                <a:cubicBezTo>
                  <a:pt x="358987" y="550333"/>
                  <a:pt x="360247" y="563014"/>
                  <a:pt x="365760" y="574040"/>
                </a:cubicBezTo>
                <a:cubicBezTo>
                  <a:pt x="368973" y="580466"/>
                  <a:pt x="377436" y="583042"/>
                  <a:pt x="381000" y="589280"/>
                </a:cubicBezTo>
                <a:cubicBezTo>
                  <a:pt x="384464" y="595342"/>
                  <a:pt x="382958" y="603355"/>
                  <a:pt x="386080" y="609600"/>
                </a:cubicBezTo>
                <a:cubicBezTo>
                  <a:pt x="389866" y="617173"/>
                  <a:pt x="396833" y="622740"/>
                  <a:pt x="401320" y="629920"/>
                </a:cubicBezTo>
                <a:cubicBezTo>
                  <a:pt x="405334" y="636342"/>
                  <a:pt x="407466" y="643818"/>
                  <a:pt x="411480" y="650240"/>
                </a:cubicBezTo>
                <a:cubicBezTo>
                  <a:pt x="422341" y="667618"/>
                  <a:pt x="428106" y="671946"/>
                  <a:pt x="441960" y="685800"/>
                </a:cubicBezTo>
                <a:cubicBezTo>
                  <a:pt x="468172" y="764436"/>
                  <a:pt x="438129" y="683218"/>
                  <a:pt x="462280" y="731520"/>
                </a:cubicBezTo>
                <a:cubicBezTo>
                  <a:pt x="464675" y="736309"/>
                  <a:pt x="465480" y="741746"/>
                  <a:pt x="467360" y="746760"/>
                </a:cubicBezTo>
                <a:cubicBezTo>
                  <a:pt x="488566" y="803310"/>
                  <a:pt x="466335" y="738604"/>
                  <a:pt x="487680" y="802640"/>
                </a:cubicBezTo>
                <a:cubicBezTo>
                  <a:pt x="489373" y="807720"/>
                  <a:pt x="491710" y="812629"/>
                  <a:pt x="492760" y="817880"/>
                </a:cubicBezTo>
                <a:cubicBezTo>
                  <a:pt x="494453" y="826347"/>
                  <a:pt x="495568" y="834950"/>
                  <a:pt x="497840" y="843280"/>
                </a:cubicBezTo>
                <a:lnTo>
                  <a:pt x="513080" y="889000"/>
                </a:lnTo>
                <a:lnTo>
                  <a:pt x="523240" y="919480"/>
                </a:lnTo>
                <a:lnTo>
                  <a:pt x="528320" y="934720"/>
                </a:lnTo>
                <a:cubicBezTo>
                  <a:pt x="530013" y="948267"/>
                  <a:pt x="531156" y="961894"/>
                  <a:pt x="533400" y="975360"/>
                </a:cubicBezTo>
                <a:cubicBezTo>
                  <a:pt x="535001" y="984968"/>
                  <a:pt x="539936" y="1001257"/>
                  <a:pt x="543560" y="1010920"/>
                </a:cubicBezTo>
                <a:cubicBezTo>
                  <a:pt x="546762" y="1019458"/>
                  <a:pt x="551100" y="1027586"/>
                  <a:pt x="553720" y="1036320"/>
                </a:cubicBezTo>
                <a:cubicBezTo>
                  <a:pt x="556201" y="1044590"/>
                  <a:pt x="556706" y="1053343"/>
                  <a:pt x="558800" y="1061720"/>
                </a:cubicBezTo>
                <a:cubicBezTo>
                  <a:pt x="561790" y="1073680"/>
                  <a:pt x="566136" y="1085280"/>
                  <a:pt x="568960" y="1097280"/>
                </a:cubicBezTo>
                <a:cubicBezTo>
                  <a:pt x="572915" y="1114090"/>
                  <a:pt x="574932" y="1131327"/>
                  <a:pt x="579120" y="1148080"/>
                </a:cubicBezTo>
                <a:cubicBezTo>
                  <a:pt x="580813" y="1154853"/>
                  <a:pt x="581749" y="1161863"/>
                  <a:pt x="584200" y="1168400"/>
                </a:cubicBezTo>
                <a:cubicBezTo>
                  <a:pt x="591173" y="1186995"/>
                  <a:pt x="597613" y="1193057"/>
                  <a:pt x="609600" y="1209040"/>
                </a:cubicBezTo>
                <a:cubicBezTo>
                  <a:pt x="611293" y="1219200"/>
                  <a:pt x="612446" y="1229465"/>
                  <a:pt x="614680" y="1239520"/>
                </a:cubicBezTo>
                <a:cubicBezTo>
                  <a:pt x="615842" y="1244747"/>
                  <a:pt x="618461" y="1249565"/>
                  <a:pt x="619760" y="1254760"/>
                </a:cubicBezTo>
                <a:cubicBezTo>
                  <a:pt x="621854" y="1263137"/>
                  <a:pt x="622746" y="1271783"/>
                  <a:pt x="624840" y="1280160"/>
                </a:cubicBezTo>
                <a:cubicBezTo>
                  <a:pt x="626139" y="1285355"/>
                  <a:pt x="628511" y="1290234"/>
                  <a:pt x="629920" y="1295400"/>
                </a:cubicBezTo>
                <a:cubicBezTo>
                  <a:pt x="633594" y="1308872"/>
                  <a:pt x="635664" y="1322793"/>
                  <a:pt x="640080" y="1336040"/>
                </a:cubicBezTo>
                <a:cubicBezTo>
                  <a:pt x="650775" y="1368126"/>
                  <a:pt x="650240" y="1355810"/>
                  <a:pt x="650240" y="1371600"/>
                </a:cubicBezTo>
              </a:path>
            </a:pathLst>
          </a:cu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Right Brace 34">
            <a:extLst>
              <a:ext uri="{FF2B5EF4-FFF2-40B4-BE49-F238E27FC236}">
                <a16:creationId xmlns:a16="http://schemas.microsoft.com/office/drawing/2014/main" id="{94F57020-ABBD-C12A-5E57-0EDAF8FD21D9}"/>
              </a:ext>
            </a:extLst>
          </p:cNvPr>
          <p:cNvSpPr/>
          <p:nvPr/>
        </p:nvSpPr>
        <p:spPr>
          <a:xfrm rot="5400000">
            <a:off x="10297600" y="1434094"/>
            <a:ext cx="427452" cy="2653425"/>
          </a:xfrm>
          <a:prstGeom prst="rightBrace">
            <a:avLst>
              <a:gd name="adj1" fmla="val 45137"/>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966FFEE-7257-E7C4-34D6-296AF098CB73}"/>
                  </a:ext>
                </a:extLst>
              </p:cNvPr>
              <p:cNvSpPr txBox="1"/>
              <p:nvPr/>
            </p:nvSpPr>
            <p:spPr>
              <a:xfrm>
                <a:off x="9840758" y="3112439"/>
                <a:ext cx="1341136" cy="36933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𝑭</m:t>
                      </m:r>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𝟎</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𝟖𝟗</m:t>
                      </m:r>
                    </m:oMath>
                  </m:oMathPara>
                </a14:m>
                <a:endParaRPr lang="tr-TR" sz="2400" b="1" dirty="0">
                  <a:solidFill>
                    <a:schemeClr val="tx1"/>
                  </a:solidFill>
                </a:endParaRPr>
              </a:p>
            </p:txBody>
          </p:sp>
        </mc:Choice>
        <mc:Fallback xmlns="">
          <p:sp>
            <p:nvSpPr>
              <p:cNvPr id="36" name="TextBox 35">
                <a:extLst>
                  <a:ext uri="{FF2B5EF4-FFF2-40B4-BE49-F238E27FC236}">
                    <a16:creationId xmlns:a16="http://schemas.microsoft.com/office/drawing/2014/main" id="{3966FFEE-7257-E7C4-34D6-296AF098CB73}"/>
                  </a:ext>
                </a:extLst>
              </p:cNvPr>
              <p:cNvSpPr txBox="1">
                <a:spLocks noRot="1" noChangeAspect="1" noMove="1" noResize="1" noEditPoints="1" noAdjustHandles="1" noChangeArrowheads="1" noChangeShapeType="1" noTextEdit="1"/>
              </p:cNvSpPr>
              <p:nvPr/>
            </p:nvSpPr>
            <p:spPr>
              <a:xfrm>
                <a:off x="9840758" y="3112439"/>
                <a:ext cx="1341136" cy="369332"/>
              </a:xfrm>
              <a:prstGeom prst="rect">
                <a:avLst/>
              </a:prstGeom>
              <a:blipFill>
                <a:blip r:embed="rId6"/>
                <a:stretch>
                  <a:fillRect l="-4054" r="-4505" b="-6452"/>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9177CE2-775A-E9ED-0648-148C6F47E3F8}"/>
                  </a:ext>
                </a:extLst>
              </p:cNvPr>
              <p:cNvSpPr txBox="1"/>
              <p:nvPr/>
            </p:nvSpPr>
            <p:spPr>
              <a:xfrm>
                <a:off x="188130" y="5300355"/>
                <a:ext cx="2949654" cy="430887"/>
              </a:xfrm>
              <a:prstGeom prst="rect">
                <a:avLst/>
              </a:prstGeom>
              <a:solidFill>
                <a:schemeClr val="accent2">
                  <a:lumMod val="40000"/>
                  <a:lumOff val="60000"/>
                </a:schemeClr>
              </a:solidFill>
              <a:ln>
                <a:solidFill>
                  <a:schemeClr val="tx1"/>
                </a:solidFill>
              </a:ln>
            </p:spPr>
            <p:txBody>
              <a:bodyPr wrap="none" lIns="0" tIns="0" rIns="0" bIns="0" rtlCol="0">
                <a:spAutoFit/>
              </a:bodyPr>
              <a:lstStyle/>
              <a:p>
                <a:r>
                  <a:rPr lang="tr-TR" sz="2800" b="1" dirty="0">
                    <a:solidFill>
                      <a:schemeClr val="tx1"/>
                    </a:solidFill>
                  </a:rPr>
                  <a:t>Q</a:t>
                </a:r>
                <a14:m>
                  <m:oMath xmlns:m="http://schemas.openxmlformats.org/officeDocument/2006/math">
                    <m:r>
                      <a:rPr lang="tr-TR" sz="2800" b="1" i="1" smtClean="0">
                        <a:solidFill>
                          <a:schemeClr val="tx1"/>
                        </a:solidFill>
                        <a:latin typeface="Cambria Math" panose="02040503050406030204" pitchFamily="18" charset="0"/>
                      </a:rPr>
                      <m:t>=</m:t>
                    </m:r>
                    <m:r>
                      <a:rPr lang="tr-TR" sz="2800" b="1" i="1">
                        <a:solidFill>
                          <a:schemeClr val="tx1"/>
                        </a:solidFill>
                        <a:latin typeface="Cambria Math" panose="02040503050406030204" pitchFamily="18" charset="0"/>
                      </a:rPr>
                      <m:t>𝑼</m:t>
                    </m:r>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𝑨</m:t>
                    </m:r>
                    <m:r>
                      <a:rPr lang="tr-TR" sz="2800" b="1" i="1">
                        <a:latin typeface="Cambria Math" panose="02040503050406030204" pitchFamily="18" charset="0"/>
                        <a:ea typeface="Cambria Math" panose="02040503050406030204" pitchFamily="18" charset="0"/>
                      </a:rPr>
                      <m:t>∙</m:t>
                    </m:r>
                    <m:r>
                      <a:rPr lang="tr-TR" sz="2800" b="1" i="1" smtClean="0">
                        <a:solidFill>
                          <a:srgbClr val="FF0000"/>
                        </a:solidFill>
                        <a:latin typeface="Cambria Math" panose="02040503050406030204" pitchFamily="18" charset="0"/>
                        <a:ea typeface="Cambria Math" panose="02040503050406030204" pitchFamily="18" charset="0"/>
                      </a:rPr>
                      <m:t>𝑭</m:t>
                    </m:r>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smtClean="0">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𝑻</m:t>
                        </m:r>
                      </m:e>
                      <m:sub>
                        <m:r>
                          <a:rPr lang="tr-TR" sz="2800" b="1" i="1" smtClean="0">
                            <a:solidFill>
                              <a:schemeClr val="tx1"/>
                            </a:solidFill>
                            <a:latin typeface="Cambria Math" panose="02040503050406030204" pitchFamily="18" charset="0"/>
                            <a:ea typeface="Cambria Math" panose="02040503050406030204" pitchFamily="18" charset="0"/>
                          </a:rPr>
                          <m:t>𝒍𝒎</m:t>
                        </m:r>
                      </m:sub>
                    </m:sSub>
                  </m:oMath>
                </a14:m>
                <a:endParaRPr lang="tr-TR" sz="2800" b="1" dirty="0">
                  <a:solidFill>
                    <a:schemeClr val="tx1"/>
                  </a:solidFill>
                </a:endParaRPr>
              </a:p>
            </p:txBody>
          </p:sp>
        </mc:Choice>
        <mc:Fallback xmlns="">
          <p:sp>
            <p:nvSpPr>
              <p:cNvPr id="37" name="TextBox 36">
                <a:extLst>
                  <a:ext uri="{FF2B5EF4-FFF2-40B4-BE49-F238E27FC236}">
                    <a16:creationId xmlns:a16="http://schemas.microsoft.com/office/drawing/2014/main" id="{19177CE2-775A-E9ED-0648-148C6F47E3F8}"/>
                  </a:ext>
                </a:extLst>
              </p:cNvPr>
              <p:cNvSpPr txBox="1">
                <a:spLocks noRot="1" noChangeAspect="1" noMove="1" noResize="1" noEditPoints="1" noAdjustHandles="1" noChangeArrowheads="1" noChangeShapeType="1" noTextEdit="1"/>
              </p:cNvSpPr>
              <p:nvPr/>
            </p:nvSpPr>
            <p:spPr>
              <a:xfrm>
                <a:off x="188130" y="5300355"/>
                <a:ext cx="2949654" cy="430887"/>
              </a:xfrm>
              <a:prstGeom prst="rect">
                <a:avLst/>
              </a:prstGeom>
              <a:blipFill>
                <a:blip r:embed="rId7"/>
                <a:stretch>
                  <a:fillRect l="-7202" t="-23288" b="-46575"/>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A459A98-A9DD-9D63-D58C-7F2FC072996C}"/>
                  </a:ext>
                </a:extLst>
              </p:cNvPr>
              <p:cNvSpPr txBox="1"/>
              <p:nvPr/>
            </p:nvSpPr>
            <p:spPr>
              <a:xfrm>
                <a:off x="188130" y="5869181"/>
                <a:ext cx="2678297" cy="881973"/>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𝑨</m:t>
                      </m:r>
                      <m:r>
                        <a:rPr lang="tr-TR" sz="2800" b="1" i="1" smtClean="0">
                          <a:latin typeface="Cambria Math" panose="02040503050406030204" pitchFamily="18" charset="0"/>
                          <a:ea typeface="Cambria Math" panose="02040503050406030204" pitchFamily="18" charset="0"/>
                        </a:rPr>
                        <m:t> =</m:t>
                      </m:r>
                      <m:f>
                        <m:fPr>
                          <m:ctrlPr>
                            <a:rPr lang="tr-TR" sz="2800" b="1" i="1" smtClean="0">
                              <a:solidFill>
                                <a:schemeClr val="tx1"/>
                              </a:solidFill>
                              <a:latin typeface="Cambria Math" panose="02040503050406030204" pitchFamily="18" charset="0"/>
                            </a:rPr>
                          </m:ctrlPr>
                        </m:fPr>
                        <m:num>
                          <m:r>
                            <a:rPr lang="tr-TR" sz="2800" b="1" i="1" smtClean="0">
                              <a:solidFill>
                                <a:schemeClr val="tx1"/>
                              </a:solidFill>
                              <a:latin typeface="Cambria Math" panose="02040503050406030204" pitchFamily="18" charset="0"/>
                            </a:rPr>
                            <m:t>𝑸</m:t>
                          </m:r>
                        </m:num>
                        <m:den>
                          <m:r>
                            <a:rPr lang="tr-TR" sz="2800" b="1" i="1">
                              <a:latin typeface="Cambria Math" panose="02040503050406030204" pitchFamily="18" charset="0"/>
                            </a:rPr>
                            <m:t>𝑼</m:t>
                          </m:r>
                          <m:r>
                            <a:rPr lang="tr-TR" sz="2800" b="1" i="1">
                              <a:latin typeface="Cambria Math" panose="02040503050406030204" pitchFamily="18" charset="0"/>
                              <a:ea typeface="Cambria Math" panose="02040503050406030204" pitchFamily="18" charset="0"/>
                            </a:rPr>
                            <m:t>∙</m:t>
                          </m:r>
                          <m:r>
                            <a:rPr lang="tr-TR" sz="2800" b="1" i="1">
                              <a:solidFill>
                                <a:srgbClr val="FF0000"/>
                              </a:solidFill>
                              <a:latin typeface="Cambria Math" panose="02040503050406030204" pitchFamily="18" charset="0"/>
                              <a:ea typeface="Cambria Math" panose="02040503050406030204" pitchFamily="18" charset="0"/>
                            </a:rPr>
                            <m:t>𝑭</m:t>
                          </m:r>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𝒍𝒎</m:t>
                              </m:r>
                            </m:sub>
                          </m:sSub>
                        </m:den>
                      </m:f>
                    </m:oMath>
                  </m:oMathPara>
                </a14:m>
                <a:endParaRPr lang="tr-TR" sz="2800" b="1" dirty="0">
                  <a:solidFill>
                    <a:schemeClr val="tx1"/>
                  </a:solidFill>
                </a:endParaRPr>
              </a:p>
            </p:txBody>
          </p:sp>
        </mc:Choice>
        <mc:Fallback xmlns="">
          <p:sp>
            <p:nvSpPr>
              <p:cNvPr id="38" name="TextBox 37">
                <a:extLst>
                  <a:ext uri="{FF2B5EF4-FFF2-40B4-BE49-F238E27FC236}">
                    <a16:creationId xmlns:a16="http://schemas.microsoft.com/office/drawing/2014/main" id="{BA459A98-A9DD-9D63-D58C-7F2FC072996C}"/>
                  </a:ext>
                </a:extLst>
              </p:cNvPr>
              <p:cNvSpPr txBox="1">
                <a:spLocks noRot="1" noChangeAspect="1" noMove="1" noResize="1" noEditPoints="1" noAdjustHandles="1" noChangeArrowheads="1" noChangeShapeType="1" noTextEdit="1"/>
              </p:cNvSpPr>
              <p:nvPr/>
            </p:nvSpPr>
            <p:spPr>
              <a:xfrm>
                <a:off x="188130" y="5869181"/>
                <a:ext cx="2678297" cy="881973"/>
              </a:xfrm>
              <a:prstGeom prst="rect">
                <a:avLst/>
              </a:prstGeom>
              <a:blipFill>
                <a:blip r:embed="rId8"/>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A3C3A1E-7C4E-DC34-833E-F2A9EC6CC035}"/>
                  </a:ext>
                </a:extLst>
              </p:cNvPr>
              <p:cNvSpPr txBox="1"/>
              <p:nvPr/>
            </p:nvSpPr>
            <p:spPr>
              <a:xfrm>
                <a:off x="3716587" y="5917665"/>
                <a:ext cx="3245825" cy="80964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𝑨</m:t>
                      </m:r>
                      <m:r>
                        <a:rPr lang="tr-TR" sz="2800" b="1" i="1" smtClean="0">
                          <a:latin typeface="Cambria Math" panose="02040503050406030204" pitchFamily="18" charset="0"/>
                          <a:ea typeface="Cambria Math" panose="02040503050406030204" pitchFamily="18" charset="0"/>
                        </a:rPr>
                        <m:t> =</m:t>
                      </m:r>
                      <m:f>
                        <m:fPr>
                          <m:ctrlPr>
                            <a:rPr lang="tr-TR" sz="2800" b="1" i="1" smtClean="0">
                              <a:solidFill>
                                <a:schemeClr val="tx1"/>
                              </a:solidFill>
                              <a:latin typeface="Cambria Math" panose="02040503050406030204" pitchFamily="18" charset="0"/>
                            </a:rPr>
                          </m:ctrlPr>
                        </m:fPr>
                        <m:num>
                          <m:r>
                            <a:rPr lang="tr-TR" sz="2800" b="1" i="1" smtClean="0">
                              <a:solidFill>
                                <a:schemeClr val="tx1"/>
                              </a:solidFill>
                              <a:latin typeface="Cambria Math" panose="02040503050406030204" pitchFamily="18" charset="0"/>
                            </a:rPr>
                            <m:t>𝟔𝟑𝟑𝟔𝟕𝟗</m:t>
                          </m:r>
                        </m:num>
                        <m:den>
                          <m:r>
                            <a:rPr lang="tr-TR" sz="2800" b="1" i="1" smtClean="0">
                              <a:latin typeface="Cambria Math" panose="02040503050406030204" pitchFamily="18" charset="0"/>
                            </a:rPr>
                            <m:t>𝟓𝟔𝟖</m:t>
                          </m:r>
                          <m:r>
                            <a:rPr lang="tr-TR" sz="2800" b="1" i="1">
                              <a:latin typeface="Cambria Math" panose="02040503050406030204" pitchFamily="18" charset="0"/>
                              <a:ea typeface="Cambria Math" panose="02040503050406030204" pitchFamily="18" charset="0"/>
                            </a:rPr>
                            <m:t>∙</m:t>
                          </m:r>
                          <m:r>
                            <a:rPr lang="tr-TR" sz="2800" b="1" i="1" smtClean="0">
                              <a:solidFill>
                                <a:srgbClr val="FF0000"/>
                              </a:solidFill>
                              <a:latin typeface="Cambria Math" panose="02040503050406030204" pitchFamily="18" charset="0"/>
                              <a:ea typeface="Cambria Math" panose="02040503050406030204" pitchFamily="18" charset="0"/>
                            </a:rPr>
                            <m:t>𝟎</m:t>
                          </m:r>
                          <m:r>
                            <a:rPr lang="tr-TR" sz="2800" b="1" i="1" smtClean="0">
                              <a:solidFill>
                                <a:srgbClr val="FF0000"/>
                              </a:solidFill>
                              <a:latin typeface="Cambria Math" panose="02040503050406030204" pitchFamily="18" charset="0"/>
                              <a:ea typeface="Cambria Math" panose="02040503050406030204" pitchFamily="18" charset="0"/>
                            </a:rPr>
                            <m:t>.</m:t>
                          </m:r>
                          <m:r>
                            <a:rPr lang="tr-TR" sz="2800" b="1" i="1" smtClean="0">
                              <a:solidFill>
                                <a:srgbClr val="FF0000"/>
                              </a:solidFill>
                              <a:latin typeface="Cambria Math" panose="02040503050406030204" pitchFamily="18" charset="0"/>
                              <a:ea typeface="Cambria Math" panose="02040503050406030204" pitchFamily="18" charset="0"/>
                            </a:rPr>
                            <m:t>𝟖𝟗</m:t>
                          </m:r>
                          <m:r>
                            <a:rPr lang="tr-TR" sz="2800" b="1" i="1">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rPr>
                            <m:t>𝟑𝟐</m:t>
                          </m:r>
                        </m:den>
                      </m:f>
                    </m:oMath>
                  </m:oMathPara>
                </a14:m>
                <a:endParaRPr lang="tr-TR" sz="2800" b="1" dirty="0">
                  <a:solidFill>
                    <a:schemeClr val="tx1"/>
                  </a:solidFill>
                </a:endParaRPr>
              </a:p>
            </p:txBody>
          </p:sp>
        </mc:Choice>
        <mc:Fallback xmlns="">
          <p:sp>
            <p:nvSpPr>
              <p:cNvPr id="39" name="TextBox 38">
                <a:extLst>
                  <a:ext uri="{FF2B5EF4-FFF2-40B4-BE49-F238E27FC236}">
                    <a16:creationId xmlns:a16="http://schemas.microsoft.com/office/drawing/2014/main" id="{DA3C3A1E-7C4E-DC34-833E-F2A9EC6CC035}"/>
                  </a:ext>
                </a:extLst>
              </p:cNvPr>
              <p:cNvSpPr txBox="1">
                <a:spLocks noRot="1" noChangeAspect="1" noMove="1" noResize="1" noEditPoints="1" noAdjustHandles="1" noChangeArrowheads="1" noChangeShapeType="1" noTextEdit="1"/>
              </p:cNvSpPr>
              <p:nvPr/>
            </p:nvSpPr>
            <p:spPr>
              <a:xfrm>
                <a:off x="3716587" y="5917665"/>
                <a:ext cx="3245825" cy="809645"/>
              </a:xfrm>
              <a:prstGeom prst="rect">
                <a:avLst/>
              </a:prstGeom>
              <a:blipFill>
                <a:blip r:embed="rId9"/>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3B6311C-26A4-E77A-67AA-FBDD99BB62B9}"/>
                  </a:ext>
                </a:extLst>
              </p:cNvPr>
              <p:cNvSpPr txBox="1"/>
              <p:nvPr/>
            </p:nvSpPr>
            <p:spPr>
              <a:xfrm>
                <a:off x="9643681" y="3811312"/>
                <a:ext cx="1771767" cy="38555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m:t>
                          </m:r>
                          <m:r>
                            <a:rPr lang="tr-TR" sz="2400" b="1" i="1">
                              <a:solidFill>
                                <a:schemeClr val="tx1"/>
                              </a:solidFill>
                              <a:latin typeface="Cambria Math" panose="02040503050406030204" pitchFamily="18" charset="0"/>
                              <a:ea typeface="Cambria Math" panose="02040503050406030204" pitchFamily="18" charset="0"/>
                            </a:rPr>
                            <m:t>𝑻</m:t>
                          </m:r>
                        </m:e>
                        <m:sub>
                          <m:r>
                            <a:rPr lang="tr-TR" sz="2400" b="1" i="1">
                              <a:solidFill>
                                <a:schemeClr val="tx1"/>
                              </a:solidFill>
                              <a:latin typeface="Cambria Math" panose="02040503050406030204" pitchFamily="18" charset="0"/>
                              <a:ea typeface="Cambria Math" panose="02040503050406030204" pitchFamily="18" charset="0"/>
                            </a:rPr>
                            <m:t>𝒍𝒎</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𝑪𝑭</m:t>
                          </m:r>
                        </m:sub>
                      </m:sSub>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𝟑𝟐</m:t>
                      </m:r>
                    </m:oMath>
                  </m:oMathPara>
                </a14:m>
                <a:endParaRPr lang="tr-TR" sz="2400" b="1" dirty="0">
                  <a:solidFill>
                    <a:schemeClr val="tx1"/>
                  </a:solidFill>
                </a:endParaRPr>
              </a:p>
            </p:txBody>
          </p:sp>
        </mc:Choice>
        <mc:Fallback xmlns="">
          <p:sp>
            <p:nvSpPr>
              <p:cNvPr id="40" name="TextBox 39">
                <a:extLst>
                  <a:ext uri="{FF2B5EF4-FFF2-40B4-BE49-F238E27FC236}">
                    <a16:creationId xmlns:a16="http://schemas.microsoft.com/office/drawing/2014/main" id="{63B6311C-26A4-E77A-67AA-FBDD99BB62B9}"/>
                  </a:ext>
                </a:extLst>
              </p:cNvPr>
              <p:cNvSpPr txBox="1">
                <a:spLocks noRot="1" noChangeAspect="1" noMove="1" noResize="1" noEditPoints="1" noAdjustHandles="1" noChangeArrowheads="1" noChangeShapeType="1" noTextEdit="1"/>
              </p:cNvSpPr>
              <p:nvPr/>
            </p:nvSpPr>
            <p:spPr>
              <a:xfrm>
                <a:off x="9643681" y="3811312"/>
                <a:ext cx="1771767" cy="385555"/>
              </a:xfrm>
              <a:prstGeom prst="rect">
                <a:avLst/>
              </a:prstGeom>
              <a:blipFill>
                <a:blip r:embed="rId10"/>
                <a:stretch>
                  <a:fillRect l="-3072" r="-2730" b="-12308"/>
                </a:stretch>
              </a:blipFill>
              <a:ln>
                <a:solidFill>
                  <a:schemeClr val="tx1"/>
                </a:solidFill>
              </a:ln>
            </p:spPr>
            <p:txBody>
              <a:bodyPr/>
              <a:lstStyle/>
              <a:p>
                <a:r>
                  <a:rPr lang="tr-TR">
                    <a:noFill/>
                  </a:rPr>
                  <a:t> </a:t>
                </a:r>
              </a:p>
            </p:txBody>
          </p:sp>
        </mc:Fallback>
      </mc:AlternateContent>
      <p:cxnSp>
        <p:nvCxnSpPr>
          <p:cNvPr id="42" name="Straight Arrow Connector 41">
            <a:extLst>
              <a:ext uri="{FF2B5EF4-FFF2-40B4-BE49-F238E27FC236}">
                <a16:creationId xmlns:a16="http://schemas.microsoft.com/office/drawing/2014/main" id="{505E67BE-2F9A-211F-1225-F6E2A44F727E}"/>
              </a:ext>
            </a:extLst>
          </p:cNvPr>
          <p:cNvCxnSpPr/>
          <p:nvPr/>
        </p:nvCxnSpPr>
        <p:spPr>
          <a:xfrm>
            <a:off x="10511326" y="4196867"/>
            <a:ext cx="0" cy="363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F8C218F-4CD5-626D-1021-6313D9E22FED}"/>
              </a:ext>
            </a:extLst>
          </p:cNvPr>
          <p:cNvSpPr txBox="1"/>
          <p:nvPr/>
        </p:nvSpPr>
        <p:spPr>
          <a:xfrm>
            <a:off x="9154533" y="4465382"/>
            <a:ext cx="3293302" cy="707886"/>
          </a:xfrm>
          <a:prstGeom prst="rect">
            <a:avLst/>
          </a:prstGeom>
          <a:noFill/>
        </p:spPr>
        <p:txBody>
          <a:bodyPr wrap="square">
            <a:spAutoFit/>
          </a:bodyPr>
          <a:lstStyle/>
          <a:p>
            <a:r>
              <a:rPr lang="tr-TR" sz="2000" b="1" i="1" dirty="0"/>
              <a:t>It was calculated in Example-1 for counterflow</a:t>
            </a:r>
            <a:endParaRPr lang="tr-TR" sz="2000" i="1" dirty="0"/>
          </a:p>
        </p:txBody>
      </p:sp>
      <p:sp>
        <p:nvSpPr>
          <p:cNvPr id="44" name="Arrow: Right 43">
            <a:extLst>
              <a:ext uri="{FF2B5EF4-FFF2-40B4-BE49-F238E27FC236}">
                <a16:creationId xmlns:a16="http://schemas.microsoft.com/office/drawing/2014/main" id="{B502FAA3-F8B3-0D98-1981-D8D4577FFEFF}"/>
              </a:ext>
            </a:extLst>
          </p:cNvPr>
          <p:cNvSpPr/>
          <p:nvPr/>
        </p:nvSpPr>
        <p:spPr>
          <a:xfrm>
            <a:off x="3065365" y="6145005"/>
            <a:ext cx="452284" cy="3303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Arrow: Right 44">
            <a:extLst>
              <a:ext uri="{FF2B5EF4-FFF2-40B4-BE49-F238E27FC236}">
                <a16:creationId xmlns:a16="http://schemas.microsoft.com/office/drawing/2014/main" id="{C03DA194-20A6-12A0-78A8-AE63634D8378}"/>
              </a:ext>
            </a:extLst>
          </p:cNvPr>
          <p:cNvSpPr/>
          <p:nvPr/>
        </p:nvSpPr>
        <p:spPr>
          <a:xfrm>
            <a:off x="7198719" y="6172359"/>
            <a:ext cx="452284" cy="3303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EA16EF2A-F121-B37C-55BD-EE0DB11541B6}"/>
                  </a:ext>
                </a:extLst>
              </p:cNvPr>
              <p:cNvSpPr txBox="1"/>
              <p:nvPr/>
            </p:nvSpPr>
            <p:spPr>
              <a:xfrm>
                <a:off x="7929774" y="6089850"/>
                <a:ext cx="2449517" cy="440633"/>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𝑨</m:t>
                      </m:r>
                      <m:r>
                        <a:rPr lang="tr-TR" sz="2800" b="1" i="1" smtClean="0">
                          <a:latin typeface="Cambria Math" panose="02040503050406030204" pitchFamily="18" charset="0"/>
                          <a:ea typeface="Cambria Math" panose="02040503050406030204" pitchFamily="18" charset="0"/>
                        </a:rPr>
                        <m:t> =</m:t>
                      </m:r>
                      <m:r>
                        <a:rPr lang="tr-TR" sz="2800" b="1" i="1" smtClean="0">
                          <a:solidFill>
                            <a:schemeClr val="tx1"/>
                          </a:solidFill>
                          <a:latin typeface="Cambria Math" panose="02040503050406030204" pitchFamily="18" charset="0"/>
                        </a:rPr>
                        <m:t>𝟑𝟗</m:t>
                      </m:r>
                      <m:r>
                        <a:rPr lang="tr-TR" sz="2800" b="1" i="1" smtClean="0">
                          <a:solidFill>
                            <a:schemeClr val="tx1"/>
                          </a:solidFill>
                          <a:latin typeface="Cambria Math" panose="02040503050406030204" pitchFamily="18" charset="0"/>
                        </a:rPr>
                        <m:t>.</m:t>
                      </m:r>
                      <m:r>
                        <a:rPr lang="tr-TR" sz="2800" b="1" i="1" smtClean="0">
                          <a:solidFill>
                            <a:schemeClr val="tx1"/>
                          </a:solidFill>
                          <a:latin typeface="Cambria Math" panose="02040503050406030204" pitchFamily="18" charset="0"/>
                        </a:rPr>
                        <m:t>𝟏𝟕</m:t>
                      </m:r>
                      <m:r>
                        <a:rPr lang="tr-TR" sz="2800" b="1" i="1" smtClean="0">
                          <a:solidFill>
                            <a:schemeClr val="tx1"/>
                          </a:solidFill>
                          <a:latin typeface="Cambria Math" panose="02040503050406030204" pitchFamily="18" charset="0"/>
                        </a:rPr>
                        <m:t> </m:t>
                      </m:r>
                      <m:sSup>
                        <m:sSupPr>
                          <m:ctrlPr>
                            <a:rPr lang="tr-TR" sz="2800" b="1" i="1" smtClean="0">
                              <a:solidFill>
                                <a:schemeClr val="tx1"/>
                              </a:solidFill>
                              <a:latin typeface="Cambria Math" panose="02040503050406030204" pitchFamily="18" charset="0"/>
                            </a:rPr>
                          </m:ctrlPr>
                        </m:sSupPr>
                        <m:e>
                          <m:r>
                            <a:rPr lang="tr-TR" sz="2800" b="1" i="1" smtClean="0">
                              <a:solidFill>
                                <a:schemeClr val="tx1"/>
                              </a:solidFill>
                              <a:latin typeface="Cambria Math" panose="02040503050406030204" pitchFamily="18" charset="0"/>
                            </a:rPr>
                            <m:t>𝒎</m:t>
                          </m:r>
                        </m:e>
                        <m:sup>
                          <m:r>
                            <a:rPr lang="tr-TR" sz="2800" b="1" i="1" smtClean="0">
                              <a:solidFill>
                                <a:schemeClr val="tx1"/>
                              </a:solidFill>
                              <a:latin typeface="Cambria Math" panose="02040503050406030204" pitchFamily="18" charset="0"/>
                            </a:rPr>
                            <m:t>𝟐</m:t>
                          </m:r>
                        </m:sup>
                      </m:sSup>
                    </m:oMath>
                  </m:oMathPara>
                </a14:m>
                <a:endParaRPr lang="tr-TR" sz="2800" b="1" dirty="0">
                  <a:solidFill>
                    <a:schemeClr val="tx1"/>
                  </a:solidFill>
                </a:endParaRPr>
              </a:p>
            </p:txBody>
          </p:sp>
        </mc:Choice>
        <mc:Fallback xmlns="">
          <p:sp>
            <p:nvSpPr>
              <p:cNvPr id="46" name="TextBox 45">
                <a:extLst>
                  <a:ext uri="{FF2B5EF4-FFF2-40B4-BE49-F238E27FC236}">
                    <a16:creationId xmlns:a16="http://schemas.microsoft.com/office/drawing/2014/main" id="{EA16EF2A-F121-B37C-55BD-EE0DB11541B6}"/>
                  </a:ext>
                </a:extLst>
              </p:cNvPr>
              <p:cNvSpPr txBox="1">
                <a:spLocks noRot="1" noChangeAspect="1" noMove="1" noResize="1" noEditPoints="1" noAdjustHandles="1" noChangeArrowheads="1" noChangeShapeType="1" noTextEdit="1"/>
              </p:cNvSpPr>
              <p:nvPr/>
            </p:nvSpPr>
            <p:spPr>
              <a:xfrm>
                <a:off x="7929774" y="6089850"/>
                <a:ext cx="2449517" cy="440633"/>
              </a:xfrm>
              <a:prstGeom prst="rect">
                <a:avLst/>
              </a:prstGeom>
              <a:blipFill>
                <a:blip r:embed="rId11"/>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2611817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EXAMPLE-3</a:t>
            </a:r>
          </a:p>
        </p:txBody>
      </p:sp>
      <p:sp>
        <p:nvSpPr>
          <p:cNvPr id="2" name="TextBox 1">
            <a:extLst>
              <a:ext uri="{FF2B5EF4-FFF2-40B4-BE49-F238E27FC236}">
                <a16:creationId xmlns:a16="http://schemas.microsoft.com/office/drawing/2014/main" id="{0563A157-E8E2-2D7B-B143-48EB9714D14D}"/>
              </a:ext>
            </a:extLst>
          </p:cNvPr>
          <p:cNvSpPr txBox="1"/>
          <p:nvPr/>
        </p:nvSpPr>
        <p:spPr>
          <a:xfrm>
            <a:off x="137652" y="1002116"/>
            <a:ext cx="11679750" cy="2269660"/>
          </a:xfrm>
          <a:prstGeom prst="rect">
            <a:avLst/>
          </a:prstGeom>
          <a:noFill/>
        </p:spPr>
        <p:txBody>
          <a:bodyPr wrap="square">
            <a:spAutoFit/>
          </a:bodyPr>
          <a:lstStyle/>
          <a:p>
            <a:pPr algn="just">
              <a:lnSpc>
                <a:spcPct val="120000"/>
              </a:lnSpc>
            </a:pPr>
            <a:r>
              <a:rPr lang="tr-TR" sz="2400" b="1" dirty="0"/>
              <a:t>A heat exchanger with </a:t>
            </a:r>
            <a:r>
              <a:rPr lang="tr-TR" sz="2400" b="1" dirty="0">
                <a:solidFill>
                  <a:srgbClr val="FF0000"/>
                </a:solidFill>
              </a:rPr>
              <a:t>two-shell passes and four-tube passes </a:t>
            </a:r>
            <a:r>
              <a:rPr lang="tr-TR" sz="2400" b="1" dirty="0"/>
              <a:t>is used to heat water with hot exhaust gas. </a:t>
            </a:r>
            <a:r>
              <a:rPr lang="tr-TR" sz="2400" b="1" dirty="0">
                <a:solidFill>
                  <a:srgbClr val="0000FF"/>
                </a:solidFill>
              </a:rPr>
              <a:t>Water</a:t>
            </a:r>
            <a:r>
              <a:rPr lang="tr-TR" sz="2400" b="1" dirty="0"/>
              <a:t> enters the tubes at 50°C and leaves 125°C with a flow rate of </a:t>
            </a:r>
            <a:r>
              <a:rPr lang="tr-TR" sz="2400" b="1" dirty="0">
                <a:solidFill>
                  <a:srgbClr val="0000FF"/>
                </a:solidFill>
              </a:rPr>
              <a:t>10 kg/s (c</a:t>
            </a:r>
            <a:r>
              <a:rPr lang="tr-TR" sz="2400" b="1" baseline="-25000" dirty="0">
                <a:solidFill>
                  <a:srgbClr val="0000FF"/>
                </a:solidFill>
              </a:rPr>
              <a:t>p</a:t>
            </a:r>
            <a:r>
              <a:rPr lang="tr-TR" sz="2400" b="1" dirty="0">
                <a:solidFill>
                  <a:srgbClr val="0000FF"/>
                </a:solidFill>
              </a:rPr>
              <a:t>=4203 J/kg-K)</a:t>
            </a:r>
            <a:r>
              <a:rPr lang="tr-TR" sz="2400" b="1" dirty="0"/>
              <a:t>, while the </a:t>
            </a:r>
            <a:r>
              <a:rPr lang="tr-TR" sz="2400" b="1" dirty="0">
                <a:solidFill>
                  <a:srgbClr val="FF0066"/>
                </a:solidFill>
              </a:rPr>
              <a:t>hot exhaust gas </a:t>
            </a:r>
            <a:r>
              <a:rPr lang="tr-TR" sz="2400" b="1" dirty="0"/>
              <a:t>enters the shell side at </a:t>
            </a:r>
            <a:r>
              <a:rPr lang="tr-TR" sz="2400" b="1" dirty="0">
                <a:solidFill>
                  <a:srgbClr val="FF0066"/>
                </a:solidFill>
              </a:rPr>
              <a:t>300°C</a:t>
            </a:r>
            <a:r>
              <a:rPr lang="tr-TR" sz="2400" b="1" dirty="0"/>
              <a:t> and leaves at </a:t>
            </a:r>
            <a:r>
              <a:rPr lang="tr-TR" sz="2400" b="1" dirty="0">
                <a:solidFill>
                  <a:srgbClr val="FF0066"/>
                </a:solidFill>
              </a:rPr>
              <a:t>125°C</a:t>
            </a:r>
            <a:r>
              <a:rPr lang="tr-TR" sz="2400" b="1" dirty="0"/>
              <a:t>. The total heat transfer surface is </a:t>
            </a:r>
            <a:r>
              <a:rPr lang="tr-TR" sz="2400" b="1" dirty="0">
                <a:solidFill>
                  <a:srgbClr val="FF6600"/>
                </a:solidFill>
              </a:rPr>
              <a:t>800 m</a:t>
            </a:r>
            <a:r>
              <a:rPr lang="tr-TR" sz="2400" b="1" baseline="30000" dirty="0">
                <a:solidFill>
                  <a:srgbClr val="FF6600"/>
                </a:solidFill>
              </a:rPr>
              <a:t>2</a:t>
            </a:r>
            <a:r>
              <a:rPr lang="tr-TR" sz="2400" b="1" dirty="0"/>
              <a:t>. Calculate the </a:t>
            </a:r>
            <a:r>
              <a:rPr lang="tr-TR" sz="2400" b="1" i="1" dirty="0"/>
              <a:t>overall heat transfer coefficient</a:t>
            </a:r>
            <a:r>
              <a:rPr lang="tr-TR" sz="2400" b="1" dirty="0"/>
              <a:t>.</a:t>
            </a:r>
          </a:p>
        </p:txBody>
      </p:sp>
      <p:sp>
        <p:nvSpPr>
          <p:cNvPr id="17" name="TextBox 16">
            <a:extLst>
              <a:ext uri="{FF2B5EF4-FFF2-40B4-BE49-F238E27FC236}">
                <a16:creationId xmlns:a16="http://schemas.microsoft.com/office/drawing/2014/main" id="{1E2A9852-6EBF-AB70-B7BF-DCBAA65666B2}"/>
              </a:ext>
            </a:extLst>
          </p:cNvPr>
          <p:cNvSpPr txBox="1"/>
          <p:nvPr/>
        </p:nvSpPr>
        <p:spPr>
          <a:xfrm>
            <a:off x="712095" y="3228294"/>
            <a:ext cx="3539612" cy="461665"/>
          </a:xfrm>
          <a:prstGeom prst="rect">
            <a:avLst/>
          </a:prstGeom>
          <a:noFill/>
        </p:spPr>
        <p:txBody>
          <a:bodyPr wrap="square" rtlCol="0">
            <a:spAutoFit/>
          </a:bodyPr>
          <a:lstStyle/>
          <a:p>
            <a:r>
              <a:rPr lang="tr-TR" sz="2400" b="1" u="sng" dirty="0"/>
              <a:t>Cold Stream (water)</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94BF8FA-07EE-594F-8333-9756935C50DC}"/>
                  </a:ext>
                </a:extLst>
              </p:cNvPr>
              <p:cNvSpPr txBox="1"/>
              <p:nvPr/>
            </p:nvSpPr>
            <p:spPr>
              <a:xfrm>
                <a:off x="5529397" y="3863335"/>
                <a:ext cx="1866858"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𝟏</m:t>
                          </m:r>
                        </m:sub>
                      </m:sSub>
                      <m:r>
                        <a:rPr lang="tr-TR" sz="2400" b="1" i="1" smtClean="0">
                          <a:latin typeface="Cambria Math" panose="02040503050406030204" pitchFamily="18" charset="0"/>
                        </a:rPr>
                        <m:t>=</m:t>
                      </m:r>
                      <m:r>
                        <a:rPr lang="tr-TR" sz="2400" b="1" i="1" smtClean="0">
                          <a:latin typeface="Cambria Math" panose="02040503050406030204" pitchFamily="18" charset="0"/>
                        </a:rPr>
                        <m:t>𝟑𝟎𝟎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19" name="TextBox 18">
                <a:extLst>
                  <a:ext uri="{FF2B5EF4-FFF2-40B4-BE49-F238E27FC236}">
                    <a16:creationId xmlns:a16="http://schemas.microsoft.com/office/drawing/2014/main" id="{E94BF8FA-07EE-594F-8333-9756935C50DC}"/>
                  </a:ext>
                </a:extLst>
              </p:cNvPr>
              <p:cNvSpPr txBox="1">
                <a:spLocks noRot="1" noChangeAspect="1" noMove="1" noResize="1" noEditPoints="1" noAdjustHandles="1" noChangeArrowheads="1" noChangeShapeType="1" noTextEdit="1"/>
              </p:cNvSpPr>
              <p:nvPr/>
            </p:nvSpPr>
            <p:spPr>
              <a:xfrm>
                <a:off x="5529397" y="3863335"/>
                <a:ext cx="1866858" cy="385555"/>
              </a:xfrm>
              <a:prstGeom prst="rect">
                <a:avLst/>
              </a:prstGeom>
              <a:blipFill>
                <a:blip r:embed="rId3"/>
                <a:stretch>
                  <a:fillRect l="-2597" r="-3247"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A79908D-A87D-87E2-E439-7D6D9231BE60}"/>
                  </a:ext>
                </a:extLst>
              </p:cNvPr>
              <p:cNvSpPr txBox="1"/>
              <p:nvPr/>
            </p:nvSpPr>
            <p:spPr>
              <a:xfrm>
                <a:off x="5529397" y="4600981"/>
                <a:ext cx="1866858"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𝟐</m:t>
                          </m:r>
                        </m:sub>
                      </m:sSub>
                      <m:r>
                        <a:rPr lang="tr-TR" sz="2400" b="1" i="1" smtClean="0">
                          <a:latin typeface="Cambria Math" panose="02040503050406030204" pitchFamily="18" charset="0"/>
                        </a:rPr>
                        <m:t>=</m:t>
                      </m:r>
                      <m:r>
                        <a:rPr lang="tr-TR" sz="2400" b="1" i="1" smtClean="0">
                          <a:latin typeface="Cambria Math" panose="02040503050406030204" pitchFamily="18" charset="0"/>
                        </a:rPr>
                        <m:t>𝟏𝟐𝟓</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20" name="TextBox 19">
                <a:extLst>
                  <a:ext uri="{FF2B5EF4-FFF2-40B4-BE49-F238E27FC236}">
                    <a16:creationId xmlns:a16="http://schemas.microsoft.com/office/drawing/2014/main" id="{0A79908D-A87D-87E2-E439-7D6D9231BE60}"/>
                  </a:ext>
                </a:extLst>
              </p:cNvPr>
              <p:cNvSpPr txBox="1">
                <a:spLocks noRot="1" noChangeAspect="1" noMove="1" noResize="1" noEditPoints="1" noAdjustHandles="1" noChangeArrowheads="1" noChangeShapeType="1" noTextEdit="1"/>
              </p:cNvSpPr>
              <p:nvPr/>
            </p:nvSpPr>
            <p:spPr>
              <a:xfrm>
                <a:off x="5529397" y="4600981"/>
                <a:ext cx="1866858" cy="385555"/>
              </a:xfrm>
              <a:prstGeom prst="rect">
                <a:avLst/>
              </a:prstGeom>
              <a:blipFill>
                <a:blip r:embed="rId4"/>
                <a:stretch>
                  <a:fillRect l="-2597" r="-3571"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2E3A1D6-882F-D452-2AF8-555B535AC0EF}"/>
                  </a:ext>
                </a:extLst>
              </p:cNvPr>
              <p:cNvSpPr txBox="1"/>
              <p:nvPr/>
            </p:nvSpPr>
            <p:spPr>
              <a:xfrm>
                <a:off x="397153" y="4463358"/>
                <a:ext cx="1704954" cy="70147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acc>
                            <m:accPr>
                              <m:chr m:val="̇"/>
                              <m:ctrlPr>
                                <a:rPr lang="tr-TR" sz="2400" b="1" i="1" smtClean="0">
                                  <a:latin typeface="Cambria Math" panose="02040503050406030204" pitchFamily="18" charset="0"/>
                                </a:rPr>
                              </m:ctrlPr>
                            </m:accPr>
                            <m:e>
                              <m:r>
                                <a:rPr lang="tr-TR" sz="2400" b="1" i="1" smtClean="0">
                                  <a:latin typeface="Cambria Math" panose="02040503050406030204" pitchFamily="18" charset="0"/>
                                </a:rPr>
                                <m:t>𝒎</m:t>
                              </m:r>
                            </m:e>
                          </m:acc>
                        </m:e>
                        <m:sub>
                          <m:r>
                            <a:rPr lang="tr-TR" sz="2400" b="1" i="1" smtClean="0">
                              <a:latin typeface="Cambria Math" panose="02040503050406030204" pitchFamily="18" charset="0"/>
                            </a:rPr>
                            <m:t>𝒄</m:t>
                          </m:r>
                        </m:sub>
                      </m:sSub>
                      <m:r>
                        <a:rPr lang="tr-TR" sz="2400" b="1" i="1" smtClean="0">
                          <a:latin typeface="Cambria Math" panose="02040503050406030204" pitchFamily="18" charset="0"/>
                        </a:rPr>
                        <m:t>=</m:t>
                      </m:r>
                      <m:r>
                        <a:rPr lang="tr-TR" sz="2400" b="1" i="1" smtClean="0">
                          <a:latin typeface="Cambria Math" panose="02040503050406030204" pitchFamily="18" charset="0"/>
                        </a:rPr>
                        <m:t>𝟏𝟎</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𝒌𝒈</m:t>
                          </m:r>
                        </m:num>
                        <m:den>
                          <m:r>
                            <a:rPr lang="tr-TR" sz="2400" b="1" i="1" smtClean="0">
                              <a:latin typeface="Cambria Math" panose="02040503050406030204" pitchFamily="18" charset="0"/>
                            </a:rPr>
                            <m:t>𝒔</m:t>
                          </m:r>
                        </m:den>
                      </m:f>
                    </m:oMath>
                  </m:oMathPara>
                </a14:m>
                <a:endParaRPr lang="tr-TR" b="1" dirty="0"/>
              </a:p>
            </p:txBody>
          </p:sp>
        </mc:Choice>
        <mc:Fallback xmlns="">
          <p:sp>
            <p:nvSpPr>
              <p:cNvPr id="23" name="TextBox 22">
                <a:extLst>
                  <a:ext uri="{FF2B5EF4-FFF2-40B4-BE49-F238E27FC236}">
                    <a16:creationId xmlns:a16="http://schemas.microsoft.com/office/drawing/2014/main" id="{22E3A1D6-882F-D452-2AF8-555B535AC0EF}"/>
                  </a:ext>
                </a:extLst>
              </p:cNvPr>
              <p:cNvSpPr txBox="1">
                <a:spLocks noRot="1" noChangeAspect="1" noMove="1" noResize="1" noEditPoints="1" noAdjustHandles="1" noChangeArrowheads="1" noChangeShapeType="1" noTextEdit="1"/>
              </p:cNvSpPr>
              <p:nvPr/>
            </p:nvSpPr>
            <p:spPr>
              <a:xfrm>
                <a:off x="397153" y="4463358"/>
                <a:ext cx="1704954" cy="701474"/>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AEFC6F3-CFEA-ADA2-C9D5-DE3EF0B88645}"/>
                  </a:ext>
                </a:extLst>
              </p:cNvPr>
              <p:cNvSpPr txBox="1"/>
              <p:nvPr/>
            </p:nvSpPr>
            <p:spPr>
              <a:xfrm>
                <a:off x="397153" y="3850158"/>
                <a:ext cx="1653658"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𝟏</m:t>
                          </m:r>
                        </m:sub>
                      </m:sSub>
                      <m:r>
                        <a:rPr lang="tr-TR" sz="2400" b="1" i="1" smtClean="0">
                          <a:latin typeface="Cambria Math" panose="02040503050406030204" pitchFamily="18" charset="0"/>
                        </a:rPr>
                        <m:t>=</m:t>
                      </m:r>
                      <m:r>
                        <a:rPr lang="tr-TR" sz="2400" b="1" i="1" smtClean="0">
                          <a:latin typeface="Cambria Math" panose="02040503050406030204" pitchFamily="18" charset="0"/>
                        </a:rPr>
                        <m:t>𝟓𝟎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24" name="TextBox 23">
                <a:extLst>
                  <a:ext uri="{FF2B5EF4-FFF2-40B4-BE49-F238E27FC236}">
                    <a16:creationId xmlns:a16="http://schemas.microsoft.com/office/drawing/2014/main" id="{6AEFC6F3-CFEA-ADA2-C9D5-DE3EF0B88645}"/>
                  </a:ext>
                </a:extLst>
              </p:cNvPr>
              <p:cNvSpPr txBox="1">
                <a:spLocks noRot="1" noChangeAspect="1" noMove="1" noResize="1" noEditPoints="1" noAdjustHandles="1" noChangeArrowheads="1" noChangeShapeType="1" noTextEdit="1"/>
              </p:cNvSpPr>
              <p:nvPr/>
            </p:nvSpPr>
            <p:spPr>
              <a:xfrm>
                <a:off x="397153" y="3850158"/>
                <a:ext cx="1653658" cy="385555"/>
              </a:xfrm>
              <a:prstGeom prst="rect">
                <a:avLst/>
              </a:prstGeom>
              <a:blipFill>
                <a:blip r:embed="rId6"/>
                <a:stretch>
                  <a:fillRect l="-3297" r="-4029" b="-1076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C9EF617-C10B-C8EA-60EA-B22928961169}"/>
                  </a:ext>
                </a:extLst>
              </p:cNvPr>
              <p:cNvSpPr txBox="1"/>
              <p:nvPr/>
            </p:nvSpPr>
            <p:spPr>
              <a:xfrm>
                <a:off x="2413703" y="3850158"/>
                <a:ext cx="1838004"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𝟐</m:t>
                          </m:r>
                        </m:sub>
                      </m:sSub>
                      <m:r>
                        <a:rPr lang="tr-TR" sz="2400" b="1" i="1" smtClean="0">
                          <a:latin typeface="Cambria Math" panose="02040503050406030204" pitchFamily="18" charset="0"/>
                        </a:rPr>
                        <m:t>=</m:t>
                      </m:r>
                      <m:r>
                        <a:rPr lang="tr-TR" sz="2400" b="1" i="1" smtClean="0">
                          <a:latin typeface="Cambria Math" panose="02040503050406030204" pitchFamily="18" charset="0"/>
                        </a:rPr>
                        <m:t>𝟏𝟐𝟓</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26" name="TextBox 25">
                <a:extLst>
                  <a:ext uri="{FF2B5EF4-FFF2-40B4-BE49-F238E27FC236}">
                    <a16:creationId xmlns:a16="http://schemas.microsoft.com/office/drawing/2014/main" id="{5C9EF617-C10B-C8EA-60EA-B22928961169}"/>
                  </a:ext>
                </a:extLst>
              </p:cNvPr>
              <p:cNvSpPr txBox="1">
                <a:spLocks noRot="1" noChangeAspect="1" noMove="1" noResize="1" noEditPoints="1" noAdjustHandles="1" noChangeArrowheads="1" noChangeShapeType="1" noTextEdit="1"/>
              </p:cNvSpPr>
              <p:nvPr/>
            </p:nvSpPr>
            <p:spPr>
              <a:xfrm>
                <a:off x="2413703" y="3850158"/>
                <a:ext cx="1838004" cy="385555"/>
              </a:xfrm>
              <a:prstGeom prst="rect">
                <a:avLst/>
              </a:prstGeom>
              <a:blipFill>
                <a:blip r:embed="rId7"/>
                <a:stretch>
                  <a:fillRect l="-2970" r="-3300" b="-10769"/>
                </a:stretch>
              </a:blipFill>
              <a:ln>
                <a:solidFill>
                  <a:schemeClr val="tx1"/>
                </a:solidFill>
              </a:ln>
            </p:spPr>
            <p:txBody>
              <a:bodyPr/>
              <a:lstStyle/>
              <a:p>
                <a:r>
                  <a:rPr lang="tr-TR">
                    <a:noFill/>
                  </a:rPr>
                  <a:t> </a:t>
                </a:r>
              </a:p>
            </p:txBody>
          </p:sp>
        </mc:Fallback>
      </mc:AlternateContent>
      <p:sp>
        <p:nvSpPr>
          <p:cNvPr id="27" name="TextBox 26">
            <a:extLst>
              <a:ext uri="{FF2B5EF4-FFF2-40B4-BE49-F238E27FC236}">
                <a16:creationId xmlns:a16="http://schemas.microsoft.com/office/drawing/2014/main" id="{80DCC045-E7BA-A687-E9F5-30D2780EA74D}"/>
              </a:ext>
            </a:extLst>
          </p:cNvPr>
          <p:cNvSpPr txBox="1"/>
          <p:nvPr/>
        </p:nvSpPr>
        <p:spPr>
          <a:xfrm>
            <a:off x="4484425" y="3228293"/>
            <a:ext cx="4126416" cy="461665"/>
          </a:xfrm>
          <a:prstGeom prst="rect">
            <a:avLst/>
          </a:prstGeom>
          <a:noFill/>
        </p:spPr>
        <p:txBody>
          <a:bodyPr wrap="square" rtlCol="0">
            <a:spAutoFit/>
          </a:bodyPr>
          <a:lstStyle/>
          <a:p>
            <a:r>
              <a:rPr lang="tr-TR" sz="2400" b="1" u="sng" dirty="0"/>
              <a:t>Hot Stream (Hot exhaust gas)</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3EA9234-AA78-3D8C-A62F-810BFF7D6CA9}"/>
                  </a:ext>
                </a:extLst>
              </p:cNvPr>
              <p:cNvSpPr txBox="1"/>
              <p:nvPr/>
            </p:nvSpPr>
            <p:spPr>
              <a:xfrm>
                <a:off x="9617478" y="3397391"/>
                <a:ext cx="1666482" cy="37766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𝑨</m:t>
                      </m:r>
                      <m:r>
                        <a:rPr lang="tr-TR" sz="2400" b="1" i="1" smtClean="0">
                          <a:latin typeface="Cambria Math" panose="02040503050406030204" pitchFamily="18" charset="0"/>
                        </a:rPr>
                        <m:t>=</m:t>
                      </m:r>
                      <m:r>
                        <a:rPr lang="tr-TR" sz="2400" b="1" i="1" smtClean="0">
                          <a:latin typeface="Cambria Math" panose="02040503050406030204" pitchFamily="18" charset="0"/>
                        </a:rPr>
                        <m:t>𝟖𝟎𝟎</m:t>
                      </m:r>
                      <m:sSup>
                        <m:sSupPr>
                          <m:ctrlPr>
                            <a:rPr lang="tr-TR" sz="2400" b="1" i="1" smtClean="0">
                              <a:latin typeface="Cambria Math" panose="02040503050406030204" pitchFamily="18" charset="0"/>
                            </a:rPr>
                          </m:ctrlPr>
                        </m:sSupPr>
                        <m:e>
                          <m:r>
                            <a:rPr lang="tr-TR" sz="2400" b="1" i="1" smtClean="0">
                              <a:latin typeface="Cambria Math" panose="02040503050406030204" pitchFamily="18" charset="0"/>
                            </a:rPr>
                            <m:t>𝒎</m:t>
                          </m:r>
                        </m:e>
                        <m:sup>
                          <m:r>
                            <a:rPr lang="tr-TR" sz="2400" b="1" i="1" smtClean="0">
                              <a:latin typeface="Cambria Math" panose="02040503050406030204" pitchFamily="18" charset="0"/>
                            </a:rPr>
                            <m:t>𝟐</m:t>
                          </m:r>
                        </m:sup>
                      </m:sSup>
                    </m:oMath>
                  </m:oMathPara>
                </a14:m>
                <a:endParaRPr lang="tr-TR" b="1" dirty="0"/>
              </a:p>
            </p:txBody>
          </p:sp>
        </mc:Choice>
        <mc:Fallback xmlns="">
          <p:sp>
            <p:nvSpPr>
              <p:cNvPr id="28" name="TextBox 27">
                <a:extLst>
                  <a:ext uri="{FF2B5EF4-FFF2-40B4-BE49-F238E27FC236}">
                    <a16:creationId xmlns:a16="http://schemas.microsoft.com/office/drawing/2014/main" id="{E3EA9234-AA78-3D8C-A62F-810BFF7D6CA9}"/>
                  </a:ext>
                </a:extLst>
              </p:cNvPr>
              <p:cNvSpPr txBox="1">
                <a:spLocks noRot="1" noChangeAspect="1" noMove="1" noResize="1" noEditPoints="1" noAdjustHandles="1" noChangeArrowheads="1" noChangeShapeType="1" noTextEdit="1"/>
              </p:cNvSpPr>
              <p:nvPr/>
            </p:nvSpPr>
            <p:spPr>
              <a:xfrm>
                <a:off x="9617478" y="3397391"/>
                <a:ext cx="1666482" cy="377667"/>
              </a:xfrm>
              <a:prstGeom prst="rect">
                <a:avLst/>
              </a:prstGeom>
              <a:blipFill>
                <a:blip r:embed="rId8"/>
                <a:stretch>
                  <a:fillRect l="-3636" r="-1091" b="-7813"/>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22F0E34-3397-47E1-EDBD-BB34F09638F2}"/>
                  </a:ext>
                </a:extLst>
              </p:cNvPr>
              <p:cNvSpPr txBox="1"/>
              <p:nvPr/>
            </p:nvSpPr>
            <p:spPr>
              <a:xfrm>
                <a:off x="2304416" y="4463358"/>
                <a:ext cx="2365391" cy="75616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𝒄</m:t>
                          </m:r>
                        </m:e>
                        <m:sub>
                          <m:r>
                            <a:rPr lang="tr-TR" sz="2400" b="1" i="1" smtClean="0">
                              <a:latin typeface="Cambria Math" panose="02040503050406030204" pitchFamily="18" charset="0"/>
                            </a:rPr>
                            <m:t>𝒑</m:t>
                          </m:r>
                          <m:r>
                            <a:rPr lang="tr-TR" sz="2400" b="1" i="1" smtClean="0">
                              <a:latin typeface="Cambria Math" panose="02040503050406030204" pitchFamily="18" charset="0"/>
                            </a:rPr>
                            <m:t>,</m:t>
                          </m:r>
                          <m:r>
                            <a:rPr lang="tr-TR" sz="2400" b="1" i="1" smtClean="0">
                              <a:latin typeface="Cambria Math" panose="02040503050406030204" pitchFamily="18" charset="0"/>
                            </a:rPr>
                            <m:t>𝒄</m:t>
                          </m:r>
                        </m:sub>
                      </m:sSub>
                      <m:r>
                        <a:rPr lang="tr-TR" sz="2400" b="1" i="1" smtClean="0">
                          <a:latin typeface="Cambria Math" panose="02040503050406030204" pitchFamily="18" charset="0"/>
                        </a:rPr>
                        <m:t>=</m:t>
                      </m:r>
                      <m:r>
                        <a:rPr lang="tr-TR" sz="2400" b="1" i="1" smtClean="0">
                          <a:latin typeface="Cambria Math" panose="02040503050406030204" pitchFamily="18" charset="0"/>
                        </a:rPr>
                        <m:t>𝟒𝟐𝟎𝟑</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𝑱</m:t>
                          </m:r>
                        </m:num>
                        <m:den>
                          <m:r>
                            <a:rPr lang="tr-TR" sz="2400" b="1" i="1" smtClean="0">
                              <a:latin typeface="Cambria Math" panose="02040503050406030204" pitchFamily="18" charset="0"/>
                            </a:rPr>
                            <m:t>𝒌𝒈𝑲</m:t>
                          </m:r>
                        </m:den>
                      </m:f>
                    </m:oMath>
                  </m:oMathPara>
                </a14:m>
                <a:endParaRPr lang="tr-TR" b="1" dirty="0"/>
              </a:p>
            </p:txBody>
          </p:sp>
        </mc:Choice>
        <mc:Fallback xmlns="">
          <p:sp>
            <p:nvSpPr>
              <p:cNvPr id="29" name="TextBox 28">
                <a:extLst>
                  <a:ext uri="{FF2B5EF4-FFF2-40B4-BE49-F238E27FC236}">
                    <a16:creationId xmlns:a16="http://schemas.microsoft.com/office/drawing/2014/main" id="{322F0E34-3397-47E1-EDBD-BB34F09638F2}"/>
                  </a:ext>
                </a:extLst>
              </p:cNvPr>
              <p:cNvSpPr txBox="1">
                <a:spLocks noRot="1" noChangeAspect="1" noMove="1" noResize="1" noEditPoints="1" noAdjustHandles="1" noChangeArrowheads="1" noChangeShapeType="1" noTextEdit="1"/>
              </p:cNvSpPr>
              <p:nvPr/>
            </p:nvSpPr>
            <p:spPr>
              <a:xfrm>
                <a:off x="2304416" y="4463358"/>
                <a:ext cx="2365391" cy="756169"/>
              </a:xfrm>
              <a:prstGeom prst="rect">
                <a:avLst/>
              </a:prstGeom>
              <a:blipFill>
                <a:blip r:embed="rId9"/>
                <a:stretch>
                  <a:fillRect/>
                </a:stretch>
              </a:blipFill>
              <a:ln>
                <a:solidFill>
                  <a:schemeClr val="tx1"/>
                </a:solidFill>
              </a:ln>
            </p:spPr>
            <p:txBody>
              <a:bodyPr/>
              <a:lstStyle/>
              <a:p>
                <a:r>
                  <a:rPr lang="tr-TR">
                    <a:noFill/>
                  </a:rPr>
                  <a:t> </a:t>
                </a:r>
              </a:p>
            </p:txBody>
          </p:sp>
        </mc:Fallback>
      </mc:AlternateContent>
      <p:sp>
        <p:nvSpPr>
          <p:cNvPr id="30" name="Right Brace 29">
            <a:extLst>
              <a:ext uri="{FF2B5EF4-FFF2-40B4-BE49-F238E27FC236}">
                <a16:creationId xmlns:a16="http://schemas.microsoft.com/office/drawing/2014/main" id="{D6791767-8408-9FAF-554E-119862B7284C}"/>
              </a:ext>
            </a:extLst>
          </p:cNvPr>
          <p:cNvSpPr/>
          <p:nvPr/>
        </p:nvSpPr>
        <p:spPr>
          <a:xfrm rot="5400000">
            <a:off x="2264811" y="3205628"/>
            <a:ext cx="385555" cy="4424434"/>
          </a:xfrm>
          <a:prstGeom prst="rightBrace">
            <a:avLst>
              <a:gd name="adj1" fmla="val 4076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1DC16D5-EE47-6D68-874D-7BF6697A970D}"/>
                  </a:ext>
                </a:extLst>
              </p:cNvPr>
              <p:cNvSpPr txBox="1"/>
              <p:nvPr/>
            </p:nvSpPr>
            <p:spPr>
              <a:xfrm>
                <a:off x="397153" y="5737567"/>
                <a:ext cx="3817776" cy="464614"/>
              </a:xfrm>
              <a:prstGeom prst="rect">
                <a:avLst/>
              </a:prstGeom>
              <a:noFill/>
              <a:ln>
                <a:solidFill>
                  <a:schemeClr val="tx1"/>
                </a:solidFill>
              </a:ln>
            </p:spPr>
            <p:txBody>
              <a:bodyPr wrap="none" lIns="0" tIns="0" rIns="0" bIns="0" rtlCol="0">
                <a:spAutoFit/>
              </a:bodyPr>
              <a:lstStyle/>
              <a:p>
                <a:r>
                  <a:rPr lang="tr-TR" sz="2600" b="1" dirty="0"/>
                  <a:t>Q</a:t>
                </a:r>
                <a14:m>
                  <m:oMath xmlns:m="http://schemas.openxmlformats.org/officeDocument/2006/math">
                    <m:r>
                      <a:rPr lang="tr-TR" sz="2600" b="1" i="1" smtClean="0">
                        <a:latin typeface="Cambria Math" panose="02040503050406030204" pitchFamily="18" charset="0"/>
                      </a:rPr>
                      <m:t>=</m:t>
                    </m:r>
                    <m:sSub>
                      <m:sSubPr>
                        <m:ctrlPr>
                          <a:rPr lang="tr-TR" sz="2600" b="1" i="1">
                            <a:latin typeface="Cambria Math" panose="02040503050406030204" pitchFamily="18" charset="0"/>
                          </a:rPr>
                        </m:ctrlPr>
                      </m:sSubPr>
                      <m:e>
                        <m:acc>
                          <m:accPr>
                            <m:chr m:val="̇"/>
                            <m:ctrlPr>
                              <a:rPr lang="tr-TR" sz="2600" b="1" i="1">
                                <a:latin typeface="Cambria Math" panose="02040503050406030204" pitchFamily="18" charset="0"/>
                              </a:rPr>
                            </m:ctrlPr>
                          </m:accPr>
                          <m:e>
                            <m:r>
                              <a:rPr lang="tr-TR" sz="2600" b="1" i="1">
                                <a:latin typeface="Cambria Math" panose="02040503050406030204" pitchFamily="18" charset="0"/>
                              </a:rPr>
                              <m:t>𝒎</m:t>
                            </m:r>
                          </m:e>
                        </m:acc>
                      </m:e>
                      <m:sub>
                        <m:r>
                          <a:rPr lang="tr-TR" sz="2600" b="1" i="1" smtClean="0">
                            <a:latin typeface="Cambria Math" panose="02040503050406030204" pitchFamily="18" charset="0"/>
                          </a:rPr>
                          <m:t>𝒄</m:t>
                        </m:r>
                      </m:sub>
                    </m:sSub>
                    <m:r>
                      <a:rPr lang="tr-TR" sz="2600" b="1" i="1">
                        <a:latin typeface="Cambria Math" panose="02040503050406030204" pitchFamily="18" charset="0"/>
                        <a:ea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𝒄</m:t>
                        </m:r>
                      </m:e>
                      <m:sub>
                        <m:r>
                          <a:rPr lang="tr-TR" sz="2600" b="1" i="1">
                            <a:latin typeface="Cambria Math" panose="02040503050406030204" pitchFamily="18" charset="0"/>
                          </a:rPr>
                          <m:t>𝒑</m:t>
                        </m:r>
                        <m:r>
                          <a:rPr lang="tr-TR" sz="2600" b="1" i="1">
                            <a:latin typeface="Cambria Math" panose="02040503050406030204" pitchFamily="18" charset="0"/>
                          </a:rPr>
                          <m:t>,</m:t>
                        </m:r>
                        <m:r>
                          <a:rPr lang="tr-TR" sz="2600" b="1" i="1" smtClean="0">
                            <a:latin typeface="Cambria Math" panose="02040503050406030204" pitchFamily="18" charset="0"/>
                          </a:rPr>
                          <m:t>𝒄</m:t>
                        </m:r>
                      </m:sub>
                    </m:sSub>
                    <m:r>
                      <a:rPr lang="tr-TR" sz="2600" b="1" i="1">
                        <a:latin typeface="Cambria Math" panose="02040503050406030204" pitchFamily="18" charset="0"/>
                        <a:ea typeface="Cambria Math" panose="02040503050406030204" pitchFamily="18" charset="0"/>
                      </a:rPr>
                      <m:t>∙</m:t>
                    </m:r>
                    <m:d>
                      <m:dPr>
                        <m:ctrlPr>
                          <a:rPr lang="tr-TR" sz="2600" b="1" i="1" smtClean="0">
                            <a:latin typeface="Cambria Math" panose="02040503050406030204" pitchFamily="18" charset="0"/>
                            <a:ea typeface="Cambria Math" panose="02040503050406030204" pitchFamily="18" charset="0"/>
                          </a:rPr>
                        </m:ctrlPr>
                      </m:dPr>
                      <m:e>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smtClean="0">
                                <a:latin typeface="Cambria Math" panose="02040503050406030204" pitchFamily="18" charset="0"/>
                              </a:rPr>
                              <m:t>𝒄</m:t>
                            </m:r>
                            <m:r>
                              <a:rPr lang="tr-TR" sz="2600" b="1" i="1">
                                <a:latin typeface="Cambria Math" panose="02040503050406030204" pitchFamily="18" charset="0"/>
                              </a:rPr>
                              <m:t>,</m:t>
                            </m:r>
                            <m:r>
                              <a:rPr lang="tr-TR" sz="2600" b="1" i="1" smtClean="0">
                                <a:latin typeface="Cambria Math" panose="02040503050406030204" pitchFamily="18" charset="0"/>
                              </a:rPr>
                              <m:t>𝟐</m:t>
                            </m:r>
                          </m:sub>
                        </m:sSub>
                        <m:r>
                          <a:rPr lang="tr-TR" sz="2600" b="1" i="1">
                            <a:latin typeface="Cambria Math" panose="02040503050406030204" pitchFamily="18" charset="0"/>
                            <a:ea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smtClean="0">
                                <a:latin typeface="Cambria Math" panose="02040503050406030204" pitchFamily="18" charset="0"/>
                              </a:rPr>
                              <m:t>𝒄</m:t>
                            </m:r>
                            <m:r>
                              <a:rPr lang="tr-TR" sz="2600" b="1" i="1" smtClean="0">
                                <a:latin typeface="Cambria Math" panose="02040503050406030204" pitchFamily="18" charset="0"/>
                              </a:rPr>
                              <m:t>,</m:t>
                            </m:r>
                            <m:r>
                              <a:rPr lang="tr-TR" sz="2600" b="1" i="1" smtClean="0">
                                <a:latin typeface="Cambria Math" panose="02040503050406030204" pitchFamily="18" charset="0"/>
                              </a:rPr>
                              <m:t>𝟏</m:t>
                            </m:r>
                          </m:sub>
                        </m:sSub>
                      </m:e>
                    </m:d>
                  </m:oMath>
                </a14:m>
                <a:endParaRPr lang="tr-TR" sz="2600" b="1" dirty="0"/>
              </a:p>
            </p:txBody>
          </p:sp>
        </mc:Choice>
        <mc:Fallback xmlns="">
          <p:sp>
            <p:nvSpPr>
              <p:cNvPr id="31" name="TextBox 30">
                <a:extLst>
                  <a:ext uri="{FF2B5EF4-FFF2-40B4-BE49-F238E27FC236}">
                    <a16:creationId xmlns:a16="http://schemas.microsoft.com/office/drawing/2014/main" id="{D1DC16D5-EE47-6D68-874D-7BF6697A970D}"/>
                  </a:ext>
                </a:extLst>
              </p:cNvPr>
              <p:cNvSpPr txBox="1">
                <a:spLocks noRot="1" noChangeAspect="1" noMove="1" noResize="1" noEditPoints="1" noAdjustHandles="1" noChangeArrowheads="1" noChangeShapeType="1" noTextEdit="1"/>
              </p:cNvSpPr>
              <p:nvPr/>
            </p:nvSpPr>
            <p:spPr>
              <a:xfrm>
                <a:off x="397153" y="5737567"/>
                <a:ext cx="3817776" cy="464614"/>
              </a:xfrm>
              <a:prstGeom prst="rect">
                <a:avLst/>
              </a:prstGeom>
              <a:blipFill>
                <a:blip r:embed="rId10"/>
                <a:stretch>
                  <a:fillRect l="-5096" t="-15385" b="-32051"/>
                </a:stretch>
              </a:blipFill>
              <a:ln>
                <a:solidFill>
                  <a:schemeClr val="tx1"/>
                </a:solidFill>
              </a:ln>
            </p:spPr>
            <p:txBody>
              <a:bodyPr/>
              <a:lstStyle/>
              <a:p>
                <a:r>
                  <a:rPr lang="tr-TR">
                    <a:noFill/>
                  </a:rPr>
                  <a:t> </a:t>
                </a:r>
              </a:p>
            </p:txBody>
          </p:sp>
        </mc:Fallback>
      </mc:AlternateContent>
      <p:sp>
        <p:nvSpPr>
          <p:cNvPr id="32" name="Arrow: Right 31">
            <a:extLst>
              <a:ext uri="{FF2B5EF4-FFF2-40B4-BE49-F238E27FC236}">
                <a16:creationId xmlns:a16="http://schemas.microsoft.com/office/drawing/2014/main" id="{59D00B4F-2586-B510-6B5B-6BFB5A732D08}"/>
              </a:ext>
            </a:extLst>
          </p:cNvPr>
          <p:cNvSpPr/>
          <p:nvPr/>
        </p:nvSpPr>
        <p:spPr>
          <a:xfrm>
            <a:off x="4359862" y="5772345"/>
            <a:ext cx="388602" cy="3855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B35B403-2365-B6DB-F1B6-583896A72117}"/>
                  </a:ext>
                </a:extLst>
              </p:cNvPr>
              <p:cNvSpPr txBox="1"/>
              <p:nvPr/>
            </p:nvSpPr>
            <p:spPr>
              <a:xfrm>
                <a:off x="4893397" y="5737567"/>
                <a:ext cx="3946337" cy="400110"/>
              </a:xfrm>
              <a:prstGeom prst="rect">
                <a:avLst/>
              </a:prstGeom>
              <a:noFill/>
              <a:ln>
                <a:solidFill>
                  <a:schemeClr val="tx1"/>
                </a:solidFill>
              </a:ln>
            </p:spPr>
            <p:txBody>
              <a:bodyPr wrap="none" lIns="0" tIns="0" rIns="0" bIns="0" rtlCol="0">
                <a:spAutoFit/>
              </a:bodyPr>
              <a:lstStyle/>
              <a:p>
                <a:r>
                  <a:rPr lang="tr-TR" sz="2600" b="1" dirty="0"/>
                  <a:t>Q</a:t>
                </a:r>
                <a14:m>
                  <m:oMath xmlns:m="http://schemas.openxmlformats.org/officeDocument/2006/math">
                    <m:r>
                      <a:rPr lang="tr-TR" sz="2600" b="1" i="1" smtClean="0">
                        <a:latin typeface="Cambria Math" panose="02040503050406030204" pitchFamily="18" charset="0"/>
                      </a:rPr>
                      <m:t>=</m:t>
                    </m:r>
                    <m:r>
                      <a:rPr lang="tr-TR" sz="2600" b="1" i="1" smtClean="0">
                        <a:latin typeface="Cambria Math" panose="02040503050406030204" pitchFamily="18" charset="0"/>
                      </a:rPr>
                      <m:t>𝟏𝟎</m:t>
                    </m:r>
                    <m:r>
                      <a:rPr lang="tr-TR" sz="2600" b="1" i="1">
                        <a:latin typeface="Cambria Math" panose="02040503050406030204" pitchFamily="18" charset="0"/>
                        <a:ea typeface="Cambria Math" panose="02040503050406030204" pitchFamily="18" charset="0"/>
                      </a:rPr>
                      <m:t>∙</m:t>
                    </m:r>
                    <m:r>
                      <a:rPr lang="tr-TR" sz="2600" b="1" i="1" smtClean="0">
                        <a:latin typeface="Cambria Math" panose="02040503050406030204" pitchFamily="18" charset="0"/>
                      </a:rPr>
                      <m:t>𝟒𝟐𝟎𝟑</m:t>
                    </m:r>
                    <m:r>
                      <a:rPr lang="tr-TR" sz="2600" b="1" i="1">
                        <a:latin typeface="Cambria Math" panose="02040503050406030204" pitchFamily="18" charset="0"/>
                        <a:ea typeface="Cambria Math" panose="02040503050406030204" pitchFamily="18" charset="0"/>
                      </a:rPr>
                      <m:t>∙</m:t>
                    </m:r>
                    <m:d>
                      <m:dPr>
                        <m:ctrlPr>
                          <a:rPr lang="tr-TR" sz="2600" b="1" i="1" smtClean="0">
                            <a:latin typeface="Cambria Math" panose="02040503050406030204" pitchFamily="18" charset="0"/>
                            <a:ea typeface="Cambria Math" panose="02040503050406030204" pitchFamily="18" charset="0"/>
                          </a:rPr>
                        </m:ctrlPr>
                      </m:dPr>
                      <m:e>
                        <m:r>
                          <a:rPr lang="tr-TR" sz="2600" b="1" i="1" smtClean="0">
                            <a:latin typeface="Cambria Math" panose="02040503050406030204" pitchFamily="18" charset="0"/>
                          </a:rPr>
                          <m:t>𝟏𝟐𝟓</m:t>
                        </m:r>
                        <m:r>
                          <a:rPr lang="tr-TR" sz="2600" b="1" i="1">
                            <a:latin typeface="Cambria Math" panose="02040503050406030204" pitchFamily="18" charset="0"/>
                            <a:ea typeface="Cambria Math" panose="02040503050406030204" pitchFamily="18" charset="0"/>
                          </a:rPr>
                          <m:t>−</m:t>
                        </m:r>
                        <m:r>
                          <a:rPr lang="tr-TR" sz="2600" b="1" i="1" smtClean="0">
                            <a:latin typeface="Cambria Math" panose="02040503050406030204" pitchFamily="18" charset="0"/>
                          </a:rPr>
                          <m:t>𝟓𝟎</m:t>
                        </m:r>
                      </m:e>
                    </m:d>
                  </m:oMath>
                </a14:m>
                <a:endParaRPr lang="tr-TR" sz="2600" b="1" dirty="0"/>
              </a:p>
            </p:txBody>
          </p:sp>
        </mc:Choice>
        <mc:Fallback xmlns="">
          <p:sp>
            <p:nvSpPr>
              <p:cNvPr id="33" name="TextBox 32">
                <a:extLst>
                  <a:ext uri="{FF2B5EF4-FFF2-40B4-BE49-F238E27FC236}">
                    <a16:creationId xmlns:a16="http://schemas.microsoft.com/office/drawing/2014/main" id="{4B35B403-2365-B6DB-F1B6-583896A72117}"/>
                  </a:ext>
                </a:extLst>
              </p:cNvPr>
              <p:cNvSpPr txBox="1">
                <a:spLocks noRot="1" noChangeAspect="1" noMove="1" noResize="1" noEditPoints="1" noAdjustHandles="1" noChangeArrowheads="1" noChangeShapeType="1" noTextEdit="1"/>
              </p:cNvSpPr>
              <p:nvPr/>
            </p:nvSpPr>
            <p:spPr>
              <a:xfrm>
                <a:off x="4893397" y="5737567"/>
                <a:ext cx="3946337" cy="400110"/>
              </a:xfrm>
              <a:prstGeom prst="rect">
                <a:avLst/>
              </a:prstGeom>
              <a:blipFill>
                <a:blip r:embed="rId11"/>
                <a:stretch>
                  <a:fillRect l="-4931" t="-23529" b="-45588"/>
                </a:stretch>
              </a:blipFill>
              <a:ln>
                <a:solidFill>
                  <a:schemeClr val="tx1"/>
                </a:solidFill>
              </a:ln>
            </p:spPr>
            <p:txBody>
              <a:bodyPr/>
              <a:lstStyle/>
              <a:p>
                <a:r>
                  <a:rPr lang="tr-TR">
                    <a:noFill/>
                  </a:rPr>
                  <a:t> </a:t>
                </a:r>
              </a:p>
            </p:txBody>
          </p:sp>
        </mc:Fallback>
      </mc:AlternateContent>
      <p:sp>
        <p:nvSpPr>
          <p:cNvPr id="34" name="Arrow: Right 33">
            <a:extLst>
              <a:ext uri="{FF2B5EF4-FFF2-40B4-BE49-F238E27FC236}">
                <a16:creationId xmlns:a16="http://schemas.microsoft.com/office/drawing/2014/main" id="{73C25E9C-C6BC-275C-0DE8-A79B238298A6}"/>
              </a:ext>
            </a:extLst>
          </p:cNvPr>
          <p:cNvSpPr/>
          <p:nvPr/>
        </p:nvSpPr>
        <p:spPr>
          <a:xfrm>
            <a:off x="8984667" y="5757761"/>
            <a:ext cx="388602" cy="3855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B5E6743-ABBF-2A29-12BE-654BF252F1CF}"/>
                  </a:ext>
                </a:extLst>
              </p:cNvPr>
              <p:cNvSpPr txBox="1"/>
              <p:nvPr/>
            </p:nvSpPr>
            <p:spPr>
              <a:xfrm>
                <a:off x="9518202" y="5737567"/>
                <a:ext cx="2394502" cy="400110"/>
              </a:xfrm>
              <a:prstGeom prst="rect">
                <a:avLst/>
              </a:prstGeom>
              <a:noFill/>
              <a:ln>
                <a:solidFill>
                  <a:schemeClr val="tx1"/>
                </a:solidFill>
              </a:ln>
            </p:spPr>
            <p:txBody>
              <a:bodyPr wrap="none" lIns="0" tIns="0" rIns="0" bIns="0" rtlCol="0">
                <a:spAutoFit/>
              </a:bodyPr>
              <a:lstStyle/>
              <a:p>
                <a:r>
                  <a:rPr lang="tr-TR" sz="2600" b="1" dirty="0"/>
                  <a:t>Q</a:t>
                </a:r>
                <a14:m>
                  <m:oMath xmlns:m="http://schemas.openxmlformats.org/officeDocument/2006/math">
                    <m:r>
                      <a:rPr lang="tr-TR" sz="2600" b="1" i="1" smtClean="0">
                        <a:latin typeface="Cambria Math" panose="02040503050406030204" pitchFamily="18" charset="0"/>
                      </a:rPr>
                      <m:t>=</m:t>
                    </m:r>
                    <m:r>
                      <a:rPr lang="tr-TR" sz="2600" b="1" i="1" smtClean="0">
                        <a:latin typeface="Cambria Math" panose="02040503050406030204" pitchFamily="18" charset="0"/>
                      </a:rPr>
                      <m:t>𝟑𝟏𝟓𝟐𝟐𝟓𝟎</m:t>
                    </m:r>
                    <m:r>
                      <a:rPr lang="tr-TR" sz="2600" b="1" i="1" smtClean="0">
                        <a:latin typeface="Cambria Math" panose="02040503050406030204" pitchFamily="18" charset="0"/>
                      </a:rPr>
                      <m:t> </m:t>
                    </m:r>
                    <m:r>
                      <a:rPr lang="tr-TR" sz="2600" b="1" i="1" smtClean="0">
                        <a:latin typeface="Cambria Math" panose="02040503050406030204" pitchFamily="18" charset="0"/>
                      </a:rPr>
                      <m:t>𝑾</m:t>
                    </m:r>
                  </m:oMath>
                </a14:m>
                <a:endParaRPr lang="tr-TR" sz="2600" b="1" dirty="0"/>
              </a:p>
            </p:txBody>
          </p:sp>
        </mc:Choice>
        <mc:Fallback xmlns="">
          <p:sp>
            <p:nvSpPr>
              <p:cNvPr id="35" name="TextBox 34">
                <a:extLst>
                  <a:ext uri="{FF2B5EF4-FFF2-40B4-BE49-F238E27FC236}">
                    <a16:creationId xmlns:a16="http://schemas.microsoft.com/office/drawing/2014/main" id="{DB5E6743-ABBF-2A29-12BE-654BF252F1CF}"/>
                  </a:ext>
                </a:extLst>
              </p:cNvPr>
              <p:cNvSpPr txBox="1">
                <a:spLocks noRot="1" noChangeAspect="1" noMove="1" noResize="1" noEditPoints="1" noAdjustHandles="1" noChangeArrowheads="1" noChangeShapeType="1" noTextEdit="1"/>
              </p:cNvSpPr>
              <p:nvPr/>
            </p:nvSpPr>
            <p:spPr>
              <a:xfrm>
                <a:off x="9518202" y="5737567"/>
                <a:ext cx="2394502" cy="400110"/>
              </a:xfrm>
              <a:prstGeom prst="rect">
                <a:avLst/>
              </a:prstGeom>
              <a:blipFill>
                <a:blip r:embed="rId12"/>
                <a:stretch>
                  <a:fillRect l="-8101" t="-23529" b="-45588"/>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600522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EXAMPLE-3-Solution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D2F98C2-78F3-8D53-7D55-E52054D2780D}"/>
                  </a:ext>
                </a:extLst>
              </p:cNvPr>
              <p:cNvSpPr txBox="1"/>
              <p:nvPr/>
            </p:nvSpPr>
            <p:spPr>
              <a:xfrm>
                <a:off x="8635849" y="1056501"/>
                <a:ext cx="3162019" cy="461665"/>
              </a:xfrm>
              <a:prstGeom prst="rect">
                <a:avLst/>
              </a:prstGeom>
              <a:solidFill>
                <a:schemeClr val="accent2">
                  <a:lumMod val="40000"/>
                  <a:lumOff val="60000"/>
                </a:schemeClr>
              </a:solidFill>
              <a:ln>
                <a:solidFill>
                  <a:schemeClr val="tx1"/>
                </a:solidFill>
              </a:ln>
            </p:spPr>
            <p:txBody>
              <a:bodyPr wrap="none" lIns="0" tIns="0" rIns="0" bIns="0" rtlCol="0">
                <a:spAutoFit/>
              </a:bodyPr>
              <a:lstStyle/>
              <a:p>
                <a:r>
                  <a:rPr lang="tr-TR" sz="3000" b="1" dirty="0">
                    <a:solidFill>
                      <a:schemeClr val="tx1"/>
                    </a:solidFill>
                  </a:rPr>
                  <a:t>Q</a:t>
                </a:r>
                <a14:m>
                  <m:oMath xmlns:m="http://schemas.openxmlformats.org/officeDocument/2006/math">
                    <m:r>
                      <a:rPr lang="tr-TR" sz="3000" b="1" i="1" smtClean="0">
                        <a:solidFill>
                          <a:schemeClr val="tx1"/>
                        </a:solidFill>
                        <a:latin typeface="Cambria Math" panose="02040503050406030204" pitchFamily="18" charset="0"/>
                      </a:rPr>
                      <m:t>=</m:t>
                    </m:r>
                    <m:r>
                      <a:rPr lang="tr-TR" sz="3000" b="1" i="1">
                        <a:solidFill>
                          <a:schemeClr val="tx1"/>
                        </a:solidFill>
                        <a:latin typeface="Cambria Math" panose="02040503050406030204" pitchFamily="18" charset="0"/>
                      </a:rPr>
                      <m:t>𝑼</m:t>
                    </m:r>
                    <m:r>
                      <a:rPr lang="tr-TR" sz="3000" b="1" i="1">
                        <a:solidFill>
                          <a:schemeClr val="tx1"/>
                        </a:solidFill>
                        <a:latin typeface="Cambria Math" panose="02040503050406030204" pitchFamily="18" charset="0"/>
                        <a:ea typeface="Cambria Math" panose="02040503050406030204" pitchFamily="18" charset="0"/>
                      </a:rPr>
                      <m:t>∙</m:t>
                    </m:r>
                    <m:r>
                      <a:rPr lang="tr-TR" sz="3000" b="1" i="1">
                        <a:solidFill>
                          <a:schemeClr val="tx1"/>
                        </a:solidFill>
                        <a:latin typeface="Cambria Math" panose="02040503050406030204" pitchFamily="18" charset="0"/>
                        <a:ea typeface="Cambria Math" panose="02040503050406030204" pitchFamily="18" charset="0"/>
                      </a:rPr>
                      <m:t>𝑨</m:t>
                    </m:r>
                    <m:r>
                      <a:rPr lang="tr-TR" sz="3000" b="1" i="1">
                        <a:latin typeface="Cambria Math" panose="02040503050406030204" pitchFamily="18" charset="0"/>
                        <a:ea typeface="Cambria Math" panose="02040503050406030204" pitchFamily="18" charset="0"/>
                      </a:rPr>
                      <m:t>∙</m:t>
                    </m:r>
                    <m:r>
                      <a:rPr lang="tr-TR" sz="3000" b="1" i="1" smtClean="0">
                        <a:solidFill>
                          <a:srgbClr val="FF0000"/>
                        </a:solidFill>
                        <a:latin typeface="Cambria Math" panose="02040503050406030204" pitchFamily="18" charset="0"/>
                        <a:ea typeface="Cambria Math" panose="02040503050406030204" pitchFamily="18" charset="0"/>
                      </a:rPr>
                      <m:t>𝑭</m:t>
                    </m:r>
                    <m:r>
                      <a:rPr lang="tr-TR" sz="3000" b="1" i="1" smtClean="0">
                        <a:solidFill>
                          <a:schemeClr val="tx1"/>
                        </a:solidFill>
                        <a:latin typeface="Cambria Math" panose="02040503050406030204" pitchFamily="18" charset="0"/>
                        <a:ea typeface="Cambria Math" panose="02040503050406030204" pitchFamily="18" charset="0"/>
                      </a:rPr>
                      <m:t>∙</m:t>
                    </m:r>
                    <m:sSub>
                      <m:sSubPr>
                        <m:ctrlPr>
                          <a:rPr lang="tr-TR" sz="3000" b="1" i="1" smtClean="0">
                            <a:solidFill>
                              <a:schemeClr val="tx1"/>
                            </a:solidFill>
                            <a:latin typeface="Cambria Math" panose="02040503050406030204" pitchFamily="18" charset="0"/>
                          </a:rPr>
                        </m:ctrlPr>
                      </m:sSubPr>
                      <m:e>
                        <m:r>
                          <a:rPr lang="tr-TR" sz="3000" b="1" i="1">
                            <a:solidFill>
                              <a:schemeClr val="tx1"/>
                            </a:solidFill>
                            <a:latin typeface="Cambria Math" panose="02040503050406030204" pitchFamily="18" charset="0"/>
                            <a:ea typeface="Cambria Math" panose="02040503050406030204" pitchFamily="18" charset="0"/>
                          </a:rPr>
                          <m:t>∆</m:t>
                        </m:r>
                        <m:r>
                          <a:rPr lang="tr-TR" sz="3000" b="1" i="1">
                            <a:solidFill>
                              <a:schemeClr val="tx1"/>
                            </a:solidFill>
                            <a:latin typeface="Cambria Math" panose="02040503050406030204" pitchFamily="18" charset="0"/>
                            <a:ea typeface="Cambria Math" panose="02040503050406030204" pitchFamily="18" charset="0"/>
                          </a:rPr>
                          <m:t>𝑻</m:t>
                        </m:r>
                      </m:e>
                      <m:sub>
                        <m:r>
                          <a:rPr lang="tr-TR" sz="3000" b="1" i="1" smtClean="0">
                            <a:solidFill>
                              <a:schemeClr val="tx1"/>
                            </a:solidFill>
                            <a:latin typeface="Cambria Math" panose="02040503050406030204" pitchFamily="18" charset="0"/>
                            <a:ea typeface="Cambria Math" panose="02040503050406030204" pitchFamily="18" charset="0"/>
                          </a:rPr>
                          <m:t>𝒍𝒎</m:t>
                        </m:r>
                      </m:sub>
                    </m:sSub>
                  </m:oMath>
                </a14:m>
                <a:endParaRPr lang="tr-TR" sz="3000" b="1" dirty="0">
                  <a:solidFill>
                    <a:schemeClr val="tx1"/>
                  </a:solidFill>
                </a:endParaRPr>
              </a:p>
            </p:txBody>
          </p:sp>
        </mc:Choice>
        <mc:Fallback xmlns="">
          <p:sp>
            <p:nvSpPr>
              <p:cNvPr id="2" name="TextBox 1">
                <a:extLst>
                  <a:ext uri="{FF2B5EF4-FFF2-40B4-BE49-F238E27FC236}">
                    <a16:creationId xmlns:a16="http://schemas.microsoft.com/office/drawing/2014/main" id="{3D2F98C2-78F3-8D53-7D55-E52054D2780D}"/>
                  </a:ext>
                </a:extLst>
              </p:cNvPr>
              <p:cNvSpPr txBox="1">
                <a:spLocks noRot="1" noChangeAspect="1" noMove="1" noResize="1" noEditPoints="1" noAdjustHandles="1" noChangeArrowheads="1" noChangeShapeType="1" noTextEdit="1"/>
              </p:cNvSpPr>
              <p:nvPr/>
            </p:nvSpPr>
            <p:spPr>
              <a:xfrm>
                <a:off x="8635849" y="1056501"/>
                <a:ext cx="3162019" cy="461665"/>
              </a:xfrm>
              <a:prstGeom prst="rect">
                <a:avLst/>
              </a:prstGeom>
              <a:blipFill>
                <a:blip r:embed="rId3"/>
                <a:stretch>
                  <a:fillRect l="-7308" t="-24359" b="-47436"/>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424B36-AB98-BD9E-1FE7-05188AF7C160}"/>
                  </a:ext>
                </a:extLst>
              </p:cNvPr>
              <p:cNvSpPr txBox="1"/>
              <p:nvPr/>
            </p:nvSpPr>
            <p:spPr>
              <a:xfrm>
                <a:off x="375428" y="2756788"/>
                <a:ext cx="3625993" cy="886718"/>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𝑷</m:t>
                      </m:r>
                      <m:r>
                        <a:rPr lang="tr-TR" sz="2400" b="1" i="1" smtClean="0">
                          <a:solidFill>
                            <a:schemeClr val="tx1"/>
                          </a:solidFill>
                          <a:latin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𝟐</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𝟏</m:t>
                                  </m:r>
                                </m:sub>
                              </m:sSub>
                            </m:e>
                          </m:d>
                        </m:num>
                        <m:den>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𝟏</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𝟏</m:t>
                                  </m:r>
                                </m:sub>
                              </m:sSub>
                            </m:e>
                          </m:d>
                        </m:den>
                      </m:f>
                      <m:r>
                        <a:rPr lang="tr-TR" sz="2400" b="1" i="1" smtClean="0">
                          <a:solidFill>
                            <a:schemeClr val="tx1"/>
                          </a:solidFill>
                          <a:latin typeface="Cambria Math" panose="02040503050406030204" pitchFamily="18" charset="0"/>
                          <a:ea typeface="Cambria Math" panose="02040503050406030204" pitchFamily="18" charset="0"/>
                        </a:rPr>
                        <m:t>=</m:t>
                      </m:r>
                      <m:f>
                        <m:fPr>
                          <m:ctrlPr>
                            <a:rPr lang="tr-TR" sz="2400" b="1" i="1" smtClean="0">
                              <a:solidFill>
                                <a:schemeClr val="tx1"/>
                              </a:solidFill>
                              <a:latin typeface="Cambria Math" panose="02040503050406030204" pitchFamily="18" charset="0"/>
                              <a:ea typeface="Cambria Math" panose="02040503050406030204" pitchFamily="18" charset="0"/>
                            </a:rPr>
                          </m:ctrlPr>
                        </m:fPr>
                        <m:num>
                          <m:r>
                            <a:rPr lang="tr-TR" sz="2400" b="1" i="1" smtClean="0">
                              <a:solidFill>
                                <a:schemeClr val="tx1"/>
                              </a:solidFill>
                              <a:latin typeface="Cambria Math" panose="02040503050406030204" pitchFamily="18" charset="0"/>
                              <a:ea typeface="Cambria Math" panose="02040503050406030204" pitchFamily="18" charset="0"/>
                            </a:rPr>
                            <m:t>∆</m:t>
                          </m:r>
                          <m:sSub>
                            <m:sSubPr>
                              <m:ctrlPr>
                                <a:rPr lang="tr-TR" sz="2400" b="1" i="1" smtClean="0">
                                  <a:solidFill>
                                    <a:schemeClr val="tx1"/>
                                  </a:solidFill>
                                  <a:latin typeface="Cambria Math" panose="02040503050406030204" pitchFamily="18" charset="0"/>
                                  <a:ea typeface="Cambria Math" panose="02040503050406030204" pitchFamily="18" charset="0"/>
                                </a:rPr>
                              </m:ctrlPr>
                            </m:sSubPr>
                            <m:e>
                              <m:r>
                                <a:rPr lang="tr-TR" sz="2400" b="1" i="1" smtClean="0">
                                  <a:solidFill>
                                    <a:schemeClr val="tx1"/>
                                  </a:solidFill>
                                  <a:latin typeface="Cambria Math" panose="02040503050406030204" pitchFamily="18" charset="0"/>
                                  <a:ea typeface="Cambria Math" panose="02040503050406030204" pitchFamily="18" charset="0"/>
                                </a:rPr>
                                <m:t>𝑻</m:t>
                              </m:r>
                            </m:e>
                            <m:sub>
                              <m:r>
                                <a:rPr lang="tr-TR" sz="2400" b="1" i="1" smtClean="0">
                                  <a:solidFill>
                                    <a:schemeClr val="tx1"/>
                                  </a:solidFill>
                                  <a:latin typeface="Cambria Math" panose="02040503050406030204" pitchFamily="18" charset="0"/>
                                  <a:ea typeface="Cambria Math" panose="02040503050406030204" pitchFamily="18" charset="0"/>
                                </a:rPr>
                                <m:t>𝒄</m:t>
                              </m:r>
                            </m:sub>
                          </m:sSub>
                        </m:num>
                        <m:den>
                          <m:sSub>
                            <m:sSubPr>
                              <m:ctrlPr>
                                <a:rPr lang="tr-TR" sz="2400" b="1" i="1" smtClean="0">
                                  <a:solidFill>
                                    <a:schemeClr val="tx1"/>
                                  </a:solidFill>
                                  <a:latin typeface="Cambria Math" panose="02040503050406030204" pitchFamily="18" charset="0"/>
                                  <a:ea typeface="Cambria Math" panose="02040503050406030204" pitchFamily="18" charset="0"/>
                                </a:rPr>
                              </m:ctrlPr>
                            </m:sSubPr>
                            <m:e>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𝑻</m:t>
                              </m:r>
                            </m:e>
                            <m:sub>
                              <m:r>
                                <a:rPr lang="tr-TR" sz="2400" b="1" i="1" smtClean="0">
                                  <a:solidFill>
                                    <a:schemeClr val="tx1"/>
                                  </a:solidFill>
                                  <a:latin typeface="Cambria Math" panose="02040503050406030204" pitchFamily="18" charset="0"/>
                                  <a:ea typeface="Cambria Math" panose="02040503050406030204" pitchFamily="18" charset="0"/>
                                </a:rPr>
                                <m:t>𝒎𝒂𝒙</m:t>
                              </m:r>
                            </m:sub>
                          </m:sSub>
                        </m:den>
                      </m:f>
                    </m:oMath>
                  </m:oMathPara>
                </a14:m>
                <a:endParaRPr lang="tr-TR" sz="2400" b="1" dirty="0">
                  <a:solidFill>
                    <a:schemeClr val="tx1"/>
                  </a:solidFill>
                </a:endParaRPr>
              </a:p>
            </p:txBody>
          </p:sp>
        </mc:Choice>
        <mc:Fallback xmlns="">
          <p:sp>
            <p:nvSpPr>
              <p:cNvPr id="3" name="TextBox 2">
                <a:extLst>
                  <a:ext uri="{FF2B5EF4-FFF2-40B4-BE49-F238E27FC236}">
                    <a16:creationId xmlns:a16="http://schemas.microsoft.com/office/drawing/2014/main" id="{F7424B36-AB98-BD9E-1FE7-05188AF7C160}"/>
                  </a:ext>
                </a:extLst>
              </p:cNvPr>
              <p:cNvSpPr txBox="1">
                <a:spLocks noRot="1" noChangeAspect="1" noMove="1" noResize="1" noEditPoints="1" noAdjustHandles="1" noChangeArrowheads="1" noChangeShapeType="1" noTextEdit="1"/>
              </p:cNvSpPr>
              <p:nvPr/>
            </p:nvSpPr>
            <p:spPr>
              <a:xfrm>
                <a:off x="375428" y="2756788"/>
                <a:ext cx="3625993" cy="886718"/>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756F3E-F954-D15C-F555-F61E806D530D}"/>
                  </a:ext>
                </a:extLst>
              </p:cNvPr>
              <p:cNvSpPr txBox="1"/>
              <p:nvPr/>
            </p:nvSpPr>
            <p:spPr>
              <a:xfrm>
                <a:off x="375428" y="3844203"/>
                <a:ext cx="3140283" cy="886718"/>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𝑹</m:t>
                      </m:r>
                      <m:r>
                        <a:rPr lang="tr-TR" sz="2400" b="1" i="1">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𝑪</m:t>
                              </m:r>
                            </m:e>
                            <m:sub>
                              <m:r>
                                <a:rPr lang="tr-TR" sz="2400" b="1" i="1">
                                  <a:latin typeface="Cambria Math" panose="02040503050406030204" pitchFamily="18" charset="0"/>
                                  <a:ea typeface="Cambria Math" panose="02040503050406030204" pitchFamily="18" charset="0"/>
                                </a:rPr>
                                <m:t>𝒄</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𝑪</m:t>
                              </m:r>
                            </m:e>
                            <m:sub>
                              <m:r>
                                <a:rPr lang="tr-TR" sz="2400" b="1" i="1" smtClean="0">
                                  <a:latin typeface="Cambria Math" panose="02040503050406030204" pitchFamily="18" charset="0"/>
                                  <a:ea typeface="Cambria Math" panose="02040503050406030204" pitchFamily="18" charset="0"/>
                                </a:rPr>
                                <m:t>𝒉</m:t>
                              </m:r>
                            </m:sub>
                          </m:sSub>
                        </m:den>
                      </m:f>
                      <m:r>
                        <a:rPr lang="tr-TR" sz="2400" b="1" i="1" smtClean="0">
                          <a:solidFill>
                            <a:schemeClr val="tx1"/>
                          </a:solidFill>
                          <a:latin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𝟏</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𝟐</m:t>
                                  </m:r>
                                </m:sub>
                              </m:sSub>
                            </m:e>
                          </m:d>
                        </m:num>
                        <m:den>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𝒄</m:t>
                                  </m:r>
                                  <m:r>
                                    <a:rPr lang="tr-TR" sz="2400" b="1" i="1">
                                      <a:latin typeface="Cambria Math" panose="02040503050406030204" pitchFamily="18" charset="0"/>
                                    </a:rPr>
                                    <m:t>,</m:t>
                                  </m:r>
                                  <m:r>
                                    <a:rPr lang="tr-TR" sz="2400" b="1" i="1" smtClean="0">
                                      <a:latin typeface="Cambria Math" panose="02040503050406030204" pitchFamily="18" charset="0"/>
                                    </a:rPr>
                                    <m:t>𝟐</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𝟏</m:t>
                                  </m:r>
                                </m:sub>
                              </m:sSub>
                            </m:e>
                          </m:d>
                        </m:den>
                      </m:f>
                    </m:oMath>
                  </m:oMathPara>
                </a14:m>
                <a:endParaRPr lang="tr-TR" sz="2400" b="1" dirty="0">
                  <a:solidFill>
                    <a:schemeClr val="tx1"/>
                  </a:solidFill>
                </a:endParaRPr>
              </a:p>
            </p:txBody>
          </p:sp>
        </mc:Choice>
        <mc:Fallback xmlns="">
          <p:sp>
            <p:nvSpPr>
              <p:cNvPr id="6" name="TextBox 5">
                <a:extLst>
                  <a:ext uri="{FF2B5EF4-FFF2-40B4-BE49-F238E27FC236}">
                    <a16:creationId xmlns:a16="http://schemas.microsoft.com/office/drawing/2014/main" id="{F5756F3E-F954-D15C-F555-F61E806D530D}"/>
                  </a:ext>
                </a:extLst>
              </p:cNvPr>
              <p:cNvSpPr txBox="1">
                <a:spLocks noRot="1" noChangeAspect="1" noMove="1" noResize="1" noEditPoints="1" noAdjustHandles="1" noChangeArrowheads="1" noChangeShapeType="1" noTextEdit="1"/>
              </p:cNvSpPr>
              <p:nvPr/>
            </p:nvSpPr>
            <p:spPr>
              <a:xfrm>
                <a:off x="375428" y="3844203"/>
                <a:ext cx="3140283" cy="886718"/>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8" name="Arrow: Right 7">
            <a:extLst>
              <a:ext uri="{FF2B5EF4-FFF2-40B4-BE49-F238E27FC236}">
                <a16:creationId xmlns:a16="http://schemas.microsoft.com/office/drawing/2014/main" id="{DF3C7C16-44C9-A07F-951C-85635545BAB2}"/>
              </a:ext>
            </a:extLst>
          </p:cNvPr>
          <p:cNvSpPr/>
          <p:nvPr/>
        </p:nvSpPr>
        <p:spPr>
          <a:xfrm>
            <a:off x="4176716" y="3084134"/>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235959E-93CA-6386-8E5F-9035D32ABA69}"/>
                  </a:ext>
                </a:extLst>
              </p:cNvPr>
              <p:cNvSpPr txBox="1"/>
              <p:nvPr/>
            </p:nvSpPr>
            <p:spPr>
              <a:xfrm>
                <a:off x="4862988" y="2815752"/>
                <a:ext cx="3185166" cy="77797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𝑷</m:t>
                      </m:r>
                      <m:r>
                        <a:rPr lang="tr-TR" sz="2400" b="1" i="1" smtClean="0">
                          <a:solidFill>
                            <a:schemeClr val="tx1"/>
                          </a:solidFill>
                          <a:latin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rPr>
                              </m:ctrlPr>
                            </m:dPr>
                            <m:e>
                              <m:r>
                                <a:rPr lang="tr-TR" sz="2400" b="1" i="1" smtClean="0">
                                  <a:latin typeface="Cambria Math" panose="02040503050406030204" pitchFamily="18" charset="0"/>
                                </a:rPr>
                                <m:t>𝟏𝟐𝟓</m:t>
                              </m:r>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𝟓𝟎</m:t>
                              </m:r>
                            </m:e>
                          </m:d>
                        </m:num>
                        <m:den>
                          <m:d>
                            <m:dPr>
                              <m:ctrlPr>
                                <a:rPr lang="tr-TR" sz="2400" b="1" i="1">
                                  <a:latin typeface="Cambria Math" panose="02040503050406030204" pitchFamily="18" charset="0"/>
                                </a:rPr>
                              </m:ctrlPr>
                            </m:dPr>
                            <m:e>
                              <m:r>
                                <a:rPr lang="tr-TR" sz="2400" b="1" i="1" smtClean="0">
                                  <a:latin typeface="Cambria Math" panose="02040503050406030204" pitchFamily="18" charset="0"/>
                                </a:rPr>
                                <m:t>𝟑𝟎𝟎</m:t>
                              </m:r>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𝟓</m:t>
                              </m:r>
                              <m:r>
                                <a:rPr lang="tr-TR" sz="2400" b="1" i="1" smtClean="0">
                                  <a:latin typeface="Cambria Math" panose="02040503050406030204" pitchFamily="18" charset="0"/>
                                </a:rPr>
                                <m:t>𝟎</m:t>
                              </m:r>
                            </m:e>
                          </m:d>
                        </m:den>
                      </m:f>
                      <m:r>
                        <a:rPr lang="tr-TR" sz="2400" b="1" i="1" smtClean="0">
                          <a:solidFill>
                            <a:schemeClr val="tx1"/>
                          </a:solidFill>
                          <a:latin typeface="Cambria Math" panose="02040503050406030204" pitchFamily="18" charset="0"/>
                          <a:ea typeface="Cambria Math" panose="02040503050406030204" pitchFamily="18" charset="0"/>
                        </a:rPr>
                        <m:t>=</m:t>
                      </m:r>
                      <m:f>
                        <m:fPr>
                          <m:ctrlPr>
                            <a:rPr lang="tr-TR" sz="2400" b="1" i="1" smtClean="0">
                              <a:solidFill>
                                <a:schemeClr val="tx1"/>
                              </a:solidFill>
                              <a:latin typeface="Cambria Math" panose="02040503050406030204" pitchFamily="18" charset="0"/>
                              <a:ea typeface="Cambria Math" panose="02040503050406030204" pitchFamily="18" charset="0"/>
                            </a:rPr>
                          </m:ctrlPr>
                        </m:fPr>
                        <m:num>
                          <m:r>
                            <a:rPr lang="tr-TR" sz="2400" b="1" i="1" smtClean="0">
                              <a:solidFill>
                                <a:schemeClr val="tx1"/>
                              </a:solidFill>
                              <a:latin typeface="Cambria Math" panose="02040503050406030204" pitchFamily="18" charset="0"/>
                              <a:ea typeface="Cambria Math" panose="02040503050406030204" pitchFamily="18" charset="0"/>
                            </a:rPr>
                            <m:t>𝟕𝟓</m:t>
                          </m:r>
                        </m:num>
                        <m:den>
                          <m:r>
                            <a:rPr lang="tr-TR" sz="2400" b="1" i="1" smtClean="0">
                              <a:solidFill>
                                <a:schemeClr val="tx1"/>
                              </a:solidFill>
                              <a:latin typeface="Cambria Math" panose="02040503050406030204" pitchFamily="18" charset="0"/>
                              <a:ea typeface="Cambria Math" panose="02040503050406030204" pitchFamily="18" charset="0"/>
                            </a:rPr>
                            <m:t>𝟐𝟓𝟎</m:t>
                          </m:r>
                        </m:den>
                      </m:f>
                    </m:oMath>
                  </m:oMathPara>
                </a14:m>
                <a:endParaRPr lang="tr-TR" sz="2400" b="1" dirty="0">
                  <a:solidFill>
                    <a:schemeClr val="tx1"/>
                  </a:solidFill>
                </a:endParaRPr>
              </a:p>
            </p:txBody>
          </p:sp>
        </mc:Choice>
        <mc:Fallback xmlns="">
          <p:sp>
            <p:nvSpPr>
              <p:cNvPr id="9" name="TextBox 8">
                <a:extLst>
                  <a:ext uri="{FF2B5EF4-FFF2-40B4-BE49-F238E27FC236}">
                    <a16:creationId xmlns:a16="http://schemas.microsoft.com/office/drawing/2014/main" id="{8235959E-93CA-6386-8E5F-9035D32ABA69}"/>
                  </a:ext>
                </a:extLst>
              </p:cNvPr>
              <p:cNvSpPr txBox="1">
                <a:spLocks noRot="1" noChangeAspect="1" noMove="1" noResize="1" noEditPoints="1" noAdjustHandles="1" noChangeArrowheads="1" noChangeShapeType="1" noTextEdit="1"/>
              </p:cNvSpPr>
              <p:nvPr/>
            </p:nvSpPr>
            <p:spPr>
              <a:xfrm>
                <a:off x="4862988" y="2815752"/>
                <a:ext cx="3185166" cy="777970"/>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10" name="Arrow: Right 9">
            <a:extLst>
              <a:ext uri="{FF2B5EF4-FFF2-40B4-BE49-F238E27FC236}">
                <a16:creationId xmlns:a16="http://schemas.microsoft.com/office/drawing/2014/main" id="{8834DAF9-2F72-9345-7919-D9B714C19A5B}"/>
              </a:ext>
            </a:extLst>
          </p:cNvPr>
          <p:cNvSpPr/>
          <p:nvPr/>
        </p:nvSpPr>
        <p:spPr>
          <a:xfrm>
            <a:off x="8242939" y="3084134"/>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633678-62ED-F472-9438-D14D1ECDC873}"/>
                  </a:ext>
                </a:extLst>
              </p:cNvPr>
              <p:cNvSpPr txBox="1"/>
              <p:nvPr/>
            </p:nvSpPr>
            <p:spPr>
              <a:xfrm>
                <a:off x="9055413" y="3006341"/>
                <a:ext cx="1367041" cy="430887"/>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𝑷</m:t>
                      </m:r>
                      <m:r>
                        <a:rPr lang="tr-TR" sz="2800" b="1" i="1" smtClean="0">
                          <a:solidFill>
                            <a:schemeClr val="tx1"/>
                          </a:solidFill>
                          <a:latin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𝟎</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𝟑</m:t>
                      </m:r>
                    </m:oMath>
                  </m:oMathPara>
                </a14:m>
                <a:endParaRPr lang="tr-TR" sz="2800" b="1" dirty="0">
                  <a:solidFill>
                    <a:schemeClr val="tx1"/>
                  </a:solidFill>
                </a:endParaRPr>
              </a:p>
            </p:txBody>
          </p:sp>
        </mc:Choice>
        <mc:Fallback xmlns="">
          <p:sp>
            <p:nvSpPr>
              <p:cNvPr id="11" name="TextBox 10">
                <a:extLst>
                  <a:ext uri="{FF2B5EF4-FFF2-40B4-BE49-F238E27FC236}">
                    <a16:creationId xmlns:a16="http://schemas.microsoft.com/office/drawing/2014/main" id="{F0633678-62ED-F472-9438-D14D1ECDC873}"/>
                  </a:ext>
                </a:extLst>
              </p:cNvPr>
              <p:cNvSpPr txBox="1">
                <a:spLocks noRot="1" noChangeAspect="1" noMove="1" noResize="1" noEditPoints="1" noAdjustHandles="1" noChangeArrowheads="1" noChangeShapeType="1" noTextEdit="1"/>
              </p:cNvSpPr>
              <p:nvPr/>
            </p:nvSpPr>
            <p:spPr>
              <a:xfrm>
                <a:off x="9055413" y="3006341"/>
                <a:ext cx="1367041" cy="430887"/>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12" name="Arrow: Right 11">
            <a:extLst>
              <a:ext uri="{FF2B5EF4-FFF2-40B4-BE49-F238E27FC236}">
                <a16:creationId xmlns:a16="http://schemas.microsoft.com/office/drawing/2014/main" id="{D54FB8C8-0831-4C2A-2D7C-04BD7D695F5B}"/>
              </a:ext>
            </a:extLst>
          </p:cNvPr>
          <p:cNvSpPr/>
          <p:nvPr/>
        </p:nvSpPr>
        <p:spPr>
          <a:xfrm>
            <a:off x="4176716" y="4174717"/>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96FDE9F-2A77-12ED-8A51-95BE3A17B6FC}"/>
                  </a:ext>
                </a:extLst>
              </p:cNvPr>
              <p:cNvSpPr txBox="1"/>
              <p:nvPr/>
            </p:nvSpPr>
            <p:spPr>
              <a:xfrm>
                <a:off x="4859782" y="3981855"/>
                <a:ext cx="3372718" cy="76899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𝑹</m:t>
                      </m:r>
                      <m:r>
                        <a:rPr lang="tr-TR" sz="2400" b="1" i="1">
                          <a:latin typeface="Cambria Math" panose="02040503050406030204" pitchFamily="18" charset="0"/>
                          <a:ea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rPr>
                              </m:ctrlPr>
                            </m:dPr>
                            <m:e>
                              <m:r>
                                <a:rPr lang="tr-TR" sz="2400" b="1" i="1" smtClean="0">
                                  <a:latin typeface="Cambria Math" panose="02040503050406030204" pitchFamily="18" charset="0"/>
                                </a:rPr>
                                <m:t>𝟑𝟎𝟎</m:t>
                              </m:r>
                              <m:r>
                                <a:rPr lang="tr-TR" sz="2400" b="1" i="1" smtClean="0">
                                  <a:latin typeface="Cambria Math" panose="02040503050406030204" pitchFamily="18" charset="0"/>
                                </a:rPr>
                                <m:t>−</m:t>
                              </m:r>
                              <m:r>
                                <a:rPr lang="tr-TR" sz="2400" b="1" i="1" smtClean="0">
                                  <a:latin typeface="Cambria Math" panose="02040503050406030204" pitchFamily="18" charset="0"/>
                                </a:rPr>
                                <m:t>𝟏𝟐𝟓</m:t>
                              </m:r>
                            </m:e>
                          </m:d>
                        </m:num>
                        <m:den>
                          <m:d>
                            <m:dPr>
                              <m:ctrlPr>
                                <a:rPr lang="tr-TR" sz="2400" b="1" i="1">
                                  <a:latin typeface="Cambria Math" panose="02040503050406030204" pitchFamily="18" charset="0"/>
                                </a:rPr>
                              </m:ctrlPr>
                            </m:dPr>
                            <m:e>
                              <m:r>
                                <a:rPr lang="tr-TR" sz="2400" b="1" i="1" smtClean="0">
                                  <a:latin typeface="Cambria Math" panose="02040503050406030204" pitchFamily="18" charset="0"/>
                                </a:rPr>
                                <m:t>𝟏𝟐𝟓</m:t>
                              </m:r>
                              <m:r>
                                <a:rPr lang="tr-TR" sz="2400" b="1" i="1" smtClean="0">
                                  <a:latin typeface="Cambria Math" panose="02040503050406030204" pitchFamily="18" charset="0"/>
                                </a:rPr>
                                <m:t>−</m:t>
                              </m:r>
                              <m:r>
                                <a:rPr lang="tr-TR" sz="2400" b="1" i="1" smtClean="0">
                                  <a:latin typeface="Cambria Math" panose="02040503050406030204" pitchFamily="18" charset="0"/>
                                </a:rPr>
                                <m:t>𝟓𝟎</m:t>
                              </m:r>
                            </m:e>
                          </m:d>
                        </m:den>
                      </m:f>
                      <m:r>
                        <a:rPr lang="tr-TR" sz="2400" b="1" i="1" smtClean="0">
                          <a:solidFill>
                            <a:schemeClr val="tx1"/>
                          </a:solidFill>
                          <a:latin typeface="Cambria Math" panose="02040503050406030204" pitchFamily="18" charset="0"/>
                          <a:ea typeface="Cambria Math" panose="02040503050406030204" pitchFamily="18" charset="0"/>
                        </a:rPr>
                        <m:t>=</m:t>
                      </m:r>
                      <m:f>
                        <m:fPr>
                          <m:ctrlPr>
                            <a:rPr lang="tr-TR" sz="2400" b="1" i="1" smtClean="0">
                              <a:solidFill>
                                <a:schemeClr val="tx1"/>
                              </a:solidFill>
                              <a:latin typeface="Cambria Math" panose="02040503050406030204" pitchFamily="18" charset="0"/>
                              <a:ea typeface="Cambria Math" panose="02040503050406030204" pitchFamily="18" charset="0"/>
                            </a:rPr>
                          </m:ctrlPr>
                        </m:fPr>
                        <m:num>
                          <m:r>
                            <a:rPr lang="tr-TR" sz="2400" b="1" i="1" smtClean="0">
                              <a:solidFill>
                                <a:schemeClr val="tx1"/>
                              </a:solidFill>
                              <a:latin typeface="Cambria Math" panose="02040503050406030204" pitchFamily="18" charset="0"/>
                              <a:ea typeface="Cambria Math" panose="02040503050406030204" pitchFamily="18" charset="0"/>
                            </a:rPr>
                            <m:t>𝟏𝟕𝟓</m:t>
                          </m:r>
                        </m:num>
                        <m:den>
                          <m:r>
                            <a:rPr lang="tr-TR" sz="2400" b="1" i="1" smtClean="0">
                              <a:solidFill>
                                <a:schemeClr val="tx1"/>
                              </a:solidFill>
                              <a:latin typeface="Cambria Math" panose="02040503050406030204" pitchFamily="18" charset="0"/>
                              <a:ea typeface="Cambria Math" panose="02040503050406030204" pitchFamily="18" charset="0"/>
                            </a:rPr>
                            <m:t>𝟕𝟓</m:t>
                          </m:r>
                        </m:den>
                      </m:f>
                    </m:oMath>
                  </m:oMathPara>
                </a14:m>
                <a:endParaRPr lang="tr-TR" sz="2400" b="1" dirty="0">
                  <a:solidFill>
                    <a:schemeClr val="tx1"/>
                  </a:solidFill>
                </a:endParaRPr>
              </a:p>
            </p:txBody>
          </p:sp>
        </mc:Choice>
        <mc:Fallback xmlns="">
          <p:sp>
            <p:nvSpPr>
              <p:cNvPr id="13" name="TextBox 12">
                <a:extLst>
                  <a:ext uri="{FF2B5EF4-FFF2-40B4-BE49-F238E27FC236}">
                    <a16:creationId xmlns:a16="http://schemas.microsoft.com/office/drawing/2014/main" id="{F96FDE9F-2A77-12ED-8A51-95BE3A17B6FC}"/>
                  </a:ext>
                </a:extLst>
              </p:cNvPr>
              <p:cNvSpPr txBox="1">
                <a:spLocks noRot="1" noChangeAspect="1" noMove="1" noResize="1" noEditPoints="1" noAdjustHandles="1" noChangeArrowheads="1" noChangeShapeType="1" noTextEdit="1"/>
              </p:cNvSpPr>
              <p:nvPr/>
            </p:nvSpPr>
            <p:spPr>
              <a:xfrm>
                <a:off x="4859782" y="3981855"/>
                <a:ext cx="3372718" cy="768993"/>
              </a:xfrm>
              <a:prstGeom prst="rect">
                <a:avLst/>
              </a:prstGeom>
              <a:blipFill>
                <a:blip r:embed="rId8"/>
                <a:stretch>
                  <a:fillRect/>
                </a:stretch>
              </a:blipFill>
              <a:ln>
                <a:solidFill>
                  <a:schemeClr val="tx1"/>
                </a:solidFill>
              </a:ln>
            </p:spPr>
            <p:txBody>
              <a:bodyPr/>
              <a:lstStyle/>
              <a:p>
                <a:r>
                  <a:rPr lang="tr-TR">
                    <a:noFill/>
                  </a:rPr>
                  <a:t> </a:t>
                </a:r>
              </a:p>
            </p:txBody>
          </p:sp>
        </mc:Fallback>
      </mc:AlternateContent>
      <p:sp>
        <p:nvSpPr>
          <p:cNvPr id="14" name="Arrow: Right 13">
            <a:extLst>
              <a:ext uri="{FF2B5EF4-FFF2-40B4-BE49-F238E27FC236}">
                <a16:creationId xmlns:a16="http://schemas.microsoft.com/office/drawing/2014/main" id="{CC727121-4F1F-E81C-322A-42402E38B174}"/>
              </a:ext>
            </a:extLst>
          </p:cNvPr>
          <p:cNvSpPr/>
          <p:nvPr/>
        </p:nvSpPr>
        <p:spPr>
          <a:xfrm>
            <a:off x="8381963" y="4149909"/>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B7CEFE3-25A4-027A-C469-E13226F5FD27}"/>
                  </a:ext>
                </a:extLst>
              </p:cNvPr>
              <p:cNvSpPr txBox="1"/>
              <p:nvPr/>
            </p:nvSpPr>
            <p:spPr>
              <a:xfrm>
                <a:off x="9065629" y="4052362"/>
                <a:ext cx="1585049" cy="430887"/>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𝑹</m:t>
                      </m:r>
                      <m:r>
                        <a:rPr lang="tr-TR" sz="2800" b="1" i="1">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𝟐</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𝟑𝟑</m:t>
                      </m:r>
                    </m:oMath>
                  </m:oMathPara>
                </a14:m>
                <a:endParaRPr lang="tr-TR" sz="2800" b="1" dirty="0">
                  <a:solidFill>
                    <a:schemeClr val="tx1"/>
                  </a:solidFill>
                </a:endParaRPr>
              </a:p>
            </p:txBody>
          </p:sp>
        </mc:Choice>
        <mc:Fallback xmlns="">
          <p:sp>
            <p:nvSpPr>
              <p:cNvPr id="15" name="TextBox 14">
                <a:extLst>
                  <a:ext uri="{FF2B5EF4-FFF2-40B4-BE49-F238E27FC236}">
                    <a16:creationId xmlns:a16="http://schemas.microsoft.com/office/drawing/2014/main" id="{6B7CEFE3-25A4-027A-C469-E13226F5FD27}"/>
                  </a:ext>
                </a:extLst>
              </p:cNvPr>
              <p:cNvSpPr txBox="1">
                <a:spLocks noRot="1" noChangeAspect="1" noMove="1" noResize="1" noEditPoints="1" noAdjustHandles="1" noChangeArrowheads="1" noChangeShapeType="1" noTextEdit="1"/>
              </p:cNvSpPr>
              <p:nvPr/>
            </p:nvSpPr>
            <p:spPr>
              <a:xfrm>
                <a:off x="9065629" y="4052362"/>
                <a:ext cx="1585049" cy="430887"/>
              </a:xfrm>
              <a:prstGeom prst="rect">
                <a:avLst/>
              </a:prstGeom>
              <a:blipFill>
                <a:blip r:embed="rId9"/>
                <a:stretch>
                  <a:fillRect/>
                </a:stretch>
              </a:blipFill>
              <a:ln>
                <a:solidFill>
                  <a:schemeClr val="tx1"/>
                </a:solidFill>
              </a:ln>
            </p:spPr>
            <p:txBody>
              <a:bodyPr/>
              <a:lstStyle/>
              <a:p>
                <a:r>
                  <a:rPr lang="tr-TR">
                    <a:noFill/>
                  </a:rPr>
                  <a:t> </a:t>
                </a:r>
              </a:p>
            </p:txBody>
          </p:sp>
        </mc:Fallback>
      </mc:AlternateContent>
      <p:sp>
        <p:nvSpPr>
          <p:cNvPr id="16" name="TextBox 15">
            <a:extLst>
              <a:ext uri="{FF2B5EF4-FFF2-40B4-BE49-F238E27FC236}">
                <a16:creationId xmlns:a16="http://schemas.microsoft.com/office/drawing/2014/main" id="{44A164E5-FC29-2041-63E0-44396281A9F0}"/>
              </a:ext>
            </a:extLst>
          </p:cNvPr>
          <p:cNvSpPr txBox="1"/>
          <p:nvPr/>
        </p:nvSpPr>
        <p:spPr>
          <a:xfrm>
            <a:off x="238311" y="1005563"/>
            <a:ext cx="8512399" cy="461665"/>
          </a:xfrm>
          <a:prstGeom prst="rect">
            <a:avLst/>
          </a:prstGeom>
          <a:noFill/>
        </p:spPr>
        <p:txBody>
          <a:bodyPr wrap="square" rtlCol="0">
            <a:spAutoFit/>
          </a:bodyPr>
          <a:lstStyle/>
          <a:p>
            <a:pPr marL="342900" indent="-342900">
              <a:buFont typeface="Wingdings" panose="05000000000000000000" pitchFamily="2" charset="2"/>
              <a:buChar char="Ø"/>
            </a:pPr>
            <a:r>
              <a:rPr lang="tr-TR" sz="2400" b="1" dirty="0"/>
              <a:t>The overall heat transfer coefficient can be calculated from</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7E00F3B-7AE3-8172-FC68-89D4BA215E7B}"/>
                  </a:ext>
                </a:extLst>
              </p:cNvPr>
              <p:cNvSpPr txBox="1"/>
              <p:nvPr/>
            </p:nvSpPr>
            <p:spPr>
              <a:xfrm>
                <a:off x="2563743" y="1694488"/>
                <a:ext cx="1866858"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𝟏</m:t>
                          </m:r>
                        </m:sub>
                      </m:sSub>
                      <m:r>
                        <a:rPr lang="tr-TR" sz="2400" b="1" i="1" smtClean="0">
                          <a:latin typeface="Cambria Math" panose="02040503050406030204" pitchFamily="18" charset="0"/>
                        </a:rPr>
                        <m:t>=</m:t>
                      </m:r>
                      <m:r>
                        <a:rPr lang="tr-TR" sz="2400" b="1" i="1" smtClean="0">
                          <a:latin typeface="Cambria Math" panose="02040503050406030204" pitchFamily="18" charset="0"/>
                        </a:rPr>
                        <m:t>𝟑𝟎𝟎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17" name="TextBox 16">
                <a:extLst>
                  <a:ext uri="{FF2B5EF4-FFF2-40B4-BE49-F238E27FC236}">
                    <a16:creationId xmlns:a16="http://schemas.microsoft.com/office/drawing/2014/main" id="{F7E00F3B-7AE3-8172-FC68-89D4BA215E7B}"/>
                  </a:ext>
                </a:extLst>
              </p:cNvPr>
              <p:cNvSpPr txBox="1">
                <a:spLocks noRot="1" noChangeAspect="1" noMove="1" noResize="1" noEditPoints="1" noAdjustHandles="1" noChangeArrowheads="1" noChangeShapeType="1" noTextEdit="1"/>
              </p:cNvSpPr>
              <p:nvPr/>
            </p:nvSpPr>
            <p:spPr>
              <a:xfrm>
                <a:off x="2563743" y="1694488"/>
                <a:ext cx="1866858" cy="385555"/>
              </a:xfrm>
              <a:prstGeom prst="rect">
                <a:avLst/>
              </a:prstGeom>
              <a:blipFill>
                <a:blip r:embed="rId10"/>
                <a:stretch>
                  <a:fillRect l="-2922" r="-2922"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CDB8196-438D-E3BE-0BAB-1254E171C723}"/>
                  </a:ext>
                </a:extLst>
              </p:cNvPr>
              <p:cNvSpPr txBox="1"/>
              <p:nvPr/>
            </p:nvSpPr>
            <p:spPr>
              <a:xfrm>
                <a:off x="2563743" y="2193092"/>
                <a:ext cx="1866858"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𝟐</m:t>
                          </m:r>
                        </m:sub>
                      </m:sSub>
                      <m:r>
                        <a:rPr lang="tr-TR" sz="2400" b="1" i="1" smtClean="0">
                          <a:latin typeface="Cambria Math" panose="02040503050406030204" pitchFamily="18" charset="0"/>
                        </a:rPr>
                        <m:t>=</m:t>
                      </m:r>
                      <m:r>
                        <a:rPr lang="tr-TR" sz="2400" b="1" i="1" smtClean="0">
                          <a:latin typeface="Cambria Math" panose="02040503050406030204" pitchFamily="18" charset="0"/>
                        </a:rPr>
                        <m:t>𝟏𝟐𝟓</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18" name="TextBox 17">
                <a:extLst>
                  <a:ext uri="{FF2B5EF4-FFF2-40B4-BE49-F238E27FC236}">
                    <a16:creationId xmlns:a16="http://schemas.microsoft.com/office/drawing/2014/main" id="{9CDB8196-438D-E3BE-0BAB-1254E171C723}"/>
                  </a:ext>
                </a:extLst>
              </p:cNvPr>
              <p:cNvSpPr txBox="1">
                <a:spLocks noRot="1" noChangeAspect="1" noMove="1" noResize="1" noEditPoints="1" noAdjustHandles="1" noChangeArrowheads="1" noChangeShapeType="1" noTextEdit="1"/>
              </p:cNvSpPr>
              <p:nvPr/>
            </p:nvSpPr>
            <p:spPr>
              <a:xfrm>
                <a:off x="2563743" y="2193092"/>
                <a:ext cx="1866858" cy="385555"/>
              </a:xfrm>
              <a:prstGeom prst="rect">
                <a:avLst/>
              </a:prstGeom>
              <a:blipFill>
                <a:blip r:embed="rId11"/>
                <a:stretch>
                  <a:fillRect l="-2922" r="-3247"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BC274EE-8088-BE97-6AE9-1EB382E0C163}"/>
                  </a:ext>
                </a:extLst>
              </p:cNvPr>
              <p:cNvSpPr txBox="1"/>
              <p:nvPr/>
            </p:nvSpPr>
            <p:spPr>
              <a:xfrm>
                <a:off x="375428" y="1699331"/>
                <a:ext cx="1653658"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𝟏</m:t>
                          </m:r>
                        </m:sub>
                      </m:sSub>
                      <m:r>
                        <a:rPr lang="tr-TR" sz="2400" b="1" i="1" smtClean="0">
                          <a:latin typeface="Cambria Math" panose="02040503050406030204" pitchFamily="18" charset="0"/>
                        </a:rPr>
                        <m:t>=</m:t>
                      </m:r>
                      <m:r>
                        <a:rPr lang="tr-TR" sz="2400" b="1" i="1" smtClean="0">
                          <a:latin typeface="Cambria Math" panose="02040503050406030204" pitchFamily="18" charset="0"/>
                        </a:rPr>
                        <m:t>𝟓𝟎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19" name="TextBox 18">
                <a:extLst>
                  <a:ext uri="{FF2B5EF4-FFF2-40B4-BE49-F238E27FC236}">
                    <a16:creationId xmlns:a16="http://schemas.microsoft.com/office/drawing/2014/main" id="{7BC274EE-8088-BE97-6AE9-1EB382E0C163}"/>
                  </a:ext>
                </a:extLst>
              </p:cNvPr>
              <p:cNvSpPr txBox="1">
                <a:spLocks noRot="1" noChangeAspect="1" noMove="1" noResize="1" noEditPoints="1" noAdjustHandles="1" noChangeArrowheads="1" noChangeShapeType="1" noTextEdit="1"/>
              </p:cNvSpPr>
              <p:nvPr/>
            </p:nvSpPr>
            <p:spPr>
              <a:xfrm>
                <a:off x="375428" y="1699331"/>
                <a:ext cx="1653658" cy="385555"/>
              </a:xfrm>
              <a:prstGeom prst="rect">
                <a:avLst/>
              </a:prstGeom>
              <a:blipFill>
                <a:blip r:embed="rId12"/>
                <a:stretch>
                  <a:fillRect l="-3663" r="-3663" b="-1076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C97EA3E-8D18-4723-E3B3-2F65BAF01AEC}"/>
                  </a:ext>
                </a:extLst>
              </p:cNvPr>
              <p:cNvSpPr txBox="1"/>
              <p:nvPr/>
            </p:nvSpPr>
            <p:spPr>
              <a:xfrm>
                <a:off x="375428" y="2194186"/>
                <a:ext cx="1838004"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𝟐</m:t>
                          </m:r>
                        </m:sub>
                      </m:sSub>
                      <m:r>
                        <a:rPr lang="tr-TR" sz="2400" b="1" i="1" smtClean="0">
                          <a:latin typeface="Cambria Math" panose="02040503050406030204" pitchFamily="18" charset="0"/>
                        </a:rPr>
                        <m:t>=</m:t>
                      </m:r>
                      <m:r>
                        <a:rPr lang="tr-TR" sz="2400" b="1" i="1" smtClean="0">
                          <a:latin typeface="Cambria Math" panose="02040503050406030204" pitchFamily="18" charset="0"/>
                        </a:rPr>
                        <m:t>𝟏𝟐𝟓</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20" name="TextBox 19">
                <a:extLst>
                  <a:ext uri="{FF2B5EF4-FFF2-40B4-BE49-F238E27FC236}">
                    <a16:creationId xmlns:a16="http://schemas.microsoft.com/office/drawing/2014/main" id="{8C97EA3E-8D18-4723-E3B3-2F65BAF01AEC}"/>
                  </a:ext>
                </a:extLst>
              </p:cNvPr>
              <p:cNvSpPr txBox="1">
                <a:spLocks noRot="1" noChangeAspect="1" noMove="1" noResize="1" noEditPoints="1" noAdjustHandles="1" noChangeArrowheads="1" noChangeShapeType="1" noTextEdit="1"/>
              </p:cNvSpPr>
              <p:nvPr/>
            </p:nvSpPr>
            <p:spPr>
              <a:xfrm>
                <a:off x="375428" y="2194186"/>
                <a:ext cx="1838004" cy="385555"/>
              </a:xfrm>
              <a:prstGeom prst="rect">
                <a:avLst/>
              </a:prstGeom>
              <a:blipFill>
                <a:blip r:embed="rId13"/>
                <a:stretch>
                  <a:fillRect l="-2970" r="-3300" b="-1076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D5DA55B-BDFD-388E-932E-814AD0F91663}"/>
                  </a:ext>
                </a:extLst>
              </p:cNvPr>
              <p:cNvSpPr txBox="1"/>
              <p:nvPr/>
            </p:nvSpPr>
            <p:spPr>
              <a:xfrm>
                <a:off x="8215034" y="1783463"/>
                <a:ext cx="3890873" cy="307777"/>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solidFill>
                            <a:srgbClr val="FF0000"/>
                          </a:solidFill>
                          <a:latin typeface="Cambria Math" panose="02040503050406030204" pitchFamily="18" charset="0"/>
                        </a:rPr>
                        <m:t>𝑭</m:t>
                      </m:r>
                      <m:r>
                        <a:rPr lang="tr-TR" sz="2000" b="1" i="1" smtClean="0">
                          <a:solidFill>
                            <a:srgbClr val="FF0000"/>
                          </a:solidFill>
                          <a:latin typeface="Cambria Math" panose="02040503050406030204" pitchFamily="18" charset="0"/>
                        </a:rPr>
                        <m:t> =</m:t>
                      </m:r>
                      <m:r>
                        <a:rPr lang="tr-TR" sz="2000" b="1" i="1" smtClean="0">
                          <a:solidFill>
                            <a:schemeClr val="tx1"/>
                          </a:solidFill>
                          <a:latin typeface="Cambria Math" panose="02040503050406030204" pitchFamily="18" charset="0"/>
                        </a:rPr>
                        <m:t>𝒇</m:t>
                      </m:r>
                      <m:r>
                        <a:rPr lang="tr-TR" sz="2000" b="1" i="1" smtClean="0">
                          <a:solidFill>
                            <a:schemeClr val="tx1"/>
                          </a:solidFill>
                          <a:latin typeface="Cambria Math" panose="02040503050406030204" pitchFamily="18" charset="0"/>
                        </a:rPr>
                        <m:t>(</m:t>
                      </m:r>
                      <m:r>
                        <a:rPr lang="tr-TR" sz="2000" b="1" i="1" smtClean="0">
                          <a:solidFill>
                            <a:schemeClr val="tx1"/>
                          </a:solidFill>
                          <a:latin typeface="Cambria Math" panose="02040503050406030204" pitchFamily="18" charset="0"/>
                        </a:rPr>
                        <m:t>𝑷</m:t>
                      </m:r>
                      <m:r>
                        <a:rPr lang="tr-TR" sz="2000" b="1" i="1" smtClean="0">
                          <a:solidFill>
                            <a:schemeClr val="tx1"/>
                          </a:solidFill>
                          <a:latin typeface="Cambria Math" panose="02040503050406030204" pitchFamily="18" charset="0"/>
                        </a:rPr>
                        <m:t>,</m:t>
                      </m:r>
                      <m:r>
                        <a:rPr lang="tr-TR" sz="2000" b="1" i="1" smtClean="0">
                          <a:solidFill>
                            <a:schemeClr val="tx1"/>
                          </a:solidFill>
                          <a:latin typeface="Cambria Math" panose="02040503050406030204" pitchFamily="18" charset="0"/>
                        </a:rPr>
                        <m:t>𝑹</m:t>
                      </m:r>
                      <m:r>
                        <a:rPr lang="tr-TR" sz="2000" b="1" i="1" smtClean="0">
                          <a:solidFill>
                            <a:schemeClr val="tx1"/>
                          </a:solidFill>
                          <a:latin typeface="Cambria Math" panose="02040503050406030204" pitchFamily="18" charset="0"/>
                        </a:rPr>
                        <m:t>,</m:t>
                      </m:r>
                      <m:r>
                        <a:rPr lang="tr-TR" sz="2000" b="1" i="1" smtClean="0">
                          <a:solidFill>
                            <a:schemeClr val="tx1"/>
                          </a:solidFill>
                          <a:latin typeface="Cambria Math" panose="02040503050406030204" pitchFamily="18" charset="0"/>
                        </a:rPr>
                        <m:t>𝒇𝒍𝒐𝒘</m:t>
                      </m:r>
                      <m:r>
                        <a:rPr lang="tr-TR" sz="2000" b="1" i="1" smtClean="0">
                          <a:solidFill>
                            <a:schemeClr val="tx1"/>
                          </a:solidFill>
                          <a:latin typeface="Cambria Math" panose="02040503050406030204" pitchFamily="18" charset="0"/>
                        </a:rPr>
                        <m:t> </m:t>
                      </m:r>
                      <m:r>
                        <a:rPr lang="tr-TR" sz="2000" b="1" i="1" smtClean="0">
                          <a:solidFill>
                            <a:schemeClr val="tx1"/>
                          </a:solidFill>
                          <a:latin typeface="Cambria Math" panose="02040503050406030204" pitchFamily="18" charset="0"/>
                        </a:rPr>
                        <m:t>𝒂𝒓𝒓𝒂𝒏𝒈𝒆𝒎𝒆𝒏𝒕</m:t>
                      </m:r>
                      <m:r>
                        <a:rPr lang="tr-TR" sz="2000" b="1" i="1" smtClean="0">
                          <a:solidFill>
                            <a:schemeClr val="tx1"/>
                          </a:solidFill>
                          <a:latin typeface="Cambria Math" panose="02040503050406030204" pitchFamily="18" charset="0"/>
                        </a:rPr>
                        <m:t>)</m:t>
                      </m:r>
                    </m:oMath>
                  </m:oMathPara>
                </a14:m>
                <a:endParaRPr lang="tr-TR" sz="2000" b="1" dirty="0">
                  <a:solidFill>
                    <a:schemeClr val="tx1"/>
                  </a:solidFill>
                </a:endParaRPr>
              </a:p>
            </p:txBody>
          </p:sp>
        </mc:Choice>
        <mc:Fallback xmlns="">
          <p:sp>
            <p:nvSpPr>
              <p:cNvPr id="21" name="TextBox 20">
                <a:extLst>
                  <a:ext uri="{FF2B5EF4-FFF2-40B4-BE49-F238E27FC236}">
                    <a16:creationId xmlns:a16="http://schemas.microsoft.com/office/drawing/2014/main" id="{1D5DA55B-BDFD-388E-932E-814AD0F91663}"/>
                  </a:ext>
                </a:extLst>
              </p:cNvPr>
              <p:cNvSpPr txBox="1">
                <a:spLocks noRot="1" noChangeAspect="1" noMove="1" noResize="1" noEditPoints="1" noAdjustHandles="1" noChangeArrowheads="1" noChangeShapeType="1" noTextEdit="1"/>
              </p:cNvSpPr>
              <p:nvPr/>
            </p:nvSpPr>
            <p:spPr>
              <a:xfrm>
                <a:off x="8215034" y="1783463"/>
                <a:ext cx="3890873" cy="307777"/>
              </a:xfrm>
              <a:prstGeom prst="rect">
                <a:avLst/>
              </a:prstGeom>
              <a:blipFill>
                <a:blip r:embed="rId14"/>
                <a:stretch>
                  <a:fillRect l="-938" r="-1875" b="-34615"/>
                </a:stretch>
              </a:blipFill>
              <a:ln>
                <a:solidFill>
                  <a:schemeClr val="tx1"/>
                </a:solidFill>
              </a:ln>
            </p:spPr>
            <p:txBody>
              <a:bodyPr/>
              <a:lstStyle/>
              <a:p>
                <a:r>
                  <a:rPr lang="tr-TR">
                    <a:noFill/>
                  </a:rPr>
                  <a:t> </a:t>
                </a:r>
              </a:p>
            </p:txBody>
          </p:sp>
        </mc:Fallback>
      </mc:AlternateContent>
      <p:sp>
        <p:nvSpPr>
          <p:cNvPr id="22" name="TextBox 21">
            <a:extLst>
              <a:ext uri="{FF2B5EF4-FFF2-40B4-BE49-F238E27FC236}">
                <a16:creationId xmlns:a16="http://schemas.microsoft.com/office/drawing/2014/main" id="{BF5993EE-6D38-C679-4F39-80644FC313B3}"/>
              </a:ext>
            </a:extLst>
          </p:cNvPr>
          <p:cNvSpPr txBox="1"/>
          <p:nvPr/>
        </p:nvSpPr>
        <p:spPr>
          <a:xfrm>
            <a:off x="238311" y="6279815"/>
            <a:ext cx="9712469" cy="461665"/>
          </a:xfrm>
          <a:prstGeom prst="rect">
            <a:avLst/>
          </a:prstGeom>
          <a:noFill/>
        </p:spPr>
        <p:txBody>
          <a:bodyPr wrap="square" rtlCol="0">
            <a:spAutoFit/>
          </a:bodyPr>
          <a:lstStyle/>
          <a:p>
            <a:pPr marL="342900" indent="-342900">
              <a:buFont typeface="Wingdings" panose="05000000000000000000" pitchFamily="2" charset="2"/>
              <a:buChar char="Ø"/>
            </a:pPr>
            <a:r>
              <a:rPr lang="tr-TR" sz="2400" b="1" dirty="0">
                <a:solidFill>
                  <a:srgbClr val="0000FF"/>
                </a:solidFill>
              </a:rPr>
              <a:t>For two-shell passes and four-tube passes, we will use Figure 2.8</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7588DB8-2766-4D0B-1BE5-99F826088161}"/>
                  </a:ext>
                </a:extLst>
              </p:cNvPr>
              <p:cNvSpPr txBox="1"/>
              <p:nvPr/>
            </p:nvSpPr>
            <p:spPr>
              <a:xfrm>
                <a:off x="375428" y="4976343"/>
                <a:ext cx="4513095" cy="1095749"/>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𝒍𝒎</m:t>
                          </m:r>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𝑪𝑭</m:t>
                          </m:r>
                        </m:sub>
                      </m:sSub>
                      <m:r>
                        <a:rPr lang="tr-TR" sz="2000" b="1" i="1" smtClean="0">
                          <a:solidFill>
                            <a:schemeClr val="tx1"/>
                          </a:solidFill>
                          <a:latin typeface="Cambria Math" panose="02040503050406030204" pitchFamily="18" charset="0"/>
                        </a:rPr>
                        <m:t>=</m:t>
                      </m:r>
                      <m:f>
                        <m:fPr>
                          <m:ctrlPr>
                            <a:rPr lang="tr-TR" sz="2000" b="1" i="1">
                              <a:solidFill>
                                <a:schemeClr val="tx1"/>
                              </a:solidFill>
                              <a:latin typeface="Cambria Math" panose="02040503050406030204" pitchFamily="18" charset="0"/>
                              <a:ea typeface="Cambria Math" panose="02040503050406030204" pitchFamily="18" charset="0"/>
                            </a:rPr>
                          </m:ctrlPr>
                        </m:fPr>
                        <m:num>
                          <m:d>
                            <m:dPr>
                              <m:ctrlPr>
                                <a:rPr lang="tr-TR" sz="2000" b="1" i="1">
                                  <a:solidFill>
                                    <a:schemeClr val="tx1"/>
                                  </a:solidFill>
                                  <a:latin typeface="Cambria Math" panose="02040503050406030204" pitchFamily="18" charset="0"/>
                                  <a:ea typeface="Cambria Math" panose="02040503050406030204" pitchFamily="18" charset="0"/>
                                </a:rPr>
                              </m:ctrlPr>
                            </m:dPr>
                            <m:e>
                              <m:d>
                                <m:dPr>
                                  <m:ctrlPr>
                                    <a:rPr lang="tr-TR" sz="2000" b="1" i="1">
                                      <a:solidFill>
                                        <a:schemeClr val="tx1"/>
                                      </a:solidFill>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𝟐</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𝟏</m:t>
                                      </m:r>
                                    </m:sub>
                                  </m:sSub>
                                </m:e>
                              </m:d>
                              <m:r>
                                <a:rPr lang="tr-TR" sz="2000" b="1" i="1">
                                  <a:solidFill>
                                    <a:schemeClr val="tx1"/>
                                  </a:solidFill>
                                  <a:latin typeface="Cambria Math" panose="02040503050406030204" pitchFamily="18" charset="0"/>
                                  <a:ea typeface="Cambria Math" panose="02040503050406030204" pitchFamily="18" charset="0"/>
                                </a:rPr>
                                <m:t>−</m:t>
                              </m:r>
                              <m:d>
                                <m:dPr>
                                  <m:ctrlPr>
                                    <a:rPr lang="tr-TR" sz="2000" b="1" i="1">
                                      <a:solidFill>
                                        <a:schemeClr val="tx1"/>
                                      </a:solidFill>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𝟏</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𝟐</m:t>
                                      </m:r>
                                    </m:sub>
                                  </m:sSub>
                                </m:e>
                              </m:d>
                            </m:e>
                          </m:d>
                        </m:num>
                        <m:den>
                          <m:r>
                            <a:rPr lang="tr-TR" sz="2000" b="1" i="1">
                              <a:solidFill>
                                <a:schemeClr val="tx1"/>
                              </a:solidFill>
                              <a:latin typeface="Cambria Math" panose="02040503050406030204" pitchFamily="18" charset="0"/>
                            </a:rPr>
                            <m:t>𝒍𝒏</m:t>
                          </m:r>
                          <m:d>
                            <m:dPr>
                              <m:ctrlPr>
                                <a:rPr lang="tr-TR" sz="2000" b="1" i="1">
                                  <a:solidFill>
                                    <a:schemeClr val="tx1"/>
                                  </a:solidFill>
                                  <a:latin typeface="Cambria Math" panose="02040503050406030204" pitchFamily="18" charset="0"/>
                                </a:rPr>
                              </m:ctrlPr>
                            </m:dPr>
                            <m:e>
                              <m:f>
                                <m:fPr>
                                  <m:ctrlPr>
                                    <a:rPr lang="tr-TR" sz="2000" b="1" i="1">
                                      <a:solidFill>
                                        <a:schemeClr val="tx1"/>
                                      </a:solidFill>
                                      <a:latin typeface="Cambria Math" panose="02040503050406030204" pitchFamily="18" charset="0"/>
                                    </a:rPr>
                                  </m:ctrlPr>
                                </m:fPr>
                                <m:num>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𝟐</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𝟏</m:t>
                                      </m:r>
                                    </m:sub>
                                  </m:sSub>
                                </m:num>
                                <m:den>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𝟏</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𝟐</m:t>
                                      </m:r>
                                    </m:sub>
                                  </m:sSub>
                                </m:den>
                              </m:f>
                            </m:e>
                          </m:d>
                        </m:den>
                      </m:f>
                    </m:oMath>
                  </m:oMathPara>
                </a14:m>
                <a:endParaRPr lang="tr-TR" sz="2000" b="1" dirty="0">
                  <a:solidFill>
                    <a:schemeClr val="tx1"/>
                  </a:solidFill>
                </a:endParaRPr>
              </a:p>
            </p:txBody>
          </p:sp>
        </mc:Choice>
        <mc:Fallback xmlns="">
          <p:sp>
            <p:nvSpPr>
              <p:cNvPr id="23" name="TextBox 22">
                <a:extLst>
                  <a:ext uri="{FF2B5EF4-FFF2-40B4-BE49-F238E27FC236}">
                    <a16:creationId xmlns:a16="http://schemas.microsoft.com/office/drawing/2014/main" id="{C7588DB8-2766-4D0B-1BE5-99F826088161}"/>
                  </a:ext>
                </a:extLst>
              </p:cNvPr>
              <p:cNvSpPr txBox="1">
                <a:spLocks noRot="1" noChangeAspect="1" noMove="1" noResize="1" noEditPoints="1" noAdjustHandles="1" noChangeArrowheads="1" noChangeShapeType="1" noTextEdit="1"/>
              </p:cNvSpPr>
              <p:nvPr/>
            </p:nvSpPr>
            <p:spPr>
              <a:xfrm>
                <a:off x="375428" y="4976343"/>
                <a:ext cx="4513095" cy="1095749"/>
              </a:xfrm>
              <a:prstGeom prst="rect">
                <a:avLst/>
              </a:prstGeom>
              <a:blipFill>
                <a:blip r:embed="rId15"/>
                <a:stretch>
                  <a:fillRect/>
                </a:stretch>
              </a:blipFill>
              <a:ln>
                <a:solidFill>
                  <a:schemeClr val="tx1"/>
                </a:solidFill>
              </a:ln>
            </p:spPr>
            <p:txBody>
              <a:bodyPr/>
              <a:lstStyle/>
              <a:p>
                <a:r>
                  <a:rPr lang="tr-TR">
                    <a:noFill/>
                  </a:rPr>
                  <a:t> </a:t>
                </a:r>
              </a:p>
            </p:txBody>
          </p:sp>
        </mc:Fallback>
      </mc:AlternateContent>
      <p:sp>
        <p:nvSpPr>
          <p:cNvPr id="24" name="Arrow: Right 23">
            <a:extLst>
              <a:ext uri="{FF2B5EF4-FFF2-40B4-BE49-F238E27FC236}">
                <a16:creationId xmlns:a16="http://schemas.microsoft.com/office/drawing/2014/main" id="{3DD0B1A1-EA2A-5E1B-E820-AB89A91769FF}"/>
              </a:ext>
            </a:extLst>
          </p:cNvPr>
          <p:cNvSpPr/>
          <p:nvPr/>
        </p:nvSpPr>
        <p:spPr>
          <a:xfrm>
            <a:off x="4971474" y="5377680"/>
            <a:ext cx="387108" cy="2879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0E1D554-FE55-5141-2B24-13C34E8FF1CC}"/>
                  </a:ext>
                </a:extLst>
              </p:cNvPr>
              <p:cNvSpPr txBox="1"/>
              <p:nvPr/>
            </p:nvSpPr>
            <p:spPr>
              <a:xfrm>
                <a:off x="5407605" y="5044009"/>
                <a:ext cx="4436791" cy="93878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𝒍𝒎</m:t>
                          </m:r>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𝑪𝑭</m:t>
                          </m:r>
                        </m:sub>
                      </m:sSub>
                      <m:r>
                        <a:rPr lang="tr-TR" sz="2000" b="1" i="1" smtClean="0">
                          <a:solidFill>
                            <a:schemeClr val="tx1"/>
                          </a:solidFill>
                          <a:latin typeface="Cambria Math" panose="02040503050406030204" pitchFamily="18" charset="0"/>
                        </a:rPr>
                        <m:t>=</m:t>
                      </m:r>
                      <m:f>
                        <m:fPr>
                          <m:ctrlPr>
                            <a:rPr lang="tr-TR" sz="2000" b="1" i="1">
                              <a:solidFill>
                                <a:schemeClr val="tx1"/>
                              </a:solidFill>
                              <a:latin typeface="Cambria Math" panose="02040503050406030204" pitchFamily="18" charset="0"/>
                              <a:ea typeface="Cambria Math" panose="02040503050406030204" pitchFamily="18" charset="0"/>
                            </a:rPr>
                          </m:ctrlPr>
                        </m:fPr>
                        <m:num>
                          <m:d>
                            <m:dPr>
                              <m:ctrlPr>
                                <a:rPr lang="tr-TR" sz="2000" b="1" i="1">
                                  <a:solidFill>
                                    <a:schemeClr val="tx1"/>
                                  </a:solidFill>
                                  <a:latin typeface="Cambria Math" panose="02040503050406030204" pitchFamily="18" charset="0"/>
                                  <a:ea typeface="Cambria Math" panose="02040503050406030204" pitchFamily="18" charset="0"/>
                                </a:rPr>
                              </m:ctrlPr>
                            </m:dPr>
                            <m:e>
                              <m:d>
                                <m:dPr>
                                  <m:ctrlPr>
                                    <a:rPr lang="tr-TR" sz="2000" b="1" i="1">
                                      <a:solidFill>
                                        <a:schemeClr val="tx1"/>
                                      </a:solidFill>
                                      <a:latin typeface="Cambria Math" panose="02040503050406030204" pitchFamily="18" charset="0"/>
                                    </a:rPr>
                                  </m:ctrlPr>
                                </m:dPr>
                                <m:e>
                                  <m:r>
                                    <a:rPr lang="tr-TR" sz="2000" b="1" i="1" smtClean="0">
                                      <a:solidFill>
                                        <a:schemeClr val="tx1"/>
                                      </a:solidFill>
                                      <a:latin typeface="Cambria Math" panose="02040503050406030204" pitchFamily="18" charset="0"/>
                                    </a:rPr>
                                    <m:t>𝟏𝟐𝟓</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rPr>
                                    <m:t>𝟓𝟎</m:t>
                                  </m:r>
                                </m:e>
                              </m:d>
                              <m:r>
                                <a:rPr lang="tr-TR" sz="2000" b="1" i="1">
                                  <a:solidFill>
                                    <a:schemeClr val="tx1"/>
                                  </a:solidFill>
                                  <a:latin typeface="Cambria Math" panose="02040503050406030204" pitchFamily="18" charset="0"/>
                                  <a:ea typeface="Cambria Math" panose="02040503050406030204" pitchFamily="18" charset="0"/>
                                </a:rPr>
                                <m:t>−</m:t>
                              </m:r>
                              <m:d>
                                <m:dPr>
                                  <m:ctrlPr>
                                    <a:rPr lang="tr-TR" sz="2000" b="1" i="1">
                                      <a:solidFill>
                                        <a:schemeClr val="tx1"/>
                                      </a:solidFill>
                                      <a:latin typeface="Cambria Math" panose="02040503050406030204" pitchFamily="18" charset="0"/>
                                    </a:rPr>
                                  </m:ctrlPr>
                                </m:dPr>
                                <m:e>
                                  <m:r>
                                    <a:rPr lang="tr-TR" sz="2000" b="1" i="1" smtClean="0">
                                      <a:latin typeface="Cambria Math" panose="02040503050406030204" pitchFamily="18" charset="0"/>
                                    </a:rPr>
                                    <m:t>𝟑𝟎𝟎</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rPr>
                                    <m:t>𝟏𝟐𝟓</m:t>
                                  </m:r>
                                </m:e>
                              </m:d>
                            </m:e>
                          </m:d>
                        </m:num>
                        <m:den>
                          <m:r>
                            <a:rPr lang="tr-TR" sz="2000" b="1" i="1">
                              <a:solidFill>
                                <a:schemeClr val="tx1"/>
                              </a:solidFill>
                              <a:latin typeface="Cambria Math" panose="02040503050406030204" pitchFamily="18" charset="0"/>
                            </a:rPr>
                            <m:t>𝒍𝒏</m:t>
                          </m:r>
                          <m:d>
                            <m:dPr>
                              <m:ctrlPr>
                                <a:rPr lang="tr-TR" sz="2000" b="1" i="1">
                                  <a:solidFill>
                                    <a:schemeClr val="tx1"/>
                                  </a:solidFill>
                                  <a:latin typeface="Cambria Math" panose="02040503050406030204" pitchFamily="18" charset="0"/>
                                </a:rPr>
                              </m:ctrlPr>
                            </m:dPr>
                            <m:e>
                              <m:f>
                                <m:fPr>
                                  <m:ctrlPr>
                                    <a:rPr lang="tr-TR" sz="2000" b="1" i="1">
                                      <a:solidFill>
                                        <a:schemeClr val="tx1"/>
                                      </a:solidFill>
                                      <a:latin typeface="Cambria Math" panose="02040503050406030204" pitchFamily="18" charset="0"/>
                                    </a:rPr>
                                  </m:ctrlPr>
                                </m:fPr>
                                <m:num>
                                  <m:r>
                                    <a:rPr lang="tr-TR" sz="2000" b="1" i="1" smtClean="0">
                                      <a:latin typeface="Cambria Math" panose="02040503050406030204" pitchFamily="18" charset="0"/>
                                    </a:rPr>
                                    <m:t>𝟏𝟐𝟓</m:t>
                                  </m:r>
                                  <m:r>
                                    <a:rPr lang="tr-TR" sz="2000" b="1" i="1" smtClean="0">
                                      <a:latin typeface="Cambria Math" panose="02040503050406030204" pitchFamily="18" charset="0"/>
                                    </a:rPr>
                                    <m:t>−</m:t>
                                  </m:r>
                                  <m:r>
                                    <a:rPr lang="tr-TR" sz="2000" b="1" i="1" smtClean="0">
                                      <a:latin typeface="Cambria Math" panose="02040503050406030204" pitchFamily="18" charset="0"/>
                                    </a:rPr>
                                    <m:t>𝟓𝟎</m:t>
                                  </m:r>
                                </m:num>
                                <m:den>
                                  <m:r>
                                    <a:rPr lang="tr-TR" sz="2000" b="1" i="1">
                                      <a:latin typeface="Cambria Math" panose="02040503050406030204" pitchFamily="18" charset="0"/>
                                    </a:rPr>
                                    <m:t>𝟑𝟎𝟎</m:t>
                                  </m:r>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rPr>
                                    <m:t>𝟏𝟐𝟓</m:t>
                                  </m:r>
                                </m:den>
                              </m:f>
                            </m:e>
                          </m:d>
                        </m:den>
                      </m:f>
                    </m:oMath>
                  </m:oMathPara>
                </a14:m>
                <a:endParaRPr lang="tr-TR" sz="2000" b="1" dirty="0">
                  <a:solidFill>
                    <a:schemeClr val="tx1"/>
                  </a:solidFill>
                </a:endParaRPr>
              </a:p>
            </p:txBody>
          </p:sp>
        </mc:Choice>
        <mc:Fallback xmlns="">
          <p:sp>
            <p:nvSpPr>
              <p:cNvPr id="25" name="TextBox 24">
                <a:extLst>
                  <a:ext uri="{FF2B5EF4-FFF2-40B4-BE49-F238E27FC236}">
                    <a16:creationId xmlns:a16="http://schemas.microsoft.com/office/drawing/2014/main" id="{B0E1D554-FE55-5141-2B24-13C34E8FF1CC}"/>
                  </a:ext>
                </a:extLst>
              </p:cNvPr>
              <p:cNvSpPr txBox="1">
                <a:spLocks noRot="1" noChangeAspect="1" noMove="1" noResize="1" noEditPoints="1" noAdjustHandles="1" noChangeArrowheads="1" noChangeShapeType="1" noTextEdit="1"/>
              </p:cNvSpPr>
              <p:nvPr/>
            </p:nvSpPr>
            <p:spPr>
              <a:xfrm>
                <a:off x="5407605" y="5044009"/>
                <a:ext cx="4436791" cy="938783"/>
              </a:xfrm>
              <a:prstGeom prst="rect">
                <a:avLst/>
              </a:prstGeom>
              <a:blipFill>
                <a:blip r:embed="rId16"/>
                <a:stretch>
                  <a:fillRect/>
                </a:stretch>
              </a:blipFill>
              <a:ln>
                <a:solidFill>
                  <a:schemeClr val="tx1"/>
                </a:solidFill>
              </a:ln>
            </p:spPr>
            <p:txBody>
              <a:bodyPr/>
              <a:lstStyle/>
              <a:p>
                <a:r>
                  <a:rPr lang="tr-TR">
                    <a:noFill/>
                  </a:rPr>
                  <a:t> </a:t>
                </a:r>
              </a:p>
            </p:txBody>
          </p:sp>
        </mc:Fallback>
      </mc:AlternateContent>
      <p:sp>
        <p:nvSpPr>
          <p:cNvPr id="26" name="Arrow: Right 25">
            <a:extLst>
              <a:ext uri="{FF2B5EF4-FFF2-40B4-BE49-F238E27FC236}">
                <a16:creationId xmlns:a16="http://schemas.microsoft.com/office/drawing/2014/main" id="{41D6E79E-63E2-B413-7910-61A8EDBEA0DE}"/>
              </a:ext>
            </a:extLst>
          </p:cNvPr>
          <p:cNvSpPr/>
          <p:nvPr/>
        </p:nvSpPr>
        <p:spPr>
          <a:xfrm>
            <a:off x="9950780" y="5332682"/>
            <a:ext cx="400506" cy="2332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CD1B8B5-C403-0655-FCB4-E89F0674311B}"/>
                  </a:ext>
                </a:extLst>
              </p:cNvPr>
              <p:cNvSpPr txBox="1"/>
              <p:nvPr/>
            </p:nvSpPr>
            <p:spPr>
              <a:xfrm>
                <a:off x="10457670" y="5264952"/>
                <a:ext cx="1630383" cy="321178"/>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𝒍𝒎</m:t>
                          </m:r>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𝑪𝑭</m:t>
                          </m:r>
                        </m:sub>
                      </m:sSub>
                      <m:r>
                        <a:rPr lang="tr-TR" sz="2000" b="1" i="1" smtClean="0">
                          <a:solidFill>
                            <a:schemeClr val="tx1"/>
                          </a:solidFill>
                          <a:latin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𝟏𝟏𝟖</m:t>
                      </m:r>
                    </m:oMath>
                  </m:oMathPara>
                </a14:m>
                <a:endParaRPr lang="tr-TR" sz="2000" b="1" dirty="0">
                  <a:solidFill>
                    <a:schemeClr val="tx1"/>
                  </a:solidFill>
                </a:endParaRPr>
              </a:p>
            </p:txBody>
          </p:sp>
        </mc:Choice>
        <mc:Fallback xmlns="">
          <p:sp>
            <p:nvSpPr>
              <p:cNvPr id="27" name="TextBox 26">
                <a:extLst>
                  <a:ext uri="{FF2B5EF4-FFF2-40B4-BE49-F238E27FC236}">
                    <a16:creationId xmlns:a16="http://schemas.microsoft.com/office/drawing/2014/main" id="{5CD1B8B5-C403-0655-FCB4-E89F0674311B}"/>
                  </a:ext>
                </a:extLst>
              </p:cNvPr>
              <p:cNvSpPr txBox="1">
                <a:spLocks noRot="1" noChangeAspect="1" noMove="1" noResize="1" noEditPoints="1" noAdjustHandles="1" noChangeArrowheads="1" noChangeShapeType="1" noTextEdit="1"/>
              </p:cNvSpPr>
              <p:nvPr/>
            </p:nvSpPr>
            <p:spPr>
              <a:xfrm>
                <a:off x="10457670" y="5264952"/>
                <a:ext cx="1630383" cy="321178"/>
              </a:xfrm>
              <a:prstGeom prst="rect">
                <a:avLst/>
              </a:prstGeom>
              <a:blipFill>
                <a:blip r:embed="rId17"/>
                <a:stretch>
                  <a:fillRect l="-2222" r="-2593" b="-14815"/>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3621087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a:t>EXAMPLE-2-Solution</a:t>
            </a:r>
            <a:endParaRPr lang="tr-TR" sz="3600" b="1" dirty="0"/>
          </a:p>
        </p:txBody>
      </p:sp>
      <p:pic>
        <p:nvPicPr>
          <p:cNvPr id="2" name="Picture 1">
            <a:extLst>
              <a:ext uri="{FF2B5EF4-FFF2-40B4-BE49-F238E27FC236}">
                <a16:creationId xmlns:a16="http://schemas.microsoft.com/office/drawing/2014/main" id="{936405CA-F42B-51C2-00CC-34BD18A0F236}"/>
              </a:ext>
            </a:extLst>
          </p:cNvPr>
          <p:cNvPicPr>
            <a:picLocks noChangeAspect="1"/>
          </p:cNvPicPr>
          <p:nvPr/>
        </p:nvPicPr>
        <p:blipFill>
          <a:blip r:embed="rId3"/>
          <a:stretch>
            <a:fillRect/>
          </a:stretch>
        </p:blipFill>
        <p:spPr>
          <a:xfrm>
            <a:off x="71173" y="1035703"/>
            <a:ext cx="8276993" cy="4077072"/>
          </a:xfrm>
          <a:prstGeom prst="rect">
            <a:avLst/>
          </a:prstGeom>
          <a:ln>
            <a:solidFill>
              <a:schemeClr val="tx1"/>
            </a:solidFill>
          </a:ln>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D174EF9-C754-A933-22C6-E7D94121D33D}"/>
                  </a:ext>
                </a:extLst>
              </p:cNvPr>
              <p:cNvSpPr txBox="1"/>
              <p:nvPr/>
            </p:nvSpPr>
            <p:spPr>
              <a:xfrm>
                <a:off x="8681787" y="1061246"/>
                <a:ext cx="1367041" cy="430887"/>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𝑷</m:t>
                      </m:r>
                      <m:r>
                        <a:rPr lang="tr-TR" sz="2800" b="1" i="1" smtClean="0">
                          <a:solidFill>
                            <a:schemeClr val="tx1"/>
                          </a:solidFill>
                          <a:latin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𝟎</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𝟑</m:t>
                      </m:r>
                    </m:oMath>
                  </m:oMathPara>
                </a14:m>
                <a:endParaRPr lang="tr-TR" sz="2800" b="1" dirty="0">
                  <a:solidFill>
                    <a:schemeClr val="tx1"/>
                  </a:solidFill>
                </a:endParaRPr>
              </a:p>
            </p:txBody>
          </p:sp>
        </mc:Choice>
        <mc:Fallback xmlns="">
          <p:sp>
            <p:nvSpPr>
              <p:cNvPr id="3" name="TextBox 2">
                <a:extLst>
                  <a:ext uri="{FF2B5EF4-FFF2-40B4-BE49-F238E27FC236}">
                    <a16:creationId xmlns:a16="http://schemas.microsoft.com/office/drawing/2014/main" id="{3D174EF9-C754-A933-22C6-E7D94121D33D}"/>
                  </a:ext>
                </a:extLst>
              </p:cNvPr>
              <p:cNvSpPr txBox="1">
                <a:spLocks noRot="1" noChangeAspect="1" noMove="1" noResize="1" noEditPoints="1" noAdjustHandles="1" noChangeArrowheads="1" noChangeShapeType="1" noTextEdit="1"/>
              </p:cNvSpPr>
              <p:nvPr/>
            </p:nvSpPr>
            <p:spPr>
              <a:xfrm>
                <a:off x="8681787" y="1061246"/>
                <a:ext cx="1367041" cy="430887"/>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F7B4D3B-FC51-2961-D5D1-F72C2817093F}"/>
                  </a:ext>
                </a:extLst>
              </p:cNvPr>
              <p:cNvSpPr txBox="1"/>
              <p:nvPr/>
            </p:nvSpPr>
            <p:spPr>
              <a:xfrm>
                <a:off x="10255332" y="1061246"/>
                <a:ext cx="1585049" cy="430887"/>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𝑹</m:t>
                      </m:r>
                      <m:r>
                        <a:rPr lang="tr-TR" sz="2800" b="1" i="1">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𝟐</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𝟑𝟑</m:t>
                      </m:r>
                    </m:oMath>
                  </m:oMathPara>
                </a14:m>
                <a:endParaRPr lang="tr-TR" sz="2800" b="1" dirty="0">
                  <a:solidFill>
                    <a:schemeClr val="tx1"/>
                  </a:solidFill>
                </a:endParaRPr>
              </a:p>
            </p:txBody>
          </p:sp>
        </mc:Choice>
        <mc:Fallback xmlns="">
          <p:sp>
            <p:nvSpPr>
              <p:cNvPr id="6" name="TextBox 5">
                <a:extLst>
                  <a:ext uri="{FF2B5EF4-FFF2-40B4-BE49-F238E27FC236}">
                    <a16:creationId xmlns:a16="http://schemas.microsoft.com/office/drawing/2014/main" id="{9F7B4D3B-FC51-2961-D5D1-F72C2817093F}"/>
                  </a:ext>
                </a:extLst>
              </p:cNvPr>
              <p:cNvSpPr txBox="1">
                <a:spLocks noRot="1" noChangeAspect="1" noMove="1" noResize="1" noEditPoints="1" noAdjustHandles="1" noChangeArrowheads="1" noChangeShapeType="1" noTextEdit="1"/>
              </p:cNvSpPr>
              <p:nvPr/>
            </p:nvSpPr>
            <p:spPr>
              <a:xfrm>
                <a:off x="10255332" y="1061246"/>
                <a:ext cx="1585049" cy="430887"/>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8" name="TextBox 7">
            <a:extLst>
              <a:ext uri="{FF2B5EF4-FFF2-40B4-BE49-F238E27FC236}">
                <a16:creationId xmlns:a16="http://schemas.microsoft.com/office/drawing/2014/main" id="{100F08CD-6649-0ABF-14BE-2FC887600A54}"/>
              </a:ext>
            </a:extLst>
          </p:cNvPr>
          <p:cNvSpPr txBox="1"/>
          <p:nvPr/>
        </p:nvSpPr>
        <p:spPr>
          <a:xfrm>
            <a:off x="8711571" y="1570872"/>
            <a:ext cx="3293302" cy="707886"/>
          </a:xfrm>
          <a:prstGeom prst="rect">
            <a:avLst/>
          </a:prstGeom>
          <a:noFill/>
        </p:spPr>
        <p:txBody>
          <a:bodyPr wrap="square">
            <a:spAutoFit/>
          </a:bodyPr>
          <a:lstStyle/>
          <a:p>
            <a:r>
              <a:rPr lang="tr-TR" sz="2000" b="1" dirty="0">
                <a:solidFill>
                  <a:srgbClr val="FF0000"/>
                </a:solidFill>
              </a:rPr>
              <a:t>two-shell passes and four-tube passes</a:t>
            </a:r>
            <a:endParaRPr lang="tr-TR" sz="2000" dirty="0">
              <a:solidFill>
                <a:srgbClr val="FF0000"/>
              </a:solidFill>
            </a:endParaRPr>
          </a:p>
        </p:txBody>
      </p:sp>
      <p:sp>
        <p:nvSpPr>
          <p:cNvPr id="9" name="Right Brace 8">
            <a:extLst>
              <a:ext uri="{FF2B5EF4-FFF2-40B4-BE49-F238E27FC236}">
                <a16:creationId xmlns:a16="http://schemas.microsoft.com/office/drawing/2014/main" id="{98A1DD3D-9261-CBC1-D16C-30E090F72517}"/>
              </a:ext>
            </a:extLst>
          </p:cNvPr>
          <p:cNvSpPr/>
          <p:nvPr/>
        </p:nvSpPr>
        <p:spPr>
          <a:xfrm rot="5400000">
            <a:off x="10012150" y="1244511"/>
            <a:ext cx="427452" cy="2653425"/>
          </a:xfrm>
          <a:prstGeom prst="rightBrace">
            <a:avLst>
              <a:gd name="adj1" fmla="val 45137"/>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562F67B-EEB2-AF3A-98CB-683900EDE3BB}"/>
                  </a:ext>
                </a:extLst>
              </p:cNvPr>
              <p:cNvSpPr txBox="1"/>
              <p:nvPr/>
            </p:nvSpPr>
            <p:spPr>
              <a:xfrm>
                <a:off x="9584764" y="2889573"/>
                <a:ext cx="1341136" cy="36933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𝑭</m:t>
                      </m:r>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𝟎</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𝟗𝟔</m:t>
                      </m:r>
                    </m:oMath>
                  </m:oMathPara>
                </a14:m>
                <a:endParaRPr lang="tr-TR" sz="2400" b="1" dirty="0">
                  <a:solidFill>
                    <a:schemeClr val="tx1"/>
                  </a:solidFill>
                </a:endParaRPr>
              </a:p>
            </p:txBody>
          </p:sp>
        </mc:Choice>
        <mc:Fallback xmlns="">
          <p:sp>
            <p:nvSpPr>
              <p:cNvPr id="10" name="TextBox 9">
                <a:extLst>
                  <a:ext uri="{FF2B5EF4-FFF2-40B4-BE49-F238E27FC236}">
                    <a16:creationId xmlns:a16="http://schemas.microsoft.com/office/drawing/2014/main" id="{C562F67B-EEB2-AF3A-98CB-683900EDE3BB}"/>
                  </a:ext>
                </a:extLst>
              </p:cNvPr>
              <p:cNvSpPr txBox="1">
                <a:spLocks noRot="1" noChangeAspect="1" noMove="1" noResize="1" noEditPoints="1" noAdjustHandles="1" noChangeArrowheads="1" noChangeShapeType="1" noTextEdit="1"/>
              </p:cNvSpPr>
              <p:nvPr/>
            </p:nvSpPr>
            <p:spPr>
              <a:xfrm>
                <a:off x="9584764" y="2889573"/>
                <a:ext cx="1341136" cy="369332"/>
              </a:xfrm>
              <a:prstGeom prst="rect">
                <a:avLst/>
              </a:prstGeom>
              <a:blipFill>
                <a:blip r:embed="rId6"/>
                <a:stretch>
                  <a:fillRect l="-4054" r="-4505" b="-6349"/>
                </a:stretch>
              </a:blipFill>
              <a:ln>
                <a:solidFill>
                  <a:schemeClr val="tx1"/>
                </a:solidFill>
              </a:ln>
            </p:spPr>
            <p:txBody>
              <a:bodyPr/>
              <a:lstStyle/>
              <a:p>
                <a:r>
                  <a:rPr lang="tr-TR">
                    <a:noFill/>
                  </a:rPr>
                  <a:t> </a:t>
                </a:r>
              </a:p>
            </p:txBody>
          </p:sp>
        </mc:Fallback>
      </mc:AlternateContent>
      <p:cxnSp>
        <p:nvCxnSpPr>
          <p:cNvPr id="11" name="Straight Connector 10">
            <a:extLst>
              <a:ext uri="{FF2B5EF4-FFF2-40B4-BE49-F238E27FC236}">
                <a16:creationId xmlns:a16="http://schemas.microsoft.com/office/drawing/2014/main" id="{3EA083E8-C883-28FD-5F51-9406E2FAB71B}"/>
              </a:ext>
            </a:extLst>
          </p:cNvPr>
          <p:cNvCxnSpPr>
            <a:cxnSpLocks/>
          </p:cNvCxnSpPr>
          <p:nvPr/>
        </p:nvCxnSpPr>
        <p:spPr>
          <a:xfrm flipV="1">
            <a:off x="2452108" y="1234800"/>
            <a:ext cx="0" cy="28800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A9DCDF-6778-81CC-7151-7752105BBE3A}"/>
              </a:ext>
            </a:extLst>
          </p:cNvPr>
          <p:cNvCxnSpPr>
            <a:cxnSpLocks/>
          </p:cNvCxnSpPr>
          <p:nvPr/>
        </p:nvCxnSpPr>
        <p:spPr>
          <a:xfrm flipH="1">
            <a:off x="712409" y="1432560"/>
            <a:ext cx="176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BCA9280-B561-A0FF-CBD4-AF5603069CE6}"/>
              </a:ext>
            </a:extLst>
          </p:cNvPr>
          <p:cNvSpPr txBox="1"/>
          <p:nvPr/>
        </p:nvSpPr>
        <p:spPr>
          <a:xfrm>
            <a:off x="275848" y="1263095"/>
            <a:ext cx="759731" cy="307777"/>
          </a:xfrm>
          <a:prstGeom prst="rect">
            <a:avLst/>
          </a:prstGeom>
          <a:noFill/>
        </p:spPr>
        <p:txBody>
          <a:bodyPr wrap="square">
            <a:spAutoFit/>
          </a:bodyPr>
          <a:lstStyle/>
          <a:p>
            <a:r>
              <a:rPr lang="tr-TR" sz="1400" b="1" dirty="0">
                <a:solidFill>
                  <a:srgbClr val="FF0000"/>
                </a:solidFill>
              </a:rPr>
              <a:t>0.96</a:t>
            </a:r>
            <a:endParaRPr lang="tr-TR" sz="1400" dirty="0">
              <a:solidFill>
                <a:srgbClr val="FF0000"/>
              </a:solidFill>
            </a:endParaRPr>
          </a:p>
        </p:txBody>
      </p:sp>
      <p:sp>
        <p:nvSpPr>
          <p:cNvPr id="17" name="Oval 16">
            <a:extLst>
              <a:ext uri="{FF2B5EF4-FFF2-40B4-BE49-F238E27FC236}">
                <a16:creationId xmlns:a16="http://schemas.microsoft.com/office/drawing/2014/main" id="{6DCA4444-6E6E-D36F-CB96-F5EF844E2ABB}"/>
              </a:ext>
            </a:extLst>
          </p:cNvPr>
          <p:cNvSpPr/>
          <p:nvPr/>
        </p:nvSpPr>
        <p:spPr>
          <a:xfrm>
            <a:off x="2331719" y="4114800"/>
            <a:ext cx="240779" cy="212497"/>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Freeform: Shape 18">
            <a:extLst>
              <a:ext uri="{FF2B5EF4-FFF2-40B4-BE49-F238E27FC236}">
                <a16:creationId xmlns:a16="http://schemas.microsoft.com/office/drawing/2014/main" id="{5B0692F8-4FA4-254F-42EB-7B5593420949}"/>
              </a:ext>
            </a:extLst>
          </p:cNvPr>
          <p:cNvSpPr/>
          <p:nvPr/>
        </p:nvSpPr>
        <p:spPr>
          <a:xfrm>
            <a:off x="2468881" y="1432560"/>
            <a:ext cx="654613" cy="2682241"/>
          </a:xfrm>
          <a:custGeom>
            <a:avLst/>
            <a:gdLst>
              <a:gd name="connsiteX0" fmla="*/ 0 w 632460"/>
              <a:gd name="connsiteY0" fmla="*/ 0 h 2675839"/>
              <a:gd name="connsiteX1" fmla="*/ 30480 w 632460"/>
              <a:gd name="connsiteY1" fmla="*/ 38100 h 2675839"/>
              <a:gd name="connsiteX2" fmla="*/ 99060 w 632460"/>
              <a:gd name="connsiteY2" fmla="*/ 106680 h 2675839"/>
              <a:gd name="connsiteX3" fmla="*/ 129540 w 632460"/>
              <a:gd name="connsiteY3" fmla="*/ 152400 h 2675839"/>
              <a:gd name="connsiteX4" fmla="*/ 144780 w 632460"/>
              <a:gd name="connsiteY4" fmla="*/ 175260 h 2675839"/>
              <a:gd name="connsiteX5" fmla="*/ 167640 w 632460"/>
              <a:gd name="connsiteY5" fmla="*/ 190500 h 2675839"/>
              <a:gd name="connsiteX6" fmla="*/ 205740 w 632460"/>
              <a:gd name="connsiteY6" fmla="*/ 259080 h 2675839"/>
              <a:gd name="connsiteX7" fmla="*/ 213360 w 632460"/>
              <a:gd name="connsiteY7" fmla="*/ 281940 h 2675839"/>
              <a:gd name="connsiteX8" fmla="*/ 228600 w 632460"/>
              <a:gd name="connsiteY8" fmla="*/ 312420 h 2675839"/>
              <a:gd name="connsiteX9" fmla="*/ 236220 w 632460"/>
              <a:gd name="connsiteY9" fmla="*/ 342900 h 2675839"/>
              <a:gd name="connsiteX10" fmla="*/ 251460 w 632460"/>
              <a:gd name="connsiteY10" fmla="*/ 365760 h 2675839"/>
              <a:gd name="connsiteX11" fmla="*/ 266700 w 632460"/>
              <a:gd name="connsiteY11" fmla="*/ 411480 h 2675839"/>
              <a:gd name="connsiteX12" fmla="*/ 289560 w 632460"/>
              <a:gd name="connsiteY12" fmla="*/ 472440 h 2675839"/>
              <a:gd name="connsiteX13" fmla="*/ 304800 w 632460"/>
              <a:gd name="connsiteY13" fmla="*/ 510540 h 2675839"/>
              <a:gd name="connsiteX14" fmla="*/ 320040 w 632460"/>
              <a:gd name="connsiteY14" fmla="*/ 556260 h 2675839"/>
              <a:gd name="connsiteX15" fmla="*/ 335280 w 632460"/>
              <a:gd name="connsiteY15" fmla="*/ 594360 h 2675839"/>
              <a:gd name="connsiteX16" fmla="*/ 350520 w 632460"/>
              <a:gd name="connsiteY16" fmla="*/ 640080 h 2675839"/>
              <a:gd name="connsiteX17" fmla="*/ 381000 w 632460"/>
              <a:gd name="connsiteY17" fmla="*/ 693420 h 2675839"/>
              <a:gd name="connsiteX18" fmla="*/ 388620 w 632460"/>
              <a:gd name="connsiteY18" fmla="*/ 731520 h 2675839"/>
              <a:gd name="connsiteX19" fmla="*/ 403860 w 632460"/>
              <a:gd name="connsiteY19" fmla="*/ 754380 h 2675839"/>
              <a:gd name="connsiteX20" fmla="*/ 411480 w 632460"/>
              <a:gd name="connsiteY20" fmla="*/ 777240 h 2675839"/>
              <a:gd name="connsiteX21" fmla="*/ 426720 w 632460"/>
              <a:gd name="connsiteY21" fmla="*/ 800100 h 2675839"/>
              <a:gd name="connsiteX22" fmla="*/ 457200 w 632460"/>
              <a:gd name="connsiteY22" fmla="*/ 868680 h 2675839"/>
              <a:gd name="connsiteX23" fmla="*/ 480060 w 632460"/>
              <a:gd name="connsiteY23" fmla="*/ 883920 h 2675839"/>
              <a:gd name="connsiteX24" fmla="*/ 495300 w 632460"/>
              <a:gd name="connsiteY24" fmla="*/ 922020 h 2675839"/>
              <a:gd name="connsiteX25" fmla="*/ 502920 w 632460"/>
              <a:gd name="connsiteY25" fmla="*/ 952500 h 2675839"/>
              <a:gd name="connsiteX26" fmla="*/ 518160 w 632460"/>
              <a:gd name="connsiteY26" fmla="*/ 982980 h 2675839"/>
              <a:gd name="connsiteX27" fmla="*/ 533400 w 632460"/>
              <a:gd name="connsiteY27" fmla="*/ 1043940 h 2675839"/>
              <a:gd name="connsiteX28" fmla="*/ 548640 w 632460"/>
              <a:gd name="connsiteY28" fmla="*/ 1104900 h 2675839"/>
              <a:gd name="connsiteX29" fmla="*/ 556260 w 632460"/>
              <a:gd name="connsiteY29" fmla="*/ 1135380 h 2675839"/>
              <a:gd name="connsiteX30" fmla="*/ 563880 w 632460"/>
              <a:gd name="connsiteY30" fmla="*/ 1181100 h 2675839"/>
              <a:gd name="connsiteX31" fmla="*/ 579120 w 632460"/>
              <a:gd name="connsiteY31" fmla="*/ 1234440 h 2675839"/>
              <a:gd name="connsiteX32" fmla="*/ 586740 w 632460"/>
              <a:gd name="connsiteY32" fmla="*/ 1287780 h 2675839"/>
              <a:gd name="connsiteX33" fmla="*/ 594360 w 632460"/>
              <a:gd name="connsiteY33" fmla="*/ 1417320 h 2675839"/>
              <a:gd name="connsiteX34" fmla="*/ 601980 w 632460"/>
              <a:gd name="connsiteY34" fmla="*/ 1508760 h 2675839"/>
              <a:gd name="connsiteX35" fmla="*/ 609600 w 632460"/>
              <a:gd name="connsiteY35" fmla="*/ 1638300 h 2675839"/>
              <a:gd name="connsiteX36" fmla="*/ 601980 w 632460"/>
              <a:gd name="connsiteY36" fmla="*/ 2103120 h 2675839"/>
              <a:gd name="connsiteX37" fmla="*/ 617220 w 632460"/>
              <a:gd name="connsiteY37" fmla="*/ 2430780 h 2675839"/>
              <a:gd name="connsiteX38" fmla="*/ 624840 w 632460"/>
              <a:gd name="connsiteY38" fmla="*/ 2461260 h 2675839"/>
              <a:gd name="connsiteX39" fmla="*/ 632460 w 632460"/>
              <a:gd name="connsiteY39" fmla="*/ 2499360 h 2675839"/>
              <a:gd name="connsiteX40" fmla="*/ 624840 w 632460"/>
              <a:gd name="connsiteY40" fmla="*/ 2636520 h 2675839"/>
              <a:gd name="connsiteX41" fmla="*/ 617220 w 632460"/>
              <a:gd name="connsiteY41" fmla="*/ 2667000 h 267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32460" h="2675839">
                <a:moveTo>
                  <a:pt x="0" y="0"/>
                </a:moveTo>
                <a:cubicBezTo>
                  <a:pt x="10160" y="12700"/>
                  <a:pt x="19413" y="26182"/>
                  <a:pt x="30480" y="38100"/>
                </a:cubicBezTo>
                <a:cubicBezTo>
                  <a:pt x="52478" y="61790"/>
                  <a:pt x="81127" y="79781"/>
                  <a:pt x="99060" y="106680"/>
                </a:cubicBezTo>
                <a:lnTo>
                  <a:pt x="129540" y="152400"/>
                </a:lnTo>
                <a:cubicBezTo>
                  <a:pt x="134620" y="160020"/>
                  <a:pt x="137160" y="170180"/>
                  <a:pt x="144780" y="175260"/>
                </a:cubicBezTo>
                <a:lnTo>
                  <a:pt x="167640" y="190500"/>
                </a:lnTo>
                <a:cubicBezTo>
                  <a:pt x="187502" y="220293"/>
                  <a:pt x="187770" y="218647"/>
                  <a:pt x="205740" y="259080"/>
                </a:cubicBezTo>
                <a:cubicBezTo>
                  <a:pt x="209002" y="266420"/>
                  <a:pt x="210196" y="274557"/>
                  <a:pt x="213360" y="281940"/>
                </a:cubicBezTo>
                <a:cubicBezTo>
                  <a:pt x="217835" y="292381"/>
                  <a:pt x="224612" y="301784"/>
                  <a:pt x="228600" y="312420"/>
                </a:cubicBezTo>
                <a:cubicBezTo>
                  <a:pt x="232277" y="322226"/>
                  <a:pt x="232095" y="333274"/>
                  <a:pt x="236220" y="342900"/>
                </a:cubicBezTo>
                <a:cubicBezTo>
                  <a:pt x="239828" y="351318"/>
                  <a:pt x="247741" y="357391"/>
                  <a:pt x="251460" y="365760"/>
                </a:cubicBezTo>
                <a:cubicBezTo>
                  <a:pt x="257984" y="380440"/>
                  <a:pt x="259516" y="397112"/>
                  <a:pt x="266700" y="411480"/>
                </a:cubicBezTo>
                <a:cubicBezTo>
                  <a:pt x="297877" y="473834"/>
                  <a:pt x="268810" y="410190"/>
                  <a:pt x="289560" y="472440"/>
                </a:cubicBezTo>
                <a:cubicBezTo>
                  <a:pt x="293885" y="485416"/>
                  <a:pt x="300126" y="497685"/>
                  <a:pt x="304800" y="510540"/>
                </a:cubicBezTo>
                <a:cubicBezTo>
                  <a:pt x="310290" y="525637"/>
                  <a:pt x="314074" y="541345"/>
                  <a:pt x="320040" y="556260"/>
                </a:cubicBezTo>
                <a:cubicBezTo>
                  <a:pt x="325120" y="568960"/>
                  <a:pt x="330606" y="581505"/>
                  <a:pt x="335280" y="594360"/>
                </a:cubicBezTo>
                <a:cubicBezTo>
                  <a:pt x="340770" y="609457"/>
                  <a:pt x="343336" y="625712"/>
                  <a:pt x="350520" y="640080"/>
                </a:cubicBezTo>
                <a:cubicBezTo>
                  <a:pt x="369856" y="678751"/>
                  <a:pt x="359459" y="661109"/>
                  <a:pt x="381000" y="693420"/>
                </a:cubicBezTo>
                <a:cubicBezTo>
                  <a:pt x="383540" y="706120"/>
                  <a:pt x="384072" y="719393"/>
                  <a:pt x="388620" y="731520"/>
                </a:cubicBezTo>
                <a:cubicBezTo>
                  <a:pt x="391836" y="740095"/>
                  <a:pt x="399764" y="746189"/>
                  <a:pt x="403860" y="754380"/>
                </a:cubicBezTo>
                <a:cubicBezTo>
                  <a:pt x="407452" y="761564"/>
                  <a:pt x="407888" y="770056"/>
                  <a:pt x="411480" y="777240"/>
                </a:cubicBezTo>
                <a:cubicBezTo>
                  <a:pt x="415576" y="785431"/>
                  <a:pt x="422624" y="791909"/>
                  <a:pt x="426720" y="800100"/>
                </a:cubicBezTo>
                <a:cubicBezTo>
                  <a:pt x="432623" y="811906"/>
                  <a:pt x="447100" y="856560"/>
                  <a:pt x="457200" y="868680"/>
                </a:cubicBezTo>
                <a:cubicBezTo>
                  <a:pt x="463063" y="875715"/>
                  <a:pt x="472440" y="878840"/>
                  <a:pt x="480060" y="883920"/>
                </a:cubicBezTo>
                <a:cubicBezTo>
                  <a:pt x="485140" y="896620"/>
                  <a:pt x="490975" y="909044"/>
                  <a:pt x="495300" y="922020"/>
                </a:cubicBezTo>
                <a:cubicBezTo>
                  <a:pt x="498612" y="931955"/>
                  <a:pt x="499243" y="942694"/>
                  <a:pt x="502920" y="952500"/>
                </a:cubicBezTo>
                <a:cubicBezTo>
                  <a:pt x="506908" y="963136"/>
                  <a:pt x="514568" y="972204"/>
                  <a:pt x="518160" y="982980"/>
                </a:cubicBezTo>
                <a:cubicBezTo>
                  <a:pt x="524784" y="1002851"/>
                  <a:pt x="528320" y="1023620"/>
                  <a:pt x="533400" y="1043940"/>
                </a:cubicBezTo>
                <a:lnTo>
                  <a:pt x="548640" y="1104900"/>
                </a:lnTo>
                <a:cubicBezTo>
                  <a:pt x="551180" y="1115060"/>
                  <a:pt x="554538" y="1125050"/>
                  <a:pt x="556260" y="1135380"/>
                </a:cubicBezTo>
                <a:cubicBezTo>
                  <a:pt x="558800" y="1150620"/>
                  <a:pt x="560528" y="1166018"/>
                  <a:pt x="563880" y="1181100"/>
                </a:cubicBezTo>
                <a:cubicBezTo>
                  <a:pt x="580202" y="1254548"/>
                  <a:pt x="562524" y="1143163"/>
                  <a:pt x="579120" y="1234440"/>
                </a:cubicBezTo>
                <a:cubicBezTo>
                  <a:pt x="582333" y="1252111"/>
                  <a:pt x="584200" y="1270000"/>
                  <a:pt x="586740" y="1287780"/>
                </a:cubicBezTo>
                <a:cubicBezTo>
                  <a:pt x="589280" y="1330960"/>
                  <a:pt x="591384" y="1374168"/>
                  <a:pt x="594360" y="1417320"/>
                </a:cubicBezTo>
                <a:cubicBezTo>
                  <a:pt x="596464" y="1447833"/>
                  <a:pt x="599876" y="1478247"/>
                  <a:pt x="601980" y="1508760"/>
                </a:cubicBezTo>
                <a:cubicBezTo>
                  <a:pt x="604956" y="1551912"/>
                  <a:pt x="607060" y="1595120"/>
                  <a:pt x="609600" y="1638300"/>
                </a:cubicBezTo>
                <a:cubicBezTo>
                  <a:pt x="607060" y="1793240"/>
                  <a:pt x="601980" y="1948159"/>
                  <a:pt x="601980" y="2103120"/>
                </a:cubicBezTo>
                <a:cubicBezTo>
                  <a:pt x="601980" y="2170111"/>
                  <a:pt x="602268" y="2333590"/>
                  <a:pt x="617220" y="2430780"/>
                </a:cubicBezTo>
                <a:cubicBezTo>
                  <a:pt x="618812" y="2441131"/>
                  <a:pt x="622568" y="2451037"/>
                  <a:pt x="624840" y="2461260"/>
                </a:cubicBezTo>
                <a:cubicBezTo>
                  <a:pt x="627650" y="2473903"/>
                  <a:pt x="629920" y="2486660"/>
                  <a:pt x="632460" y="2499360"/>
                </a:cubicBezTo>
                <a:cubicBezTo>
                  <a:pt x="629920" y="2545080"/>
                  <a:pt x="629181" y="2590936"/>
                  <a:pt x="624840" y="2636520"/>
                </a:cubicBezTo>
                <a:cubicBezTo>
                  <a:pt x="616417" y="2724964"/>
                  <a:pt x="617220" y="2631370"/>
                  <a:pt x="617220" y="2667000"/>
                </a:cubicBezTo>
              </a:path>
            </a:pathLst>
          </a:cu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val 19">
            <a:extLst>
              <a:ext uri="{FF2B5EF4-FFF2-40B4-BE49-F238E27FC236}">
                <a16:creationId xmlns:a16="http://schemas.microsoft.com/office/drawing/2014/main" id="{E536E7EB-2CE4-25C4-54F8-817B20A8841D}"/>
              </a:ext>
            </a:extLst>
          </p:cNvPr>
          <p:cNvSpPr/>
          <p:nvPr/>
        </p:nvSpPr>
        <p:spPr>
          <a:xfrm>
            <a:off x="2431062" y="1398268"/>
            <a:ext cx="45719" cy="685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CA572BF-DE4C-DB9C-0887-0A455CAB84D6}"/>
                  </a:ext>
                </a:extLst>
              </p:cNvPr>
              <p:cNvSpPr txBox="1"/>
              <p:nvPr/>
            </p:nvSpPr>
            <p:spPr>
              <a:xfrm>
                <a:off x="71173" y="5276243"/>
                <a:ext cx="2949654" cy="430887"/>
              </a:xfrm>
              <a:prstGeom prst="rect">
                <a:avLst/>
              </a:prstGeom>
              <a:solidFill>
                <a:schemeClr val="accent2">
                  <a:lumMod val="40000"/>
                  <a:lumOff val="60000"/>
                </a:schemeClr>
              </a:solidFill>
              <a:ln>
                <a:solidFill>
                  <a:schemeClr val="tx1"/>
                </a:solidFill>
              </a:ln>
            </p:spPr>
            <p:txBody>
              <a:bodyPr wrap="none" lIns="0" tIns="0" rIns="0" bIns="0" rtlCol="0">
                <a:spAutoFit/>
              </a:bodyPr>
              <a:lstStyle/>
              <a:p>
                <a:r>
                  <a:rPr lang="tr-TR" sz="2800" b="1" dirty="0">
                    <a:solidFill>
                      <a:schemeClr val="tx1"/>
                    </a:solidFill>
                  </a:rPr>
                  <a:t>Q</a:t>
                </a:r>
                <a14:m>
                  <m:oMath xmlns:m="http://schemas.openxmlformats.org/officeDocument/2006/math">
                    <m:r>
                      <a:rPr lang="tr-TR" sz="2800" b="1" i="1" smtClean="0">
                        <a:solidFill>
                          <a:schemeClr val="tx1"/>
                        </a:solidFill>
                        <a:latin typeface="Cambria Math" panose="02040503050406030204" pitchFamily="18" charset="0"/>
                      </a:rPr>
                      <m:t>=</m:t>
                    </m:r>
                    <m:r>
                      <a:rPr lang="tr-TR" sz="2800" b="1" i="1">
                        <a:solidFill>
                          <a:schemeClr val="tx1"/>
                        </a:solidFill>
                        <a:latin typeface="Cambria Math" panose="02040503050406030204" pitchFamily="18" charset="0"/>
                      </a:rPr>
                      <m:t>𝑼</m:t>
                    </m:r>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𝑨</m:t>
                    </m:r>
                    <m:r>
                      <a:rPr lang="tr-TR" sz="2800" b="1" i="1">
                        <a:latin typeface="Cambria Math" panose="02040503050406030204" pitchFamily="18" charset="0"/>
                        <a:ea typeface="Cambria Math" panose="02040503050406030204" pitchFamily="18" charset="0"/>
                      </a:rPr>
                      <m:t>∙</m:t>
                    </m:r>
                    <m:r>
                      <a:rPr lang="tr-TR" sz="2800" b="1" i="1" smtClean="0">
                        <a:solidFill>
                          <a:srgbClr val="FF0000"/>
                        </a:solidFill>
                        <a:latin typeface="Cambria Math" panose="02040503050406030204" pitchFamily="18" charset="0"/>
                        <a:ea typeface="Cambria Math" panose="02040503050406030204" pitchFamily="18" charset="0"/>
                      </a:rPr>
                      <m:t>𝑭</m:t>
                    </m:r>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smtClean="0">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𝑻</m:t>
                        </m:r>
                      </m:e>
                      <m:sub>
                        <m:r>
                          <a:rPr lang="tr-TR" sz="2800" b="1" i="1" smtClean="0">
                            <a:solidFill>
                              <a:schemeClr val="tx1"/>
                            </a:solidFill>
                            <a:latin typeface="Cambria Math" panose="02040503050406030204" pitchFamily="18" charset="0"/>
                            <a:ea typeface="Cambria Math" panose="02040503050406030204" pitchFamily="18" charset="0"/>
                          </a:rPr>
                          <m:t>𝒍𝒎</m:t>
                        </m:r>
                      </m:sub>
                    </m:sSub>
                  </m:oMath>
                </a14:m>
                <a:endParaRPr lang="tr-TR" sz="2800" b="1" dirty="0">
                  <a:solidFill>
                    <a:schemeClr val="tx1"/>
                  </a:solidFill>
                </a:endParaRPr>
              </a:p>
            </p:txBody>
          </p:sp>
        </mc:Choice>
        <mc:Fallback xmlns="">
          <p:sp>
            <p:nvSpPr>
              <p:cNvPr id="27" name="TextBox 26">
                <a:extLst>
                  <a:ext uri="{FF2B5EF4-FFF2-40B4-BE49-F238E27FC236}">
                    <a16:creationId xmlns:a16="http://schemas.microsoft.com/office/drawing/2014/main" id="{9CA572BF-DE4C-DB9C-0887-0A455CAB84D6}"/>
                  </a:ext>
                </a:extLst>
              </p:cNvPr>
              <p:cNvSpPr txBox="1">
                <a:spLocks noRot="1" noChangeAspect="1" noMove="1" noResize="1" noEditPoints="1" noAdjustHandles="1" noChangeArrowheads="1" noChangeShapeType="1" noTextEdit="1"/>
              </p:cNvSpPr>
              <p:nvPr/>
            </p:nvSpPr>
            <p:spPr>
              <a:xfrm>
                <a:off x="71173" y="5276243"/>
                <a:ext cx="2949654" cy="430887"/>
              </a:xfrm>
              <a:prstGeom prst="rect">
                <a:avLst/>
              </a:prstGeom>
              <a:blipFill>
                <a:blip r:embed="rId7"/>
                <a:stretch>
                  <a:fillRect l="-7202" t="-23611" b="-47222"/>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80E47C3-6B84-9B5B-0DE6-D3C20B875503}"/>
                  </a:ext>
                </a:extLst>
              </p:cNvPr>
              <p:cNvSpPr txBox="1"/>
              <p:nvPr/>
            </p:nvSpPr>
            <p:spPr>
              <a:xfrm>
                <a:off x="206851" y="5870598"/>
                <a:ext cx="2678297" cy="881973"/>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𝑼</m:t>
                      </m:r>
                      <m:r>
                        <a:rPr lang="tr-TR" sz="2800" b="1" i="1" smtClean="0">
                          <a:latin typeface="Cambria Math" panose="02040503050406030204" pitchFamily="18" charset="0"/>
                        </a:rPr>
                        <m:t> =</m:t>
                      </m:r>
                      <m:f>
                        <m:fPr>
                          <m:ctrlPr>
                            <a:rPr lang="tr-TR" sz="2800" b="1" i="1" smtClean="0">
                              <a:solidFill>
                                <a:schemeClr val="tx1"/>
                              </a:solidFill>
                              <a:latin typeface="Cambria Math" panose="02040503050406030204" pitchFamily="18" charset="0"/>
                            </a:rPr>
                          </m:ctrlPr>
                        </m:fPr>
                        <m:num>
                          <m:r>
                            <a:rPr lang="tr-TR" sz="2800" b="1" i="1" smtClean="0">
                              <a:solidFill>
                                <a:schemeClr val="tx1"/>
                              </a:solidFill>
                              <a:latin typeface="Cambria Math" panose="02040503050406030204" pitchFamily="18" charset="0"/>
                            </a:rPr>
                            <m:t>𝑸</m:t>
                          </m:r>
                        </m:num>
                        <m:den>
                          <m:r>
                            <a:rPr lang="tr-TR" sz="2800" b="1" i="1">
                              <a:latin typeface="Cambria Math" panose="02040503050406030204" pitchFamily="18" charset="0"/>
                              <a:ea typeface="Cambria Math" panose="02040503050406030204" pitchFamily="18" charset="0"/>
                            </a:rPr>
                            <m:t>𝑨</m:t>
                          </m:r>
                          <m:r>
                            <a:rPr lang="tr-TR" sz="2800" b="1" i="1">
                              <a:latin typeface="Cambria Math" panose="02040503050406030204" pitchFamily="18" charset="0"/>
                              <a:ea typeface="Cambria Math" panose="02040503050406030204" pitchFamily="18" charset="0"/>
                            </a:rPr>
                            <m:t>∙</m:t>
                          </m:r>
                          <m:r>
                            <a:rPr lang="tr-TR" sz="2800" b="1" i="1">
                              <a:solidFill>
                                <a:srgbClr val="FF0000"/>
                              </a:solidFill>
                              <a:latin typeface="Cambria Math" panose="02040503050406030204" pitchFamily="18" charset="0"/>
                              <a:ea typeface="Cambria Math" panose="02040503050406030204" pitchFamily="18" charset="0"/>
                            </a:rPr>
                            <m:t>𝑭</m:t>
                          </m:r>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𝒍𝒎</m:t>
                              </m:r>
                            </m:sub>
                          </m:sSub>
                        </m:den>
                      </m:f>
                    </m:oMath>
                  </m:oMathPara>
                </a14:m>
                <a:endParaRPr lang="tr-TR" sz="2800" b="1" dirty="0">
                  <a:solidFill>
                    <a:schemeClr val="tx1"/>
                  </a:solidFill>
                </a:endParaRPr>
              </a:p>
            </p:txBody>
          </p:sp>
        </mc:Choice>
        <mc:Fallback xmlns="">
          <p:sp>
            <p:nvSpPr>
              <p:cNvPr id="28" name="TextBox 27">
                <a:extLst>
                  <a:ext uri="{FF2B5EF4-FFF2-40B4-BE49-F238E27FC236}">
                    <a16:creationId xmlns:a16="http://schemas.microsoft.com/office/drawing/2014/main" id="{E80E47C3-6B84-9B5B-0DE6-D3C20B875503}"/>
                  </a:ext>
                </a:extLst>
              </p:cNvPr>
              <p:cNvSpPr txBox="1">
                <a:spLocks noRot="1" noChangeAspect="1" noMove="1" noResize="1" noEditPoints="1" noAdjustHandles="1" noChangeArrowheads="1" noChangeShapeType="1" noTextEdit="1"/>
              </p:cNvSpPr>
              <p:nvPr/>
            </p:nvSpPr>
            <p:spPr>
              <a:xfrm>
                <a:off x="206851" y="5870598"/>
                <a:ext cx="2678297" cy="881973"/>
              </a:xfrm>
              <a:prstGeom prst="rect">
                <a:avLst/>
              </a:prstGeom>
              <a:blipFill>
                <a:blip r:embed="rId8"/>
                <a:stretch>
                  <a:fillRect/>
                </a:stretch>
              </a:blipFill>
              <a:ln>
                <a:solidFill>
                  <a:schemeClr val="tx1"/>
                </a:solidFill>
              </a:ln>
            </p:spPr>
            <p:txBody>
              <a:bodyPr/>
              <a:lstStyle/>
              <a:p>
                <a:r>
                  <a:rPr lang="tr-TR">
                    <a:noFill/>
                  </a:rPr>
                  <a:t> </a:t>
                </a:r>
              </a:p>
            </p:txBody>
          </p:sp>
        </mc:Fallback>
      </mc:AlternateContent>
      <p:sp>
        <p:nvSpPr>
          <p:cNvPr id="29" name="Arrow: Right 28">
            <a:extLst>
              <a:ext uri="{FF2B5EF4-FFF2-40B4-BE49-F238E27FC236}">
                <a16:creationId xmlns:a16="http://schemas.microsoft.com/office/drawing/2014/main" id="{F3D01661-7D4F-D61E-8847-33B39E2C8C29}"/>
              </a:ext>
            </a:extLst>
          </p:cNvPr>
          <p:cNvSpPr/>
          <p:nvPr/>
        </p:nvSpPr>
        <p:spPr>
          <a:xfrm>
            <a:off x="3020827" y="6163737"/>
            <a:ext cx="422787" cy="29569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1D3207F-57BC-C1AB-08BD-0284FDEC1EC6}"/>
                  </a:ext>
                </a:extLst>
              </p:cNvPr>
              <p:cNvSpPr txBox="1"/>
              <p:nvPr/>
            </p:nvSpPr>
            <p:spPr>
              <a:xfrm>
                <a:off x="3648141" y="5870596"/>
                <a:ext cx="3484672" cy="81842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𝑼</m:t>
                      </m:r>
                      <m:r>
                        <a:rPr lang="tr-TR" sz="2800" b="1" i="1" smtClean="0">
                          <a:latin typeface="Cambria Math" panose="02040503050406030204" pitchFamily="18" charset="0"/>
                        </a:rPr>
                        <m:t> =</m:t>
                      </m:r>
                      <m:f>
                        <m:fPr>
                          <m:ctrlPr>
                            <a:rPr lang="tr-TR" sz="2800" b="1" i="1" smtClean="0">
                              <a:solidFill>
                                <a:schemeClr val="tx1"/>
                              </a:solidFill>
                              <a:latin typeface="Cambria Math" panose="02040503050406030204" pitchFamily="18" charset="0"/>
                            </a:rPr>
                          </m:ctrlPr>
                        </m:fPr>
                        <m:num>
                          <m:r>
                            <a:rPr lang="tr-TR" sz="2800" b="1" i="1">
                              <a:latin typeface="Cambria Math" panose="02040503050406030204" pitchFamily="18" charset="0"/>
                            </a:rPr>
                            <m:t>𝟑𝟏𝟓𝟐𝟐𝟓𝟎</m:t>
                          </m:r>
                        </m:num>
                        <m:den>
                          <m:r>
                            <a:rPr lang="tr-TR" sz="2800" b="1" i="1" smtClean="0">
                              <a:latin typeface="Cambria Math" panose="02040503050406030204" pitchFamily="18" charset="0"/>
                              <a:ea typeface="Cambria Math" panose="02040503050406030204" pitchFamily="18" charset="0"/>
                            </a:rPr>
                            <m:t>𝟖𝟎𝟎</m:t>
                          </m:r>
                          <m:r>
                            <a:rPr lang="tr-TR" sz="2800" b="1" i="1">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𝟎</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𝟗𝟔</m:t>
                          </m:r>
                          <m:r>
                            <a:rPr lang="tr-TR" sz="2800" b="1" i="1">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rPr>
                            <m:t>𝟏𝟏𝟖</m:t>
                          </m:r>
                        </m:den>
                      </m:f>
                    </m:oMath>
                  </m:oMathPara>
                </a14:m>
                <a:endParaRPr lang="tr-TR" sz="2800" b="1" dirty="0">
                  <a:solidFill>
                    <a:schemeClr val="tx1"/>
                  </a:solidFill>
                </a:endParaRPr>
              </a:p>
            </p:txBody>
          </p:sp>
        </mc:Choice>
        <mc:Fallback xmlns="">
          <p:sp>
            <p:nvSpPr>
              <p:cNvPr id="30" name="TextBox 29">
                <a:extLst>
                  <a:ext uri="{FF2B5EF4-FFF2-40B4-BE49-F238E27FC236}">
                    <a16:creationId xmlns:a16="http://schemas.microsoft.com/office/drawing/2014/main" id="{81D3207F-57BC-C1AB-08BD-0284FDEC1EC6}"/>
                  </a:ext>
                </a:extLst>
              </p:cNvPr>
              <p:cNvSpPr txBox="1">
                <a:spLocks noRot="1" noChangeAspect="1" noMove="1" noResize="1" noEditPoints="1" noAdjustHandles="1" noChangeArrowheads="1" noChangeShapeType="1" noTextEdit="1"/>
              </p:cNvSpPr>
              <p:nvPr/>
            </p:nvSpPr>
            <p:spPr>
              <a:xfrm>
                <a:off x="3648141" y="5870596"/>
                <a:ext cx="3484672" cy="818429"/>
              </a:xfrm>
              <a:prstGeom prst="rect">
                <a:avLst/>
              </a:prstGeom>
              <a:blipFill>
                <a:blip r:embed="rId9"/>
                <a:stretch>
                  <a:fillRect/>
                </a:stretch>
              </a:blipFill>
              <a:ln>
                <a:solidFill>
                  <a:schemeClr val="tx1"/>
                </a:solidFill>
              </a:ln>
            </p:spPr>
            <p:txBody>
              <a:bodyPr/>
              <a:lstStyle/>
              <a:p>
                <a:r>
                  <a:rPr lang="tr-TR">
                    <a:noFill/>
                  </a:rPr>
                  <a:t> </a:t>
                </a:r>
              </a:p>
            </p:txBody>
          </p:sp>
        </mc:Fallback>
      </mc:AlternateContent>
      <p:sp>
        <p:nvSpPr>
          <p:cNvPr id="31" name="Arrow: Right 30">
            <a:extLst>
              <a:ext uri="{FF2B5EF4-FFF2-40B4-BE49-F238E27FC236}">
                <a16:creationId xmlns:a16="http://schemas.microsoft.com/office/drawing/2014/main" id="{301AA035-37CB-4945-07B0-D196766955DC}"/>
              </a:ext>
            </a:extLst>
          </p:cNvPr>
          <p:cNvSpPr/>
          <p:nvPr/>
        </p:nvSpPr>
        <p:spPr>
          <a:xfrm>
            <a:off x="7337340" y="6131963"/>
            <a:ext cx="422787" cy="29569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437E22A-32B5-6085-8624-705F6C9EA498}"/>
                  </a:ext>
                </a:extLst>
              </p:cNvPr>
              <p:cNvSpPr txBox="1"/>
              <p:nvPr/>
            </p:nvSpPr>
            <p:spPr>
              <a:xfrm>
                <a:off x="7964654" y="5882394"/>
                <a:ext cx="2809102" cy="806631"/>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𝑼</m:t>
                      </m:r>
                      <m:r>
                        <a:rPr lang="tr-TR" sz="2800" b="1" i="1" smtClean="0">
                          <a:latin typeface="Cambria Math" panose="02040503050406030204" pitchFamily="18" charset="0"/>
                        </a:rPr>
                        <m:t> =</m:t>
                      </m:r>
                      <m:r>
                        <a:rPr lang="tr-TR" sz="2800" b="1" i="1" smtClean="0">
                          <a:solidFill>
                            <a:schemeClr val="tx1"/>
                          </a:solidFill>
                          <a:latin typeface="Cambria Math" panose="02040503050406030204" pitchFamily="18" charset="0"/>
                        </a:rPr>
                        <m:t>𝟑𝟒</m:t>
                      </m:r>
                      <m:r>
                        <a:rPr lang="tr-TR" sz="2800" b="1" i="1" smtClean="0">
                          <a:solidFill>
                            <a:schemeClr val="tx1"/>
                          </a:solidFill>
                          <a:latin typeface="Cambria Math" panose="02040503050406030204" pitchFamily="18" charset="0"/>
                        </a:rPr>
                        <m:t>.</m:t>
                      </m:r>
                      <m:r>
                        <a:rPr lang="tr-TR" sz="2800" b="1" i="1" smtClean="0">
                          <a:solidFill>
                            <a:schemeClr val="tx1"/>
                          </a:solidFill>
                          <a:latin typeface="Cambria Math" panose="02040503050406030204" pitchFamily="18" charset="0"/>
                        </a:rPr>
                        <m:t>𝟕𝟖</m:t>
                      </m:r>
                      <m:f>
                        <m:fPr>
                          <m:ctrlPr>
                            <a:rPr lang="tr-TR" sz="2800" b="1" i="1" smtClean="0">
                              <a:solidFill>
                                <a:schemeClr val="tx1"/>
                              </a:solidFill>
                              <a:latin typeface="Cambria Math" panose="02040503050406030204" pitchFamily="18" charset="0"/>
                            </a:rPr>
                          </m:ctrlPr>
                        </m:fPr>
                        <m:num>
                          <m:r>
                            <a:rPr lang="tr-TR" sz="2800" b="1" i="1" smtClean="0">
                              <a:solidFill>
                                <a:schemeClr val="tx1"/>
                              </a:solidFill>
                              <a:latin typeface="Cambria Math" panose="02040503050406030204" pitchFamily="18" charset="0"/>
                            </a:rPr>
                            <m:t>𝑾</m:t>
                          </m:r>
                        </m:num>
                        <m:den>
                          <m:sSup>
                            <m:sSupPr>
                              <m:ctrlPr>
                                <a:rPr lang="tr-TR" sz="2800" b="1" i="1" smtClean="0">
                                  <a:solidFill>
                                    <a:schemeClr val="tx1"/>
                                  </a:solidFill>
                                  <a:latin typeface="Cambria Math" panose="02040503050406030204" pitchFamily="18" charset="0"/>
                                </a:rPr>
                              </m:ctrlPr>
                            </m:sSupPr>
                            <m:e>
                              <m:r>
                                <a:rPr lang="tr-TR" sz="2800" b="1" i="1" smtClean="0">
                                  <a:solidFill>
                                    <a:schemeClr val="tx1"/>
                                  </a:solidFill>
                                  <a:latin typeface="Cambria Math" panose="02040503050406030204" pitchFamily="18" charset="0"/>
                                </a:rPr>
                                <m:t>𝒎</m:t>
                              </m:r>
                            </m:e>
                            <m:sup>
                              <m:r>
                                <a:rPr lang="tr-TR" sz="2800" b="1" i="1" smtClean="0">
                                  <a:solidFill>
                                    <a:schemeClr val="tx1"/>
                                  </a:solidFill>
                                  <a:latin typeface="Cambria Math" panose="02040503050406030204" pitchFamily="18" charset="0"/>
                                </a:rPr>
                                <m:t>𝟐</m:t>
                              </m:r>
                            </m:sup>
                          </m:sSup>
                          <m:r>
                            <a:rPr lang="tr-TR" sz="2800" b="1" i="1" smtClean="0">
                              <a:solidFill>
                                <a:schemeClr val="tx1"/>
                              </a:solidFill>
                              <a:latin typeface="Cambria Math" panose="02040503050406030204" pitchFamily="18" charset="0"/>
                            </a:rPr>
                            <m:t>𝑲</m:t>
                          </m:r>
                        </m:den>
                      </m:f>
                      <m:r>
                        <a:rPr lang="tr-TR" sz="2800" b="1" i="1" smtClean="0">
                          <a:solidFill>
                            <a:schemeClr val="tx1"/>
                          </a:solidFill>
                          <a:latin typeface="Cambria Math" panose="02040503050406030204" pitchFamily="18" charset="0"/>
                        </a:rPr>
                        <m:t> </m:t>
                      </m:r>
                    </m:oMath>
                  </m:oMathPara>
                </a14:m>
                <a:endParaRPr lang="tr-TR" sz="2800" b="1" dirty="0">
                  <a:solidFill>
                    <a:schemeClr val="tx1"/>
                  </a:solidFill>
                </a:endParaRPr>
              </a:p>
            </p:txBody>
          </p:sp>
        </mc:Choice>
        <mc:Fallback xmlns="">
          <p:sp>
            <p:nvSpPr>
              <p:cNvPr id="32" name="TextBox 31">
                <a:extLst>
                  <a:ext uri="{FF2B5EF4-FFF2-40B4-BE49-F238E27FC236}">
                    <a16:creationId xmlns:a16="http://schemas.microsoft.com/office/drawing/2014/main" id="{9437E22A-32B5-6085-8624-705F6C9EA498}"/>
                  </a:ext>
                </a:extLst>
              </p:cNvPr>
              <p:cNvSpPr txBox="1">
                <a:spLocks noRot="1" noChangeAspect="1" noMove="1" noResize="1" noEditPoints="1" noAdjustHandles="1" noChangeArrowheads="1" noChangeShapeType="1" noTextEdit="1"/>
              </p:cNvSpPr>
              <p:nvPr/>
            </p:nvSpPr>
            <p:spPr>
              <a:xfrm>
                <a:off x="7964654" y="5882394"/>
                <a:ext cx="2809102" cy="806631"/>
              </a:xfrm>
              <a:prstGeom prst="rect">
                <a:avLst/>
              </a:prstGeom>
              <a:blipFill>
                <a:blip r:embed="rId10"/>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95595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7274900" cy="707886"/>
          </a:xfrm>
          <a:prstGeom prst="rect">
            <a:avLst/>
          </a:prstGeom>
          <a:noFill/>
        </p:spPr>
        <p:txBody>
          <a:bodyPr wrap="square" rtlCol="0">
            <a:spAutoFit/>
          </a:bodyPr>
          <a:lstStyle/>
          <a:p>
            <a:r>
              <a:rPr lang="tr-TR" sz="4000" b="1" dirty="0"/>
              <a:t>INTRODUCTION TO LMTD</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6E0DF64-9A14-911A-BA5D-D3CEB4818157}"/>
                  </a:ext>
                </a:extLst>
              </p:cNvPr>
              <p:cNvSpPr txBox="1"/>
              <p:nvPr/>
            </p:nvSpPr>
            <p:spPr>
              <a:xfrm>
                <a:off x="1164050" y="1630238"/>
                <a:ext cx="3209405" cy="48635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𝒒</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𝒉</m:t>
                          </m:r>
                        </m:sub>
                      </m:sSub>
                      <m:d>
                        <m:dPr>
                          <m:ctrlPr>
                            <a:rPr lang="tr-TR" sz="2800" b="1" i="1" smtClean="0">
                              <a:latin typeface="Cambria Math" panose="02040503050406030204" pitchFamily="18" charset="0"/>
                            </a:rPr>
                          </m:ctrlPr>
                        </m:dPr>
                        <m:e>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𝒉</m:t>
                              </m:r>
                            </m:e>
                            <m:sub>
                              <m:r>
                                <a:rPr lang="tr-TR" sz="2800" b="1" i="1" smtClean="0">
                                  <a:latin typeface="Cambria Math" panose="02040503050406030204" pitchFamily="18" charset="0"/>
                                </a:rPr>
                                <m:t>𝒉</m:t>
                              </m:r>
                              <m:r>
                                <a:rPr lang="tr-TR" sz="2800" b="1" i="1" smtClean="0">
                                  <a:latin typeface="Cambria Math" panose="02040503050406030204" pitchFamily="18" charset="0"/>
                                </a:rPr>
                                <m:t>,</m:t>
                              </m:r>
                              <m:r>
                                <a:rPr lang="tr-TR" sz="2800" b="1" i="1" smtClean="0">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𝒉</m:t>
                              </m:r>
                            </m:e>
                            <m:sub>
                              <m:r>
                                <a:rPr lang="tr-TR" sz="2800" b="1" i="1" smtClean="0">
                                  <a:latin typeface="Cambria Math" panose="02040503050406030204" pitchFamily="18" charset="0"/>
                                </a:rPr>
                                <m:t>𝒉</m:t>
                              </m:r>
                              <m:r>
                                <a:rPr lang="tr-TR" sz="2800" b="1" i="1" smtClean="0">
                                  <a:latin typeface="Cambria Math" panose="02040503050406030204" pitchFamily="18" charset="0"/>
                                </a:rPr>
                                <m:t>,</m:t>
                              </m:r>
                              <m:r>
                                <a:rPr lang="tr-TR" sz="2800" b="1" i="1" smtClean="0">
                                  <a:latin typeface="Cambria Math" panose="02040503050406030204" pitchFamily="18" charset="0"/>
                                </a:rPr>
                                <m:t>𝒐</m:t>
                              </m:r>
                            </m:sub>
                          </m:sSub>
                        </m:e>
                      </m:d>
                    </m:oMath>
                  </m:oMathPara>
                </a14:m>
                <a:endParaRPr lang="tr-TR" sz="2800" b="1" dirty="0"/>
              </a:p>
            </p:txBody>
          </p:sp>
        </mc:Choice>
        <mc:Fallback xmlns="">
          <p:sp>
            <p:nvSpPr>
              <p:cNvPr id="2" name="TextBox 1">
                <a:extLst>
                  <a:ext uri="{FF2B5EF4-FFF2-40B4-BE49-F238E27FC236}">
                    <a16:creationId xmlns:a16="http://schemas.microsoft.com/office/drawing/2014/main" id="{F6E0DF64-9A14-911A-BA5D-D3CEB4818157}"/>
                  </a:ext>
                </a:extLst>
              </p:cNvPr>
              <p:cNvSpPr txBox="1">
                <a:spLocks noRot="1" noChangeAspect="1" noMove="1" noResize="1" noEditPoints="1" noAdjustHandles="1" noChangeArrowheads="1" noChangeShapeType="1" noTextEdit="1"/>
              </p:cNvSpPr>
              <p:nvPr/>
            </p:nvSpPr>
            <p:spPr>
              <a:xfrm>
                <a:off x="1164050" y="1630238"/>
                <a:ext cx="3209405" cy="486352"/>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FB6BC54-CA65-8B25-F503-AB15CA6537AC}"/>
                  </a:ext>
                </a:extLst>
              </p:cNvPr>
              <p:cNvSpPr txBox="1"/>
              <p:nvPr/>
            </p:nvSpPr>
            <p:spPr>
              <a:xfrm>
                <a:off x="7053573" y="1630238"/>
                <a:ext cx="3113224" cy="48635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𝒒</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𝒄</m:t>
                          </m:r>
                        </m:sub>
                      </m:sSub>
                      <m:d>
                        <m:dPr>
                          <m:ctrlPr>
                            <a:rPr lang="tr-TR" sz="2800" b="1" i="1" smtClean="0">
                              <a:latin typeface="Cambria Math" panose="02040503050406030204" pitchFamily="18" charset="0"/>
                            </a:rPr>
                          </m:ctrlPr>
                        </m:dPr>
                        <m:e>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𝒉</m:t>
                              </m:r>
                            </m:e>
                            <m:sub>
                              <m:r>
                                <a:rPr lang="tr-TR" sz="2800" b="1" i="1" smtClean="0">
                                  <a:latin typeface="Cambria Math" panose="02040503050406030204" pitchFamily="18" charset="0"/>
                                </a:rPr>
                                <m:t>𝒄</m:t>
                              </m:r>
                              <m:r>
                                <a:rPr lang="tr-TR" sz="2800" b="1" i="1" smtClean="0">
                                  <a:latin typeface="Cambria Math" panose="02040503050406030204" pitchFamily="18" charset="0"/>
                                </a:rPr>
                                <m:t>,</m:t>
                              </m:r>
                              <m:r>
                                <a:rPr lang="tr-TR" sz="2800" b="1" i="1" smtClean="0">
                                  <a:latin typeface="Cambria Math" panose="02040503050406030204" pitchFamily="18" charset="0"/>
                                </a:rPr>
                                <m:t>𝒐</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𝒉</m:t>
                              </m:r>
                            </m:e>
                            <m:sub>
                              <m:r>
                                <a:rPr lang="tr-TR" sz="2800" b="1" i="1" smtClean="0">
                                  <a:latin typeface="Cambria Math" panose="02040503050406030204" pitchFamily="18" charset="0"/>
                                </a:rPr>
                                <m:t>𝒄</m:t>
                              </m:r>
                              <m:r>
                                <a:rPr lang="tr-TR" sz="2800" b="1" i="1" smtClean="0">
                                  <a:latin typeface="Cambria Math" panose="02040503050406030204" pitchFamily="18" charset="0"/>
                                </a:rPr>
                                <m:t>,</m:t>
                              </m:r>
                              <m:r>
                                <a:rPr lang="tr-TR" sz="2800" b="1" i="1" smtClean="0">
                                  <a:latin typeface="Cambria Math" panose="02040503050406030204" pitchFamily="18" charset="0"/>
                                </a:rPr>
                                <m:t>𝒊</m:t>
                              </m:r>
                            </m:sub>
                          </m:sSub>
                        </m:e>
                      </m:d>
                    </m:oMath>
                  </m:oMathPara>
                </a14:m>
                <a:endParaRPr lang="tr-TR" sz="2800" b="1" dirty="0"/>
              </a:p>
            </p:txBody>
          </p:sp>
        </mc:Choice>
        <mc:Fallback xmlns="">
          <p:sp>
            <p:nvSpPr>
              <p:cNvPr id="3" name="TextBox 2">
                <a:extLst>
                  <a:ext uri="{FF2B5EF4-FFF2-40B4-BE49-F238E27FC236}">
                    <a16:creationId xmlns:a16="http://schemas.microsoft.com/office/drawing/2014/main" id="{4FB6BC54-CA65-8B25-F503-AB15CA6537AC}"/>
                  </a:ext>
                </a:extLst>
              </p:cNvPr>
              <p:cNvSpPr txBox="1">
                <a:spLocks noRot="1" noChangeAspect="1" noMove="1" noResize="1" noEditPoints="1" noAdjustHandles="1" noChangeArrowheads="1" noChangeShapeType="1" noTextEdit="1"/>
              </p:cNvSpPr>
              <p:nvPr/>
            </p:nvSpPr>
            <p:spPr>
              <a:xfrm>
                <a:off x="7053573" y="1630238"/>
                <a:ext cx="3113224" cy="486352"/>
              </a:xfrm>
              <a:prstGeom prst="rect">
                <a:avLst/>
              </a:prstGeom>
              <a:blipFill>
                <a:blip r:embed="rId4"/>
                <a:stretch>
                  <a:fillRect/>
                </a:stretch>
              </a:blipFill>
              <a:ln>
                <a:solidFill>
                  <a:schemeClr val="tx1"/>
                </a:solidFill>
              </a:ln>
            </p:spPr>
            <p:txBody>
              <a:bodyPr/>
              <a:lstStyle/>
              <a:p>
                <a:r>
                  <a:rPr lang="tr-TR">
                    <a:noFill/>
                  </a:rPr>
                  <a:t> </a:t>
                </a:r>
              </a:p>
            </p:txBody>
          </p:sp>
        </mc:Fallback>
      </mc:AlternateContent>
      <p:sp>
        <p:nvSpPr>
          <p:cNvPr id="6" name="TextBox 5">
            <a:extLst>
              <a:ext uri="{FF2B5EF4-FFF2-40B4-BE49-F238E27FC236}">
                <a16:creationId xmlns:a16="http://schemas.microsoft.com/office/drawing/2014/main" id="{B2886DC1-F78B-D04E-8B4F-891B77AABD48}"/>
              </a:ext>
            </a:extLst>
          </p:cNvPr>
          <p:cNvSpPr txBox="1"/>
          <p:nvPr/>
        </p:nvSpPr>
        <p:spPr>
          <a:xfrm>
            <a:off x="4968184" y="1134750"/>
            <a:ext cx="1490660" cy="1477328"/>
          </a:xfrm>
          <a:prstGeom prst="rect">
            <a:avLst/>
          </a:prstGeom>
          <a:noFill/>
          <a:ln>
            <a:solidFill>
              <a:schemeClr val="tx1"/>
            </a:solidFill>
          </a:ln>
        </p:spPr>
        <p:txBody>
          <a:bodyPr wrap="square" rtlCol="0">
            <a:spAutoFit/>
          </a:bodyPr>
          <a:lstStyle/>
          <a:p>
            <a:r>
              <a:rPr lang="tr-TR" dirty="0"/>
              <a:t>Subscripts:</a:t>
            </a:r>
          </a:p>
          <a:p>
            <a:r>
              <a:rPr lang="tr-TR" dirty="0"/>
              <a:t>c: Cold fluid,</a:t>
            </a:r>
          </a:p>
          <a:p>
            <a:r>
              <a:rPr lang="tr-TR" dirty="0"/>
              <a:t>h: Hot fluid,</a:t>
            </a:r>
          </a:p>
          <a:p>
            <a:r>
              <a:rPr lang="tr-TR" dirty="0"/>
              <a:t>i: Inlet</a:t>
            </a:r>
          </a:p>
          <a:p>
            <a:r>
              <a:rPr lang="tr-TR" dirty="0"/>
              <a:t>o: Outlet</a:t>
            </a:r>
          </a:p>
        </p:txBody>
      </p:sp>
      <p:sp>
        <p:nvSpPr>
          <p:cNvPr id="8" name="TextBox 7">
            <a:extLst>
              <a:ext uri="{FF2B5EF4-FFF2-40B4-BE49-F238E27FC236}">
                <a16:creationId xmlns:a16="http://schemas.microsoft.com/office/drawing/2014/main" id="{6E8064B4-B66B-584A-A921-BC4209D503EC}"/>
              </a:ext>
            </a:extLst>
          </p:cNvPr>
          <p:cNvSpPr txBox="1"/>
          <p:nvPr/>
        </p:nvSpPr>
        <p:spPr>
          <a:xfrm>
            <a:off x="1589166" y="907167"/>
            <a:ext cx="2359172" cy="461665"/>
          </a:xfrm>
          <a:prstGeom prst="rect">
            <a:avLst/>
          </a:prstGeom>
          <a:noFill/>
        </p:spPr>
        <p:txBody>
          <a:bodyPr wrap="none" rtlCol="0">
            <a:spAutoFit/>
          </a:bodyPr>
          <a:lstStyle/>
          <a:p>
            <a:r>
              <a:rPr lang="tr-TR" sz="2400" b="1" u="sng" dirty="0">
                <a:solidFill>
                  <a:srgbClr val="FF0000"/>
                </a:solidFill>
              </a:rPr>
              <a:t>HOT STREAM:</a:t>
            </a:r>
          </a:p>
        </p:txBody>
      </p:sp>
      <p:sp>
        <p:nvSpPr>
          <p:cNvPr id="9" name="TextBox 8">
            <a:extLst>
              <a:ext uri="{FF2B5EF4-FFF2-40B4-BE49-F238E27FC236}">
                <a16:creationId xmlns:a16="http://schemas.microsoft.com/office/drawing/2014/main" id="{4DB0D6EC-E41D-167D-971D-FB727497DFB4}"/>
              </a:ext>
            </a:extLst>
          </p:cNvPr>
          <p:cNvSpPr txBox="1"/>
          <p:nvPr/>
        </p:nvSpPr>
        <p:spPr>
          <a:xfrm>
            <a:off x="7324416" y="907167"/>
            <a:ext cx="2571538" cy="461665"/>
          </a:xfrm>
          <a:prstGeom prst="rect">
            <a:avLst/>
          </a:prstGeom>
          <a:noFill/>
        </p:spPr>
        <p:txBody>
          <a:bodyPr wrap="none" rtlCol="0">
            <a:spAutoFit/>
          </a:bodyPr>
          <a:lstStyle/>
          <a:p>
            <a:r>
              <a:rPr lang="tr-TR" sz="2400" b="1" u="sng" dirty="0">
                <a:solidFill>
                  <a:srgbClr val="0000FF"/>
                </a:solidFill>
              </a:rPr>
              <a:t>COLD STREAM:</a:t>
            </a:r>
          </a:p>
        </p:txBody>
      </p:sp>
      <p:sp>
        <p:nvSpPr>
          <p:cNvPr id="10" name="Arrow: Down 9">
            <a:extLst>
              <a:ext uri="{FF2B5EF4-FFF2-40B4-BE49-F238E27FC236}">
                <a16:creationId xmlns:a16="http://schemas.microsoft.com/office/drawing/2014/main" id="{6C884F0C-F219-42D4-2433-16964356FDC7}"/>
              </a:ext>
            </a:extLst>
          </p:cNvPr>
          <p:cNvSpPr/>
          <p:nvPr/>
        </p:nvSpPr>
        <p:spPr>
          <a:xfrm>
            <a:off x="2596687" y="3707049"/>
            <a:ext cx="344129" cy="4863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rrow: Down 10">
            <a:extLst>
              <a:ext uri="{FF2B5EF4-FFF2-40B4-BE49-F238E27FC236}">
                <a16:creationId xmlns:a16="http://schemas.microsoft.com/office/drawing/2014/main" id="{EEB2CB95-AD87-5E6A-E257-DD10E34A9ADE}"/>
              </a:ext>
            </a:extLst>
          </p:cNvPr>
          <p:cNvSpPr/>
          <p:nvPr/>
        </p:nvSpPr>
        <p:spPr>
          <a:xfrm>
            <a:off x="8438120" y="3707049"/>
            <a:ext cx="344129" cy="4863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312D785-7DD8-3A6F-6FF7-9FCD371CD552}"/>
                  </a:ext>
                </a:extLst>
              </p:cNvPr>
              <p:cNvSpPr txBox="1"/>
              <p:nvPr/>
            </p:nvSpPr>
            <p:spPr>
              <a:xfrm>
                <a:off x="693728" y="4380011"/>
                <a:ext cx="4150046" cy="50033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𝒒</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𝒉</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𝒄</m:t>
                          </m:r>
                        </m:e>
                        <m:sub>
                          <m:r>
                            <a:rPr lang="tr-TR" sz="2800" b="1" i="1" smtClean="0">
                              <a:latin typeface="Cambria Math" panose="02040503050406030204" pitchFamily="18" charset="0"/>
                            </a:rPr>
                            <m:t>𝒑</m:t>
                          </m:r>
                          <m:r>
                            <a:rPr lang="tr-TR" sz="2800" b="1" i="1" smtClean="0">
                              <a:latin typeface="Cambria Math" panose="02040503050406030204" pitchFamily="18" charset="0"/>
                            </a:rPr>
                            <m:t>,</m:t>
                          </m:r>
                          <m:r>
                            <a:rPr lang="tr-TR" sz="2800" b="1" i="1">
                              <a:latin typeface="Cambria Math" panose="02040503050406030204" pitchFamily="18" charset="0"/>
                            </a:rPr>
                            <m:t>𝒉</m:t>
                          </m:r>
                        </m:sub>
                      </m:sSub>
                      <m:d>
                        <m:dPr>
                          <m:ctrlPr>
                            <a:rPr lang="tr-TR" sz="2800" b="1" i="1" smtClean="0">
                              <a:latin typeface="Cambria Math" panose="02040503050406030204" pitchFamily="18" charset="0"/>
                            </a:rPr>
                          </m:ctrlPr>
                        </m:dPr>
                        <m:e>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𝒉</m:t>
                              </m:r>
                              <m:r>
                                <a:rPr lang="tr-TR" sz="2800" b="1" i="1" smtClean="0">
                                  <a:latin typeface="Cambria Math" panose="02040503050406030204" pitchFamily="18" charset="0"/>
                                </a:rPr>
                                <m:t>,</m:t>
                              </m:r>
                              <m:r>
                                <a:rPr lang="tr-TR" sz="2800" b="1" i="1" smtClean="0">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𝒉</m:t>
                              </m:r>
                              <m:r>
                                <a:rPr lang="tr-TR" sz="2800" b="1" i="1" smtClean="0">
                                  <a:latin typeface="Cambria Math" panose="02040503050406030204" pitchFamily="18" charset="0"/>
                                </a:rPr>
                                <m:t>,</m:t>
                              </m:r>
                              <m:r>
                                <a:rPr lang="tr-TR" sz="2800" b="1" i="1" smtClean="0">
                                  <a:latin typeface="Cambria Math" panose="02040503050406030204" pitchFamily="18" charset="0"/>
                                </a:rPr>
                                <m:t>𝒐</m:t>
                              </m:r>
                            </m:sub>
                          </m:sSub>
                        </m:e>
                      </m:d>
                    </m:oMath>
                  </m:oMathPara>
                </a14:m>
                <a:endParaRPr lang="tr-TR" sz="2800" b="1" dirty="0"/>
              </a:p>
            </p:txBody>
          </p:sp>
        </mc:Choice>
        <mc:Fallback xmlns="">
          <p:sp>
            <p:nvSpPr>
              <p:cNvPr id="12" name="TextBox 11">
                <a:extLst>
                  <a:ext uri="{FF2B5EF4-FFF2-40B4-BE49-F238E27FC236}">
                    <a16:creationId xmlns:a16="http://schemas.microsoft.com/office/drawing/2014/main" id="{D312D785-7DD8-3A6F-6FF7-9FCD371CD552}"/>
                  </a:ext>
                </a:extLst>
              </p:cNvPr>
              <p:cNvSpPr txBox="1">
                <a:spLocks noRot="1" noChangeAspect="1" noMove="1" noResize="1" noEditPoints="1" noAdjustHandles="1" noChangeArrowheads="1" noChangeShapeType="1" noTextEdit="1"/>
              </p:cNvSpPr>
              <p:nvPr/>
            </p:nvSpPr>
            <p:spPr>
              <a:xfrm>
                <a:off x="693728" y="4380011"/>
                <a:ext cx="4150046" cy="500330"/>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BFE6285-BD52-C319-5799-D67EA84BEDB1}"/>
                  </a:ext>
                </a:extLst>
              </p:cNvPr>
              <p:cNvSpPr txBox="1"/>
              <p:nvPr/>
            </p:nvSpPr>
            <p:spPr>
              <a:xfrm>
                <a:off x="6652180" y="4380011"/>
                <a:ext cx="3965701" cy="50033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𝒒</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𝒄</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𝒄</m:t>
                          </m:r>
                        </m:e>
                        <m:sub>
                          <m:r>
                            <a:rPr lang="tr-TR" sz="2800" b="1" i="1" smtClean="0">
                              <a:latin typeface="Cambria Math" panose="02040503050406030204" pitchFamily="18" charset="0"/>
                            </a:rPr>
                            <m:t>𝒑</m:t>
                          </m:r>
                          <m:r>
                            <a:rPr lang="tr-TR" sz="2800" b="1" i="1" smtClean="0">
                              <a:latin typeface="Cambria Math" panose="02040503050406030204" pitchFamily="18" charset="0"/>
                            </a:rPr>
                            <m:t>,</m:t>
                          </m:r>
                          <m:r>
                            <a:rPr lang="tr-TR" sz="2800" b="1" i="1" smtClean="0">
                              <a:latin typeface="Cambria Math" panose="02040503050406030204" pitchFamily="18" charset="0"/>
                            </a:rPr>
                            <m:t>𝒄</m:t>
                          </m:r>
                        </m:sub>
                      </m:sSub>
                      <m:d>
                        <m:dPr>
                          <m:ctrlPr>
                            <a:rPr lang="tr-TR" sz="2800" b="1" i="1" smtClean="0">
                              <a:latin typeface="Cambria Math" panose="02040503050406030204" pitchFamily="18" charset="0"/>
                            </a:rPr>
                          </m:ctrlPr>
                        </m:dPr>
                        <m:e>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𝒄</m:t>
                              </m:r>
                              <m:r>
                                <a:rPr lang="tr-TR" sz="2800" b="1" i="1" smtClean="0">
                                  <a:latin typeface="Cambria Math" panose="02040503050406030204" pitchFamily="18" charset="0"/>
                                </a:rPr>
                                <m:t>,</m:t>
                              </m:r>
                              <m:r>
                                <a:rPr lang="tr-TR" sz="2800" b="1" i="1" smtClean="0">
                                  <a:latin typeface="Cambria Math" panose="02040503050406030204" pitchFamily="18" charset="0"/>
                                </a:rPr>
                                <m:t>𝒐</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𝒄</m:t>
                              </m:r>
                              <m:r>
                                <a:rPr lang="tr-TR" sz="2800" b="1" i="1" smtClean="0">
                                  <a:latin typeface="Cambria Math" panose="02040503050406030204" pitchFamily="18" charset="0"/>
                                </a:rPr>
                                <m:t>,</m:t>
                              </m:r>
                              <m:r>
                                <a:rPr lang="tr-TR" sz="2800" b="1" i="1" smtClean="0">
                                  <a:latin typeface="Cambria Math" panose="02040503050406030204" pitchFamily="18" charset="0"/>
                                </a:rPr>
                                <m:t>𝒊</m:t>
                              </m:r>
                            </m:sub>
                          </m:sSub>
                        </m:e>
                      </m:d>
                    </m:oMath>
                  </m:oMathPara>
                </a14:m>
                <a:endParaRPr lang="tr-TR" sz="2800" b="1" dirty="0"/>
              </a:p>
            </p:txBody>
          </p:sp>
        </mc:Choice>
        <mc:Fallback xmlns="">
          <p:sp>
            <p:nvSpPr>
              <p:cNvPr id="13" name="TextBox 12">
                <a:extLst>
                  <a:ext uri="{FF2B5EF4-FFF2-40B4-BE49-F238E27FC236}">
                    <a16:creationId xmlns:a16="http://schemas.microsoft.com/office/drawing/2014/main" id="{9BFE6285-BD52-C319-5799-D67EA84BEDB1}"/>
                  </a:ext>
                </a:extLst>
              </p:cNvPr>
              <p:cNvSpPr txBox="1">
                <a:spLocks noRot="1" noChangeAspect="1" noMove="1" noResize="1" noEditPoints="1" noAdjustHandles="1" noChangeArrowheads="1" noChangeShapeType="1" noTextEdit="1"/>
              </p:cNvSpPr>
              <p:nvPr/>
            </p:nvSpPr>
            <p:spPr>
              <a:xfrm>
                <a:off x="6652180" y="4380011"/>
                <a:ext cx="3965701" cy="500330"/>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15" name="TextBox 14">
            <a:extLst>
              <a:ext uri="{FF2B5EF4-FFF2-40B4-BE49-F238E27FC236}">
                <a16:creationId xmlns:a16="http://schemas.microsoft.com/office/drawing/2014/main" id="{0B0F3137-A2E5-5CF0-99C2-24C8B91E610B}"/>
              </a:ext>
            </a:extLst>
          </p:cNvPr>
          <p:cNvSpPr txBox="1"/>
          <p:nvPr/>
        </p:nvSpPr>
        <p:spPr>
          <a:xfrm>
            <a:off x="217281" y="2689442"/>
            <a:ext cx="11540610" cy="830997"/>
          </a:xfrm>
          <a:prstGeom prst="rect">
            <a:avLst/>
          </a:prstGeom>
          <a:noFill/>
        </p:spPr>
        <p:txBody>
          <a:bodyPr wrap="square">
            <a:spAutoFit/>
          </a:bodyPr>
          <a:lstStyle/>
          <a:p>
            <a:pPr marL="285750" indent="-285750" algn="just">
              <a:buFont typeface="Wingdings" panose="05000000000000000000" pitchFamily="2" charset="2"/>
              <a:buChar char="Ø"/>
            </a:pPr>
            <a:r>
              <a:rPr lang="tr-TR" sz="2400" b="1" dirty="0"/>
              <a:t>If the fluids are not undergoing a phase change and constant specific heats are assumed, these expressions reduce to</a:t>
            </a:r>
          </a:p>
        </p:txBody>
      </p:sp>
      <p:sp>
        <p:nvSpPr>
          <p:cNvPr id="16" name="Right Brace 15">
            <a:extLst>
              <a:ext uri="{FF2B5EF4-FFF2-40B4-BE49-F238E27FC236}">
                <a16:creationId xmlns:a16="http://schemas.microsoft.com/office/drawing/2014/main" id="{4B15A521-343D-6CF5-B3FC-5A93B7138F4F}"/>
              </a:ext>
            </a:extLst>
          </p:cNvPr>
          <p:cNvSpPr/>
          <p:nvPr/>
        </p:nvSpPr>
        <p:spPr>
          <a:xfrm rot="5400000">
            <a:off x="5490072" y="517"/>
            <a:ext cx="344129" cy="10346021"/>
          </a:xfrm>
          <a:prstGeom prst="rightBrace">
            <a:avLst>
              <a:gd name="adj1" fmla="val 34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CB6606B-EF36-2664-A66B-17BBBC2D0BC5}"/>
                  </a:ext>
                </a:extLst>
              </p:cNvPr>
              <p:cNvSpPr txBox="1"/>
              <p:nvPr/>
            </p:nvSpPr>
            <p:spPr>
              <a:xfrm>
                <a:off x="4419167" y="5667181"/>
                <a:ext cx="2485937" cy="4308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𝒒</m:t>
                      </m:r>
                      <m:r>
                        <a:rPr lang="tr-TR" sz="2800" b="1" i="1" smtClean="0">
                          <a:latin typeface="Cambria Math" panose="02040503050406030204" pitchFamily="18" charset="0"/>
                        </a:rPr>
                        <m:t>=</m:t>
                      </m:r>
                      <m:r>
                        <a:rPr lang="tr-TR" sz="2800" b="1" i="1" smtClean="0">
                          <a:latin typeface="Cambria Math" panose="02040503050406030204" pitchFamily="18" charset="0"/>
                        </a:rPr>
                        <m:t>𝑼</m:t>
                      </m:r>
                      <m:r>
                        <a:rPr lang="tr-TR" sz="2800" b="1" i="1">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rPr>
                        <m:t>𝑨</m:t>
                      </m:r>
                      <m:r>
                        <a:rPr lang="tr-TR" sz="2800" b="1" i="1">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𝒎</m:t>
                          </m:r>
                        </m:sub>
                      </m:sSub>
                    </m:oMath>
                  </m:oMathPara>
                </a14:m>
                <a:endParaRPr lang="tr-TR" sz="2800" b="1" dirty="0"/>
              </a:p>
            </p:txBody>
          </p:sp>
        </mc:Choice>
        <mc:Fallback xmlns="">
          <p:sp>
            <p:nvSpPr>
              <p:cNvPr id="17" name="TextBox 16">
                <a:extLst>
                  <a:ext uri="{FF2B5EF4-FFF2-40B4-BE49-F238E27FC236}">
                    <a16:creationId xmlns:a16="http://schemas.microsoft.com/office/drawing/2014/main" id="{DCB6606B-EF36-2664-A66B-17BBBC2D0BC5}"/>
                  </a:ext>
                </a:extLst>
              </p:cNvPr>
              <p:cNvSpPr txBox="1">
                <a:spLocks noRot="1" noChangeAspect="1" noMove="1" noResize="1" noEditPoints="1" noAdjustHandles="1" noChangeArrowheads="1" noChangeShapeType="1" noTextEdit="1"/>
              </p:cNvSpPr>
              <p:nvPr/>
            </p:nvSpPr>
            <p:spPr>
              <a:xfrm>
                <a:off x="4419167" y="5667181"/>
                <a:ext cx="2485937" cy="430887"/>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18" name="Oval 17">
            <a:extLst>
              <a:ext uri="{FF2B5EF4-FFF2-40B4-BE49-F238E27FC236}">
                <a16:creationId xmlns:a16="http://schemas.microsoft.com/office/drawing/2014/main" id="{DB87ADBC-A547-AE13-2377-F1CB6CB9ABE3}"/>
              </a:ext>
            </a:extLst>
          </p:cNvPr>
          <p:cNvSpPr/>
          <p:nvPr/>
        </p:nvSpPr>
        <p:spPr>
          <a:xfrm>
            <a:off x="6091472" y="5545394"/>
            <a:ext cx="813632" cy="6587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0" name="Straight Arrow Connector 19">
            <a:extLst>
              <a:ext uri="{FF2B5EF4-FFF2-40B4-BE49-F238E27FC236}">
                <a16:creationId xmlns:a16="http://schemas.microsoft.com/office/drawing/2014/main" id="{905D4F2C-29CF-AF53-EF2A-DC1A34D9D22A}"/>
              </a:ext>
            </a:extLst>
          </p:cNvPr>
          <p:cNvCxnSpPr/>
          <p:nvPr/>
        </p:nvCxnSpPr>
        <p:spPr>
          <a:xfrm>
            <a:off x="6882581" y="5869858"/>
            <a:ext cx="6292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2F335D4-9157-006D-F9CF-54ACC516F551}"/>
              </a:ext>
            </a:extLst>
          </p:cNvPr>
          <p:cNvSpPr txBox="1"/>
          <p:nvPr/>
        </p:nvSpPr>
        <p:spPr>
          <a:xfrm>
            <a:off x="7511845" y="5690193"/>
            <a:ext cx="3765513" cy="400110"/>
          </a:xfrm>
          <a:prstGeom prst="rect">
            <a:avLst/>
          </a:prstGeom>
          <a:noFill/>
        </p:spPr>
        <p:txBody>
          <a:bodyPr wrap="square" rtlCol="0">
            <a:spAutoFit/>
          </a:bodyPr>
          <a:lstStyle/>
          <a:p>
            <a:r>
              <a:rPr lang="tr-TR" sz="2000" b="1" dirty="0">
                <a:solidFill>
                  <a:srgbClr val="FF0000"/>
                </a:solidFill>
              </a:rPr>
              <a:t>Mean temperature difference</a:t>
            </a:r>
          </a:p>
        </p:txBody>
      </p:sp>
    </p:spTree>
    <p:extLst>
      <p:ext uri="{BB962C8B-B14F-4D97-AF65-F5344CB8AC3E}">
        <p14:creationId xmlns:p14="http://schemas.microsoft.com/office/powerpoint/2010/main" val="2937875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3. Multipass and Crossflow Heat Exchangers</a:t>
            </a:r>
          </a:p>
        </p:txBody>
      </p:sp>
      <p:sp>
        <p:nvSpPr>
          <p:cNvPr id="2" name="TextBox 1">
            <a:extLst>
              <a:ext uri="{FF2B5EF4-FFF2-40B4-BE49-F238E27FC236}">
                <a16:creationId xmlns:a16="http://schemas.microsoft.com/office/drawing/2014/main" id="{AED380A2-A923-D792-665B-1ED65C2FE004}"/>
              </a:ext>
            </a:extLst>
          </p:cNvPr>
          <p:cNvSpPr txBox="1"/>
          <p:nvPr/>
        </p:nvSpPr>
        <p:spPr>
          <a:xfrm>
            <a:off x="231446" y="1040570"/>
            <a:ext cx="6670799" cy="3139321"/>
          </a:xfrm>
          <a:prstGeom prst="rect">
            <a:avLst/>
          </a:prstGeom>
          <a:noFill/>
        </p:spPr>
        <p:txBody>
          <a:bodyPr wrap="square" rtlCol="0">
            <a:spAutoFit/>
          </a:bodyPr>
          <a:lstStyle/>
          <a:p>
            <a:pPr marL="342900" indent="-342900" algn="just">
              <a:buFont typeface="Arial" panose="020B0604020202020204" pitchFamily="34" charset="0"/>
              <a:buChar char="•"/>
            </a:pPr>
            <a:r>
              <a:rPr lang="tr-TR" sz="2200" b="1" dirty="0"/>
              <a:t>In a multipass or a crossflow arrangement, the fluid temperature may not be uniform at a particular location in the exchanger unless the fluid is well mixed along the path length. </a:t>
            </a:r>
          </a:p>
          <a:p>
            <a:pPr marL="342900" indent="-342900" algn="just">
              <a:buFont typeface="Arial" panose="020B0604020202020204" pitchFamily="34" charset="0"/>
              <a:buChar char="•"/>
            </a:pPr>
            <a:r>
              <a:rPr lang="tr-TR" sz="2200" b="1" dirty="0"/>
              <a:t>For example, in crossflow (as in Figure) the </a:t>
            </a:r>
            <a:r>
              <a:rPr lang="tr-TR" sz="2200" b="1" i="1" dirty="0"/>
              <a:t>hot and cold fluids may enter at uniform temperatures</a:t>
            </a:r>
            <a:r>
              <a:rPr lang="tr-TR" sz="2200" b="1" dirty="0"/>
              <a:t>, but </a:t>
            </a:r>
            <a:r>
              <a:rPr lang="tr-TR" sz="2200" b="1" i="1" u="sng" dirty="0"/>
              <a:t>if there are channels in the flow path (with or without corrugated spacers) to prevent mixing, the exit temperature distributions will be shown </a:t>
            </a:r>
            <a:r>
              <a:rPr lang="tr-TR" sz="2200" b="1" dirty="0"/>
              <a:t>in Figure.</a:t>
            </a:r>
          </a:p>
        </p:txBody>
      </p:sp>
      <p:pic>
        <p:nvPicPr>
          <p:cNvPr id="6" name="Picture 5">
            <a:extLst>
              <a:ext uri="{FF2B5EF4-FFF2-40B4-BE49-F238E27FC236}">
                <a16:creationId xmlns:a16="http://schemas.microsoft.com/office/drawing/2014/main" id="{F5DA4FA6-9F97-9676-0C86-345E2E6B8B52}"/>
              </a:ext>
            </a:extLst>
          </p:cNvPr>
          <p:cNvPicPr>
            <a:picLocks noChangeAspect="1"/>
          </p:cNvPicPr>
          <p:nvPr/>
        </p:nvPicPr>
        <p:blipFill>
          <a:blip r:embed="rId3"/>
          <a:stretch>
            <a:fillRect/>
          </a:stretch>
        </p:blipFill>
        <p:spPr>
          <a:xfrm>
            <a:off x="6977560" y="1138891"/>
            <a:ext cx="5001687" cy="2941495"/>
          </a:xfrm>
          <a:prstGeom prst="rect">
            <a:avLst/>
          </a:prstGeom>
          <a:ln>
            <a:solidFill>
              <a:schemeClr val="tx1"/>
            </a:solidFill>
          </a:ln>
        </p:spPr>
      </p:pic>
      <p:sp>
        <p:nvSpPr>
          <p:cNvPr id="9" name="TextBox 8">
            <a:extLst>
              <a:ext uri="{FF2B5EF4-FFF2-40B4-BE49-F238E27FC236}">
                <a16:creationId xmlns:a16="http://schemas.microsoft.com/office/drawing/2014/main" id="{FEB7FE0F-2174-D117-BFAE-5EB9D65FD84F}"/>
              </a:ext>
            </a:extLst>
          </p:cNvPr>
          <p:cNvSpPr txBox="1"/>
          <p:nvPr/>
        </p:nvSpPr>
        <p:spPr>
          <a:xfrm>
            <a:off x="231446" y="4339312"/>
            <a:ext cx="11518102" cy="1785104"/>
          </a:xfrm>
          <a:prstGeom prst="rect">
            <a:avLst/>
          </a:prstGeom>
          <a:noFill/>
        </p:spPr>
        <p:txBody>
          <a:bodyPr wrap="square">
            <a:spAutoFit/>
          </a:bodyPr>
          <a:lstStyle/>
          <a:p>
            <a:pPr marL="342900" indent="-342900" algn="just">
              <a:buFont typeface="Arial" panose="020B0604020202020204" pitchFamily="34" charset="0"/>
              <a:buChar char="•"/>
            </a:pPr>
            <a:r>
              <a:rPr lang="tr-TR" sz="2200" b="1" dirty="0"/>
              <a:t>If such channels are not present, the fluids may be well mixed along the path length and the exit temperatures are more nearly uniform as in the flow normal to the tube bank. </a:t>
            </a:r>
          </a:p>
          <a:p>
            <a:pPr marL="342900" indent="-342900" algn="just">
              <a:buFont typeface="Arial" panose="020B0604020202020204" pitchFamily="34" charset="0"/>
              <a:buChar char="•"/>
            </a:pPr>
            <a:r>
              <a:rPr lang="tr-TR" sz="2200" b="1" dirty="0"/>
              <a:t>A similar stratification of temperatures occurs in the shell-and-tube multipass exchanger.</a:t>
            </a:r>
          </a:p>
          <a:p>
            <a:pPr marL="342900" indent="-342900" algn="just">
              <a:buFont typeface="Arial" panose="020B0604020202020204" pitchFamily="34" charset="0"/>
              <a:buChar char="•"/>
            </a:pPr>
            <a:r>
              <a:rPr lang="tr-TR" sz="2200" b="1" dirty="0"/>
              <a:t>A series of baffles may be required if mixing of the shell fluid is to be obtained. Charts are presented for both mixed and unmixed fluids in Figures 2.13 and 2.14.</a:t>
            </a:r>
          </a:p>
        </p:txBody>
      </p:sp>
    </p:spTree>
    <p:extLst>
      <p:ext uri="{BB962C8B-B14F-4D97-AF65-F5344CB8AC3E}">
        <p14:creationId xmlns:p14="http://schemas.microsoft.com/office/powerpoint/2010/main" val="1278149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3. Multipass and Crossflow Heat Exchangers</a:t>
            </a:r>
          </a:p>
        </p:txBody>
      </p:sp>
      <p:pic>
        <p:nvPicPr>
          <p:cNvPr id="3" name="Picture 2">
            <a:extLst>
              <a:ext uri="{FF2B5EF4-FFF2-40B4-BE49-F238E27FC236}">
                <a16:creationId xmlns:a16="http://schemas.microsoft.com/office/drawing/2014/main" id="{715B6D0D-62CD-BABC-F9A5-725B992D3E12}"/>
              </a:ext>
            </a:extLst>
          </p:cNvPr>
          <p:cNvPicPr>
            <a:picLocks noChangeAspect="1"/>
          </p:cNvPicPr>
          <p:nvPr/>
        </p:nvPicPr>
        <p:blipFill>
          <a:blip r:embed="rId3"/>
          <a:stretch>
            <a:fillRect/>
          </a:stretch>
        </p:blipFill>
        <p:spPr>
          <a:xfrm>
            <a:off x="669648" y="1159347"/>
            <a:ext cx="10924756" cy="5146025"/>
          </a:xfrm>
          <a:prstGeom prst="rect">
            <a:avLst/>
          </a:prstGeom>
          <a:ln>
            <a:solidFill>
              <a:schemeClr val="tx1"/>
            </a:solidFill>
          </a:ln>
        </p:spPr>
      </p:pic>
      <p:sp>
        <p:nvSpPr>
          <p:cNvPr id="6" name="TextBox 5">
            <a:extLst>
              <a:ext uri="{FF2B5EF4-FFF2-40B4-BE49-F238E27FC236}">
                <a16:creationId xmlns:a16="http://schemas.microsoft.com/office/drawing/2014/main" id="{1CB6F3CA-2FE6-DEC5-AEB7-8BFE00C8AAF9}"/>
              </a:ext>
            </a:extLst>
          </p:cNvPr>
          <p:cNvSpPr txBox="1"/>
          <p:nvPr/>
        </p:nvSpPr>
        <p:spPr>
          <a:xfrm>
            <a:off x="9525630" y="5013408"/>
            <a:ext cx="1996722" cy="954107"/>
          </a:xfrm>
          <a:prstGeom prst="rect">
            <a:avLst/>
          </a:prstGeom>
          <a:noFill/>
        </p:spPr>
        <p:txBody>
          <a:bodyPr wrap="square" rtlCol="0">
            <a:spAutoFit/>
          </a:bodyPr>
          <a:lstStyle/>
          <a:p>
            <a:pPr algn="ctr"/>
            <a:r>
              <a:rPr lang="tr-TR" sz="2800" b="1" dirty="0">
                <a:solidFill>
                  <a:srgbClr val="FF0000"/>
                </a:solidFill>
              </a:rPr>
              <a:t>Unmixed fluids</a:t>
            </a:r>
          </a:p>
        </p:txBody>
      </p:sp>
    </p:spTree>
    <p:extLst>
      <p:ext uri="{BB962C8B-B14F-4D97-AF65-F5344CB8AC3E}">
        <p14:creationId xmlns:p14="http://schemas.microsoft.com/office/powerpoint/2010/main" val="1885555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3. Multipass and Crossflow Heat Exchangers</a:t>
            </a:r>
          </a:p>
        </p:txBody>
      </p:sp>
      <p:pic>
        <p:nvPicPr>
          <p:cNvPr id="9" name="Picture 8">
            <a:extLst>
              <a:ext uri="{FF2B5EF4-FFF2-40B4-BE49-F238E27FC236}">
                <a16:creationId xmlns:a16="http://schemas.microsoft.com/office/drawing/2014/main" id="{096B9E98-E5A1-3420-9CF9-330A76487409}"/>
              </a:ext>
            </a:extLst>
          </p:cNvPr>
          <p:cNvPicPr>
            <a:picLocks noChangeAspect="1"/>
          </p:cNvPicPr>
          <p:nvPr/>
        </p:nvPicPr>
        <p:blipFill>
          <a:blip r:embed="rId3"/>
          <a:stretch>
            <a:fillRect/>
          </a:stretch>
        </p:blipFill>
        <p:spPr>
          <a:xfrm>
            <a:off x="664948" y="1150607"/>
            <a:ext cx="10862103" cy="5201031"/>
          </a:xfrm>
          <a:prstGeom prst="rect">
            <a:avLst/>
          </a:prstGeom>
          <a:ln>
            <a:solidFill>
              <a:schemeClr val="tx1"/>
            </a:solidFill>
          </a:ln>
        </p:spPr>
      </p:pic>
      <p:sp>
        <p:nvSpPr>
          <p:cNvPr id="10" name="TextBox 9">
            <a:extLst>
              <a:ext uri="{FF2B5EF4-FFF2-40B4-BE49-F238E27FC236}">
                <a16:creationId xmlns:a16="http://schemas.microsoft.com/office/drawing/2014/main" id="{4EDB9F91-CCF0-DD88-F97B-A7584D03B346}"/>
              </a:ext>
            </a:extLst>
          </p:cNvPr>
          <p:cNvSpPr txBox="1"/>
          <p:nvPr/>
        </p:nvSpPr>
        <p:spPr>
          <a:xfrm>
            <a:off x="9452358" y="5111730"/>
            <a:ext cx="1996722" cy="1015663"/>
          </a:xfrm>
          <a:prstGeom prst="rect">
            <a:avLst/>
          </a:prstGeom>
          <a:noFill/>
        </p:spPr>
        <p:txBody>
          <a:bodyPr wrap="square" rtlCol="0">
            <a:spAutoFit/>
          </a:bodyPr>
          <a:lstStyle/>
          <a:p>
            <a:pPr algn="ctr"/>
            <a:r>
              <a:rPr lang="tr-TR" sz="2000" b="1" dirty="0">
                <a:solidFill>
                  <a:srgbClr val="FF0000"/>
                </a:solidFill>
              </a:rPr>
              <a:t>One fluid mixed and the other unmixed</a:t>
            </a:r>
          </a:p>
        </p:txBody>
      </p:sp>
    </p:spTree>
    <p:extLst>
      <p:ext uri="{BB962C8B-B14F-4D97-AF65-F5344CB8AC3E}">
        <p14:creationId xmlns:p14="http://schemas.microsoft.com/office/powerpoint/2010/main" val="447841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EXAMPLE-4</a:t>
            </a:r>
          </a:p>
        </p:txBody>
      </p:sp>
      <p:sp>
        <p:nvSpPr>
          <p:cNvPr id="2" name="TextBox 1">
            <a:extLst>
              <a:ext uri="{FF2B5EF4-FFF2-40B4-BE49-F238E27FC236}">
                <a16:creationId xmlns:a16="http://schemas.microsoft.com/office/drawing/2014/main" id="{562C6594-7D14-5AFA-DF8B-300E72C684C9}"/>
              </a:ext>
            </a:extLst>
          </p:cNvPr>
          <p:cNvSpPr txBox="1"/>
          <p:nvPr/>
        </p:nvSpPr>
        <p:spPr>
          <a:xfrm>
            <a:off x="137652" y="1002116"/>
            <a:ext cx="11679750" cy="2451120"/>
          </a:xfrm>
          <a:prstGeom prst="rect">
            <a:avLst/>
          </a:prstGeom>
          <a:noFill/>
        </p:spPr>
        <p:txBody>
          <a:bodyPr wrap="square">
            <a:spAutoFit/>
          </a:bodyPr>
          <a:lstStyle/>
          <a:p>
            <a:pPr algn="just">
              <a:lnSpc>
                <a:spcPct val="120000"/>
              </a:lnSpc>
            </a:pPr>
            <a:r>
              <a:rPr lang="tr-TR" sz="2600" b="1" dirty="0"/>
              <a:t>A </a:t>
            </a:r>
            <a:r>
              <a:rPr lang="tr-TR" sz="2600" b="1" dirty="0">
                <a:solidFill>
                  <a:srgbClr val="FF0000"/>
                </a:solidFill>
              </a:rPr>
              <a:t>finned-tube, single-pass, crossflow </a:t>
            </a:r>
            <a:r>
              <a:rPr lang="tr-TR" sz="2600" b="1" dirty="0"/>
              <a:t>heat exchanger with </a:t>
            </a:r>
            <a:r>
              <a:rPr lang="tr-TR" sz="2600" b="1" dirty="0">
                <a:solidFill>
                  <a:srgbClr val="FF0000"/>
                </a:solidFill>
              </a:rPr>
              <a:t>both fluids unmixed </a:t>
            </a:r>
            <a:r>
              <a:rPr lang="tr-TR" sz="2600" b="1" dirty="0"/>
              <a:t>as shown in Figure 2.13 is </a:t>
            </a:r>
            <a:r>
              <a:rPr lang="tr-TR" sz="2600" b="1" i="1" dirty="0"/>
              <a:t>used to heat air with hot water</a:t>
            </a:r>
            <a:r>
              <a:rPr lang="tr-TR" sz="2600" b="1" dirty="0"/>
              <a:t>. The </a:t>
            </a:r>
            <a:r>
              <a:rPr lang="tr-TR" sz="2600" b="1" dirty="0">
                <a:solidFill>
                  <a:srgbClr val="0000FF"/>
                </a:solidFill>
              </a:rPr>
              <a:t>total heat transfer rate</a:t>
            </a:r>
            <a:r>
              <a:rPr lang="tr-TR" sz="2600" b="1" dirty="0"/>
              <a:t> is </a:t>
            </a:r>
            <a:r>
              <a:rPr lang="tr-TR" sz="2600" b="1" dirty="0">
                <a:solidFill>
                  <a:srgbClr val="0000FF"/>
                </a:solidFill>
              </a:rPr>
              <a:t>200 kW</a:t>
            </a:r>
            <a:r>
              <a:rPr lang="tr-TR" sz="2600" b="1" dirty="0"/>
              <a:t>. The </a:t>
            </a:r>
            <a:r>
              <a:rPr lang="tr-TR" sz="2600" b="1" dirty="0">
                <a:solidFill>
                  <a:srgbClr val="FF6600"/>
                </a:solidFill>
              </a:rPr>
              <a:t>water</a:t>
            </a:r>
            <a:r>
              <a:rPr lang="tr-TR" sz="2600" b="1" dirty="0"/>
              <a:t> enters the tube at </a:t>
            </a:r>
            <a:r>
              <a:rPr lang="tr-TR" sz="2600" b="1" dirty="0">
                <a:solidFill>
                  <a:srgbClr val="FF6600"/>
                </a:solidFill>
              </a:rPr>
              <a:t>85°C </a:t>
            </a:r>
            <a:r>
              <a:rPr lang="tr-TR" sz="2600" b="1" dirty="0"/>
              <a:t>and leaves at </a:t>
            </a:r>
            <a:r>
              <a:rPr lang="tr-TR" sz="2600" b="1" dirty="0">
                <a:solidFill>
                  <a:srgbClr val="FF6600"/>
                </a:solidFill>
              </a:rPr>
              <a:t>30°C</a:t>
            </a:r>
            <a:r>
              <a:rPr lang="tr-TR" sz="2600" b="1" dirty="0"/>
              <a:t>, while the </a:t>
            </a:r>
            <a:r>
              <a:rPr lang="tr-TR" sz="2600" b="1" dirty="0">
                <a:solidFill>
                  <a:srgbClr val="FF0066"/>
                </a:solidFill>
              </a:rPr>
              <a:t>air</a:t>
            </a:r>
            <a:r>
              <a:rPr lang="tr-TR" sz="2600" b="1" dirty="0"/>
              <a:t> enters the finned side at </a:t>
            </a:r>
            <a:r>
              <a:rPr lang="tr-TR" sz="2600" b="1" dirty="0">
                <a:solidFill>
                  <a:srgbClr val="FF0066"/>
                </a:solidFill>
              </a:rPr>
              <a:t>15°C</a:t>
            </a:r>
            <a:r>
              <a:rPr lang="tr-TR" sz="2600" b="1" dirty="0"/>
              <a:t> and leaves at </a:t>
            </a:r>
            <a:r>
              <a:rPr lang="tr-TR" sz="2600" b="1" dirty="0">
                <a:solidFill>
                  <a:srgbClr val="FF0066"/>
                </a:solidFill>
              </a:rPr>
              <a:t>50°C</a:t>
            </a:r>
            <a:r>
              <a:rPr lang="tr-TR" sz="2600" b="1" dirty="0"/>
              <a:t>. The </a:t>
            </a:r>
            <a:r>
              <a:rPr lang="tr-TR" sz="2600" b="1" dirty="0">
                <a:solidFill>
                  <a:srgbClr val="FF0000"/>
                </a:solidFill>
              </a:rPr>
              <a:t>overall heat transfer coefficient </a:t>
            </a:r>
            <a:r>
              <a:rPr lang="tr-TR" sz="2600" b="1" dirty="0"/>
              <a:t>is </a:t>
            </a:r>
            <a:r>
              <a:rPr lang="tr-TR" sz="2600" b="1" dirty="0">
                <a:solidFill>
                  <a:srgbClr val="FF0000"/>
                </a:solidFill>
              </a:rPr>
              <a:t>75 W/m</a:t>
            </a:r>
            <a:r>
              <a:rPr lang="tr-TR" sz="2600" b="1" baseline="30000" dirty="0">
                <a:solidFill>
                  <a:srgbClr val="FF0000"/>
                </a:solidFill>
              </a:rPr>
              <a:t>2</a:t>
            </a:r>
            <a:r>
              <a:rPr lang="tr-TR" sz="2600" b="1" dirty="0">
                <a:solidFill>
                  <a:srgbClr val="FF0000"/>
                </a:solidFill>
              </a:rPr>
              <a:t>K</a:t>
            </a:r>
            <a:r>
              <a:rPr lang="tr-TR" sz="2600" b="1" dirty="0"/>
              <a:t>. Calculate </a:t>
            </a:r>
            <a:r>
              <a:rPr lang="tr-TR" sz="2600" b="1" i="1" u="sng" dirty="0"/>
              <a:t>the surface area required</a:t>
            </a:r>
            <a:r>
              <a:rPr lang="tr-TR" sz="2600" b="1" dirty="0"/>
              <a:t>.</a:t>
            </a:r>
          </a:p>
        </p:txBody>
      </p:sp>
      <p:sp>
        <p:nvSpPr>
          <p:cNvPr id="3" name="TextBox 2">
            <a:extLst>
              <a:ext uri="{FF2B5EF4-FFF2-40B4-BE49-F238E27FC236}">
                <a16:creationId xmlns:a16="http://schemas.microsoft.com/office/drawing/2014/main" id="{1F011E75-8637-299F-79DC-116627AA4699}"/>
              </a:ext>
            </a:extLst>
          </p:cNvPr>
          <p:cNvSpPr txBox="1"/>
          <p:nvPr/>
        </p:nvSpPr>
        <p:spPr>
          <a:xfrm>
            <a:off x="662933" y="3897618"/>
            <a:ext cx="3539612" cy="461665"/>
          </a:xfrm>
          <a:prstGeom prst="rect">
            <a:avLst/>
          </a:prstGeom>
          <a:noFill/>
        </p:spPr>
        <p:txBody>
          <a:bodyPr wrap="square" rtlCol="0">
            <a:spAutoFit/>
          </a:bodyPr>
          <a:lstStyle/>
          <a:p>
            <a:r>
              <a:rPr lang="tr-TR" sz="2400" b="1" u="sng" dirty="0"/>
              <a:t>Cold Stream (air)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23C23B-594C-7AF0-B21E-11EBED46A147}"/>
                  </a:ext>
                </a:extLst>
              </p:cNvPr>
              <p:cNvSpPr txBox="1"/>
              <p:nvPr/>
            </p:nvSpPr>
            <p:spPr>
              <a:xfrm>
                <a:off x="5480235" y="4532659"/>
                <a:ext cx="1682512"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𝟏</m:t>
                          </m:r>
                        </m:sub>
                      </m:sSub>
                      <m:r>
                        <a:rPr lang="tr-TR" sz="2400" b="1" i="1" smtClean="0">
                          <a:latin typeface="Cambria Math" panose="02040503050406030204" pitchFamily="18" charset="0"/>
                        </a:rPr>
                        <m:t>=</m:t>
                      </m:r>
                      <m:r>
                        <a:rPr lang="tr-TR" sz="2400" b="1" i="1" smtClean="0">
                          <a:latin typeface="Cambria Math" panose="02040503050406030204" pitchFamily="18" charset="0"/>
                        </a:rPr>
                        <m:t>𝟖𝟓</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6" name="TextBox 5">
                <a:extLst>
                  <a:ext uri="{FF2B5EF4-FFF2-40B4-BE49-F238E27FC236}">
                    <a16:creationId xmlns:a16="http://schemas.microsoft.com/office/drawing/2014/main" id="{A123C23B-594C-7AF0-B21E-11EBED46A147}"/>
                  </a:ext>
                </a:extLst>
              </p:cNvPr>
              <p:cNvSpPr txBox="1">
                <a:spLocks noRot="1" noChangeAspect="1" noMove="1" noResize="1" noEditPoints="1" noAdjustHandles="1" noChangeArrowheads="1" noChangeShapeType="1" noTextEdit="1"/>
              </p:cNvSpPr>
              <p:nvPr/>
            </p:nvSpPr>
            <p:spPr>
              <a:xfrm>
                <a:off x="5480235" y="4532659"/>
                <a:ext cx="1682512" cy="385555"/>
              </a:xfrm>
              <a:prstGeom prst="rect">
                <a:avLst/>
              </a:prstGeom>
              <a:blipFill>
                <a:blip r:embed="rId3"/>
                <a:stretch>
                  <a:fillRect l="-3597" r="-2878"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DD53FA7-B5CF-0509-8820-CFB00CF75EB5}"/>
                  </a:ext>
                </a:extLst>
              </p:cNvPr>
              <p:cNvSpPr txBox="1"/>
              <p:nvPr/>
            </p:nvSpPr>
            <p:spPr>
              <a:xfrm>
                <a:off x="5509081" y="5171983"/>
                <a:ext cx="1682512"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𝟐</m:t>
                          </m:r>
                        </m:sub>
                      </m:sSub>
                      <m:r>
                        <a:rPr lang="tr-TR" sz="2400" b="1" i="1" smtClean="0">
                          <a:latin typeface="Cambria Math" panose="02040503050406030204" pitchFamily="18" charset="0"/>
                        </a:rPr>
                        <m:t>=</m:t>
                      </m:r>
                      <m:r>
                        <a:rPr lang="tr-TR" sz="2400" b="1" i="1" smtClean="0">
                          <a:latin typeface="Cambria Math" panose="02040503050406030204" pitchFamily="18" charset="0"/>
                        </a:rPr>
                        <m:t>𝟑𝟎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8" name="TextBox 7">
                <a:extLst>
                  <a:ext uri="{FF2B5EF4-FFF2-40B4-BE49-F238E27FC236}">
                    <a16:creationId xmlns:a16="http://schemas.microsoft.com/office/drawing/2014/main" id="{2DD53FA7-B5CF-0509-8820-CFB00CF75EB5}"/>
                  </a:ext>
                </a:extLst>
              </p:cNvPr>
              <p:cNvSpPr txBox="1">
                <a:spLocks noRot="1" noChangeAspect="1" noMove="1" noResize="1" noEditPoints="1" noAdjustHandles="1" noChangeArrowheads="1" noChangeShapeType="1" noTextEdit="1"/>
              </p:cNvSpPr>
              <p:nvPr/>
            </p:nvSpPr>
            <p:spPr>
              <a:xfrm>
                <a:off x="5509081" y="5171983"/>
                <a:ext cx="1682512" cy="385555"/>
              </a:xfrm>
              <a:prstGeom prst="rect">
                <a:avLst/>
              </a:prstGeom>
              <a:blipFill>
                <a:blip r:embed="rId4"/>
                <a:stretch>
                  <a:fillRect l="-3597" r="-2878" b="-10606"/>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1D68602-B80E-A91F-AEBF-C338D6F7EDAF}"/>
                  </a:ext>
                </a:extLst>
              </p:cNvPr>
              <p:cNvSpPr txBox="1"/>
              <p:nvPr/>
            </p:nvSpPr>
            <p:spPr>
              <a:xfrm>
                <a:off x="898867" y="4518222"/>
                <a:ext cx="1653658"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𝟏</m:t>
                          </m:r>
                        </m:sub>
                      </m:sSub>
                      <m:r>
                        <a:rPr lang="tr-TR" sz="2400" b="1" i="1" smtClean="0">
                          <a:latin typeface="Cambria Math" panose="02040503050406030204" pitchFamily="18" charset="0"/>
                        </a:rPr>
                        <m:t>=</m:t>
                      </m:r>
                      <m:r>
                        <a:rPr lang="tr-TR" sz="2400" b="1" i="1" smtClean="0">
                          <a:latin typeface="Cambria Math" panose="02040503050406030204" pitchFamily="18" charset="0"/>
                        </a:rPr>
                        <m:t>𝟏𝟓</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9" name="TextBox 8">
                <a:extLst>
                  <a:ext uri="{FF2B5EF4-FFF2-40B4-BE49-F238E27FC236}">
                    <a16:creationId xmlns:a16="http://schemas.microsoft.com/office/drawing/2014/main" id="{91D68602-B80E-A91F-AEBF-C338D6F7EDAF}"/>
                  </a:ext>
                </a:extLst>
              </p:cNvPr>
              <p:cNvSpPr txBox="1">
                <a:spLocks noRot="1" noChangeAspect="1" noMove="1" noResize="1" noEditPoints="1" noAdjustHandles="1" noChangeArrowheads="1" noChangeShapeType="1" noTextEdit="1"/>
              </p:cNvSpPr>
              <p:nvPr/>
            </p:nvSpPr>
            <p:spPr>
              <a:xfrm>
                <a:off x="898867" y="4518222"/>
                <a:ext cx="1653658" cy="385555"/>
              </a:xfrm>
              <a:prstGeom prst="rect">
                <a:avLst/>
              </a:prstGeom>
              <a:blipFill>
                <a:blip r:embed="rId5"/>
                <a:stretch>
                  <a:fillRect l="-3285" r="-3285" b="-1076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AE6A716-FD67-4312-FF1C-CEB0C0B5B6F1}"/>
                  </a:ext>
                </a:extLst>
              </p:cNvPr>
              <p:cNvSpPr txBox="1"/>
              <p:nvPr/>
            </p:nvSpPr>
            <p:spPr>
              <a:xfrm>
                <a:off x="898867" y="5270305"/>
                <a:ext cx="1653658"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𝟐</m:t>
                          </m:r>
                        </m:sub>
                      </m:sSub>
                      <m:r>
                        <a:rPr lang="tr-TR" sz="2400" b="1" i="1" smtClean="0">
                          <a:latin typeface="Cambria Math" panose="02040503050406030204" pitchFamily="18" charset="0"/>
                        </a:rPr>
                        <m:t>=</m:t>
                      </m:r>
                      <m:r>
                        <a:rPr lang="tr-TR" sz="2400" b="1" i="1" smtClean="0">
                          <a:latin typeface="Cambria Math" panose="02040503050406030204" pitchFamily="18" charset="0"/>
                        </a:rPr>
                        <m:t>𝟓𝟎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10" name="TextBox 9">
                <a:extLst>
                  <a:ext uri="{FF2B5EF4-FFF2-40B4-BE49-F238E27FC236}">
                    <a16:creationId xmlns:a16="http://schemas.microsoft.com/office/drawing/2014/main" id="{2AE6A716-FD67-4312-FF1C-CEB0C0B5B6F1}"/>
                  </a:ext>
                </a:extLst>
              </p:cNvPr>
              <p:cNvSpPr txBox="1">
                <a:spLocks noRot="1" noChangeAspect="1" noMove="1" noResize="1" noEditPoints="1" noAdjustHandles="1" noChangeArrowheads="1" noChangeShapeType="1" noTextEdit="1"/>
              </p:cNvSpPr>
              <p:nvPr/>
            </p:nvSpPr>
            <p:spPr>
              <a:xfrm>
                <a:off x="898867" y="5270305"/>
                <a:ext cx="1653658" cy="385555"/>
              </a:xfrm>
              <a:prstGeom prst="rect">
                <a:avLst/>
              </a:prstGeom>
              <a:blipFill>
                <a:blip r:embed="rId6"/>
                <a:stretch>
                  <a:fillRect l="-3285" r="-3285" b="-10769"/>
                </a:stretch>
              </a:blipFill>
              <a:ln>
                <a:solidFill>
                  <a:schemeClr val="tx1"/>
                </a:solidFill>
              </a:ln>
            </p:spPr>
            <p:txBody>
              <a:bodyPr/>
              <a:lstStyle/>
              <a:p>
                <a:r>
                  <a:rPr lang="tr-TR">
                    <a:noFill/>
                  </a:rPr>
                  <a:t> </a:t>
                </a:r>
              </a:p>
            </p:txBody>
          </p:sp>
        </mc:Fallback>
      </mc:AlternateContent>
      <p:sp>
        <p:nvSpPr>
          <p:cNvPr id="11" name="TextBox 10">
            <a:extLst>
              <a:ext uri="{FF2B5EF4-FFF2-40B4-BE49-F238E27FC236}">
                <a16:creationId xmlns:a16="http://schemas.microsoft.com/office/drawing/2014/main" id="{077A01E7-A022-9C33-28DB-9D6C82150F30}"/>
              </a:ext>
            </a:extLst>
          </p:cNvPr>
          <p:cNvSpPr txBox="1"/>
          <p:nvPr/>
        </p:nvSpPr>
        <p:spPr>
          <a:xfrm>
            <a:off x="4690901" y="3897618"/>
            <a:ext cx="4126416" cy="461665"/>
          </a:xfrm>
          <a:prstGeom prst="rect">
            <a:avLst/>
          </a:prstGeom>
          <a:noFill/>
        </p:spPr>
        <p:txBody>
          <a:bodyPr wrap="square" rtlCol="0">
            <a:spAutoFit/>
          </a:bodyPr>
          <a:lstStyle/>
          <a:p>
            <a:r>
              <a:rPr lang="tr-TR" sz="2400" b="1" u="sng" dirty="0"/>
              <a:t>Hot Stream (Hot water)</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26CCDC3-B469-C70E-E5CF-0BDBAC76ECB7}"/>
                  </a:ext>
                </a:extLst>
              </p:cNvPr>
              <p:cNvSpPr txBox="1"/>
              <p:nvPr/>
            </p:nvSpPr>
            <p:spPr>
              <a:xfrm>
                <a:off x="8986199" y="4128450"/>
                <a:ext cx="2029915" cy="369332"/>
              </a:xfrm>
              <a:prstGeom prst="rect">
                <a:avLst/>
              </a:prstGeom>
              <a:noFill/>
              <a:ln>
                <a:solidFill>
                  <a:schemeClr val="tx1"/>
                </a:solidFill>
              </a:ln>
            </p:spPr>
            <p:txBody>
              <a:bodyPr wrap="none" lIns="0" tIns="0" rIns="0" bIns="0" rtlCol="0">
                <a:spAutoFit/>
              </a:bodyPr>
              <a:lstStyle/>
              <a:p>
                <a:r>
                  <a:rPr lang="tr-TR" sz="2400" b="1" dirty="0"/>
                  <a:t>Q</a:t>
                </a:r>
                <a14:m>
                  <m:oMath xmlns:m="http://schemas.openxmlformats.org/officeDocument/2006/math">
                    <m:r>
                      <a:rPr lang="tr-TR" sz="2400" b="1" i="1" smtClean="0">
                        <a:latin typeface="Cambria Math" panose="02040503050406030204" pitchFamily="18" charset="0"/>
                      </a:rPr>
                      <m:t>=</m:t>
                    </m:r>
                    <m:r>
                      <a:rPr lang="tr-TR" sz="2400" b="1" i="1" smtClean="0">
                        <a:latin typeface="Cambria Math" panose="02040503050406030204" pitchFamily="18" charset="0"/>
                      </a:rPr>
                      <m:t>𝟐𝟎𝟎𝟎𝟎𝟎</m:t>
                    </m:r>
                    <m:r>
                      <a:rPr lang="tr-TR" sz="2400" b="1" i="1" smtClean="0">
                        <a:latin typeface="Cambria Math" panose="02040503050406030204" pitchFamily="18" charset="0"/>
                      </a:rPr>
                      <m:t> </m:t>
                    </m:r>
                    <m:r>
                      <a:rPr lang="tr-TR" sz="2400" b="1" i="1" smtClean="0">
                        <a:latin typeface="Cambria Math" panose="02040503050406030204" pitchFamily="18" charset="0"/>
                      </a:rPr>
                      <m:t>𝑾</m:t>
                    </m:r>
                  </m:oMath>
                </a14:m>
                <a:endParaRPr lang="tr-TR" b="1" dirty="0"/>
              </a:p>
            </p:txBody>
          </p:sp>
        </mc:Choice>
        <mc:Fallback xmlns="">
          <p:sp>
            <p:nvSpPr>
              <p:cNvPr id="12" name="TextBox 11">
                <a:extLst>
                  <a:ext uri="{FF2B5EF4-FFF2-40B4-BE49-F238E27FC236}">
                    <a16:creationId xmlns:a16="http://schemas.microsoft.com/office/drawing/2014/main" id="{026CCDC3-B469-C70E-E5CF-0BDBAC76ECB7}"/>
                  </a:ext>
                </a:extLst>
              </p:cNvPr>
              <p:cNvSpPr txBox="1">
                <a:spLocks noRot="1" noChangeAspect="1" noMove="1" noResize="1" noEditPoints="1" noAdjustHandles="1" noChangeArrowheads="1" noChangeShapeType="1" noTextEdit="1"/>
              </p:cNvSpPr>
              <p:nvPr/>
            </p:nvSpPr>
            <p:spPr>
              <a:xfrm>
                <a:off x="8986199" y="4128450"/>
                <a:ext cx="2029915" cy="369332"/>
              </a:xfrm>
              <a:prstGeom prst="rect">
                <a:avLst/>
              </a:prstGeom>
              <a:blipFill>
                <a:blip r:embed="rId7"/>
                <a:stretch>
                  <a:fillRect l="-8657" t="-22222" r="-4179" b="-46032"/>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41B7742-210B-B46C-EA92-EF1888241461}"/>
                  </a:ext>
                </a:extLst>
              </p:cNvPr>
              <p:cNvSpPr txBox="1"/>
              <p:nvPr/>
            </p:nvSpPr>
            <p:spPr>
              <a:xfrm>
                <a:off x="9106199" y="4725436"/>
                <a:ext cx="1789914" cy="691408"/>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𝑼</m:t>
                      </m:r>
                      <m:r>
                        <a:rPr lang="tr-TR" sz="2400" b="1" i="1" smtClean="0">
                          <a:latin typeface="Cambria Math" panose="02040503050406030204" pitchFamily="18" charset="0"/>
                        </a:rPr>
                        <m:t>=</m:t>
                      </m:r>
                      <m:r>
                        <a:rPr lang="tr-TR" sz="2400" b="1" i="1" smtClean="0">
                          <a:latin typeface="Cambria Math" panose="02040503050406030204" pitchFamily="18" charset="0"/>
                        </a:rPr>
                        <m:t>𝟕𝟓</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𝑾</m:t>
                          </m:r>
                        </m:num>
                        <m:den>
                          <m:sSup>
                            <m:sSupPr>
                              <m:ctrlPr>
                                <a:rPr lang="tr-TR" sz="2400" b="1" i="1" smtClean="0">
                                  <a:latin typeface="Cambria Math" panose="02040503050406030204" pitchFamily="18" charset="0"/>
                                </a:rPr>
                              </m:ctrlPr>
                            </m:sSupPr>
                            <m:e>
                              <m:r>
                                <a:rPr lang="tr-TR" sz="2400" b="1" i="1" smtClean="0">
                                  <a:latin typeface="Cambria Math" panose="02040503050406030204" pitchFamily="18" charset="0"/>
                                </a:rPr>
                                <m:t>𝒎</m:t>
                              </m:r>
                            </m:e>
                            <m:sup>
                              <m:r>
                                <a:rPr lang="tr-TR" sz="2400" b="1" i="1" smtClean="0">
                                  <a:latin typeface="Cambria Math" panose="02040503050406030204" pitchFamily="18" charset="0"/>
                                </a:rPr>
                                <m:t>𝟐</m:t>
                              </m:r>
                            </m:sup>
                          </m:sSup>
                          <m:r>
                            <a:rPr lang="tr-TR" sz="2400" b="1" i="1" smtClean="0">
                              <a:latin typeface="Cambria Math" panose="02040503050406030204" pitchFamily="18" charset="0"/>
                            </a:rPr>
                            <m:t>𝑲</m:t>
                          </m:r>
                        </m:den>
                      </m:f>
                    </m:oMath>
                  </m:oMathPara>
                </a14:m>
                <a:endParaRPr lang="tr-TR" b="1" dirty="0"/>
              </a:p>
            </p:txBody>
          </p:sp>
        </mc:Choice>
        <mc:Fallback xmlns="">
          <p:sp>
            <p:nvSpPr>
              <p:cNvPr id="13" name="TextBox 12">
                <a:extLst>
                  <a:ext uri="{FF2B5EF4-FFF2-40B4-BE49-F238E27FC236}">
                    <a16:creationId xmlns:a16="http://schemas.microsoft.com/office/drawing/2014/main" id="{541B7742-210B-B46C-EA92-EF1888241461}"/>
                  </a:ext>
                </a:extLst>
              </p:cNvPr>
              <p:cNvSpPr txBox="1">
                <a:spLocks noRot="1" noChangeAspect="1" noMove="1" noResize="1" noEditPoints="1" noAdjustHandles="1" noChangeArrowheads="1" noChangeShapeType="1" noTextEdit="1"/>
              </p:cNvSpPr>
              <p:nvPr/>
            </p:nvSpPr>
            <p:spPr>
              <a:xfrm>
                <a:off x="9106199" y="4725436"/>
                <a:ext cx="1789914" cy="691408"/>
              </a:xfrm>
              <a:prstGeom prst="rect">
                <a:avLst/>
              </a:prstGeom>
              <a:blipFill>
                <a:blip r:embed="rId8"/>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3544739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EXAMPLE-4-Solution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4C30938-EA49-7156-517F-6051C95EA10C}"/>
                  </a:ext>
                </a:extLst>
              </p:cNvPr>
              <p:cNvSpPr txBox="1"/>
              <p:nvPr/>
            </p:nvSpPr>
            <p:spPr>
              <a:xfrm>
                <a:off x="7501065" y="1126433"/>
                <a:ext cx="3335978" cy="449803"/>
              </a:xfrm>
              <a:prstGeom prst="rect">
                <a:avLst/>
              </a:prstGeom>
              <a:solidFill>
                <a:schemeClr val="accent2">
                  <a:lumMod val="40000"/>
                  <a:lumOff val="60000"/>
                </a:schemeClr>
              </a:solidFill>
              <a:ln>
                <a:solidFill>
                  <a:schemeClr val="tx1"/>
                </a:solidFill>
              </a:ln>
            </p:spPr>
            <p:txBody>
              <a:bodyPr wrap="none" lIns="0" tIns="0" rIns="0" bIns="0" rtlCol="0">
                <a:spAutoFit/>
              </a:bodyPr>
              <a:lstStyle/>
              <a:p>
                <a:r>
                  <a:rPr lang="tr-TR" sz="2800" b="1" dirty="0">
                    <a:solidFill>
                      <a:schemeClr val="tx1"/>
                    </a:solidFill>
                  </a:rPr>
                  <a:t>Q</a:t>
                </a:r>
                <a14:m>
                  <m:oMath xmlns:m="http://schemas.openxmlformats.org/officeDocument/2006/math">
                    <m:r>
                      <a:rPr lang="tr-TR" sz="2800" b="1" i="1" smtClean="0">
                        <a:solidFill>
                          <a:schemeClr val="tx1"/>
                        </a:solidFill>
                        <a:latin typeface="Cambria Math" panose="02040503050406030204" pitchFamily="18" charset="0"/>
                      </a:rPr>
                      <m:t>=</m:t>
                    </m:r>
                    <m:r>
                      <a:rPr lang="tr-TR" sz="2800" b="1" i="1">
                        <a:solidFill>
                          <a:schemeClr val="tx1"/>
                        </a:solidFill>
                        <a:latin typeface="Cambria Math" panose="02040503050406030204" pitchFamily="18" charset="0"/>
                      </a:rPr>
                      <m:t>𝑼</m:t>
                    </m:r>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𝑨</m:t>
                    </m:r>
                    <m:r>
                      <a:rPr lang="tr-TR" sz="2800" b="1" i="1">
                        <a:latin typeface="Cambria Math" panose="02040503050406030204" pitchFamily="18" charset="0"/>
                        <a:ea typeface="Cambria Math" panose="02040503050406030204" pitchFamily="18" charset="0"/>
                      </a:rPr>
                      <m:t>∙</m:t>
                    </m:r>
                    <m:r>
                      <a:rPr lang="tr-TR" sz="2800" b="1" i="1" smtClean="0">
                        <a:solidFill>
                          <a:srgbClr val="FF0000"/>
                        </a:solidFill>
                        <a:latin typeface="Cambria Math" panose="02040503050406030204" pitchFamily="18" charset="0"/>
                        <a:ea typeface="Cambria Math" panose="02040503050406030204" pitchFamily="18" charset="0"/>
                      </a:rPr>
                      <m:t>𝑭</m:t>
                    </m:r>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smtClean="0">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𝑻</m:t>
                        </m:r>
                      </m:e>
                      <m:sub>
                        <m:r>
                          <a:rPr lang="tr-TR" sz="2800" b="1" i="1" smtClean="0">
                            <a:solidFill>
                              <a:schemeClr val="tx1"/>
                            </a:solidFill>
                            <a:latin typeface="Cambria Math" panose="02040503050406030204" pitchFamily="18" charset="0"/>
                            <a:ea typeface="Cambria Math" panose="02040503050406030204" pitchFamily="18" charset="0"/>
                          </a:rPr>
                          <m:t>𝒍𝒎</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𝑪𝑭</m:t>
                        </m:r>
                      </m:sub>
                    </m:sSub>
                  </m:oMath>
                </a14:m>
                <a:endParaRPr lang="tr-TR" sz="2800" b="1" dirty="0">
                  <a:solidFill>
                    <a:schemeClr val="tx1"/>
                  </a:solidFill>
                </a:endParaRPr>
              </a:p>
            </p:txBody>
          </p:sp>
        </mc:Choice>
        <mc:Fallback xmlns="">
          <p:sp>
            <p:nvSpPr>
              <p:cNvPr id="3" name="TextBox 2">
                <a:extLst>
                  <a:ext uri="{FF2B5EF4-FFF2-40B4-BE49-F238E27FC236}">
                    <a16:creationId xmlns:a16="http://schemas.microsoft.com/office/drawing/2014/main" id="{74C30938-EA49-7156-517F-6051C95EA10C}"/>
                  </a:ext>
                </a:extLst>
              </p:cNvPr>
              <p:cNvSpPr txBox="1">
                <a:spLocks noRot="1" noChangeAspect="1" noMove="1" noResize="1" noEditPoints="1" noAdjustHandles="1" noChangeArrowheads="1" noChangeShapeType="1" noTextEdit="1"/>
              </p:cNvSpPr>
              <p:nvPr/>
            </p:nvSpPr>
            <p:spPr>
              <a:xfrm>
                <a:off x="7501065" y="1126433"/>
                <a:ext cx="3335978" cy="449803"/>
              </a:xfrm>
              <a:prstGeom prst="rect">
                <a:avLst/>
              </a:prstGeom>
              <a:blipFill>
                <a:blip r:embed="rId3"/>
                <a:stretch>
                  <a:fillRect l="-6182" t="-22368" b="-39474"/>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5F23F00-297F-7F08-D34E-BE03A703D83F}"/>
                  </a:ext>
                </a:extLst>
              </p:cNvPr>
              <p:cNvSpPr txBox="1"/>
              <p:nvPr/>
            </p:nvSpPr>
            <p:spPr>
              <a:xfrm>
                <a:off x="4367869" y="1891208"/>
                <a:ext cx="3064622" cy="915251"/>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𝑨</m:t>
                      </m:r>
                      <m:r>
                        <a:rPr lang="tr-TR" sz="2800" b="1" i="1" smtClean="0">
                          <a:latin typeface="Cambria Math" panose="02040503050406030204" pitchFamily="18" charset="0"/>
                        </a:rPr>
                        <m:t> =</m:t>
                      </m:r>
                      <m:f>
                        <m:fPr>
                          <m:ctrlPr>
                            <a:rPr lang="tr-TR" sz="2800" b="1" i="1" smtClean="0">
                              <a:solidFill>
                                <a:schemeClr val="tx1"/>
                              </a:solidFill>
                              <a:latin typeface="Cambria Math" panose="02040503050406030204" pitchFamily="18" charset="0"/>
                            </a:rPr>
                          </m:ctrlPr>
                        </m:fPr>
                        <m:num>
                          <m:r>
                            <a:rPr lang="tr-TR" sz="2800" b="1" i="1" smtClean="0">
                              <a:solidFill>
                                <a:schemeClr val="tx1"/>
                              </a:solidFill>
                              <a:latin typeface="Cambria Math" panose="02040503050406030204" pitchFamily="18" charset="0"/>
                            </a:rPr>
                            <m:t>𝑸</m:t>
                          </m:r>
                        </m:num>
                        <m:den>
                          <m:r>
                            <a:rPr lang="tr-TR" sz="2800" b="1" i="1" smtClean="0">
                              <a:solidFill>
                                <a:schemeClr val="tx1"/>
                              </a:solidFill>
                              <a:latin typeface="Cambria Math" panose="02040503050406030204" pitchFamily="18" charset="0"/>
                            </a:rPr>
                            <m:t>𝑼</m:t>
                          </m:r>
                          <m:r>
                            <a:rPr lang="tr-TR" sz="2800" b="1" i="1">
                              <a:latin typeface="Cambria Math" panose="02040503050406030204" pitchFamily="18" charset="0"/>
                              <a:ea typeface="Cambria Math" panose="02040503050406030204" pitchFamily="18" charset="0"/>
                            </a:rPr>
                            <m:t>∙</m:t>
                          </m:r>
                          <m:r>
                            <a:rPr lang="tr-TR" sz="2800" b="1" i="1">
                              <a:solidFill>
                                <a:srgbClr val="FF0000"/>
                              </a:solidFill>
                              <a:latin typeface="Cambria Math" panose="02040503050406030204" pitchFamily="18" charset="0"/>
                              <a:ea typeface="Cambria Math" panose="02040503050406030204" pitchFamily="18" charset="0"/>
                            </a:rPr>
                            <m:t>𝑭</m:t>
                          </m:r>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𝒍𝒎</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𝑪𝑭</m:t>
                              </m:r>
                            </m:sub>
                          </m:sSub>
                        </m:den>
                      </m:f>
                    </m:oMath>
                  </m:oMathPara>
                </a14:m>
                <a:endParaRPr lang="tr-TR" sz="2800" b="1" dirty="0">
                  <a:solidFill>
                    <a:schemeClr val="tx1"/>
                  </a:solidFill>
                </a:endParaRPr>
              </a:p>
            </p:txBody>
          </p:sp>
        </mc:Choice>
        <mc:Fallback xmlns="">
          <p:sp>
            <p:nvSpPr>
              <p:cNvPr id="6" name="TextBox 5">
                <a:extLst>
                  <a:ext uri="{FF2B5EF4-FFF2-40B4-BE49-F238E27FC236}">
                    <a16:creationId xmlns:a16="http://schemas.microsoft.com/office/drawing/2014/main" id="{A5F23F00-297F-7F08-D34E-BE03A703D83F}"/>
                  </a:ext>
                </a:extLst>
              </p:cNvPr>
              <p:cNvSpPr txBox="1">
                <a:spLocks noRot="1" noChangeAspect="1" noMove="1" noResize="1" noEditPoints="1" noAdjustHandles="1" noChangeArrowheads="1" noChangeShapeType="1" noTextEdit="1"/>
              </p:cNvSpPr>
              <p:nvPr/>
            </p:nvSpPr>
            <p:spPr>
              <a:xfrm>
                <a:off x="4367869" y="1891208"/>
                <a:ext cx="3064622" cy="915251"/>
              </a:xfrm>
              <a:prstGeom prst="rect">
                <a:avLst/>
              </a:prstGeom>
              <a:blipFill>
                <a:blip r:embed="rId4"/>
                <a:stretch>
                  <a:fillRect/>
                </a:stretch>
              </a:blipFill>
              <a:ln>
                <a:solidFill>
                  <a:schemeClr val="tx1"/>
                </a:solidFill>
              </a:ln>
            </p:spPr>
            <p:txBody>
              <a:bodyPr/>
              <a:lstStyle/>
              <a:p>
                <a:r>
                  <a:rPr lang="tr-TR">
                    <a:noFill/>
                  </a:rPr>
                  <a:t> </a:t>
                </a:r>
              </a:p>
            </p:txBody>
          </p:sp>
        </mc:Fallback>
      </mc:AlternateContent>
      <p:sp>
        <p:nvSpPr>
          <p:cNvPr id="8" name="TextBox 7">
            <a:extLst>
              <a:ext uri="{FF2B5EF4-FFF2-40B4-BE49-F238E27FC236}">
                <a16:creationId xmlns:a16="http://schemas.microsoft.com/office/drawing/2014/main" id="{A5B2EDDA-E0CE-608E-17CB-306FD8DB2BFA}"/>
              </a:ext>
            </a:extLst>
          </p:cNvPr>
          <p:cNvSpPr txBox="1"/>
          <p:nvPr/>
        </p:nvSpPr>
        <p:spPr>
          <a:xfrm>
            <a:off x="137652" y="1111045"/>
            <a:ext cx="7846142" cy="461665"/>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t>The desired heat transfer can be determined from:</a:t>
            </a:r>
          </a:p>
        </p:txBody>
      </p:sp>
      <p:sp>
        <p:nvSpPr>
          <p:cNvPr id="9" name="TextBox 8">
            <a:extLst>
              <a:ext uri="{FF2B5EF4-FFF2-40B4-BE49-F238E27FC236}">
                <a16:creationId xmlns:a16="http://schemas.microsoft.com/office/drawing/2014/main" id="{9CE7824B-D762-8147-AEAF-96552D01A4C8}"/>
              </a:ext>
            </a:extLst>
          </p:cNvPr>
          <p:cNvSpPr txBox="1"/>
          <p:nvPr/>
        </p:nvSpPr>
        <p:spPr>
          <a:xfrm>
            <a:off x="137652" y="2128966"/>
            <a:ext cx="4837471" cy="461665"/>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t>The surface area required:</a:t>
            </a:r>
          </a:p>
        </p:txBody>
      </p:sp>
      <p:sp>
        <p:nvSpPr>
          <p:cNvPr id="10" name="TextBox 9">
            <a:extLst>
              <a:ext uri="{FF2B5EF4-FFF2-40B4-BE49-F238E27FC236}">
                <a16:creationId xmlns:a16="http://schemas.microsoft.com/office/drawing/2014/main" id="{75C2CB72-9AF6-D13F-C69A-87EF2D47ABC6}"/>
              </a:ext>
            </a:extLst>
          </p:cNvPr>
          <p:cNvSpPr txBox="1"/>
          <p:nvPr/>
        </p:nvSpPr>
        <p:spPr>
          <a:xfrm>
            <a:off x="157316" y="3133056"/>
            <a:ext cx="11877367" cy="830997"/>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t>To find the correction factor (F), firstly we will define the temperature effectiveness (P) and heat capacity rate ratio (R):</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8609CF8-CF7E-BEF3-41E6-C6CEEBC73566}"/>
                  </a:ext>
                </a:extLst>
              </p:cNvPr>
              <p:cNvSpPr txBox="1"/>
              <p:nvPr/>
            </p:nvSpPr>
            <p:spPr>
              <a:xfrm>
                <a:off x="561793" y="4349614"/>
                <a:ext cx="3625993" cy="886718"/>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𝑷</m:t>
                      </m:r>
                      <m:r>
                        <a:rPr lang="tr-TR" sz="2400" b="1" i="1" smtClean="0">
                          <a:solidFill>
                            <a:schemeClr val="tx1"/>
                          </a:solidFill>
                          <a:latin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𝟐</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𝟏</m:t>
                                  </m:r>
                                </m:sub>
                              </m:sSub>
                            </m:e>
                          </m:d>
                        </m:num>
                        <m:den>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𝟏</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𝟏</m:t>
                                  </m:r>
                                </m:sub>
                              </m:sSub>
                            </m:e>
                          </m:d>
                        </m:den>
                      </m:f>
                      <m:r>
                        <a:rPr lang="tr-TR" sz="2400" b="1" i="1" smtClean="0">
                          <a:solidFill>
                            <a:schemeClr val="tx1"/>
                          </a:solidFill>
                          <a:latin typeface="Cambria Math" panose="02040503050406030204" pitchFamily="18" charset="0"/>
                          <a:ea typeface="Cambria Math" panose="02040503050406030204" pitchFamily="18" charset="0"/>
                        </a:rPr>
                        <m:t>=</m:t>
                      </m:r>
                      <m:f>
                        <m:fPr>
                          <m:ctrlPr>
                            <a:rPr lang="tr-TR" sz="2400" b="1" i="1" smtClean="0">
                              <a:solidFill>
                                <a:schemeClr val="tx1"/>
                              </a:solidFill>
                              <a:latin typeface="Cambria Math" panose="02040503050406030204" pitchFamily="18" charset="0"/>
                              <a:ea typeface="Cambria Math" panose="02040503050406030204" pitchFamily="18" charset="0"/>
                            </a:rPr>
                          </m:ctrlPr>
                        </m:fPr>
                        <m:num>
                          <m:r>
                            <a:rPr lang="tr-TR" sz="2400" b="1" i="1" smtClean="0">
                              <a:solidFill>
                                <a:schemeClr val="tx1"/>
                              </a:solidFill>
                              <a:latin typeface="Cambria Math" panose="02040503050406030204" pitchFamily="18" charset="0"/>
                              <a:ea typeface="Cambria Math" panose="02040503050406030204" pitchFamily="18" charset="0"/>
                            </a:rPr>
                            <m:t>∆</m:t>
                          </m:r>
                          <m:sSub>
                            <m:sSubPr>
                              <m:ctrlPr>
                                <a:rPr lang="tr-TR" sz="2400" b="1" i="1" smtClean="0">
                                  <a:solidFill>
                                    <a:schemeClr val="tx1"/>
                                  </a:solidFill>
                                  <a:latin typeface="Cambria Math" panose="02040503050406030204" pitchFamily="18" charset="0"/>
                                  <a:ea typeface="Cambria Math" panose="02040503050406030204" pitchFamily="18" charset="0"/>
                                </a:rPr>
                              </m:ctrlPr>
                            </m:sSubPr>
                            <m:e>
                              <m:r>
                                <a:rPr lang="tr-TR" sz="2400" b="1" i="1" smtClean="0">
                                  <a:solidFill>
                                    <a:schemeClr val="tx1"/>
                                  </a:solidFill>
                                  <a:latin typeface="Cambria Math" panose="02040503050406030204" pitchFamily="18" charset="0"/>
                                  <a:ea typeface="Cambria Math" panose="02040503050406030204" pitchFamily="18" charset="0"/>
                                </a:rPr>
                                <m:t>𝑻</m:t>
                              </m:r>
                            </m:e>
                            <m:sub>
                              <m:r>
                                <a:rPr lang="tr-TR" sz="2400" b="1" i="1" smtClean="0">
                                  <a:solidFill>
                                    <a:schemeClr val="tx1"/>
                                  </a:solidFill>
                                  <a:latin typeface="Cambria Math" panose="02040503050406030204" pitchFamily="18" charset="0"/>
                                  <a:ea typeface="Cambria Math" panose="02040503050406030204" pitchFamily="18" charset="0"/>
                                </a:rPr>
                                <m:t>𝒄</m:t>
                              </m:r>
                            </m:sub>
                          </m:sSub>
                        </m:num>
                        <m:den>
                          <m:sSub>
                            <m:sSubPr>
                              <m:ctrlPr>
                                <a:rPr lang="tr-TR" sz="2400" b="1" i="1" smtClean="0">
                                  <a:solidFill>
                                    <a:schemeClr val="tx1"/>
                                  </a:solidFill>
                                  <a:latin typeface="Cambria Math" panose="02040503050406030204" pitchFamily="18" charset="0"/>
                                  <a:ea typeface="Cambria Math" panose="02040503050406030204" pitchFamily="18" charset="0"/>
                                </a:rPr>
                              </m:ctrlPr>
                            </m:sSubPr>
                            <m:e>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𝑻</m:t>
                              </m:r>
                            </m:e>
                            <m:sub>
                              <m:r>
                                <a:rPr lang="tr-TR" sz="2400" b="1" i="1" smtClean="0">
                                  <a:solidFill>
                                    <a:schemeClr val="tx1"/>
                                  </a:solidFill>
                                  <a:latin typeface="Cambria Math" panose="02040503050406030204" pitchFamily="18" charset="0"/>
                                  <a:ea typeface="Cambria Math" panose="02040503050406030204" pitchFamily="18" charset="0"/>
                                </a:rPr>
                                <m:t>𝒎𝒂𝒙</m:t>
                              </m:r>
                            </m:sub>
                          </m:sSub>
                        </m:den>
                      </m:f>
                    </m:oMath>
                  </m:oMathPara>
                </a14:m>
                <a:endParaRPr lang="tr-TR" sz="2400" b="1" dirty="0">
                  <a:solidFill>
                    <a:schemeClr val="tx1"/>
                  </a:solidFill>
                </a:endParaRPr>
              </a:p>
            </p:txBody>
          </p:sp>
        </mc:Choice>
        <mc:Fallback xmlns="">
          <p:sp>
            <p:nvSpPr>
              <p:cNvPr id="11" name="TextBox 10">
                <a:extLst>
                  <a:ext uri="{FF2B5EF4-FFF2-40B4-BE49-F238E27FC236}">
                    <a16:creationId xmlns:a16="http://schemas.microsoft.com/office/drawing/2014/main" id="{A8609CF8-CF7E-BEF3-41E6-C6CEEBC73566}"/>
                  </a:ext>
                </a:extLst>
              </p:cNvPr>
              <p:cNvSpPr txBox="1">
                <a:spLocks noRot="1" noChangeAspect="1" noMove="1" noResize="1" noEditPoints="1" noAdjustHandles="1" noChangeArrowheads="1" noChangeShapeType="1" noTextEdit="1"/>
              </p:cNvSpPr>
              <p:nvPr/>
            </p:nvSpPr>
            <p:spPr>
              <a:xfrm>
                <a:off x="561793" y="4349614"/>
                <a:ext cx="3625993" cy="886718"/>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701A919-9C5B-772C-CF3A-334DAB7BA49F}"/>
                  </a:ext>
                </a:extLst>
              </p:cNvPr>
              <p:cNvSpPr txBox="1"/>
              <p:nvPr/>
            </p:nvSpPr>
            <p:spPr>
              <a:xfrm>
                <a:off x="561793" y="5437029"/>
                <a:ext cx="3140283" cy="886718"/>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𝑹</m:t>
                      </m:r>
                      <m:r>
                        <a:rPr lang="tr-TR" sz="2400" b="1" i="1">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𝑪</m:t>
                              </m:r>
                            </m:e>
                            <m:sub>
                              <m:r>
                                <a:rPr lang="tr-TR" sz="2400" b="1" i="1">
                                  <a:latin typeface="Cambria Math" panose="02040503050406030204" pitchFamily="18" charset="0"/>
                                  <a:ea typeface="Cambria Math" panose="02040503050406030204" pitchFamily="18" charset="0"/>
                                </a:rPr>
                                <m:t>𝒄</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𝑪</m:t>
                              </m:r>
                            </m:e>
                            <m:sub>
                              <m:r>
                                <a:rPr lang="tr-TR" sz="2400" b="1" i="1" smtClean="0">
                                  <a:latin typeface="Cambria Math" panose="02040503050406030204" pitchFamily="18" charset="0"/>
                                  <a:ea typeface="Cambria Math" panose="02040503050406030204" pitchFamily="18" charset="0"/>
                                </a:rPr>
                                <m:t>𝒉</m:t>
                              </m:r>
                            </m:sub>
                          </m:sSub>
                        </m:den>
                      </m:f>
                      <m:r>
                        <a:rPr lang="tr-TR" sz="2400" b="1" i="1" smtClean="0">
                          <a:solidFill>
                            <a:schemeClr val="tx1"/>
                          </a:solidFill>
                          <a:latin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𝟏</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𝟐</m:t>
                                  </m:r>
                                </m:sub>
                              </m:sSub>
                            </m:e>
                          </m:d>
                        </m:num>
                        <m:den>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𝒄</m:t>
                                  </m:r>
                                  <m:r>
                                    <a:rPr lang="tr-TR" sz="2400" b="1" i="1">
                                      <a:latin typeface="Cambria Math" panose="02040503050406030204" pitchFamily="18" charset="0"/>
                                    </a:rPr>
                                    <m:t>,</m:t>
                                  </m:r>
                                  <m:r>
                                    <a:rPr lang="tr-TR" sz="2400" b="1" i="1" smtClean="0">
                                      <a:latin typeface="Cambria Math" panose="02040503050406030204" pitchFamily="18" charset="0"/>
                                    </a:rPr>
                                    <m:t>𝟐</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𝟏</m:t>
                                  </m:r>
                                </m:sub>
                              </m:sSub>
                            </m:e>
                          </m:d>
                        </m:den>
                      </m:f>
                    </m:oMath>
                  </m:oMathPara>
                </a14:m>
                <a:endParaRPr lang="tr-TR" sz="2400" b="1" dirty="0">
                  <a:solidFill>
                    <a:schemeClr val="tx1"/>
                  </a:solidFill>
                </a:endParaRPr>
              </a:p>
            </p:txBody>
          </p:sp>
        </mc:Choice>
        <mc:Fallback xmlns="">
          <p:sp>
            <p:nvSpPr>
              <p:cNvPr id="12" name="TextBox 11">
                <a:extLst>
                  <a:ext uri="{FF2B5EF4-FFF2-40B4-BE49-F238E27FC236}">
                    <a16:creationId xmlns:a16="http://schemas.microsoft.com/office/drawing/2014/main" id="{9701A919-9C5B-772C-CF3A-334DAB7BA49F}"/>
                  </a:ext>
                </a:extLst>
              </p:cNvPr>
              <p:cNvSpPr txBox="1">
                <a:spLocks noRot="1" noChangeAspect="1" noMove="1" noResize="1" noEditPoints="1" noAdjustHandles="1" noChangeArrowheads="1" noChangeShapeType="1" noTextEdit="1"/>
              </p:cNvSpPr>
              <p:nvPr/>
            </p:nvSpPr>
            <p:spPr>
              <a:xfrm>
                <a:off x="561793" y="5437029"/>
                <a:ext cx="3140283" cy="886718"/>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13" name="Arrow: Right 12">
            <a:extLst>
              <a:ext uri="{FF2B5EF4-FFF2-40B4-BE49-F238E27FC236}">
                <a16:creationId xmlns:a16="http://schemas.microsoft.com/office/drawing/2014/main" id="{BEBA41B7-DCE9-11C0-1B43-A08248E9D4AE}"/>
              </a:ext>
            </a:extLst>
          </p:cNvPr>
          <p:cNvSpPr/>
          <p:nvPr/>
        </p:nvSpPr>
        <p:spPr>
          <a:xfrm>
            <a:off x="4363081" y="4676960"/>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C26B4EB-2DFA-C813-E892-E4CF7C3D57A1}"/>
                  </a:ext>
                </a:extLst>
              </p:cNvPr>
              <p:cNvSpPr txBox="1"/>
              <p:nvPr/>
            </p:nvSpPr>
            <p:spPr>
              <a:xfrm>
                <a:off x="5049353" y="4408578"/>
                <a:ext cx="2816477" cy="76899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𝑷</m:t>
                      </m:r>
                      <m:r>
                        <a:rPr lang="tr-TR" sz="2400" b="1" i="1" smtClean="0">
                          <a:solidFill>
                            <a:schemeClr val="tx1"/>
                          </a:solidFill>
                          <a:latin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rPr>
                              </m:ctrlPr>
                            </m:dPr>
                            <m:e>
                              <m:r>
                                <a:rPr lang="tr-TR" sz="2400" b="1" i="1" smtClean="0">
                                  <a:latin typeface="Cambria Math" panose="02040503050406030204" pitchFamily="18" charset="0"/>
                                </a:rPr>
                                <m:t>𝟓𝟎</m:t>
                              </m:r>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𝟏𝟓</m:t>
                              </m:r>
                            </m:e>
                          </m:d>
                        </m:num>
                        <m:den>
                          <m:d>
                            <m:dPr>
                              <m:ctrlPr>
                                <a:rPr lang="tr-TR" sz="2400" b="1" i="1">
                                  <a:latin typeface="Cambria Math" panose="02040503050406030204" pitchFamily="18" charset="0"/>
                                </a:rPr>
                              </m:ctrlPr>
                            </m:dPr>
                            <m:e>
                              <m:r>
                                <a:rPr lang="tr-TR" sz="2400" b="1" i="1" smtClean="0">
                                  <a:latin typeface="Cambria Math" panose="02040503050406030204" pitchFamily="18" charset="0"/>
                                </a:rPr>
                                <m:t>𝟖𝟓</m:t>
                              </m:r>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𝟏𝟓</m:t>
                              </m:r>
                            </m:e>
                          </m:d>
                        </m:den>
                      </m:f>
                      <m:r>
                        <a:rPr lang="tr-TR" sz="2400" b="1" i="1" smtClean="0">
                          <a:solidFill>
                            <a:schemeClr val="tx1"/>
                          </a:solidFill>
                          <a:latin typeface="Cambria Math" panose="02040503050406030204" pitchFamily="18" charset="0"/>
                          <a:ea typeface="Cambria Math" panose="02040503050406030204" pitchFamily="18" charset="0"/>
                        </a:rPr>
                        <m:t>=</m:t>
                      </m:r>
                      <m:f>
                        <m:fPr>
                          <m:ctrlPr>
                            <a:rPr lang="tr-TR" sz="2400" b="1" i="1" smtClean="0">
                              <a:solidFill>
                                <a:schemeClr val="tx1"/>
                              </a:solidFill>
                              <a:latin typeface="Cambria Math" panose="02040503050406030204" pitchFamily="18" charset="0"/>
                              <a:ea typeface="Cambria Math" panose="02040503050406030204" pitchFamily="18" charset="0"/>
                            </a:rPr>
                          </m:ctrlPr>
                        </m:fPr>
                        <m:num>
                          <m:r>
                            <a:rPr lang="tr-TR" sz="2400" b="1" i="1" smtClean="0">
                              <a:solidFill>
                                <a:schemeClr val="tx1"/>
                              </a:solidFill>
                              <a:latin typeface="Cambria Math" panose="02040503050406030204" pitchFamily="18" charset="0"/>
                              <a:ea typeface="Cambria Math" panose="02040503050406030204" pitchFamily="18" charset="0"/>
                            </a:rPr>
                            <m:t>𝟑𝟓</m:t>
                          </m:r>
                        </m:num>
                        <m:den>
                          <m:r>
                            <a:rPr lang="tr-TR" sz="2400" b="1" i="1" smtClean="0">
                              <a:solidFill>
                                <a:schemeClr val="tx1"/>
                              </a:solidFill>
                              <a:latin typeface="Cambria Math" panose="02040503050406030204" pitchFamily="18" charset="0"/>
                              <a:ea typeface="Cambria Math" panose="02040503050406030204" pitchFamily="18" charset="0"/>
                            </a:rPr>
                            <m:t>𝟕𝟎</m:t>
                          </m:r>
                        </m:den>
                      </m:f>
                    </m:oMath>
                  </m:oMathPara>
                </a14:m>
                <a:endParaRPr lang="tr-TR" sz="2400" b="1" dirty="0">
                  <a:solidFill>
                    <a:schemeClr val="tx1"/>
                  </a:solidFill>
                </a:endParaRPr>
              </a:p>
            </p:txBody>
          </p:sp>
        </mc:Choice>
        <mc:Fallback xmlns="">
          <p:sp>
            <p:nvSpPr>
              <p:cNvPr id="14" name="TextBox 13">
                <a:extLst>
                  <a:ext uri="{FF2B5EF4-FFF2-40B4-BE49-F238E27FC236}">
                    <a16:creationId xmlns:a16="http://schemas.microsoft.com/office/drawing/2014/main" id="{CC26B4EB-2DFA-C813-E892-E4CF7C3D57A1}"/>
                  </a:ext>
                </a:extLst>
              </p:cNvPr>
              <p:cNvSpPr txBox="1">
                <a:spLocks noRot="1" noChangeAspect="1" noMove="1" noResize="1" noEditPoints="1" noAdjustHandles="1" noChangeArrowheads="1" noChangeShapeType="1" noTextEdit="1"/>
              </p:cNvSpPr>
              <p:nvPr/>
            </p:nvSpPr>
            <p:spPr>
              <a:xfrm>
                <a:off x="5049353" y="4408578"/>
                <a:ext cx="2816477" cy="768993"/>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15" name="Arrow: Right 14">
            <a:extLst>
              <a:ext uri="{FF2B5EF4-FFF2-40B4-BE49-F238E27FC236}">
                <a16:creationId xmlns:a16="http://schemas.microsoft.com/office/drawing/2014/main" id="{1EB47D5A-85D3-C84D-75DE-4D44DC34C957}"/>
              </a:ext>
            </a:extLst>
          </p:cNvPr>
          <p:cNvSpPr/>
          <p:nvPr/>
        </p:nvSpPr>
        <p:spPr>
          <a:xfrm>
            <a:off x="8429304" y="4676960"/>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A316C58-4FBE-3D9A-CCBA-F8859F0E2636}"/>
                  </a:ext>
                </a:extLst>
              </p:cNvPr>
              <p:cNvSpPr txBox="1"/>
              <p:nvPr/>
            </p:nvSpPr>
            <p:spPr>
              <a:xfrm>
                <a:off x="9241778" y="4599167"/>
                <a:ext cx="1367041" cy="430887"/>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𝑷</m:t>
                      </m:r>
                      <m:r>
                        <a:rPr lang="tr-TR" sz="2800" b="1" i="1" smtClean="0">
                          <a:solidFill>
                            <a:schemeClr val="tx1"/>
                          </a:solidFill>
                          <a:latin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𝟎</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𝟓</m:t>
                      </m:r>
                    </m:oMath>
                  </m:oMathPara>
                </a14:m>
                <a:endParaRPr lang="tr-TR" sz="2800" b="1" dirty="0">
                  <a:solidFill>
                    <a:schemeClr val="tx1"/>
                  </a:solidFill>
                </a:endParaRPr>
              </a:p>
            </p:txBody>
          </p:sp>
        </mc:Choice>
        <mc:Fallback xmlns="">
          <p:sp>
            <p:nvSpPr>
              <p:cNvPr id="16" name="TextBox 15">
                <a:extLst>
                  <a:ext uri="{FF2B5EF4-FFF2-40B4-BE49-F238E27FC236}">
                    <a16:creationId xmlns:a16="http://schemas.microsoft.com/office/drawing/2014/main" id="{EA316C58-4FBE-3D9A-CCBA-F8859F0E2636}"/>
                  </a:ext>
                </a:extLst>
              </p:cNvPr>
              <p:cNvSpPr txBox="1">
                <a:spLocks noRot="1" noChangeAspect="1" noMove="1" noResize="1" noEditPoints="1" noAdjustHandles="1" noChangeArrowheads="1" noChangeShapeType="1" noTextEdit="1"/>
              </p:cNvSpPr>
              <p:nvPr/>
            </p:nvSpPr>
            <p:spPr>
              <a:xfrm>
                <a:off x="9241778" y="4599167"/>
                <a:ext cx="1367041" cy="430887"/>
              </a:xfrm>
              <a:prstGeom prst="rect">
                <a:avLst/>
              </a:prstGeom>
              <a:blipFill>
                <a:blip r:embed="rId8"/>
                <a:stretch>
                  <a:fillRect/>
                </a:stretch>
              </a:blipFill>
              <a:ln>
                <a:solidFill>
                  <a:schemeClr val="tx1"/>
                </a:solidFill>
              </a:ln>
            </p:spPr>
            <p:txBody>
              <a:bodyPr/>
              <a:lstStyle/>
              <a:p>
                <a:r>
                  <a:rPr lang="tr-TR">
                    <a:noFill/>
                  </a:rPr>
                  <a:t> </a:t>
                </a:r>
              </a:p>
            </p:txBody>
          </p:sp>
        </mc:Fallback>
      </mc:AlternateContent>
      <p:sp>
        <p:nvSpPr>
          <p:cNvPr id="17" name="Arrow: Right 16">
            <a:extLst>
              <a:ext uri="{FF2B5EF4-FFF2-40B4-BE49-F238E27FC236}">
                <a16:creationId xmlns:a16="http://schemas.microsoft.com/office/drawing/2014/main" id="{4988C4C9-9510-2AB3-6EF3-88FC86B0F083}"/>
              </a:ext>
            </a:extLst>
          </p:cNvPr>
          <p:cNvSpPr/>
          <p:nvPr/>
        </p:nvSpPr>
        <p:spPr>
          <a:xfrm>
            <a:off x="4363081" y="5767543"/>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D32A9A4-7D8D-2778-2C1C-20FFF7AACD00}"/>
                  </a:ext>
                </a:extLst>
              </p:cNvPr>
              <p:cNvSpPr txBox="1"/>
              <p:nvPr/>
            </p:nvSpPr>
            <p:spPr>
              <a:xfrm>
                <a:off x="5046147" y="5574681"/>
                <a:ext cx="2819683" cy="76899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𝑹</m:t>
                      </m:r>
                      <m:r>
                        <a:rPr lang="tr-TR" sz="2400" b="1" i="1">
                          <a:latin typeface="Cambria Math" panose="02040503050406030204" pitchFamily="18" charset="0"/>
                          <a:ea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rPr>
                              </m:ctrlPr>
                            </m:dPr>
                            <m:e>
                              <m:r>
                                <a:rPr lang="tr-TR" sz="2400" b="1" i="1" smtClean="0">
                                  <a:latin typeface="Cambria Math" panose="02040503050406030204" pitchFamily="18" charset="0"/>
                                </a:rPr>
                                <m:t>𝟖𝟓</m:t>
                              </m:r>
                              <m:r>
                                <a:rPr lang="tr-TR" sz="2400" b="1" i="1" smtClean="0">
                                  <a:latin typeface="Cambria Math" panose="02040503050406030204" pitchFamily="18" charset="0"/>
                                </a:rPr>
                                <m:t>−</m:t>
                              </m:r>
                              <m:r>
                                <a:rPr lang="tr-TR" sz="2400" b="1" i="1" smtClean="0">
                                  <a:latin typeface="Cambria Math" panose="02040503050406030204" pitchFamily="18" charset="0"/>
                                </a:rPr>
                                <m:t>𝟑𝟎</m:t>
                              </m:r>
                            </m:e>
                          </m:d>
                        </m:num>
                        <m:den>
                          <m:d>
                            <m:dPr>
                              <m:ctrlPr>
                                <a:rPr lang="tr-TR" sz="2400" b="1" i="1">
                                  <a:latin typeface="Cambria Math" panose="02040503050406030204" pitchFamily="18" charset="0"/>
                                </a:rPr>
                              </m:ctrlPr>
                            </m:dPr>
                            <m:e>
                              <m:r>
                                <a:rPr lang="tr-TR" sz="2400" b="1" i="1" smtClean="0">
                                  <a:latin typeface="Cambria Math" panose="02040503050406030204" pitchFamily="18" charset="0"/>
                                </a:rPr>
                                <m:t>𝟓𝟎</m:t>
                              </m:r>
                              <m:r>
                                <a:rPr lang="tr-TR" sz="2400" b="1" i="1" smtClean="0">
                                  <a:latin typeface="Cambria Math" panose="02040503050406030204" pitchFamily="18" charset="0"/>
                                </a:rPr>
                                <m:t>−</m:t>
                              </m:r>
                              <m:r>
                                <a:rPr lang="tr-TR" sz="2400" b="1" i="1" smtClean="0">
                                  <a:latin typeface="Cambria Math" panose="02040503050406030204" pitchFamily="18" charset="0"/>
                                </a:rPr>
                                <m:t>𝟏𝟓</m:t>
                              </m:r>
                            </m:e>
                          </m:d>
                        </m:den>
                      </m:f>
                      <m:r>
                        <a:rPr lang="tr-TR" sz="2400" b="1" i="1" smtClean="0">
                          <a:solidFill>
                            <a:schemeClr val="tx1"/>
                          </a:solidFill>
                          <a:latin typeface="Cambria Math" panose="02040503050406030204" pitchFamily="18" charset="0"/>
                          <a:ea typeface="Cambria Math" panose="02040503050406030204" pitchFamily="18" charset="0"/>
                        </a:rPr>
                        <m:t>=</m:t>
                      </m:r>
                      <m:f>
                        <m:fPr>
                          <m:ctrlPr>
                            <a:rPr lang="tr-TR" sz="2400" b="1" i="1" smtClean="0">
                              <a:solidFill>
                                <a:schemeClr val="tx1"/>
                              </a:solidFill>
                              <a:latin typeface="Cambria Math" panose="02040503050406030204" pitchFamily="18" charset="0"/>
                              <a:ea typeface="Cambria Math" panose="02040503050406030204" pitchFamily="18" charset="0"/>
                            </a:rPr>
                          </m:ctrlPr>
                        </m:fPr>
                        <m:num>
                          <m:r>
                            <a:rPr lang="tr-TR" sz="2400" b="1" i="1" smtClean="0">
                              <a:solidFill>
                                <a:schemeClr val="tx1"/>
                              </a:solidFill>
                              <a:latin typeface="Cambria Math" panose="02040503050406030204" pitchFamily="18" charset="0"/>
                              <a:ea typeface="Cambria Math" panose="02040503050406030204" pitchFamily="18" charset="0"/>
                            </a:rPr>
                            <m:t>𝟓𝟓</m:t>
                          </m:r>
                        </m:num>
                        <m:den>
                          <m:r>
                            <a:rPr lang="tr-TR" sz="2400" b="1" i="1" smtClean="0">
                              <a:solidFill>
                                <a:schemeClr val="tx1"/>
                              </a:solidFill>
                              <a:latin typeface="Cambria Math" panose="02040503050406030204" pitchFamily="18" charset="0"/>
                              <a:ea typeface="Cambria Math" panose="02040503050406030204" pitchFamily="18" charset="0"/>
                            </a:rPr>
                            <m:t>𝟑𝟓</m:t>
                          </m:r>
                        </m:den>
                      </m:f>
                    </m:oMath>
                  </m:oMathPara>
                </a14:m>
                <a:endParaRPr lang="tr-TR" sz="2400" b="1" dirty="0">
                  <a:solidFill>
                    <a:schemeClr val="tx1"/>
                  </a:solidFill>
                </a:endParaRPr>
              </a:p>
            </p:txBody>
          </p:sp>
        </mc:Choice>
        <mc:Fallback xmlns="">
          <p:sp>
            <p:nvSpPr>
              <p:cNvPr id="18" name="TextBox 17">
                <a:extLst>
                  <a:ext uri="{FF2B5EF4-FFF2-40B4-BE49-F238E27FC236}">
                    <a16:creationId xmlns:a16="http://schemas.microsoft.com/office/drawing/2014/main" id="{2D32A9A4-7D8D-2778-2C1C-20FFF7AACD00}"/>
                  </a:ext>
                </a:extLst>
              </p:cNvPr>
              <p:cNvSpPr txBox="1">
                <a:spLocks noRot="1" noChangeAspect="1" noMove="1" noResize="1" noEditPoints="1" noAdjustHandles="1" noChangeArrowheads="1" noChangeShapeType="1" noTextEdit="1"/>
              </p:cNvSpPr>
              <p:nvPr/>
            </p:nvSpPr>
            <p:spPr>
              <a:xfrm>
                <a:off x="5046147" y="5574681"/>
                <a:ext cx="2819683" cy="768993"/>
              </a:xfrm>
              <a:prstGeom prst="rect">
                <a:avLst/>
              </a:prstGeom>
              <a:blipFill>
                <a:blip r:embed="rId9"/>
                <a:stretch>
                  <a:fillRect/>
                </a:stretch>
              </a:blipFill>
              <a:ln>
                <a:solidFill>
                  <a:schemeClr val="tx1"/>
                </a:solidFill>
              </a:ln>
            </p:spPr>
            <p:txBody>
              <a:bodyPr/>
              <a:lstStyle/>
              <a:p>
                <a:r>
                  <a:rPr lang="tr-TR">
                    <a:noFill/>
                  </a:rPr>
                  <a:t> </a:t>
                </a:r>
              </a:p>
            </p:txBody>
          </p:sp>
        </mc:Fallback>
      </mc:AlternateContent>
      <p:sp>
        <p:nvSpPr>
          <p:cNvPr id="19" name="Arrow: Right 18">
            <a:extLst>
              <a:ext uri="{FF2B5EF4-FFF2-40B4-BE49-F238E27FC236}">
                <a16:creationId xmlns:a16="http://schemas.microsoft.com/office/drawing/2014/main" id="{85931728-E502-89C0-946E-F23CA11655AE}"/>
              </a:ext>
            </a:extLst>
          </p:cNvPr>
          <p:cNvSpPr/>
          <p:nvPr/>
        </p:nvSpPr>
        <p:spPr>
          <a:xfrm>
            <a:off x="8568328" y="5742735"/>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398775D-FB70-A45A-E793-906C5DDC84E1}"/>
                  </a:ext>
                </a:extLst>
              </p:cNvPr>
              <p:cNvSpPr txBox="1"/>
              <p:nvPr/>
            </p:nvSpPr>
            <p:spPr>
              <a:xfrm>
                <a:off x="9251994" y="5645188"/>
                <a:ext cx="1585049" cy="430887"/>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𝑹</m:t>
                      </m:r>
                      <m:r>
                        <a:rPr lang="tr-TR" sz="2800" b="1" i="1">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𝟏</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𝟓𝟕</m:t>
                      </m:r>
                    </m:oMath>
                  </m:oMathPara>
                </a14:m>
                <a:endParaRPr lang="tr-TR" sz="2800" b="1" dirty="0">
                  <a:solidFill>
                    <a:schemeClr val="tx1"/>
                  </a:solidFill>
                </a:endParaRPr>
              </a:p>
            </p:txBody>
          </p:sp>
        </mc:Choice>
        <mc:Fallback xmlns="">
          <p:sp>
            <p:nvSpPr>
              <p:cNvPr id="20" name="TextBox 19">
                <a:extLst>
                  <a:ext uri="{FF2B5EF4-FFF2-40B4-BE49-F238E27FC236}">
                    <a16:creationId xmlns:a16="http://schemas.microsoft.com/office/drawing/2014/main" id="{8398775D-FB70-A45A-E793-906C5DDC84E1}"/>
                  </a:ext>
                </a:extLst>
              </p:cNvPr>
              <p:cNvSpPr txBox="1">
                <a:spLocks noRot="1" noChangeAspect="1" noMove="1" noResize="1" noEditPoints="1" noAdjustHandles="1" noChangeArrowheads="1" noChangeShapeType="1" noTextEdit="1"/>
              </p:cNvSpPr>
              <p:nvPr/>
            </p:nvSpPr>
            <p:spPr>
              <a:xfrm>
                <a:off x="9251994" y="5645188"/>
                <a:ext cx="1585049" cy="430887"/>
              </a:xfrm>
              <a:prstGeom prst="rect">
                <a:avLst/>
              </a:prstGeom>
              <a:blipFill>
                <a:blip r:embed="rId10"/>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1701528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EXAMPLE-4-Solution</a:t>
            </a:r>
          </a:p>
        </p:txBody>
      </p:sp>
      <p:pic>
        <p:nvPicPr>
          <p:cNvPr id="2" name="Picture 1">
            <a:extLst>
              <a:ext uri="{FF2B5EF4-FFF2-40B4-BE49-F238E27FC236}">
                <a16:creationId xmlns:a16="http://schemas.microsoft.com/office/drawing/2014/main" id="{B6B0D0DB-F7C6-1B37-B704-3D6EE67EF42D}"/>
              </a:ext>
            </a:extLst>
          </p:cNvPr>
          <p:cNvPicPr>
            <a:picLocks noChangeAspect="1"/>
          </p:cNvPicPr>
          <p:nvPr/>
        </p:nvPicPr>
        <p:blipFill>
          <a:blip r:embed="rId3"/>
          <a:stretch>
            <a:fillRect/>
          </a:stretch>
        </p:blipFill>
        <p:spPr>
          <a:xfrm>
            <a:off x="99377" y="1051193"/>
            <a:ext cx="8747779" cy="4120576"/>
          </a:xfrm>
          <a:prstGeom prst="rect">
            <a:avLst/>
          </a:prstGeom>
          <a:ln>
            <a:solidFill>
              <a:schemeClr val="tx1"/>
            </a:solidFill>
          </a:ln>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8970A2B-63E9-4734-D0AA-AB63D9A019FB}"/>
                  </a:ext>
                </a:extLst>
              </p:cNvPr>
              <p:cNvSpPr txBox="1"/>
              <p:nvPr/>
            </p:nvSpPr>
            <p:spPr>
              <a:xfrm>
                <a:off x="9055413" y="1051193"/>
                <a:ext cx="1367041" cy="430887"/>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𝑷</m:t>
                      </m:r>
                      <m:r>
                        <a:rPr lang="tr-TR" sz="2800" b="1" i="1" smtClean="0">
                          <a:solidFill>
                            <a:schemeClr val="tx1"/>
                          </a:solidFill>
                          <a:latin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𝟎</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𝟓</m:t>
                      </m:r>
                    </m:oMath>
                  </m:oMathPara>
                </a14:m>
                <a:endParaRPr lang="tr-TR" sz="2800" b="1" dirty="0">
                  <a:solidFill>
                    <a:schemeClr val="tx1"/>
                  </a:solidFill>
                </a:endParaRPr>
              </a:p>
            </p:txBody>
          </p:sp>
        </mc:Choice>
        <mc:Fallback xmlns="">
          <p:sp>
            <p:nvSpPr>
              <p:cNvPr id="21" name="TextBox 20">
                <a:extLst>
                  <a:ext uri="{FF2B5EF4-FFF2-40B4-BE49-F238E27FC236}">
                    <a16:creationId xmlns:a16="http://schemas.microsoft.com/office/drawing/2014/main" id="{A8970A2B-63E9-4734-D0AA-AB63D9A019FB}"/>
                  </a:ext>
                </a:extLst>
              </p:cNvPr>
              <p:cNvSpPr txBox="1">
                <a:spLocks noRot="1" noChangeAspect="1" noMove="1" noResize="1" noEditPoints="1" noAdjustHandles="1" noChangeArrowheads="1" noChangeShapeType="1" noTextEdit="1"/>
              </p:cNvSpPr>
              <p:nvPr/>
            </p:nvSpPr>
            <p:spPr>
              <a:xfrm>
                <a:off x="9055413" y="1051193"/>
                <a:ext cx="1367041" cy="430887"/>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C09AAA1-4935-76CB-3EEA-2DA0B5A0CD51}"/>
                  </a:ext>
                </a:extLst>
              </p:cNvPr>
              <p:cNvSpPr txBox="1"/>
              <p:nvPr/>
            </p:nvSpPr>
            <p:spPr>
              <a:xfrm>
                <a:off x="10571843" y="1051192"/>
                <a:ext cx="1585049" cy="430887"/>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𝑹</m:t>
                      </m:r>
                      <m:r>
                        <a:rPr lang="tr-TR" sz="2800" b="1" i="1">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𝟏</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𝟓𝟕</m:t>
                      </m:r>
                    </m:oMath>
                  </m:oMathPara>
                </a14:m>
                <a:endParaRPr lang="tr-TR" sz="2800" b="1" dirty="0">
                  <a:solidFill>
                    <a:schemeClr val="tx1"/>
                  </a:solidFill>
                </a:endParaRPr>
              </a:p>
            </p:txBody>
          </p:sp>
        </mc:Choice>
        <mc:Fallback xmlns="">
          <p:sp>
            <p:nvSpPr>
              <p:cNvPr id="22" name="TextBox 21">
                <a:extLst>
                  <a:ext uri="{FF2B5EF4-FFF2-40B4-BE49-F238E27FC236}">
                    <a16:creationId xmlns:a16="http://schemas.microsoft.com/office/drawing/2014/main" id="{4C09AAA1-4935-76CB-3EEA-2DA0B5A0CD51}"/>
                  </a:ext>
                </a:extLst>
              </p:cNvPr>
              <p:cNvSpPr txBox="1">
                <a:spLocks noRot="1" noChangeAspect="1" noMove="1" noResize="1" noEditPoints="1" noAdjustHandles="1" noChangeArrowheads="1" noChangeShapeType="1" noTextEdit="1"/>
              </p:cNvSpPr>
              <p:nvPr/>
            </p:nvSpPr>
            <p:spPr>
              <a:xfrm>
                <a:off x="10571843" y="1051192"/>
                <a:ext cx="1585049" cy="430887"/>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23" name="TextBox 22">
            <a:extLst>
              <a:ext uri="{FF2B5EF4-FFF2-40B4-BE49-F238E27FC236}">
                <a16:creationId xmlns:a16="http://schemas.microsoft.com/office/drawing/2014/main" id="{F1C8D02A-939D-177F-6BD5-61BEF88D0B47}"/>
              </a:ext>
            </a:extLst>
          </p:cNvPr>
          <p:cNvSpPr txBox="1"/>
          <p:nvPr/>
        </p:nvSpPr>
        <p:spPr>
          <a:xfrm>
            <a:off x="9055413" y="1590538"/>
            <a:ext cx="3293302" cy="1015663"/>
          </a:xfrm>
          <a:prstGeom prst="rect">
            <a:avLst/>
          </a:prstGeom>
          <a:noFill/>
        </p:spPr>
        <p:txBody>
          <a:bodyPr wrap="square">
            <a:spAutoFit/>
          </a:bodyPr>
          <a:lstStyle/>
          <a:p>
            <a:r>
              <a:rPr lang="tr-TR" sz="2000" b="1" dirty="0">
                <a:solidFill>
                  <a:srgbClr val="FF0000"/>
                </a:solidFill>
              </a:rPr>
              <a:t>finned-tube, single-pass, crossflow and both fluids unmixed</a:t>
            </a:r>
            <a:endParaRPr lang="tr-TR" sz="2000" dirty="0">
              <a:solidFill>
                <a:srgbClr val="FF0000"/>
              </a:solidFill>
            </a:endParaRPr>
          </a:p>
        </p:txBody>
      </p:sp>
      <p:sp>
        <p:nvSpPr>
          <p:cNvPr id="24" name="Right Brace 23">
            <a:extLst>
              <a:ext uri="{FF2B5EF4-FFF2-40B4-BE49-F238E27FC236}">
                <a16:creationId xmlns:a16="http://schemas.microsoft.com/office/drawing/2014/main" id="{4FA013D8-387E-CA3D-9B6F-34AE76D2BAFC}"/>
              </a:ext>
            </a:extLst>
          </p:cNvPr>
          <p:cNvSpPr/>
          <p:nvPr/>
        </p:nvSpPr>
        <p:spPr>
          <a:xfrm rot="5400000">
            <a:off x="10236992" y="1387947"/>
            <a:ext cx="427452" cy="2653425"/>
          </a:xfrm>
          <a:prstGeom prst="rightBrace">
            <a:avLst>
              <a:gd name="adj1" fmla="val 45137"/>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FEB4C9A-C7EF-4295-A7ED-4516668F6637}"/>
                  </a:ext>
                </a:extLst>
              </p:cNvPr>
              <p:cNvSpPr txBox="1"/>
              <p:nvPr/>
            </p:nvSpPr>
            <p:spPr>
              <a:xfrm>
                <a:off x="9780150" y="3044433"/>
                <a:ext cx="1525482" cy="36933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𝑭</m:t>
                      </m:r>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𝟎</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𝟕𝟖𝟓</m:t>
                      </m:r>
                    </m:oMath>
                  </m:oMathPara>
                </a14:m>
                <a:endParaRPr lang="tr-TR" sz="2400" b="1" dirty="0">
                  <a:solidFill>
                    <a:schemeClr val="tx1"/>
                  </a:solidFill>
                </a:endParaRPr>
              </a:p>
            </p:txBody>
          </p:sp>
        </mc:Choice>
        <mc:Fallback xmlns="">
          <p:sp>
            <p:nvSpPr>
              <p:cNvPr id="25" name="TextBox 24">
                <a:extLst>
                  <a:ext uri="{FF2B5EF4-FFF2-40B4-BE49-F238E27FC236}">
                    <a16:creationId xmlns:a16="http://schemas.microsoft.com/office/drawing/2014/main" id="{7FEB4C9A-C7EF-4295-A7ED-4516668F6637}"/>
                  </a:ext>
                </a:extLst>
              </p:cNvPr>
              <p:cNvSpPr txBox="1">
                <a:spLocks noRot="1" noChangeAspect="1" noMove="1" noResize="1" noEditPoints="1" noAdjustHandles="1" noChangeArrowheads="1" noChangeShapeType="1" noTextEdit="1"/>
              </p:cNvSpPr>
              <p:nvPr/>
            </p:nvSpPr>
            <p:spPr>
              <a:xfrm>
                <a:off x="9780150" y="3044433"/>
                <a:ext cx="1525482" cy="369332"/>
              </a:xfrm>
              <a:prstGeom prst="rect">
                <a:avLst/>
              </a:prstGeom>
              <a:blipFill>
                <a:blip r:embed="rId6"/>
                <a:stretch>
                  <a:fillRect l="-3557" r="-3953" b="-7937"/>
                </a:stretch>
              </a:blipFill>
              <a:ln>
                <a:solidFill>
                  <a:schemeClr val="tx1"/>
                </a:solidFill>
              </a:ln>
            </p:spPr>
            <p:txBody>
              <a:bodyPr/>
              <a:lstStyle/>
              <a:p>
                <a:r>
                  <a:rPr lang="tr-TR">
                    <a:noFill/>
                  </a:rPr>
                  <a:t> </a:t>
                </a:r>
              </a:p>
            </p:txBody>
          </p:sp>
        </mc:Fallback>
      </mc:AlternateContent>
      <p:cxnSp>
        <p:nvCxnSpPr>
          <p:cNvPr id="26" name="Straight Connector 25">
            <a:extLst>
              <a:ext uri="{FF2B5EF4-FFF2-40B4-BE49-F238E27FC236}">
                <a16:creationId xmlns:a16="http://schemas.microsoft.com/office/drawing/2014/main" id="{0A910C17-0427-9A14-8A32-141ACC00BE95}"/>
              </a:ext>
            </a:extLst>
          </p:cNvPr>
          <p:cNvCxnSpPr>
            <a:cxnSpLocks/>
          </p:cNvCxnSpPr>
          <p:nvPr/>
        </p:nvCxnSpPr>
        <p:spPr>
          <a:xfrm flipH="1" flipV="1">
            <a:off x="3622040" y="1482079"/>
            <a:ext cx="38794" cy="269171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D133221-FF59-1C64-C15F-DBAB92B83E55}"/>
              </a:ext>
            </a:extLst>
          </p:cNvPr>
          <p:cNvCxnSpPr>
            <a:cxnSpLocks/>
          </p:cNvCxnSpPr>
          <p:nvPr/>
        </p:nvCxnSpPr>
        <p:spPr>
          <a:xfrm flipH="1">
            <a:off x="693513" y="2485693"/>
            <a:ext cx="2938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3F54B66-2AB3-7C73-F25D-AB99422E9BF8}"/>
              </a:ext>
            </a:extLst>
          </p:cNvPr>
          <p:cNvSpPr txBox="1"/>
          <p:nvPr/>
        </p:nvSpPr>
        <p:spPr>
          <a:xfrm>
            <a:off x="657459" y="2500933"/>
            <a:ext cx="759731" cy="307777"/>
          </a:xfrm>
          <a:prstGeom prst="rect">
            <a:avLst/>
          </a:prstGeom>
          <a:noFill/>
        </p:spPr>
        <p:txBody>
          <a:bodyPr wrap="square">
            <a:spAutoFit/>
          </a:bodyPr>
          <a:lstStyle/>
          <a:p>
            <a:r>
              <a:rPr lang="tr-TR" sz="1400" b="1" dirty="0">
                <a:solidFill>
                  <a:srgbClr val="FF0000"/>
                </a:solidFill>
              </a:rPr>
              <a:t>0.785</a:t>
            </a:r>
            <a:endParaRPr lang="tr-TR" sz="1400" dirty="0">
              <a:solidFill>
                <a:srgbClr val="FF0000"/>
              </a:solidFill>
            </a:endParaRPr>
          </a:p>
        </p:txBody>
      </p:sp>
      <p:sp>
        <p:nvSpPr>
          <p:cNvPr id="29" name="Oval 28">
            <a:extLst>
              <a:ext uri="{FF2B5EF4-FFF2-40B4-BE49-F238E27FC236}">
                <a16:creationId xmlns:a16="http://schemas.microsoft.com/office/drawing/2014/main" id="{3EBCC83B-B091-A056-1213-2B159389D9D5}"/>
              </a:ext>
            </a:extLst>
          </p:cNvPr>
          <p:cNvSpPr/>
          <p:nvPr/>
        </p:nvSpPr>
        <p:spPr>
          <a:xfrm>
            <a:off x="3530613" y="4173794"/>
            <a:ext cx="240779" cy="212497"/>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Freeform: Shape 43">
            <a:extLst>
              <a:ext uri="{FF2B5EF4-FFF2-40B4-BE49-F238E27FC236}">
                <a16:creationId xmlns:a16="http://schemas.microsoft.com/office/drawing/2014/main" id="{5981A6E6-C8D6-43A6-AE3F-73514C45C125}"/>
              </a:ext>
            </a:extLst>
          </p:cNvPr>
          <p:cNvSpPr/>
          <p:nvPr/>
        </p:nvSpPr>
        <p:spPr>
          <a:xfrm>
            <a:off x="1935480" y="1346147"/>
            <a:ext cx="2336800" cy="2814373"/>
          </a:xfrm>
          <a:custGeom>
            <a:avLst/>
            <a:gdLst>
              <a:gd name="connsiteX0" fmla="*/ 2336800 w 2336800"/>
              <a:gd name="connsiteY0" fmla="*/ 2814373 h 2814373"/>
              <a:gd name="connsiteX1" fmla="*/ 2331720 w 2336800"/>
              <a:gd name="connsiteY1" fmla="*/ 2778813 h 2814373"/>
              <a:gd name="connsiteX2" fmla="*/ 2321560 w 2336800"/>
              <a:gd name="connsiteY2" fmla="*/ 2748333 h 2814373"/>
              <a:gd name="connsiteX3" fmla="*/ 2316480 w 2336800"/>
              <a:gd name="connsiteY3" fmla="*/ 2733093 h 2814373"/>
              <a:gd name="connsiteX4" fmla="*/ 2311400 w 2336800"/>
              <a:gd name="connsiteY4" fmla="*/ 2707693 h 2814373"/>
              <a:gd name="connsiteX5" fmla="*/ 2306320 w 2336800"/>
              <a:gd name="connsiteY5" fmla="*/ 2687373 h 2814373"/>
              <a:gd name="connsiteX6" fmla="*/ 2301240 w 2336800"/>
              <a:gd name="connsiteY6" fmla="*/ 2656893 h 2814373"/>
              <a:gd name="connsiteX7" fmla="*/ 2291080 w 2336800"/>
              <a:gd name="connsiteY7" fmla="*/ 2621333 h 2814373"/>
              <a:gd name="connsiteX8" fmla="*/ 2286000 w 2336800"/>
              <a:gd name="connsiteY8" fmla="*/ 2595933 h 2814373"/>
              <a:gd name="connsiteX9" fmla="*/ 2270760 w 2336800"/>
              <a:gd name="connsiteY9" fmla="*/ 2555293 h 2814373"/>
              <a:gd name="connsiteX10" fmla="*/ 2260600 w 2336800"/>
              <a:gd name="connsiteY10" fmla="*/ 2509573 h 2814373"/>
              <a:gd name="connsiteX11" fmla="*/ 2255520 w 2336800"/>
              <a:gd name="connsiteY11" fmla="*/ 2494333 h 2814373"/>
              <a:gd name="connsiteX12" fmla="*/ 2245360 w 2336800"/>
              <a:gd name="connsiteY12" fmla="*/ 2448613 h 2814373"/>
              <a:gd name="connsiteX13" fmla="*/ 2235200 w 2336800"/>
              <a:gd name="connsiteY13" fmla="*/ 2413053 h 2814373"/>
              <a:gd name="connsiteX14" fmla="*/ 2230120 w 2336800"/>
              <a:gd name="connsiteY14" fmla="*/ 2382573 h 2814373"/>
              <a:gd name="connsiteX15" fmla="*/ 2225040 w 2336800"/>
              <a:gd name="connsiteY15" fmla="*/ 2347013 h 2814373"/>
              <a:gd name="connsiteX16" fmla="*/ 2214880 w 2336800"/>
              <a:gd name="connsiteY16" fmla="*/ 2321613 h 2814373"/>
              <a:gd name="connsiteX17" fmla="*/ 2209800 w 2336800"/>
              <a:gd name="connsiteY17" fmla="*/ 2306373 h 2814373"/>
              <a:gd name="connsiteX18" fmla="*/ 2204720 w 2336800"/>
              <a:gd name="connsiteY18" fmla="*/ 2280973 h 2814373"/>
              <a:gd name="connsiteX19" fmla="*/ 2194560 w 2336800"/>
              <a:gd name="connsiteY19" fmla="*/ 2265733 h 2814373"/>
              <a:gd name="connsiteX20" fmla="*/ 2179320 w 2336800"/>
              <a:gd name="connsiteY20" fmla="*/ 2214933 h 2814373"/>
              <a:gd name="connsiteX21" fmla="*/ 2164080 w 2336800"/>
              <a:gd name="connsiteY21" fmla="*/ 2179373 h 2814373"/>
              <a:gd name="connsiteX22" fmla="*/ 2159000 w 2336800"/>
              <a:gd name="connsiteY22" fmla="*/ 2159053 h 2814373"/>
              <a:gd name="connsiteX23" fmla="*/ 2148840 w 2336800"/>
              <a:gd name="connsiteY23" fmla="*/ 2128573 h 2814373"/>
              <a:gd name="connsiteX24" fmla="*/ 2143760 w 2336800"/>
              <a:gd name="connsiteY24" fmla="*/ 2108253 h 2814373"/>
              <a:gd name="connsiteX25" fmla="*/ 2133600 w 2336800"/>
              <a:gd name="connsiteY25" fmla="*/ 2077773 h 2814373"/>
              <a:gd name="connsiteX26" fmla="*/ 2128520 w 2336800"/>
              <a:gd name="connsiteY26" fmla="*/ 2057453 h 2814373"/>
              <a:gd name="connsiteX27" fmla="*/ 2108200 w 2336800"/>
              <a:gd name="connsiteY27" fmla="*/ 2006653 h 2814373"/>
              <a:gd name="connsiteX28" fmla="*/ 2092960 w 2336800"/>
              <a:gd name="connsiteY28" fmla="*/ 1935533 h 2814373"/>
              <a:gd name="connsiteX29" fmla="*/ 2072640 w 2336800"/>
              <a:gd name="connsiteY29" fmla="*/ 1884733 h 2814373"/>
              <a:gd name="connsiteX30" fmla="*/ 2057400 w 2336800"/>
              <a:gd name="connsiteY30" fmla="*/ 1839013 h 2814373"/>
              <a:gd name="connsiteX31" fmla="*/ 2052320 w 2336800"/>
              <a:gd name="connsiteY31" fmla="*/ 1818693 h 2814373"/>
              <a:gd name="connsiteX32" fmla="*/ 2042160 w 2336800"/>
              <a:gd name="connsiteY32" fmla="*/ 1778053 h 2814373"/>
              <a:gd name="connsiteX33" fmla="*/ 2032000 w 2336800"/>
              <a:gd name="connsiteY33" fmla="*/ 1762813 h 2814373"/>
              <a:gd name="connsiteX34" fmla="*/ 2026920 w 2336800"/>
              <a:gd name="connsiteY34" fmla="*/ 1747573 h 2814373"/>
              <a:gd name="connsiteX35" fmla="*/ 2011680 w 2336800"/>
              <a:gd name="connsiteY35" fmla="*/ 1722173 h 2814373"/>
              <a:gd name="connsiteX36" fmla="*/ 2001520 w 2336800"/>
              <a:gd name="connsiteY36" fmla="*/ 1706933 h 2814373"/>
              <a:gd name="connsiteX37" fmla="*/ 1996440 w 2336800"/>
              <a:gd name="connsiteY37" fmla="*/ 1691693 h 2814373"/>
              <a:gd name="connsiteX38" fmla="*/ 1976120 w 2336800"/>
              <a:gd name="connsiteY38" fmla="*/ 1656133 h 2814373"/>
              <a:gd name="connsiteX39" fmla="*/ 1971040 w 2336800"/>
              <a:gd name="connsiteY39" fmla="*/ 1635813 h 2814373"/>
              <a:gd name="connsiteX40" fmla="*/ 1955800 w 2336800"/>
              <a:gd name="connsiteY40" fmla="*/ 1615493 h 2814373"/>
              <a:gd name="connsiteX41" fmla="*/ 1940560 w 2336800"/>
              <a:gd name="connsiteY41" fmla="*/ 1585013 h 2814373"/>
              <a:gd name="connsiteX42" fmla="*/ 1930400 w 2336800"/>
              <a:gd name="connsiteY42" fmla="*/ 1569773 h 2814373"/>
              <a:gd name="connsiteX43" fmla="*/ 1925320 w 2336800"/>
              <a:gd name="connsiteY43" fmla="*/ 1554533 h 2814373"/>
              <a:gd name="connsiteX44" fmla="*/ 1915160 w 2336800"/>
              <a:gd name="connsiteY44" fmla="*/ 1539293 h 2814373"/>
              <a:gd name="connsiteX45" fmla="*/ 1905000 w 2336800"/>
              <a:gd name="connsiteY45" fmla="*/ 1513893 h 2814373"/>
              <a:gd name="connsiteX46" fmla="*/ 1894840 w 2336800"/>
              <a:gd name="connsiteY46" fmla="*/ 1493573 h 2814373"/>
              <a:gd name="connsiteX47" fmla="*/ 1869440 w 2336800"/>
              <a:gd name="connsiteY47" fmla="*/ 1447853 h 2814373"/>
              <a:gd name="connsiteX48" fmla="*/ 1859280 w 2336800"/>
              <a:gd name="connsiteY48" fmla="*/ 1407213 h 2814373"/>
              <a:gd name="connsiteX49" fmla="*/ 1854200 w 2336800"/>
              <a:gd name="connsiteY49" fmla="*/ 1386893 h 2814373"/>
              <a:gd name="connsiteX50" fmla="*/ 1838960 w 2336800"/>
              <a:gd name="connsiteY50" fmla="*/ 1371653 h 2814373"/>
              <a:gd name="connsiteX51" fmla="*/ 1818640 w 2336800"/>
              <a:gd name="connsiteY51" fmla="*/ 1331013 h 2814373"/>
              <a:gd name="connsiteX52" fmla="*/ 1813560 w 2336800"/>
              <a:gd name="connsiteY52" fmla="*/ 1315773 h 2814373"/>
              <a:gd name="connsiteX53" fmla="*/ 1803400 w 2336800"/>
              <a:gd name="connsiteY53" fmla="*/ 1300533 h 2814373"/>
              <a:gd name="connsiteX54" fmla="*/ 1788160 w 2336800"/>
              <a:gd name="connsiteY54" fmla="*/ 1270053 h 2814373"/>
              <a:gd name="connsiteX55" fmla="*/ 1767840 w 2336800"/>
              <a:gd name="connsiteY55" fmla="*/ 1239573 h 2814373"/>
              <a:gd name="connsiteX56" fmla="*/ 1747520 w 2336800"/>
              <a:gd name="connsiteY56" fmla="*/ 1209093 h 2814373"/>
              <a:gd name="connsiteX57" fmla="*/ 1727200 w 2336800"/>
              <a:gd name="connsiteY57" fmla="*/ 1168453 h 2814373"/>
              <a:gd name="connsiteX58" fmla="*/ 1706880 w 2336800"/>
              <a:gd name="connsiteY58" fmla="*/ 1148133 h 2814373"/>
              <a:gd name="connsiteX59" fmla="*/ 1696720 w 2336800"/>
              <a:gd name="connsiteY59" fmla="*/ 1127813 h 2814373"/>
              <a:gd name="connsiteX60" fmla="*/ 1656080 w 2336800"/>
              <a:gd name="connsiteY60" fmla="*/ 1071933 h 2814373"/>
              <a:gd name="connsiteX61" fmla="*/ 1625600 w 2336800"/>
              <a:gd name="connsiteY61" fmla="*/ 1041453 h 2814373"/>
              <a:gd name="connsiteX62" fmla="*/ 1595120 w 2336800"/>
              <a:gd name="connsiteY62" fmla="*/ 1005893 h 2814373"/>
              <a:gd name="connsiteX63" fmla="*/ 1574800 w 2336800"/>
              <a:gd name="connsiteY63" fmla="*/ 975413 h 2814373"/>
              <a:gd name="connsiteX64" fmla="*/ 1564640 w 2336800"/>
              <a:gd name="connsiteY64" fmla="*/ 955093 h 2814373"/>
              <a:gd name="connsiteX65" fmla="*/ 1544320 w 2336800"/>
              <a:gd name="connsiteY65" fmla="*/ 934773 h 2814373"/>
              <a:gd name="connsiteX66" fmla="*/ 1534160 w 2336800"/>
              <a:gd name="connsiteY66" fmla="*/ 914453 h 2814373"/>
              <a:gd name="connsiteX67" fmla="*/ 1493520 w 2336800"/>
              <a:gd name="connsiteY67" fmla="*/ 873813 h 2814373"/>
              <a:gd name="connsiteX68" fmla="*/ 1468120 w 2336800"/>
              <a:gd name="connsiteY68" fmla="*/ 843333 h 2814373"/>
              <a:gd name="connsiteX69" fmla="*/ 1452880 w 2336800"/>
              <a:gd name="connsiteY69" fmla="*/ 812853 h 2814373"/>
              <a:gd name="connsiteX70" fmla="*/ 1437640 w 2336800"/>
              <a:gd name="connsiteY70" fmla="*/ 797613 h 2814373"/>
              <a:gd name="connsiteX71" fmla="*/ 1402080 w 2336800"/>
              <a:gd name="connsiteY71" fmla="*/ 746813 h 2814373"/>
              <a:gd name="connsiteX72" fmla="*/ 1376680 w 2336800"/>
              <a:gd name="connsiteY72" fmla="*/ 721413 h 2814373"/>
              <a:gd name="connsiteX73" fmla="*/ 1351280 w 2336800"/>
              <a:gd name="connsiteY73" fmla="*/ 685853 h 2814373"/>
              <a:gd name="connsiteX74" fmla="*/ 1264920 w 2336800"/>
              <a:gd name="connsiteY74" fmla="*/ 635053 h 2814373"/>
              <a:gd name="connsiteX75" fmla="*/ 1249680 w 2336800"/>
              <a:gd name="connsiteY75" fmla="*/ 619813 h 2814373"/>
              <a:gd name="connsiteX76" fmla="*/ 1173480 w 2336800"/>
              <a:gd name="connsiteY76" fmla="*/ 579173 h 2814373"/>
              <a:gd name="connsiteX77" fmla="*/ 1153160 w 2336800"/>
              <a:gd name="connsiteY77" fmla="*/ 548693 h 2814373"/>
              <a:gd name="connsiteX78" fmla="*/ 1132840 w 2336800"/>
              <a:gd name="connsiteY78" fmla="*/ 533453 h 2814373"/>
              <a:gd name="connsiteX79" fmla="*/ 1107440 w 2336800"/>
              <a:gd name="connsiteY79" fmla="*/ 508053 h 2814373"/>
              <a:gd name="connsiteX80" fmla="*/ 1066800 w 2336800"/>
              <a:gd name="connsiteY80" fmla="*/ 487733 h 2814373"/>
              <a:gd name="connsiteX81" fmla="*/ 1046480 w 2336800"/>
              <a:gd name="connsiteY81" fmla="*/ 467413 h 2814373"/>
              <a:gd name="connsiteX82" fmla="*/ 985520 w 2336800"/>
              <a:gd name="connsiteY82" fmla="*/ 416613 h 2814373"/>
              <a:gd name="connsiteX83" fmla="*/ 970280 w 2336800"/>
              <a:gd name="connsiteY83" fmla="*/ 401373 h 2814373"/>
              <a:gd name="connsiteX84" fmla="*/ 939800 w 2336800"/>
              <a:gd name="connsiteY84" fmla="*/ 381053 h 2814373"/>
              <a:gd name="connsiteX85" fmla="*/ 894080 w 2336800"/>
              <a:gd name="connsiteY85" fmla="*/ 345493 h 2814373"/>
              <a:gd name="connsiteX86" fmla="*/ 873760 w 2336800"/>
              <a:gd name="connsiteY86" fmla="*/ 325173 h 2814373"/>
              <a:gd name="connsiteX87" fmla="*/ 767080 w 2336800"/>
              <a:gd name="connsiteY87" fmla="*/ 269293 h 2814373"/>
              <a:gd name="connsiteX88" fmla="*/ 741680 w 2336800"/>
              <a:gd name="connsiteY88" fmla="*/ 254053 h 2814373"/>
              <a:gd name="connsiteX89" fmla="*/ 680720 w 2336800"/>
              <a:gd name="connsiteY89" fmla="*/ 213413 h 2814373"/>
              <a:gd name="connsiteX90" fmla="*/ 574040 w 2336800"/>
              <a:gd name="connsiteY90" fmla="*/ 157533 h 2814373"/>
              <a:gd name="connsiteX91" fmla="*/ 543560 w 2336800"/>
              <a:gd name="connsiteY91" fmla="*/ 152453 h 2814373"/>
              <a:gd name="connsiteX92" fmla="*/ 462280 w 2336800"/>
              <a:gd name="connsiteY92" fmla="*/ 121973 h 2814373"/>
              <a:gd name="connsiteX93" fmla="*/ 401320 w 2336800"/>
              <a:gd name="connsiteY93" fmla="*/ 101653 h 2814373"/>
              <a:gd name="connsiteX94" fmla="*/ 350520 w 2336800"/>
              <a:gd name="connsiteY94" fmla="*/ 91493 h 2814373"/>
              <a:gd name="connsiteX95" fmla="*/ 264160 w 2336800"/>
              <a:gd name="connsiteY95" fmla="*/ 71173 h 2814373"/>
              <a:gd name="connsiteX96" fmla="*/ 223520 w 2336800"/>
              <a:gd name="connsiteY96" fmla="*/ 55933 h 2814373"/>
              <a:gd name="connsiteX97" fmla="*/ 162560 w 2336800"/>
              <a:gd name="connsiteY97" fmla="*/ 40693 h 2814373"/>
              <a:gd name="connsiteX98" fmla="*/ 111760 w 2336800"/>
              <a:gd name="connsiteY98" fmla="*/ 20373 h 2814373"/>
              <a:gd name="connsiteX99" fmla="*/ 76200 w 2336800"/>
              <a:gd name="connsiteY99" fmla="*/ 15293 h 2814373"/>
              <a:gd name="connsiteX100" fmla="*/ 0 w 2336800"/>
              <a:gd name="connsiteY100" fmla="*/ 53 h 281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336800" h="2814373">
                <a:moveTo>
                  <a:pt x="2336800" y="2814373"/>
                </a:moveTo>
                <a:cubicBezTo>
                  <a:pt x="2335107" y="2802520"/>
                  <a:pt x="2334412" y="2790480"/>
                  <a:pt x="2331720" y="2778813"/>
                </a:cubicBezTo>
                <a:cubicBezTo>
                  <a:pt x="2329312" y="2768378"/>
                  <a:pt x="2324947" y="2758493"/>
                  <a:pt x="2321560" y="2748333"/>
                </a:cubicBezTo>
                <a:cubicBezTo>
                  <a:pt x="2319867" y="2743253"/>
                  <a:pt x="2317530" y="2738344"/>
                  <a:pt x="2316480" y="2733093"/>
                </a:cubicBezTo>
                <a:cubicBezTo>
                  <a:pt x="2314787" y="2724626"/>
                  <a:pt x="2313273" y="2716122"/>
                  <a:pt x="2311400" y="2707693"/>
                </a:cubicBezTo>
                <a:cubicBezTo>
                  <a:pt x="2309885" y="2700877"/>
                  <a:pt x="2307689" y="2694219"/>
                  <a:pt x="2306320" y="2687373"/>
                </a:cubicBezTo>
                <a:cubicBezTo>
                  <a:pt x="2304300" y="2677273"/>
                  <a:pt x="2303260" y="2666993"/>
                  <a:pt x="2301240" y="2656893"/>
                </a:cubicBezTo>
                <a:cubicBezTo>
                  <a:pt x="2291738" y="2609382"/>
                  <a:pt x="2300763" y="2660067"/>
                  <a:pt x="2291080" y="2621333"/>
                </a:cubicBezTo>
                <a:cubicBezTo>
                  <a:pt x="2288986" y="2612956"/>
                  <a:pt x="2288730" y="2604124"/>
                  <a:pt x="2286000" y="2595933"/>
                </a:cubicBezTo>
                <a:cubicBezTo>
                  <a:pt x="2266363" y="2537023"/>
                  <a:pt x="2283535" y="2612780"/>
                  <a:pt x="2270760" y="2555293"/>
                </a:cubicBezTo>
                <a:cubicBezTo>
                  <a:pt x="2265522" y="2531723"/>
                  <a:pt x="2266795" y="2531254"/>
                  <a:pt x="2260600" y="2509573"/>
                </a:cubicBezTo>
                <a:cubicBezTo>
                  <a:pt x="2259129" y="2504424"/>
                  <a:pt x="2256819" y="2499528"/>
                  <a:pt x="2255520" y="2494333"/>
                </a:cubicBezTo>
                <a:cubicBezTo>
                  <a:pt x="2245044" y="2452431"/>
                  <a:pt x="2255790" y="2485117"/>
                  <a:pt x="2245360" y="2448613"/>
                </a:cubicBezTo>
                <a:cubicBezTo>
                  <a:pt x="2238904" y="2426018"/>
                  <a:pt x="2240494" y="2439521"/>
                  <a:pt x="2235200" y="2413053"/>
                </a:cubicBezTo>
                <a:cubicBezTo>
                  <a:pt x="2233180" y="2402953"/>
                  <a:pt x="2231686" y="2392753"/>
                  <a:pt x="2230120" y="2382573"/>
                </a:cubicBezTo>
                <a:cubicBezTo>
                  <a:pt x="2228299" y="2370739"/>
                  <a:pt x="2227944" y="2358629"/>
                  <a:pt x="2225040" y="2347013"/>
                </a:cubicBezTo>
                <a:cubicBezTo>
                  <a:pt x="2222828" y="2338166"/>
                  <a:pt x="2218082" y="2330151"/>
                  <a:pt x="2214880" y="2321613"/>
                </a:cubicBezTo>
                <a:cubicBezTo>
                  <a:pt x="2213000" y="2316599"/>
                  <a:pt x="2211099" y="2311568"/>
                  <a:pt x="2209800" y="2306373"/>
                </a:cubicBezTo>
                <a:cubicBezTo>
                  <a:pt x="2207706" y="2297996"/>
                  <a:pt x="2207752" y="2289058"/>
                  <a:pt x="2204720" y="2280973"/>
                </a:cubicBezTo>
                <a:cubicBezTo>
                  <a:pt x="2202576" y="2275256"/>
                  <a:pt x="2197040" y="2271312"/>
                  <a:pt x="2194560" y="2265733"/>
                </a:cubicBezTo>
                <a:cubicBezTo>
                  <a:pt x="2166769" y="2203203"/>
                  <a:pt x="2197052" y="2262219"/>
                  <a:pt x="2179320" y="2214933"/>
                </a:cubicBezTo>
                <a:cubicBezTo>
                  <a:pt x="2163064" y="2171584"/>
                  <a:pt x="2174172" y="2214695"/>
                  <a:pt x="2164080" y="2179373"/>
                </a:cubicBezTo>
                <a:cubicBezTo>
                  <a:pt x="2162162" y="2172660"/>
                  <a:pt x="2161006" y="2165740"/>
                  <a:pt x="2159000" y="2159053"/>
                </a:cubicBezTo>
                <a:cubicBezTo>
                  <a:pt x="2155923" y="2148795"/>
                  <a:pt x="2151437" y="2138963"/>
                  <a:pt x="2148840" y="2128573"/>
                </a:cubicBezTo>
                <a:cubicBezTo>
                  <a:pt x="2147147" y="2121800"/>
                  <a:pt x="2145766" y="2114940"/>
                  <a:pt x="2143760" y="2108253"/>
                </a:cubicBezTo>
                <a:cubicBezTo>
                  <a:pt x="2140683" y="2097995"/>
                  <a:pt x="2136197" y="2088163"/>
                  <a:pt x="2133600" y="2077773"/>
                </a:cubicBezTo>
                <a:cubicBezTo>
                  <a:pt x="2131907" y="2071000"/>
                  <a:pt x="2130971" y="2063990"/>
                  <a:pt x="2128520" y="2057453"/>
                </a:cubicBezTo>
                <a:cubicBezTo>
                  <a:pt x="2112754" y="2015410"/>
                  <a:pt x="2121910" y="2061491"/>
                  <a:pt x="2108200" y="2006653"/>
                </a:cubicBezTo>
                <a:cubicBezTo>
                  <a:pt x="2102301" y="1983057"/>
                  <a:pt x="2099952" y="1958840"/>
                  <a:pt x="2092960" y="1935533"/>
                </a:cubicBezTo>
                <a:cubicBezTo>
                  <a:pt x="2083544" y="1904146"/>
                  <a:pt x="2085370" y="1910193"/>
                  <a:pt x="2072640" y="1884733"/>
                </a:cubicBezTo>
                <a:cubicBezTo>
                  <a:pt x="2060470" y="1811713"/>
                  <a:pt x="2076881" y="1884469"/>
                  <a:pt x="2057400" y="1839013"/>
                </a:cubicBezTo>
                <a:cubicBezTo>
                  <a:pt x="2054650" y="1832596"/>
                  <a:pt x="2053835" y="1825509"/>
                  <a:pt x="2052320" y="1818693"/>
                </a:cubicBezTo>
                <a:cubicBezTo>
                  <a:pt x="2050001" y="1808259"/>
                  <a:pt x="2047607" y="1788946"/>
                  <a:pt x="2042160" y="1778053"/>
                </a:cubicBezTo>
                <a:cubicBezTo>
                  <a:pt x="2039430" y="1772592"/>
                  <a:pt x="2034730" y="1768274"/>
                  <a:pt x="2032000" y="1762813"/>
                </a:cubicBezTo>
                <a:cubicBezTo>
                  <a:pt x="2029605" y="1758024"/>
                  <a:pt x="2029315" y="1752362"/>
                  <a:pt x="2026920" y="1747573"/>
                </a:cubicBezTo>
                <a:cubicBezTo>
                  <a:pt x="2022504" y="1738742"/>
                  <a:pt x="2016913" y="1730546"/>
                  <a:pt x="2011680" y="1722173"/>
                </a:cubicBezTo>
                <a:cubicBezTo>
                  <a:pt x="2008444" y="1716996"/>
                  <a:pt x="2004250" y="1712394"/>
                  <a:pt x="2001520" y="1706933"/>
                </a:cubicBezTo>
                <a:cubicBezTo>
                  <a:pt x="1999125" y="1702144"/>
                  <a:pt x="1998835" y="1696482"/>
                  <a:pt x="1996440" y="1691693"/>
                </a:cubicBezTo>
                <a:cubicBezTo>
                  <a:pt x="1981701" y="1662216"/>
                  <a:pt x="1989479" y="1691757"/>
                  <a:pt x="1976120" y="1656133"/>
                </a:cubicBezTo>
                <a:cubicBezTo>
                  <a:pt x="1973669" y="1649596"/>
                  <a:pt x="1974162" y="1642058"/>
                  <a:pt x="1971040" y="1635813"/>
                </a:cubicBezTo>
                <a:cubicBezTo>
                  <a:pt x="1967254" y="1628240"/>
                  <a:pt x="1960721" y="1622383"/>
                  <a:pt x="1955800" y="1615493"/>
                </a:cubicBezTo>
                <a:cubicBezTo>
                  <a:pt x="1931536" y="1581523"/>
                  <a:pt x="1957336" y="1618565"/>
                  <a:pt x="1940560" y="1585013"/>
                </a:cubicBezTo>
                <a:cubicBezTo>
                  <a:pt x="1937830" y="1579552"/>
                  <a:pt x="1933130" y="1575234"/>
                  <a:pt x="1930400" y="1569773"/>
                </a:cubicBezTo>
                <a:cubicBezTo>
                  <a:pt x="1928005" y="1564984"/>
                  <a:pt x="1927715" y="1559322"/>
                  <a:pt x="1925320" y="1554533"/>
                </a:cubicBezTo>
                <a:cubicBezTo>
                  <a:pt x="1922590" y="1549072"/>
                  <a:pt x="1917890" y="1544754"/>
                  <a:pt x="1915160" y="1539293"/>
                </a:cubicBezTo>
                <a:cubicBezTo>
                  <a:pt x="1911082" y="1531137"/>
                  <a:pt x="1908704" y="1522226"/>
                  <a:pt x="1905000" y="1513893"/>
                </a:cubicBezTo>
                <a:cubicBezTo>
                  <a:pt x="1901924" y="1506973"/>
                  <a:pt x="1897652" y="1500604"/>
                  <a:pt x="1894840" y="1493573"/>
                </a:cubicBezTo>
                <a:cubicBezTo>
                  <a:pt x="1878264" y="1452134"/>
                  <a:pt x="1895033" y="1473446"/>
                  <a:pt x="1869440" y="1447853"/>
                </a:cubicBezTo>
                <a:cubicBezTo>
                  <a:pt x="1860362" y="1420620"/>
                  <a:pt x="1867454" y="1443994"/>
                  <a:pt x="1859280" y="1407213"/>
                </a:cubicBezTo>
                <a:cubicBezTo>
                  <a:pt x="1857765" y="1400397"/>
                  <a:pt x="1857664" y="1392955"/>
                  <a:pt x="1854200" y="1386893"/>
                </a:cubicBezTo>
                <a:cubicBezTo>
                  <a:pt x="1850636" y="1380655"/>
                  <a:pt x="1844040" y="1376733"/>
                  <a:pt x="1838960" y="1371653"/>
                </a:cubicBezTo>
                <a:cubicBezTo>
                  <a:pt x="1828806" y="1320884"/>
                  <a:pt x="1843035" y="1367605"/>
                  <a:pt x="1818640" y="1331013"/>
                </a:cubicBezTo>
                <a:cubicBezTo>
                  <a:pt x="1815670" y="1326558"/>
                  <a:pt x="1815955" y="1320562"/>
                  <a:pt x="1813560" y="1315773"/>
                </a:cubicBezTo>
                <a:cubicBezTo>
                  <a:pt x="1810830" y="1310312"/>
                  <a:pt x="1806365" y="1305870"/>
                  <a:pt x="1803400" y="1300533"/>
                </a:cubicBezTo>
                <a:cubicBezTo>
                  <a:pt x="1797883" y="1290603"/>
                  <a:pt x="1793884" y="1279865"/>
                  <a:pt x="1788160" y="1270053"/>
                </a:cubicBezTo>
                <a:cubicBezTo>
                  <a:pt x="1782007" y="1259506"/>
                  <a:pt x="1771701" y="1251157"/>
                  <a:pt x="1767840" y="1239573"/>
                </a:cubicBezTo>
                <a:cubicBezTo>
                  <a:pt x="1760488" y="1217517"/>
                  <a:pt x="1766546" y="1228119"/>
                  <a:pt x="1747520" y="1209093"/>
                </a:cubicBezTo>
                <a:cubicBezTo>
                  <a:pt x="1741486" y="1190992"/>
                  <a:pt x="1741196" y="1186448"/>
                  <a:pt x="1727200" y="1168453"/>
                </a:cubicBezTo>
                <a:cubicBezTo>
                  <a:pt x="1721319" y="1160892"/>
                  <a:pt x="1712627" y="1155796"/>
                  <a:pt x="1706880" y="1148133"/>
                </a:cubicBezTo>
                <a:cubicBezTo>
                  <a:pt x="1702336" y="1142075"/>
                  <a:pt x="1700477" y="1134388"/>
                  <a:pt x="1696720" y="1127813"/>
                </a:cubicBezTo>
                <a:cubicBezTo>
                  <a:pt x="1688899" y="1114126"/>
                  <a:pt x="1657685" y="1074073"/>
                  <a:pt x="1656080" y="1071933"/>
                </a:cubicBezTo>
                <a:cubicBezTo>
                  <a:pt x="1637177" y="1046729"/>
                  <a:pt x="1647885" y="1056309"/>
                  <a:pt x="1625600" y="1041453"/>
                </a:cubicBezTo>
                <a:cubicBezTo>
                  <a:pt x="1594423" y="994688"/>
                  <a:pt x="1644394" y="1067486"/>
                  <a:pt x="1595120" y="1005893"/>
                </a:cubicBezTo>
                <a:cubicBezTo>
                  <a:pt x="1587492" y="996358"/>
                  <a:pt x="1581573" y="985573"/>
                  <a:pt x="1574800" y="975413"/>
                </a:cubicBezTo>
                <a:cubicBezTo>
                  <a:pt x="1570599" y="969112"/>
                  <a:pt x="1569184" y="961151"/>
                  <a:pt x="1564640" y="955093"/>
                </a:cubicBezTo>
                <a:cubicBezTo>
                  <a:pt x="1558893" y="947430"/>
                  <a:pt x="1550067" y="942436"/>
                  <a:pt x="1544320" y="934773"/>
                </a:cubicBezTo>
                <a:cubicBezTo>
                  <a:pt x="1539776" y="928715"/>
                  <a:pt x="1539008" y="920271"/>
                  <a:pt x="1534160" y="914453"/>
                </a:cubicBezTo>
                <a:cubicBezTo>
                  <a:pt x="1521895" y="899736"/>
                  <a:pt x="1504147" y="889753"/>
                  <a:pt x="1493520" y="873813"/>
                </a:cubicBezTo>
                <a:cubicBezTo>
                  <a:pt x="1468295" y="835975"/>
                  <a:pt x="1500715" y="882447"/>
                  <a:pt x="1468120" y="843333"/>
                </a:cubicBezTo>
                <a:cubicBezTo>
                  <a:pt x="1428153" y="795372"/>
                  <a:pt x="1483428" y="858675"/>
                  <a:pt x="1452880" y="812853"/>
                </a:cubicBezTo>
                <a:cubicBezTo>
                  <a:pt x="1448895" y="806875"/>
                  <a:pt x="1442020" y="803307"/>
                  <a:pt x="1437640" y="797613"/>
                </a:cubicBezTo>
                <a:cubicBezTo>
                  <a:pt x="1425037" y="781230"/>
                  <a:pt x="1416696" y="761429"/>
                  <a:pt x="1402080" y="746813"/>
                </a:cubicBezTo>
                <a:cubicBezTo>
                  <a:pt x="1393613" y="738346"/>
                  <a:pt x="1384565" y="730424"/>
                  <a:pt x="1376680" y="721413"/>
                </a:cubicBezTo>
                <a:cubicBezTo>
                  <a:pt x="1367552" y="710981"/>
                  <a:pt x="1362239" y="694620"/>
                  <a:pt x="1351280" y="685853"/>
                </a:cubicBezTo>
                <a:cubicBezTo>
                  <a:pt x="1305582" y="649294"/>
                  <a:pt x="1304463" y="650870"/>
                  <a:pt x="1264920" y="635053"/>
                </a:cubicBezTo>
                <a:cubicBezTo>
                  <a:pt x="1259840" y="629973"/>
                  <a:pt x="1255918" y="623377"/>
                  <a:pt x="1249680" y="619813"/>
                </a:cubicBezTo>
                <a:cubicBezTo>
                  <a:pt x="1232727" y="610126"/>
                  <a:pt x="1190871" y="598738"/>
                  <a:pt x="1173480" y="579173"/>
                </a:cubicBezTo>
                <a:cubicBezTo>
                  <a:pt x="1165368" y="570047"/>
                  <a:pt x="1161272" y="557819"/>
                  <a:pt x="1153160" y="548693"/>
                </a:cubicBezTo>
                <a:cubicBezTo>
                  <a:pt x="1147535" y="542365"/>
                  <a:pt x="1139168" y="539078"/>
                  <a:pt x="1132840" y="533453"/>
                </a:cubicBezTo>
                <a:cubicBezTo>
                  <a:pt x="1123891" y="525498"/>
                  <a:pt x="1117285" y="514869"/>
                  <a:pt x="1107440" y="508053"/>
                </a:cubicBezTo>
                <a:cubicBezTo>
                  <a:pt x="1094987" y="499432"/>
                  <a:pt x="1077510" y="498443"/>
                  <a:pt x="1066800" y="487733"/>
                </a:cubicBezTo>
                <a:cubicBezTo>
                  <a:pt x="1060027" y="480960"/>
                  <a:pt x="1053689" y="473721"/>
                  <a:pt x="1046480" y="467413"/>
                </a:cubicBezTo>
                <a:cubicBezTo>
                  <a:pt x="1026574" y="449995"/>
                  <a:pt x="1004223" y="435316"/>
                  <a:pt x="985520" y="416613"/>
                </a:cubicBezTo>
                <a:cubicBezTo>
                  <a:pt x="980440" y="411533"/>
                  <a:pt x="975951" y="405784"/>
                  <a:pt x="970280" y="401373"/>
                </a:cubicBezTo>
                <a:cubicBezTo>
                  <a:pt x="960641" y="393876"/>
                  <a:pt x="949647" y="388274"/>
                  <a:pt x="939800" y="381053"/>
                </a:cubicBezTo>
                <a:cubicBezTo>
                  <a:pt x="924231" y="369636"/>
                  <a:pt x="908819" y="357964"/>
                  <a:pt x="894080" y="345493"/>
                </a:cubicBezTo>
                <a:cubicBezTo>
                  <a:pt x="886768" y="339306"/>
                  <a:pt x="881974" y="330101"/>
                  <a:pt x="873760" y="325173"/>
                </a:cubicBezTo>
                <a:cubicBezTo>
                  <a:pt x="839338" y="304520"/>
                  <a:pt x="801502" y="289946"/>
                  <a:pt x="767080" y="269293"/>
                </a:cubicBezTo>
                <a:cubicBezTo>
                  <a:pt x="758613" y="264213"/>
                  <a:pt x="749970" y="259417"/>
                  <a:pt x="741680" y="254053"/>
                </a:cubicBezTo>
                <a:cubicBezTo>
                  <a:pt x="721176" y="240786"/>
                  <a:pt x="701040" y="226960"/>
                  <a:pt x="680720" y="213413"/>
                </a:cubicBezTo>
                <a:cubicBezTo>
                  <a:pt x="648700" y="192066"/>
                  <a:pt x="606340" y="162916"/>
                  <a:pt x="574040" y="157533"/>
                </a:cubicBezTo>
                <a:lnTo>
                  <a:pt x="543560" y="152453"/>
                </a:lnTo>
                <a:cubicBezTo>
                  <a:pt x="475426" y="118386"/>
                  <a:pt x="531447" y="142723"/>
                  <a:pt x="462280" y="121973"/>
                </a:cubicBezTo>
                <a:cubicBezTo>
                  <a:pt x="441764" y="115818"/>
                  <a:pt x="422323" y="105854"/>
                  <a:pt x="401320" y="101653"/>
                </a:cubicBezTo>
                <a:lnTo>
                  <a:pt x="350520" y="91493"/>
                </a:lnTo>
                <a:cubicBezTo>
                  <a:pt x="313729" y="84135"/>
                  <a:pt x="297694" y="82351"/>
                  <a:pt x="264160" y="71173"/>
                </a:cubicBezTo>
                <a:cubicBezTo>
                  <a:pt x="250435" y="66598"/>
                  <a:pt x="237378" y="60090"/>
                  <a:pt x="223520" y="55933"/>
                </a:cubicBezTo>
                <a:cubicBezTo>
                  <a:pt x="203458" y="49914"/>
                  <a:pt x="182519" y="47044"/>
                  <a:pt x="162560" y="40693"/>
                </a:cubicBezTo>
                <a:cubicBezTo>
                  <a:pt x="145181" y="35163"/>
                  <a:pt x="129257" y="25519"/>
                  <a:pt x="111760" y="20373"/>
                </a:cubicBezTo>
                <a:cubicBezTo>
                  <a:pt x="100273" y="16994"/>
                  <a:pt x="87889" y="17890"/>
                  <a:pt x="76200" y="15293"/>
                </a:cubicBezTo>
                <a:cubicBezTo>
                  <a:pt x="-400" y="-1729"/>
                  <a:pt x="44603" y="53"/>
                  <a:pt x="0" y="53"/>
                </a:cubicBezTo>
              </a:path>
            </a:pathLst>
          </a:cu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62519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EXAMPLE-4-Solution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A2903CB-BF03-1761-B001-EC353BA9DC3D}"/>
                  </a:ext>
                </a:extLst>
              </p:cNvPr>
              <p:cNvSpPr txBox="1"/>
              <p:nvPr/>
            </p:nvSpPr>
            <p:spPr>
              <a:xfrm>
                <a:off x="336942" y="1688406"/>
                <a:ext cx="3601563" cy="112447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m:t>
                          </m:r>
                          <m:r>
                            <a:rPr lang="tr-TR" sz="2400" b="1" i="1">
                              <a:solidFill>
                                <a:schemeClr val="tx1"/>
                              </a:solidFill>
                              <a:latin typeface="Cambria Math" panose="02040503050406030204" pitchFamily="18" charset="0"/>
                              <a:ea typeface="Cambria Math" panose="02040503050406030204" pitchFamily="18" charset="0"/>
                            </a:rPr>
                            <m:t>𝑻</m:t>
                          </m:r>
                        </m:e>
                        <m:sub>
                          <m:r>
                            <a:rPr lang="tr-TR" sz="2400" b="1" i="1">
                              <a:solidFill>
                                <a:schemeClr val="tx1"/>
                              </a:solidFill>
                              <a:latin typeface="Cambria Math" panose="02040503050406030204" pitchFamily="18" charset="0"/>
                              <a:ea typeface="Cambria Math" panose="02040503050406030204" pitchFamily="18" charset="0"/>
                            </a:rPr>
                            <m:t>𝒍𝒎</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𝑪𝑭</m:t>
                          </m:r>
                        </m:sub>
                      </m:sSub>
                      <m:r>
                        <a:rPr lang="tr-TR" sz="2400" b="1" i="1" smtClean="0">
                          <a:solidFill>
                            <a:schemeClr val="tx1"/>
                          </a:solidFill>
                          <a:latin typeface="Cambria Math" panose="02040503050406030204" pitchFamily="18" charset="0"/>
                        </a:rPr>
                        <m:t>=</m:t>
                      </m:r>
                      <m:f>
                        <m:fPr>
                          <m:ctrlPr>
                            <a:rPr lang="tr-TR" sz="2400" b="1" i="1">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ea typeface="Cambria Math" panose="02040503050406030204" pitchFamily="18" charset="0"/>
                                </a:rPr>
                              </m:ctrlPr>
                            </m:dPr>
                            <m:e>
                              <m:d>
                                <m:dPr>
                                  <m:ctrlPr>
                                    <a:rPr lang="tr-TR" sz="2400" b="1" i="1">
                                      <a:latin typeface="Cambria Math" panose="02040503050406030204" pitchFamily="18" charset="0"/>
                                    </a:rPr>
                                  </m:ctrlPr>
                                </m:dPr>
                                <m:e>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𝟏</m:t>
                                      </m:r>
                                    </m:sub>
                                  </m:sSub>
                                </m:e>
                              </m:d>
                              <m:r>
                                <a:rPr lang="tr-TR" sz="2400" b="1" i="1">
                                  <a:latin typeface="Cambria Math" panose="02040503050406030204" pitchFamily="18" charset="0"/>
                                  <a:ea typeface="Cambria Math" panose="02040503050406030204" pitchFamily="18" charset="0"/>
                                </a:rPr>
                                <m:t>−</m:t>
                              </m:r>
                              <m:d>
                                <m:dPr>
                                  <m:ctrlPr>
                                    <a:rPr lang="tr-TR" sz="2400" b="1" i="1">
                                      <a:latin typeface="Cambria Math" panose="02040503050406030204" pitchFamily="18" charset="0"/>
                                    </a:rPr>
                                  </m:ctrlPr>
                                </m:dPr>
                                <m:e>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𝟐</m:t>
                                      </m:r>
                                    </m:sub>
                                  </m:sSub>
                                </m:e>
                              </m:d>
                            </m:e>
                          </m:d>
                        </m:num>
                        <m:den>
                          <m:r>
                            <a:rPr lang="tr-TR" sz="2400" b="1" i="1">
                              <a:latin typeface="Cambria Math" panose="02040503050406030204" pitchFamily="18" charset="0"/>
                            </a:rPr>
                            <m:t>𝒍𝒏</m:t>
                          </m:r>
                          <m:d>
                            <m:dPr>
                              <m:ctrlPr>
                                <a:rPr lang="tr-TR" sz="2400" b="1" i="1">
                                  <a:latin typeface="Cambria Math" panose="02040503050406030204" pitchFamily="18" charset="0"/>
                                </a:rPr>
                              </m:ctrlPr>
                            </m:dPr>
                            <m:e>
                              <m:f>
                                <m:fPr>
                                  <m:ctrlPr>
                                    <a:rPr lang="tr-TR" sz="2400" b="1" i="1">
                                      <a:latin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𝟏</m:t>
                                      </m:r>
                                    </m:sub>
                                  </m:sSub>
                                </m:num>
                                <m:den>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𝟐</m:t>
                                      </m:r>
                                    </m:sub>
                                  </m:sSub>
                                </m:den>
                              </m:f>
                            </m:e>
                          </m:d>
                        </m:den>
                      </m:f>
                    </m:oMath>
                  </m:oMathPara>
                </a14:m>
                <a:endParaRPr lang="tr-TR" sz="2400" b="1" dirty="0">
                  <a:solidFill>
                    <a:schemeClr val="tx1"/>
                  </a:solidFill>
                </a:endParaRPr>
              </a:p>
            </p:txBody>
          </p:sp>
        </mc:Choice>
        <mc:Fallback xmlns="">
          <p:sp>
            <p:nvSpPr>
              <p:cNvPr id="2" name="TextBox 1">
                <a:extLst>
                  <a:ext uri="{FF2B5EF4-FFF2-40B4-BE49-F238E27FC236}">
                    <a16:creationId xmlns:a16="http://schemas.microsoft.com/office/drawing/2014/main" id="{8A2903CB-BF03-1761-B001-EC353BA9DC3D}"/>
                  </a:ext>
                </a:extLst>
              </p:cNvPr>
              <p:cNvSpPr txBox="1">
                <a:spLocks noRot="1" noChangeAspect="1" noMove="1" noResize="1" noEditPoints="1" noAdjustHandles="1" noChangeArrowheads="1" noChangeShapeType="1" noTextEdit="1"/>
              </p:cNvSpPr>
              <p:nvPr/>
            </p:nvSpPr>
            <p:spPr>
              <a:xfrm>
                <a:off x="336942" y="1688406"/>
                <a:ext cx="3601563" cy="1124475"/>
              </a:xfrm>
              <a:prstGeom prst="rect">
                <a:avLst/>
              </a:prstGeom>
              <a:blipFill>
                <a:blip r:embed="rId3"/>
                <a:stretch>
                  <a:fillRect/>
                </a:stretch>
              </a:blipFill>
              <a:ln>
                <a:solidFill>
                  <a:schemeClr val="tx1"/>
                </a:solidFill>
              </a:ln>
            </p:spPr>
            <p:txBody>
              <a:bodyPr/>
              <a:lstStyle/>
              <a:p>
                <a:r>
                  <a:rPr lang="tr-TR">
                    <a:noFill/>
                  </a:rPr>
                  <a:t> </a:t>
                </a:r>
              </a:p>
            </p:txBody>
          </p:sp>
        </mc:Fallback>
      </mc:AlternateContent>
      <p:sp>
        <p:nvSpPr>
          <p:cNvPr id="3" name="Arrow: Right 2">
            <a:extLst>
              <a:ext uri="{FF2B5EF4-FFF2-40B4-BE49-F238E27FC236}">
                <a16:creationId xmlns:a16="http://schemas.microsoft.com/office/drawing/2014/main" id="{CD41AAF3-E41A-6014-B0FC-C60D7C51E3FD}"/>
              </a:ext>
            </a:extLst>
          </p:cNvPr>
          <p:cNvSpPr/>
          <p:nvPr/>
        </p:nvSpPr>
        <p:spPr>
          <a:xfrm rot="5400000">
            <a:off x="1847157" y="2916418"/>
            <a:ext cx="398030" cy="39116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55EE4FB-0C3C-B280-4639-2C9EA6216C0B}"/>
                  </a:ext>
                </a:extLst>
              </p:cNvPr>
              <p:cNvSpPr txBox="1"/>
              <p:nvPr/>
            </p:nvSpPr>
            <p:spPr>
              <a:xfrm>
                <a:off x="894414" y="3429000"/>
                <a:ext cx="2303516" cy="900888"/>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𝒍𝒎</m:t>
                          </m:r>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𝑪𝑭</m:t>
                          </m:r>
                        </m:sub>
                      </m:sSub>
                      <m:r>
                        <a:rPr lang="tr-TR" sz="2000" b="1" i="1" smtClean="0">
                          <a:solidFill>
                            <a:schemeClr val="tx1"/>
                          </a:solidFill>
                          <a:latin typeface="Cambria Math" panose="02040503050406030204" pitchFamily="18" charset="0"/>
                        </a:rPr>
                        <m:t>=</m:t>
                      </m:r>
                      <m:f>
                        <m:fPr>
                          <m:ctrlPr>
                            <a:rPr lang="tr-TR" sz="2000" b="1" i="1">
                              <a:solidFill>
                                <a:schemeClr val="tx1"/>
                              </a:solidFill>
                              <a:latin typeface="Cambria Math" panose="02040503050406030204" pitchFamily="18" charset="0"/>
                              <a:ea typeface="Cambria Math" panose="02040503050406030204" pitchFamily="18" charset="0"/>
                            </a:rPr>
                          </m:ctrlPr>
                        </m:fPr>
                        <m:num>
                          <m:d>
                            <m:dPr>
                              <m:ctrlPr>
                                <a:rPr lang="tr-TR" sz="2000" b="1" i="1">
                                  <a:solidFill>
                                    <a:schemeClr val="tx1"/>
                                  </a:solidFill>
                                  <a:latin typeface="Cambria Math" panose="02040503050406030204" pitchFamily="18" charset="0"/>
                                  <a:ea typeface="Cambria Math" panose="02040503050406030204" pitchFamily="18" charset="0"/>
                                </a:rPr>
                              </m:ctrlPr>
                            </m:dPr>
                            <m:e>
                              <m:r>
                                <a:rPr lang="tr-TR" sz="2000" b="1" i="1" smtClean="0">
                                  <a:solidFill>
                                    <a:schemeClr val="tx1"/>
                                  </a:solidFill>
                                  <a:latin typeface="Cambria Math" panose="02040503050406030204" pitchFamily="18" charset="0"/>
                                </a:rPr>
                                <m:t>𝟑𝟓</m:t>
                              </m:r>
                              <m:r>
                                <a:rPr lang="tr-TR" sz="2000" b="1" i="1">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rPr>
                                <m:t>𝟏𝟓</m:t>
                              </m:r>
                            </m:e>
                          </m:d>
                        </m:num>
                        <m:den>
                          <m:r>
                            <a:rPr lang="tr-TR" sz="2000" b="1" i="1">
                              <a:solidFill>
                                <a:schemeClr val="tx1"/>
                              </a:solidFill>
                              <a:latin typeface="Cambria Math" panose="02040503050406030204" pitchFamily="18" charset="0"/>
                            </a:rPr>
                            <m:t>𝒍𝒏</m:t>
                          </m:r>
                          <m:d>
                            <m:dPr>
                              <m:ctrlPr>
                                <a:rPr lang="tr-TR" sz="2000" b="1" i="1">
                                  <a:solidFill>
                                    <a:schemeClr val="tx1"/>
                                  </a:solidFill>
                                  <a:latin typeface="Cambria Math" panose="02040503050406030204" pitchFamily="18" charset="0"/>
                                </a:rPr>
                              </m:ctrlPr>
                            </m:dPr>
                            <m:e>
                              <m:f>
                                <m:fPr>
                                  <m:ctrlPr>
                                    <a:rPr lang="tr-TR" sz="2000" b="1" i="1">
                                      <a:solidFill>
                                        <a:schemeClr val="tx1"/>
                                      </a:solidFill>
                                      <a:latin typeface="Cambria Math" panose="02040503050406030204" pitchFamily="18" charset="0"/>
                                    </a:rPr>
                                  </m:ctrlPr>
                                </m:fPr>
                                <m:num>
                                  <m:r>
                                    <a:rPr lang="tr-TR" sz="2000" b="1" i="1" smtClean="0">
                                      <a:latin typeface="Cambria Math" panose="02040503050406030204" pitchFamily="18" charset="0"/>
                                    </a:rPr>
                                    <m:t>𝟑𝟓</m:t>
                                  </m:r>
                                </m:num>
                                <m:den>
                                  <m:r>
                                    <a:rPr lang="tr-TR" sz="2000" b="1" i="1" smtClean="0">
                                      <a:latin typeface="Cambria Math" panose="02040503050406030204" pitchFamily="18" charset="0"/>
                                    </a:rPr>
                                    <m:t>𝟏𝟓</m:t>
                                  </m:r>
                                </m:den>
                              </m:f>
                            </m:e>
                          </m:d>
                        </m:den>
                      </m:f>
                    </m:oMath>
                  </m:oMathPara>
                </a14:m>
                <a:endParaRPr lang="tr-TR" sz="2000" b="1" dirty="0">
                  <a:solidFill>
                    <a:schemeClr val="tx1"/>
                  </a:solidFill>
                </a:endParaRPr>
              </a:p>
            </p:txBody>
          </p:sp>
        </mc:Choice>
        <mc:Fallback xmlns="">
          <p:sp>
            <p:nvSpPr>
              <p:cNvPr id="6" name="TextBox 5">
                <a:extLst>
                  <a:ext uri="{FF2B5EF4-FFF2-40B4-BE49-F238E27FC236}">
                    <a16:creationId xmlns:a16="http://schemas.microsoft.com/office/drawing/2014/main" id="{855EE4FB-0C3C-B280-4639-2C9EA6216C0B}"/>
                  </a:ext>
                </a:extLst>
              </p:cNvPr>
              <p:cNvSpPr txBox="1">
                <a:spLocks noRot="1" noChangeAspect="1" noMove="1" noResize="1" noEditPoints="1" noAdjustHandles="1" noChangeArrowheads="1" noChangeShapeType="1" noTextEdit="1"/>
              </p:cNvSpPr>
              <p:nvPr/>
            </p:nvSpPr>
            <p:spPr>
              <a:xfrm>
                <a:off x="894414" y="3429000"/>
                <a:ext cx="2303516" cy="900888"/>
              </a:xfrm>
              <a:prstGeom prst="rect">
                <a:avLst/>
              </a:prstGeom>
              <a:blipFill>
                <a:blip r:embed="rId4"/>
                <a:stretch>
                  <a:fillRect/>
                </a:stretch>
              </a:blipFill>
              <a:ln>
                <a:solidFill>
                  <a:schemeClr val="tx1"/>
                </a:solidFill>
              </a:ln>
            </p:spPr>
            <p:txBody>
              <a:bodyPr/>
              <a:lstStyle/>
              <a:p>
                <a:r>
                  <a:rPr lang="tr-TR">
                    <a:noFill/>
                  </a:rPr>
                  <a:t> </a:t>
                </a:r>
              </a:p>
            </p:txBody>
          </p:sp>
        </mc:Fallback>
      </mc:AlternateContent>
      <p:sp>
        <p:nvSpPr>
          <p:cNvPr id="8" name="Arrow: Right 7">
            <a:extLst>
              <a:ext uri="{FF2B5EF4-FFF2-40B4-BE49-F238E27FC236}">
                <a16:creationId xmlns:a16="http://schemas.microsoft.com/office/drawing/2014/main" id="{C59BCF12-852D-0026-798C-98D85C28F29C}"/>
              </a:ext>
            </a:extLst>
          </p:cNvPr>
          <p:cNvSpPr/>
          <p:nvPr/>
        </p:nvSpPr>
        <p:spPr>
          <a:xfrm>
            <a:off x="3462101" y="3723943"/>
            <a:ext cx="400506" cy="3211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7B2C295-26C8-3C11-E73D-2BF0322FCFFB}"/>
                  </a:ext>
                </a:extLst>
              </p:cNvPr>
              <p:cNvSpPr txBox="1"/>
              <p:nvPr/>
            </p:nvSpPr>
            <p:spPr>
              <a:xfrm>
                <a:off x="4126778" y="3723943"/>
                <a:ext cx="2069926" cy="385555"/>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m:t>
                          </m:r>
                          <m:r>
                            <a:rPr lang="tr-TR" sz="2400" b="1" i="1">
                              <a:solidFill>
                                <a:schemeClr val="tx1"/>
                              </a:solidFill>
                              <a:latin typeface="Cambria Math" panose="02040503050406030204" pitchFamily="18" charset="0"/>
                              <a:ea typeface="Cambria Math" panose="02040503050406030204" pitchFamily="18" charset="0"/>
                            </a:rPr>
                            <m:t>𝑻</m:t>
                          </m:r>
                        </m:e>
                        <m:sub>
                          <m:r>
                            <a:rPr lang="tr-TR" sz="2400" b="1" i="1">
                              <a:solidFill>
                                <a:schemeClr val="tx1"/>
                              </a:solidFill>
                              <a:latin typeface="Cambria Math" panose="02040503050406030204" pitchFamily="18" charset="0"/>
                              <a:ea typeface="Cambria Math" panose="02040503050406030204" pitchFamily="18" charset="0"/>
                            </a:rPr>
                            <m:t>𝒍𝒎</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𝑪𝑭</m:t>
                          </m:r>
                        </m:sub>
                      </m:sSub>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𝟐𝟑</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𝟔</m:t>
                      </m:r>
                    </m:oMath>
                  </m:oMathPara>
                </a14:m>
                <a:endParaRPr lang="tr-TR" sz="2400" b="1" dirty="0">
                  <a:solidFill>
                    <a:schemeClr val="tx1"/>
                  </a:solidFill>
                </a:endParaRPr>
              </a:p>
            </p:txBody>
          </p:sp>
        </mc:Choice>
        <mc:Fallback xmlns="">
          <p:sp>
            <p:nvSpPr>
              <p:cNvPr id="9" name="TextBox 8">
                <a:extLst>
                  <a:ext uri="{FF2B5EF4-FFF2-40B4-BE49-F238E27FC236}">
                    <a16:creationId xmlns:a16="http://schemas.microsoft.com/office/drawing/2014/main" id="{17B2C295-26C8-3C11-E73D-2BF0322FCFFB}"/>
                  </a:ext>
                </a:extLst>
              </p:cNvPr>
              <p:cNvSpPr txBox="1">
                <a:spLocks noRot="1" noChangeAspect="1" noMove="1" noResize="1" noEditPoints="1" noAdjustHandles="1" noChangeArrowheads="1" noChangeShapeType="1" noTextEdit="1"/>
              </p:cNvSpPr>
              <p:nvPr/>
            </p:nvSpPr>
            <p:spPr>
              <a:xfrm>
                <a:off x="4126778" y="3723943"/>
                <a:ext cx="2069926" cy="385555"/>
              </a:xfrm>
              <a:prstGeom prst="rect">
                <a:avLst/>
              </a:prstGeom>
              <a:blipFill>
                <a:blip r:embed="rId5"/>
                <a:stretch>
                  <a:fillRect l="-2632" r="-2339"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4948206-91F3-1E15-DA4D-A05EB885973A}"/>
                  </a:ext>
                </a:extLst>
              </p:cNvPr>
              <p:cNvSpPr txBox="1"/>
              <p:nvPr/>
            </p:nvSpPr>
            <p:spPr>
              <a:xfrm>
                <a:off x="63203" y="982844"/>
                <a:ext cx="11877367" cy="477888"/>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t>To find the log mean temperature difference for counter-flow (</a:t>
                </a:r>
                <a14:m>
                  <m:oMath xmlns:m="http://schemas.openxmlformats.org/officeDocument/2006/math">
                    <m:sSub>
                      <m:sSubPr>
                        <m:ctrlPr>
                          <a:rPr lang="tr-TR" sz="2400" b="1" i="1" smtClean="0">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m:t>
                        </m:r>
                        <m:r>
                          <a:rPr lang="tr-TR" sz="2400" b="1" i="1">
                            <a:solidFill>
                              <a:schemeClr val="tx1"/>
                            </a:solidFill>
                            <a:latin typeface="Cambria Math" panose="02040503050406030204" pitchFamily="18" charset="0"/>
                            <a:ea typeface="Cambria Math" panose="02040503050406030204" pitchFamily="18" charset="0"/>
                          </a:rPr>
                          <m:t>𝑻</m:t>
                        </m:r>
                      </m:e>
                      <m:sub>
                        <m:r>
                          <a:rPr lang="tr-TR" sz="2400" b="1" i="1">
                            <a:solidFill>
                              <a:schemeClr val="tx1"/>
                            </a:solidFill>
                            <a:latin typeface="Cambria Math" panose="02040503050406030204" pitchFamily="18" charset="0"/>
                            <a:ea typeface="Cambria Math" panose="02040503050406030204" pitchFamily="18" charset="0"/>
                          </a:rPr>
                          <m:t>𝒍𝒎</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𝑪𝑭</m:t>
                        </m:r>
                      </m:sub>
                    </m:sSub>
                  </m:oMath>
                </a14:m>
                <a:r>
                  <a:rPr lang="tr-TR" sz="2400" b="1" dirty="0"/>
                  <a:t>):</a:t>
                </a:r>
              </a:p>
            </p:txBody>
          </p:sp>
        </mc:Choice>
        <mc:Fallback xmlns="">
          <p:sp>
            <p:nvSpPr>
              <p:cNvPr id="10" name="TextBox 9">
                <a:extLst>
                  <a:ext uri="{FF2B5EF4-FFF2-40B4-BE49-F238E27FC236}">
                    <a16:creationId xmlns:a16="http://schemas.microsoft.com/office/drawing/2014/main" id="{D4948206-91F3-1E15-DA4D-A05EB885973A}"/>
                  </a:ext>
                </a:extLst>
              </p:cNvPr>
              <p:cNvSpPr txBox="1">
                <a:spLocks noRot="1" noChangeAspect="1" noMove="1" noResize="1" noEditPoints="1" noAdjustHandles="1" noChangeArrowheads="1" noChangeShapeType="1" noTextEdit="1"/>
              </p:cNvSpPr>
              <p:nvPr/>
            </p:nvSpPr>
            <p:spPr>
              <a:xfrm>
                <a:off x="63203" y="982844"/>
                <a:ext cx="11877367" cy="477888"/>
              </a:xfrm>
              <a:prstGeom prst="rect">
                <a:avLst/>
              </a:prstGeom>
              <a:blipFill>
                <a:blip r:embed="rId6"/>
                <a:stretch>
                  <a:fillRect l="-667" t="-10127" b="-2405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AE4984B-0875-D328-7950-3AEE19244B49}"/>
                  </a:ext>
                </a:extLst>
              </p:cNvPr>
              <p:cNvSpPr txBox="1"/>
              <p:nvPr/>
            </p:nvSpPr>
            <p:spPr>
              <a:xfrm>
                <a:off x="4568264" y="1693892"/>
                <a:ext cx="2156424" cy="347403"/>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smtClean="0">
                              <a:solidFill>
                                <a:schemeClr val="tx1"/>
                              </a:solidFill>
                              <a:latin typeface="Cambria Math" panose="02040503050406030204" pitchFamily="18" charset="0"/>
                              <a:ea typeface="Cambria Math" panose="02040503050406030204" pitchFamily="18" charset="0"/>
                            </a:rPr>
                            <m:t>𝟏</m:t>
                          </m:r>
                        </m:sub>
                      </m:sSub>
                      <m:r>
                        <a:rPr lang="tr-TR" sz="2000" b="1" i="1" smtClean="0">
                          <a:solidFill>
                            <a:schemeClr val="tx1"/>
                          </a:solidFill>
                          <a:latin typeface="Cambria Math" panose="02040503050406030204" pitchFamily="18" charset="0"/>
                        </a:rPr>
                        <m:t>=</m:t>
                      </m:r>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𝟏</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𝟐</m:t>
                              </m:r>
                            </m:sub>
                          </m:sSub>
                        </m:e>
                      </m:d>
                    </m:oMath>
                  </m:oMathPara>
                </a14:m>
                <a:endParaRPr lang="tr-TR" sz="2000" b="1" dirty="0">
                  <a:solidFill>
                    <a:schemeClr val="tx1"/>
                  </a:solidFill>
                </a:endParaRPr>
              </a:p>
            </p:txBody>
          </p:sp>
        </mc:Choice>
        <mc:Fallback xmlns="">
          <p:sp>
            <p:nvSpPr>
              <p:cNvPr id="13" name="TextBox 12">
                <a:extLst>
                  <a:ext uri="{FF2B5EF4-FFF2-40B4-BE49-F238E27FC236}">
                    <a16:creationId xmlns:a16="http://schemas.microsoft.com/office/drawing/2014/main" id="{2AE4984B-0875-D328-7950-3AEE19244B49}"/>
                  </a:ext>
                </a:extLst>
              </p:cNvPr>
              <p:cNvSpPr txBox="1">
                <a:spLocks noRot="1" noChangeAspect="1" noMove="1" noResize="1" noEditPoints="1" noAdjustHandles="1" noChangeArrowheads="1" noChangeShapeType="1" noTextEdit="1"/>
              </p:cNvSpPr>
              <p:nvPr/>
            </p:nvSpPr>
            <p:spPr>
              <a:xfrm>
                <a:off x="4568264" y="1693892"/>
                <a:ext cx="2156424" cy="347403"/>
              </a:xfrm>
              <a:prstGeom prst="rect">
                <a:avLst/>
              </a:prstGeom>
              <a:blipFill>
                <a:blip r:embed="rId7"/>
                <a:stretch>
                  <a:fillRect l="-1685" b="-1016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F974C98-B086-EAA2-F75D-E4F6E296641C}"/>
                  </a:ext>
                </a:extLst>
              </p:cNvPr>
              <p:cNvSpPr txBox="1"/>
              <p:nvPr/>
            </p:nvSpPr>
            <p:spPr>
              <a:xfrm>
                <a:off x="4568264" y="2287080"/>
                <a:ext cx="2156424" cy="347403"/>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smtClean="0">
                              <a:solidFill>
                                <a:schemeClr val="tx1"/>
                              </a:solidFill>
                              <a:latin typeface="Cambria Math" panose="02040503050406030204" pitchFamily="18" charset="0"/>
                              <a:ea typeface="Cambria Math" panose="02040503050406030204" pitchFamily="18" charset="0"/>
                            </a:rPr>
                            <m:t>𝟐</m:t>
                          </m:r>
                        </m:sub>
                      </m:sSub>
                      <m:r>
                        <a:rPr lang="tr-TR" sz="2000" b="1" i="1" smtClean="0">
                          <a:solidFill>
                            <a:schemeClr val="tx1"/>
                          </a:solidFill>
                          <a:latin typeface="Cambria Math" panose="02040503050406030204" pitchFamily="18" charset="0"/>
                        </a:rPr>
                        <m:t>=</m:t>
                      </m:r>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smtClean="0">
                                  <a:latin typeface="Cambria Math" panose="02040503050406030204" pitchFamily="18" charset="0"/>
                                </a:rPr>
                                <m:t>𝟐</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smtClean="0">
                                  <a:latin typeface="Cambria Math" panose="02040503050406030204" pitchFamily="18" charset="0"/>
                                </a:rPr>
                                <m:t>𝟏</m:t>
                              </m:r>
                            </m:sub>
                          </m:sSub>
                        </m:e>
                      </m:d>
                    </m:oMath>
                  </m:oMathPara>
                </a14:m>
                <a:endParaRPr lang="tr-TR" sz="2000" b="1" dirty="0">
                  <a:solidFill>
                    <a:schemeClr val="tx1"/>
                  </a:solidFill>
                </a:endParaRPr>
              </a:p>
            </p:txBody>
          </p:sp>
        </mc:Choice>
        <mc:Fallback xmlns="">
          <p:sp>
            <p:nvSpPr>
              <p:cNvPr id="15" name="TextBox 14">
                <a:extLst>
                  <a:ext uri="{FF2B5EF4-FFF2-40B4-BE49-F238E27FC236}">
                    <a16:creationId xmlns:a16="http://schemas.microsoft.com/office/drawing/2014/main" id="{AF974C98-B086-EAA2-F75D-E4F6E296641C}"/>
                  </a:ext>
                </a:extLst>
              </p:cNvPr>
              <p:cNvSpPr txBox="1">
                <a:spLocks noRot="1" noChangeAspect="1" noMove="1" noResize="1" noEditPoints="1" noAdjustHandles="1" noChangeArrowheads="1" noChangeShapeType="1" noTextEdit="1"/>
              </p:cNvSpPr>
              <p:nvPr/>
            </p:nvSpPr>
            <p:spPr>
              <a:xfrm>
                <a:off x="4568264" y="2287080"/>
                <a:ext cx="2156424" cy="347403"/>
              </a:xfrm>
              <a:prstGeom prst="rect">
                <a:avLst/>
              </a:prstGeom>
              <a:blipFill>
                <a:blip r:embed="rId8"/>
                <a:stretch>
                  <a:fillRect l="-1685" b="-10169"/>
                </a:stretch>
              </a:blipFill>
              <a:ln>
                <a:solidFill>
                  <a:schemeClr val="tx1"/>
                </a:solidFill>
              </a:ln>
            </p:spPr>
            <p:txBody>
              <a:bodyPr/>
              <a:lstStyle/>
              <a:p>
                <a:r>
                  <a:rPr lang="tr-TR">
                    <a:noFill/>
                  </a:rPr>
                  <a:t> </a:t>
                </a:r>
              </a:p>
            </p:txBody>
          </p:sp>
        </mc:Fallback>
      </mc:AlternateContent>
      <p:sp>
        <p:nvSpPr>
          <p:cNvPr id="16" name="Arrow: Right 15">
            <a:extLst>
              <a:ext uri="{FF2B5EF4-FFF2-40B4-BE49-F238E27FC236}">
                <a16:creationId xmlns:a16="http://schemas.microsoft.com/office/drawing/2014/main" id="{B91BDCF7-D6F8-35C1-1C81-9FDD076CD1D8}"/>
              </a:ext>
            </a:extLst>
          </p:cNvPr>
          <p:cNvSpPr/>
          <p:nvPr/>
        </p:nvSpPr>
        <p:spPr>
          <a:xfrm>
            <a:off x="6953941" y="1757291"/>
            <a:ext cx="400506" cy="2332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Arrow: Right 16">
            <a:extLst>
              <a:ext uri="{FF2B5EF4-FFF2-40B4-BE49-F238E27FC236}">
                <a16:creationId xmlns:a16="http://schemas.microsoft.com/office/drawing/2014/main" id="{ED0B6076-A1D6-3BC8-3AEC-483EEDEFE671}"/>
              </a:ext>
            </a:extLst>
          </p:cNvPr>
          <p:cNvSpPr/>
          <p:nvPr/>
        </p:nvSpPr>
        <p:spPr>
          <a:xfrm>
            <a:off x="6953941" y="2363220"/>
            <a:ext cx="400506" cy="2332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98EC780-8887-3F6E-9CED-F9010EDBB65D}"/>
                  </a:ext>
                </a:extLst>
              </p:cNvPr>
              <p:cNvSpPr txBox="1"/>
              <p:nvPr/>
            </p:nvSpPr>
            <p:spPr>
              <a:xfrm>
                <a:off x="7562141" y="1693892"/>
                <a:ext cx="1897955" cy="30777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smtClean="0">
                              <a:solidFill>
                                <a:schemeClr val="tx1"/>
                              </a:solidFill>
                              <a:latin typeface="Cambria Math" panose="02040503050406030204" pitchFamily="18" charset="0"/>
                              <a:ea typeface="Cambria Math" panose="02040503050406030204" pitchFamily="18" charset="0"/>
                            </a:rPr>
                            <m:t>𝟏</m:t>
                          </m:r>
                        </m:sub>
                      </m:sSub>
                      <m:r>
                        <a:rPr lang="tr-TR" sz="2000" b="1" i="1" smtClean="0">
                          <a:solidFill>
                            <a:schemeClr val="tx1"/>
                          </a:solidFill>
                          <a:latin typeface="Cambria Math" panose="02040503050406030204" pitchFamily="18" charset="0"/>
                        </a:rPr>
                        <m:t>=</m:t>
                      </m:r>
                      <m:d>
                        <m:dPr>
                          <m:ctrlPr>
                            <a:rPr lang="tr-TR" sz="2000" b="1" i="1">
                              <a:latin typeface="Cambria Math" panose="02040503050406030204" pitchFamily="18" charset="0"/>
                            </a:rPr>
                          </m:ctrlPr>
                        </m:dPr>
                        <m:e>
                          <m:r>
                            <a:rPr lang="tr-TR" sz="2000" b="1" i="1" smtClean="0">
                              <a:latin typeface="Cambria Math" panose="02040503050406030204" pitchFamily="18" charset="0"/>
                            </a:rPr>
                            <m:t>𝟖𝟓</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rPr>
                            <m:t>𝟓𝟎</m:t>
                          </m:r>
                        </m:e>
                      </m:d>
                    </m:oMath>
                  </m:oMathPara>
                </a14:m>
                <a:endParaRPr lang="tr-TR" sz="2000" b="1" dirty="0">
                  <a:solidFill>
                    <a:schemeClr val="tx1"/>
                  </a:solidFill>
                </a:endParaRPr>
              </a:p>
            </p:txBody>
          </p:sp>
        </mc:Choice>
        <mc:Fallback xmlns="">
          <p:sp>
            <p:nvSpPr>
              <p:cNvPr id="18" name="TextBox 17">
                <a:extLst>
                  <a:ext uri="{FF2B5EF4-FFF2-40B4-BE49-F238E27FC236}">
                    <a16:creationId xmlns:a16="http://schemas.microsoft.com/office/drawing/2014/main" id="{D98EC780-8887-3F6E-9CED-F9010EDBB65D}"/>
                  </a:ext>
                </a:extLst>
              </p:cNvPr>
              <p:cNvSpPr txBox="1">
                <a:spLocks noRot="1" noChangeAspect="1" noMove="1" noResize="1" noEditPoints="1" noAdjustHandles="1" noChangeArrowheads="1" noChangeShapeType="1" noTextEdit="1"/>
              </p:cNvSpPr>
              <p:nvPr/>
            </p:nvSpPr>
            <p:spPr>
              <a:xfrm>
                <a:off x="7562141" y="1693892"/>
                <a:ext cx="1897955" cy="307777"/>
              </a:xfrm>
              <a:prstGeom prst="rect">
                <a:avLst/>
              </a:prstGeom>
              <a:blipFill>
                <a:blip r:embed="rId9"/>
                <a:stretch>
                  <a:fillRect l="-2236" b="-17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68914CD-1856-880E-475A-88F9887AB73F}"/>
                  </a:ext>
                </a:extLst>
              </p:cNvPr>
              <p:cNvSpPr txBox="1"/>
              <p:nvPr/>
            </p:nvSpPr>
            <p:spPr>
              <a:xfrm>
                <a:off x="7562141" y="2287080"/>
                <a:ext cx="1897955" cy="30777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smtClean="0">
                              <a:solidFill>
                                <a:schemeClr val="tx1"/>
                              </a:solidFill>
                              <a:latin typeface="Cambria Math" panose="02040503050406030204" pitchFamily="18" charset="0"/>
                              <a:ea typeface="Cambria Math" panose="02040503050406030204" pitchFamily="18" charset="0"/>
                            </a:rPr>
                            <m:t>𝟐</m:t>
                          </m:r>
                        </m:sub>
                      </m:sSub>
                      <m:r>
                        <a:rPr lang="tr-TR" sz="2000" b="1" i="1" smtClean="0">
                          <a:solidFill>
                            <a:schemeClr val="tx1"/>
                          </a:solidFill>
                          <a:latin typeface="Cambria Math" panose="02040503050406030204" pitchFamily="18" charset="0"/>
                        </a:rPr>
                        <m:t>=</m:t>
                      </m:r>
                      <m:d>
                        <m:dPr>
                          <m:ctrlPr>
                            <a:rPr lang="tr-TR" sz="2000" b="1" i="1">
                              <a:latin typeface="Cambria Math" panose="02040503050406030204" pitchFamily="18" charset="0"/>
                            </a:rPr>
                          </m:ctrlPr>
                        </m:dPr>
                        <m:e>
                          <m:r>
                            <a:rPr lang="tr-TR" sz="2000" b="1" i="1" smtClean="0">
                              <a:latin typeface="Cambria Math" panose="02040503050406030204" pitchFamily="18" charset="0"/>
                            </a:rPr>
                            <m:t>𝟑𝟎</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rPr>
                            <m:t>𝟏𝟓</m:t>
                          </m:r>
                        </m:e>
                      </m:d>
                    </m:oMath>
                  </m:oMathPara>
                </a14:m>
                <a:endParaRPr lang="tr-TR" sz="2000" b="1" dirty="0">
                  <a:solidFill>
                    <a:schemeClr val="tx1"/>
                  </a:solidFill>
                </a:endParaRPr>
              </a:p>
            </p:txBody>
          </p:sp>
        </mc:Choice>
        <mc:Fallback xmlns="">
          <p:sp>
            <p:nvSpPr>
              <p:cNvPr id="19" name="TextBox 18">
                <a:extLst>
                  <a:ext uri="{FF2B5EF4-FFF2-40B4-BE49-F238E27FC236}">
                    <a16:creationId xmlns:a16="http://schemas.microsoft.com/office/drawing/2014/main" id="{C68914CD-1856-880E-475A-88F9887AB73F}"/>
                  </a:ext>
                </a:extLst>
              </p:cNvPr>
              <p:cNvSpPr txBox="1">
                <a:spLocks noRot="1" noChangeAspect="1" noMove="1" noResize="1" noEditPoints="1" noAdjustHandles="1" noChangeArrowheads="1" noChangeShapeType="1" noTextEdit="1"/>
              </p:cNvSpPr>
              <p:nvPr/>
            </p:nvSpPr>
            <p:spPr>
              <a:xfrm>
                <a:off x="7562141" y="2287080"/>
                <a:ext cx="1897955" cy="307777"/>
              </a:xfrm>
              <a:prstGeom prst="rect">
                <a:avLst/>
              </a:prstGeom>
              <a:blipFill>
                <a:blip r:embed="rId10"/>
                <a:stretch>
                  <a:fillRect l="-2236" b="-15094"/>
                </a:stretch>
              </a:blipFill>
              <a:ln>
                <a:solidFill>
                  <a:schemeClr val="tx1"/>
                </a:solidFill>
              </a:ln>
            </p:spPr>
            <p:txBody>
              <a:bodyPr/>
              <a:lstStyle/>
              <a:p>
                <a:r>
                  <a:rPr lang="tr-TR">
                    <a:noFill/>
                  </a:rPr>
                  <a:t> </a:t>
                </a:r>
              </a:p>
            </p:txBody>
          </p:sp>
        </mc:Fallback>
      </mc:AlternateContent>
      <p:sp>
        <p:nvSpPr>
          <p:cNvPr id="20" name="Arrow: Right 19">
            <a:extLst>
              <a:ext uri="{FF2B5EF4-FFF2-40B4-BE49-F238E27FC236}">
                <a16:creationId xmlns:a16="http://schemas.microsoft.com/office/drawing/2014/main" id="{CFE62587-2CF1-257D-F59D-3BE612A99686}"/>
              </a:ext>
            </a:extLst>
          </p:cNvPr>
          <p:cNvSpPr/>
          <p:nvPr/>
        </p:nvSpPr>
        <p:spPr>
          <a:xfrm>
            <a:off x="9667790" y="1757291"/>
            <a:ext cx="400506" cy="2332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Arrow: Right 20">
            <a:extLst>
              <a:ext uri="{FF2B5EF4-FFF2-40B4-BE49-F238E27FC236}">
                <a16:creationId xmlns:a16="http://schemas.microsoft.com/office/drawing/2014/main" id="{7DFD7495-90DB-F515-930E-EFE59DC15DED}"/>
              </a:ext>
            </a:extLst>
          </p:cNvPr>
          <p:cNvSpPr/>
          <p:nvPr/>
        </p:nvSpPr>
        <p:spPr>
          <a:xfrm>
            <a:off x="9667790" y="2363220"/>
            <a:ext cx="400506" cy="2332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D1FCDB2-1957-6567-77F6-2CF8958D79F6}"/>
                  </a:ext>
                </a:extLst>
              </p:cNvPr>
              <p:cNvSpPr txBox="1"/>
              <p:nvPr/>
            </p:nvSpPr>
            <p:spPr>
              <a:xfrm>
                <a:off x="10275990" y="1688406"/>
                <a:ext cx="1070934" cy="30777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smtClean="0">
                              <a:solidFill>
                                <a:schemeClr val="tx1"/>
                              </a:solidFill>
                              <a:latin typeface="Cambria Math" panose="02040503050406030204" pitchFamily="18" charset="0"/>
                              <a:ea typeface="Cambria Math" panose="02040503050406030204" pitchFamily="18" charset="0"/>
                            </a:rPr>
                            <m:t>𝟏</m:t>
                          </m:r>
                        </m:sub>
                      </m:sSub>
                      <m:r>
                        <a:rPr lang="tr-TR" sz="2000" b="1" i="1" smtClean="0">
                          <a:solidFill>
                            <a:schemeClr val="tx1"/>
                          </a:solidFill>
                          <a:latin typeface="Cambria Math" panose="02040503050406030204" pitchFamily="18" charset="0"/>
                        </a:rPr>
                        <m:t>=</m:t>
                      </m:r>
                      <m:r>
                        <a:rPr lang="tr-TR" sz="2000" b="1" i="1" smtClean="0">
                          <a:latin typeface="Cambria Math" panose="02040503050406030204" pitchFamily="18" charset="0"/>
                        </a:rPr>
                        <m:t>𝟑𝟓</m:t>
                      </m:r>
                    </m:oMath>
                  </m:oMathPara>
                </a14:m>
                <a:endParaRPr lang="tr-TR" sz="2000" b="1" dirty="0">
                  <a:solidFill>
                    <a:schemeClr val="tx1"/>
                  </a:solidFill>
                </a:endParaRPr>
              </a:p>
            </p:txBody>
          </p:sp>
        </mc:Choice>
        <mc:Fallback xmlns="">
          <p:sp>
            <p:nvSpPr>
              <p:cNvPr id="22" name="TextBox 21">
                <a:extLst>
                  <a:ext uri="{FF2B5EF4-FFF2-40B4-BE49-F238E27FC236}">
                    <a16:creationId xmlns:a16="http://schemas.microsoft.com/office/drawing/2014/main" id="{FD1FCDB2-1957-6567-77F6-2CF8958D79F6}"/>
                  </a:ext>
                </a:extLst>
              </p:cNvPr>
              <p:cNvSpPr txBox="1">
                <a:spLocks noRot="1" noChangeAspect="1" noMove="1" noResize="1" noEditPoints="1" noAdjustHandles="1" noChangeArrowheads="1" noChangeShapeType="1" noTextEdit="1"/>
              </p:cNvSpPr>
              <p:nvPr/>
            </p:nvSpPr>
            <p:spPr>
              <a:xfrm>
                <a:off x="10275990" y="1688406"/>
                <a:ext cx="1070934" cy="307777"/>
              </a:xfrm>
              <a:prstGeom prst="rect">
                <a:avLst/>
              </a:prstGeom>
              <a:blipFill>
                <a:blip r:embed="rId11"/>
                <a:stretch>
                  <a:fillRect l="-4520" r="-5085" b="-17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08B69BE-C158-92EB-3E56-46627B192CDD}"/>
                  </a:ext>
                </a:extLst>
              </p:cNvPr>
              <p:cNvSpPr txBox="1"/>
              <p:nvPr/>
            </p:nvSpPr>
            <p:spPr>
              <a:xfrm>
                <a:off x="10275990" y="2281594"/>
                <a:ext cx="1070934" cy="30777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smtClean="0">
                              <a:solidFill>
                                <a:schemeClr val="tx1"/>
                              </a:solidFill>
                              <a:latin typeface="Cambria Math" panose="02040503050406030204" pitchFamily="18" charset="0"/>
                              <a:ea typeface="Cambria Math" panose="02040503050406030204" pitchFamily="18" charset="0"/>
                            </a:rPr>
                            <m:t>𝟐</m:t>
                          </m:r>
                        </m:sub>
                      </m:sSub>
                      <m:r>
                        <a:rPr lang="tr-TR" sz="2000" b="1" i="1" smtClean="0">
                          <a:solidFill>
                            <a:schemeClr val="tx1"/>
                          </a:solidFill>
                          <a:latin typeface="Cambria Math" panose="02040503050406030204" pitchFamily="18" charset="0"/>
                        </a:rPr>
                        <m:t>=</m:t>
                      </m:r>
                      <m:r>
                        <a:rPr lang="tr-TR" sz="2000" b="1" i="1" smtClean="0">
                          <a:latin typeface="Cambria Math" panose="02040503050406030204" pitchFamily="18" charset="0"/>
                        </a:rPr>
                        <m:t>𝟏𝟓</m:t>
                      </m:r>
                    </m:oMath>
                  </m:oMathPara>
                </a14:m>
                <a:endParaRPr lang="tr-TR" sz="2000" b="1" dirty="0">
                  <a:solidFill>
                    <a:schemeClr val="tx1"/>
                  </a:solidFill>
                </a:endParaRPr>
              </a:p>
            </p:txBody>
          </p:sp>
        </mc:Choice>
        <mc:Fallback xmlns="">
          <p:sp>
            <p:nvSpPr>
              <p:cNvPr id="23" name="TextBox 22">
                <a:extLst>
                  <a:ext uri="{FF2B5EF4-FFF2-40B4-BE49-F238E27FC236}">
                    <a16:creationId xmlns:a16="http://schemas.microsoft.com/office/drawing/2014/main" id="{E08B69BE-C158-92EB-3E56-46627B192CDD}"/>
                  </a:ext>
                </a:extLst>
              </p:cNvPr>
              <p:cNvSpPr txBox="1">
                <a:spLocks noRot="1" noChangeAspect="1" noMove="1" noResize="1" noEditPoints="1" noAdjustHandles="1" noChangeArrowheads="1" noChangeShapeType="1" noTextEdit="1"/>
              </p:cNvSpPr>
              <p:nvPr/>
            </p:nvSpPr>
            <p:spPr>
              <a:xfrm>
                <a:off x="10275990" y="2281594"/>
                <a:ext cx="1070934" cy="307777"/>
              </a:xfrm>
              <a:prstGeom prst="rect">
                <a:avLst/>
              </a:prstGeom>
              <a:blipFill>
                <a:blip r:embed="rId12"/>
                <a:stretch>
                  <a:fillRect l="-4520" r="-5085" b="-15094"/>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2A378BD-64FC-0BE9-D616-39188EA4BE87}"/>
                  </a:ext>
                </a:extLst>
              </p:cNvPr>
              <p:cNvSpPr txBox="1"/>
              <p:nvPr/>
            </p:nvSpPr>
            <p:spPr>
              <a:xfrm>
                <a:off x="318278" y="5417530"/>
                <a:ext cx="3064622" cy="915251"/>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𝑨</m:t>
                      </m:r>
                      <m:r>
                        <a:rPr lang="tr-TR" sz="2800" b="1" i="1" smtClean="0">
                          <a:solidFill>
                            <a:schemeClr val="tx1"/>
                          </a:solidFill>
                          <a:latin typeface="Cambria Math" panose="02040503050406030204" pitchFamily="18" charset="0"/>
                        </a:rPr>
                        <m:t> =</m:t>
                      </m:r>
                      <m:f>
                        <m:fPr>
                          <m:ctrlPr>
                            <a:rPr lang="tr-TR" sz="2800" b="1" i="1" smtClean="0">
                              <a:solidFill>
                                <a:schemeClr val="tx1"/>
                              </a:solidFill>
                              <a:latin typeface="Cambria Math" panose="02040503050406030204" pitchFamily="18" charset="0"/>
                            </a:rPr>
                          </m:ctrlPr>
                        </m:fPr>
                        <m:num>
                          <m:r>
                            <a:rPr lang="tr-TR" sz="2800" b="1" i="1" smtClean="0">
                              <a:solidFill>
                                <a:schemeClr val="tx1"/>
                              </a:solidFill>
                              <a:latin typeface="Cambria Math" panose="02040503050406030204" pitchFamily="18" charset="0"/>
                            </a:rPr>
                            <m:t>𝑸</m:t>
                          </m:r>
                        </m:num>
                        <m:den>
                          <m:r>
                            <a:rPr lang="tr-TR" sz="2800" b="1" i="1" smtClean="0">
                              <a:solidFill>
                                <a:schemeClr val="tx1"/>
                              </a:solidFill>
                              <a:latin typeface="Cambria Math" panose="02040503050406030204" pitchFamily="18" charset="0"/>
                            </a:rPr>
                            <m:t>𝑼</m:t>
                          </m:r>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𝑭</m:t>
                          </m:r>
                          <m:r>
                            <a:rPr lang="tr-TR" sz="2800" b="1" i="1">
                              <a:solidFill>
                                <a:schemeClr val="tx1"/>
                              </a:solidFill>
                              <a:latin typeface="Cambria Math" panose="02040503050406030204" pitchFamily="18" charset="0"/>
                              <a:ea typeface="Cambria Math" panose="02040503050406030204" pitchFamily="18" charset="0"/>
                            </a:rPr>
                            <m:t>∙</m:t>
                          </m:r>
                          <m:sSub>
                            <m:sSubPr>
                              <m:ctrlPr>
                                <a:rPr lang="tr-TR" sz="2800" b="1" i="1">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𝑻</m:t>
                              </m:r>
                            </m:e>
                            <m:sub>
                              <m:r>
                                <a:rPr lang="tr-TR" sz="2800" b="1" i="1">
                                  <a:solidFill>
                                    <a:schemeClr val="tx1"/>
                                  </a:solidFill>
                                  <a:latin typeface="Cambria Math" panose="02040503050406030204" pitchFamily="18" charset="0"/>
                                  <a:ea typeface="Cambria Math" panose="02040503050406030204" pitchFamily="18" charset="0"/>
                                </a:rPr>
                                <m:t>𝒍𝒎</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𝑪𝑭</m:t>
                              </m:r>
                            </m:sub>
                          </m:sSub>
                        </m:den>
                      </m:f>
                    </m:oMath>
                  </m:oMathPara>
                </a14:m>
                <a:endParaRPr lang="tr-TR" sz="2800" b="1" dirty="0">
                  <a:solidFill>
                    <a:schemeClr val="tx1"/>
                  </a:solidFill>
                </a:endParaRPr>
              </a:p>
            </p:txBody>
          </p:sp>
        </mc:Choice>
        <mc:Fallback xmlns="">
          <p:sp>
            <p:nvSpPr>
              <p:cNvPr id="24" name="TextBox 23">
                <a:extLst>
                  <a:ext uri="{FF2B5EF4-FFF2-40B4-BE49-F238E27FC236}">
                    <a16:creationId xmlns:a16="http://schemas.microsoft.com/office/drawing/2014/main" id="{62A378BD-64FC-0BE9-D616-39188EA4BE87}"/>
                  </a:ext>
                </a:extLst>
              </p:cNvPr>
              <p:cNvSpPr txBox="1">
                <a:spLocks noRot="1" noChangeAspect="1" noMove="1" noResize="1" noEditPoints="1" noAdjustHandles="1" noChangeArrowheads="1" noChangeShapeType="1" noTextEdit="1"/>
              </p:cNvSpPr>
              <p:nvPr/>
            </p:nvSpPr>
            <p:spPr>
              <a:xfrm>
                <a:off x="318278" y="5417530"/>
                <a:ext cx="3064622" cy="915251"/>
              </a:xfrm>
              <a:prstGeom prst="rect">
                <a:avLst/>
              </a:prstGeom>
              <a:blipFill>
                <a:blip r:embed="rId13"/>
                <a:stretch>
                  <a:fillRect/>
                </a:stretch>
              </a:blipFill>
              <a:ln>
                <a:solidFill>
                  <a:schemeClr val="tx1"/>
                </a:solidFill>
              </a:ln>
            </p:spPr>
            <p:txBody>
              <a:bodyPr/>
              <a:lstStyle/>
              <a:p>
                <a:r>
                  <a:rPr lang="tr-TR">
                    <a:noFill/>
                  </a:rPr>
                  <a:t> </a:t>
                </a:r>
              </a:p>
            </p:txBody>
          </p:sp>
        </mc:Fallback>
      </mc:AlternateContent>
      <p:sp>
        <p:nvSpPr>
          <p:cNvPr id="25" name="TextBox 24">
            <a:extLst>
              <a:ext uri="{FF2B5EF4-FFF2-40B4-BE49-F238E27FC236}">
                <a16:creationId xmlns:a16="http://schemas.microsoft.com/office/drawing/2014/main" id="{86DD80A5-39DC-A086-A933-E93F3DCB3DFF}"/>
              </a:ext>
            </a:extLst>
          </p:cNvPr>
          <p:cNvSpPr txBox="1"/>
          <p:nvPr/>
        </p:nvSpPr>
        <p:spPr>
          <a:xfrm>
            <a:off x="63203" y="4596838"/>
            <a:ext cx="4837471" cy="461665"/>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t>The surface area required:</a:t>
            </a:r>
          </a:p>
        </p:txBody>
      </p:sp>
      <p:sp>
        <p:nvSpPr>
          <p:cNvPr id="26" name="Arrow: Right 25">
            <a:extLst>
              <a:ext uri="{FF2B5EF4-FFF2-40B4-BE49-F238E27FC236}">
                <a16:creationId xmlns:a16="http://schemas.microsoft.com/office/drawing/2014/main" id="{2E659D64-277E-266B-6F3A-490456AF7C01}"/>
              </a:ext>
            </a:extLst>
          </p:cNvPr>
          <p:cNvSpPr/>
          <p:nvPr/>
        </p:nvSpPr>
        <p:spPr>
          <a:xfrm>
            <a:off x="3537999" y="5714566"/>
            <a:ext cx="400506" cy="3211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A846A7F-542D-8799-73AD-5589BD0D021C}"/>
                  </a:ext>
                </a:extLst>
              </p:cNvPr>
              <p:cNvSpPr txBox="1"/>
              <p:nvPr/>
            </p:nvSpPr>
            <p:spPr>
              <a:xfrm>
                <a:off x="4098730" y="5499185"/>
                <a:ext cx="3335592" cy="75193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600" b="1" i="1" smtClean="0">
                          <a:solidFill>
                            <a:schemeClr val="tx1"/>
                          </a:solidFill>
                          <a:latin typeface="Cambria Math" panose="02040503050406030204" pitchFamily="18" charset="0"/>
                        </a:rPr>
                        <m:t>𝑨</m:t>
                      </m:r>
                      <m:r>
                        <a:rPr lang="tr-TR" sz="2600" b="1" i="1" smtClean="0">
                          <a:solidFill>
                            <a:schemeClr val="tx1"/>
                          </a:solidFill>
                          <a:latin typeface="Cambria Math" panose="02040503050406030204" pitchFamily="18" charset="0"/>
                        </a:rPr>
                        <m:t> =</m:t>
                      </m:r>
                      <m:f>
                        <m:fPr>
                          <m:ctrlPr>
                            <a:rPr lang="tr-TR" sz="2600" b="1" i="1" smtClean="0">
                              <a:solidFill>
                                <a:schemeClr val="tx1"/>
                              </a:solidFill>
                              <a:latin typeface="Cambria Math" panose="02040503050406030204" pitchFamily="18" charset="0"/>
                            </a:rPr>
                          </m:ctrlPr>
                        </m:fPr>
                        <m:num>
                          <m:r>
                            <a:rPr lang="tr-TR" sz="2600" b="1" i="1" smtClean="0">
                              <a:solidFill>
                                <a:schemeClr val="tx1"/>
                              </a:solidFill>
                              <a:latin typeface="Cambria Math" panose="02040503050406030204" pitchFamily="18" charset="0"/>
                            </a:rPr>
                            <m:t>𝟐𝟎𝟎𝟎𝟎𝟎</m:t>
                          </m:r>
                        </m:num>
                        <m:den>
                          <m:r>
                            <a:rPr lang="tr-TR" sz="2600" b="1" i="1" smtClean="0">
                              <a:solidFill>
                                <a:schemeClr val="tx1"/>
                              </a:solidFill>
                              <a:latin typeface="Cambria Math" panose="02040503050406030204" pitchFamily="18" charset="0"/>
                            </a:rPr>
                            <m:t>𝟕𝟓</m:t>
                          </m:r>
                          <m:r>
                            <a:rPr lang="tr-TR" sz="2600" b="1" i="1">
                              <a:solidFill>
                                <a:schemeClr val="tx1"/>
                              </a:solidFill>
                              <a:latin typeface="Cambria Math" panose="02040503050406030204" pitchFamily="18" charset="0"/>
                              <a:ea typeface="Cambria Math" panose="02040503050406030204" pitchFamily="18" charset="0"/>
                            </a:rPr>
                            <m:t>∙</m:t>
                          </m:r>
                          <m:r>
                            <a:rPr lang="tr-TR" sz="2600" b="1" i="1" smtClean="0">
                              <a:solidFill>
                                <a:schemeClr val="tx1"/>
                              </a:solidFill>
                              <a:latin typeface="Cambria Math" panose="02040503050406030204" pitchFamily="18" charset="0"/>
                              <a:ea typeface="Cambria Math" panose="02040503050406030204" pitchFamily="18" charset="0"/>
                            </a:rPr>
                            <m:t>𝟎</m:t>
                          </m:r>
                          <m:r>
                            <a:rPr lang="tr-TR" sz="2600" b="1" i="1" smtClean="0">
                              <a:solidFill>
                                <a:schemeClr val="tx1"/>
                              </a:solidFill>
                              <a:latin typeface="Cambria Math" panose="02040503050406030204" pitchFamily="18" charset="0"/>
                              <a:ea typeface="Cambria Math" panose="02040503050406030204" pitchFamily="18" charset="0"/>
                            </a:rPr>
                            <m:t>.</m:t>
                          </m:r>
                          <m:r>
                            <a:rPr lang="tr-TR" sz="2600" b="1" i="1" smtClean="0">
                              <a:solidFill>
                                <a:schemeClr val="tx1"/>
                              </a:solidFill>
                              <a:latin typeface="Cambria Math" panose="02040503050406030204" pitchFamily="18" charset="0"/>
                              <a:ea typeface="Cambria Math" panose="02040503050406030204" pitchFamily="18" charset="0"/>
                            </a:rPr>
                            <m:t>𝟕𝟖𝟓</m:t>
                          </m:r>
                          <m:r>
                            <a:rPr lang="tr-TR" sz="2600" b="1" i="1">
                              <a:solidFill>
                                <a:schemeClr val="tx1"/>
                              </a:solidFill>
                              <a:latin typeface="Cambria Math" panose="02040503050406030204" pitchFamily="18" charset="0"/>
                              <a:ea typeface="Cambria Math" panose="02040503050406030204" pitchFamily="18" charset="0"/>
                            </a:rPr>
                            <m:t>∙</m:t>
                          </m:r>
                          <m:r>
                            <a:rPr lang="tr-TR" sz="2600" b="1" i="1" smtClean="0">
                              <a:solidFill>
                                <a:schemeClr val="tx1"/>
                              </a:solidFill>
                              <a:latin typeface="Cambria Math" panose="02040503050406030204" pitchFamily="18" charset="0"/>
                            </a:rPr>
                            <m:t>𝟐𝟑</m:t>
                          </m:r>
                          <m:r>
                            <a:rPr lang="tr-TR" sz="2600" b="1" i="1" smtClean="0">
                              <a:solidFill>
                                <a:schemeClr val="tx1"/>
                              </a:solidFill>
                              <a:latin typeface="Cambria Math" panose="02040503050406030204" pitchFamily="18" charset="0"/>
                            </a:rPr>
                            <m:t>.</m:t>
                          </m:r>
                          <m:r>
                            <a:rPr lang="tr-TR" sz="2600" b="1" i="1" smtClean="0">
                              <a:solidFill>
                                <a:schemeClr val="tx1"/>
                              </a:solidFill>
                              <a:latin typeface="Cambria Math" panose="02040503050406030204" pitchFamily="18" charset="0"/>
                            </a:rPr>
                            <m:t>𝟔</m:t>
                          </m:r>
                        </m:den>
                      </m:f>
                    </m:oMath>
                  </m:oMathPara>
                </a14:m>
                <a:endParaRPr lang="tr-TR" sz="2600" b="1" dirty="0">
                  <a:solidFill>
                    <a:schemeClr val="tx1"/>
                  </a:solidFill>
                </a:endParaRPr>
              </a:p>
            </p:txBody>
          </p:sp>
        </mc:Choice>
        <mc:Fallback xmlns="">
          <p:sp>
            <p:nvSpPr>
              <p:cNvPr id="27" name="TextBox 26">
                <a:extLst>
                  <a:ext uri="{FF2B5EF4-FFF2-40B4-BE49-F238E27FC236}">
                    <a16:creationId xmlns:a16="http://schemas.microsoft.com/office/drawing/2014/main" id="{5A846A7F-542D-8799-73AD-5589BD0D021C}"/>
                  </a:ext>
                </a:extLst>
              </p:cNvPr>
              <p:cNvSpPr txBox="1">
                <a:spLocks noRot="1" noChangeAspect="1" noMove="1" noResize="1" noEditPoints="1" noAdjustHandles="1" noChangeArrowheads="1" noChangeShapeType="1" noTextEdit="1"/>
              </p:cNvSpPr>
              <p:nvPr/>
            </p:nvSpPr>
            <p:spPr>
              <a:xfrm>
                <a:off x="4098730" y="5499185"/>
                <a:ext cx="3335592" cy="751937"/>
              </a:xfrm>
              <a:prstGeom prst="rect">
                <a:avLst/>
              </a:prstGeom>
              <a:blipFill>
                <a:blip r:embed="rId14"/>
                <a:stretch>
                  <a:fillRect/>
                </a:stretch>
              </a:blipFill>
              <a:ln>
                <a:solidFill>
                  <a:schemeClr val="tx1"/>
                </a:solidFill>
              </a:ln>
            </p:spPr>
            <p:txBody>
              <a:bodyPr/>
              <a:lstStyle/>
              <a:p>
                <a:r>
                  <a:rPr lang="tr-TR">
                    <a:noFill/>
                  </a:rPr>
                  <a:t> </a:t>
                </a:r>
              </a:p>
            </p:txBody>
          </p:sp>
        </mc:Fallback>
      </mc:AlternateContent>
      <p:sp>
        <p:nvSpPr>
          <p:cNvPr id="28" name="Arrow: Right 27">
            <a:extLst>
              <a:ext uri="{FF2B5EF4-FFF2-40B4-BE49-F238E27FC236}">
                <a16:creationId xmlns:a16="http://schemas.microsoft.com/office/drawing/2014/main" id="{69BF790C-9F1A-CE8B-BAD0-2844913D9008}"/>
              </a:ext>
            </a:extLst>
          </p:cNvPr>
          <p:cNvSpPr/>
          <p:nvPr/>
        </p:nvSpPr>
        <p:spPr>
          <a:xfrm>
            <a:off x="7989927" y="5714566"/>
            <a:ext cx="400506" cy="3211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19FE67D-5BE9-86CF-6813-0EC815831726}"/>
                  </a:ext>
                </a:extLst>
              </p:cNvPr>
              <p:cNvSpPr txBox="1"/>
              <p:nvPr/>
            </p:nvSpPr>
            <p:spPr>
              <a:xfrm>
                <a:off x="8631454" y="5641719"/>
                <a:ext cx="2473177" cy="409151"/>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600" b="1" i="1" smtClean="0">
                          <a:solidFill>
                            <a:schemeClr val="tx1"/>
                          </a:solidFill>
                          <a:latin typeface="Cambria Math" panose="02040503050406030204" pitchFamily="18" charset="0"/>
                        </a:rPr>
                        <m:t>𝑨</m:t>
                      </m:r>
                      <m:r>
                        <a:rPr lang="tr-TR" sz="2600" b="1" i="1" smtClean="0">
                          <a:solidFill>
                            <a:schemeClr val="tx1"/>
                          </a:solidFill>
                          <a:latin typeface="Cambria Math" panose="02040503050406030204" pitchFamily="18" charset="0"/>
                        </a:rPr>
                        <m:t> =</m:t>
                      </m:r>
                      <m:r>
                        <a:rPr lang="tr-TR" sz="2600" b="1" i="1" smtClean="0">
                          <a:solidFill>
                            <a:schemeClr val="tx1"/>
                          </a:solidFill>
                          <a:latin typeface="Cambria Math" panose="02040503050406030204" pitchFamily="18" charset="0"/>
                        </a:rPr>
                        <m:t>𝟏𝟒𝟑</m:t>
                      </m:r>
                      <m:r>
                        <a:rPr lang="tr-TR" sz="2600" b="1" i="1" smtClean="0">
                          <a:solidFill>
                            <a:schemeClr val="tx1"/>
                          </a:solidFill>
                          <a:latin typeface="Cambria Math" panose="02040503050406030204" pitchFamily="18" charset="0"/>
                        </a:rPr>
                        <m:t>.</m:t>
                      </m:r>
                      <m:r>
                        <a:rPr lang="tr-TR" sz="2600" b="1" i="1" smtClean="0">
                          <a:solidFill>
                            <a:schemeClr val="tx1"/>
                          </a:solidFill>
                          <a:latin typeface="Cambria Math" panose="02040503050406030204" pitchFamily="18" charset="0"/>
                        </a:rPr>
                        <m:t>𝟗𝟒</m:t>
                      </m:r>
                      <m:r>
                        <a:rPr lang="tr-TR" sz="2600" b="1" i="1" smtClean="0">
                          <a:solidFill>
                            <a:schemeClr val="tx1"/>
                          </a:solidFill>
                          <a:latin typeface="Cambria Math" panose="02040503050406030204" pitchFamily="18" charset="0"/>
                        </a:rPr>
                        <m:t> </m:t>
                      </m:r>
                      <m:sSup>
                        <m:sSupPr>
                          <m:ctrlPr>
                            <a:rPr lang="tr-TR" sz="2600" b="1" i="1" smtClean="0">
                              <a:solidFill>
                                <a:schemeClr val="tx1"/>
                              </a:solidFill>
                              <a:latin typeface="Cambria Math" panose="02040503050406030204" pitchFamily="18" charset="0"/>
                            </a:rPr>
                          </m:ctrlPr>
                        </m:sSupPr>
                        <m:e>
                          <m:r>
                            <a:rPr lang="tr-TR" sz="2600" b="1" i="1" smtClean="0">
                              <a:solidFill>
                                <a:schemeClr val="tx1"/>
                              </a:solidFill>
                              <a:latin typeface="Cambria Math" panose="02040503050406030204" pitchFamily="18" charset="0"/>
                            </a:rPr>
                            <m:t>𝒎</m:t>
                          </m:r>
                        </m:e>
                        <m:sup>
                          <m:r>
                            <a:rPr lang="tr-TR" sz="2600" b="1" i="1" smtClean="0">
                              <a:solidFill>
                                <a:schemeClr val="tx1"/>
                              </a:solidFill>
                              <a:latin typeface="Cambria Math" panose="02040503050406030204" pitchFamily="18" charset="0"/>
                            </a:rPr>
                            <m:t>𝟐</m:t>
                          </m:r>
                        </m:sup>
                      </m:sSup>
                    </m:oMath>
                  </m:oMathPara>
                </a14:m>
                <a:endParaRPr lang="tr-TR" sz="2600" b="1" dirty="0">
                  <a:solidFill>
                    <a:schemeClr val="tx1"/>
                  </a:solidFill>
                </a:endParaRPr>
              </a:p>
            </p:txBody>
          </p:sp>
        </mc:Choice>
        <mc:Fallback xmlns="">
          <p:sp>
            <p:nvSpPr>
              <p:cNvPr id="29" name="TextBox 28">
                <a:extLst>
                  <a:ext uri="{FF2B5EF4-FFF2-40B4-BE49-F238E27FC236}">
                    <a16:creationId xmlns:a16="http://schemas.microsoft.com/office/drawing/2014/main" id="{D19FE67D-5BE9-86CF-6813-0EC815831726}"/>
                  </a:ext>
                </a:extLst>
              </p:cNvPr>
              <p:cNvSpPr txBox="1">
                <a:spLocks noRot="1" noChangeAspect="1" noMove="1" noResize="1" noEditPoints="1" noAdjustHandles="1" noChangeArrowheads="1" noChangeShapeType="1" noTextEdit="1"/>
              </p:cNvSpPr>
              <p:nvPr/>
            </p:nvSpPr>
            <p:spPr>
              <a:xfrm>
                <a:off x="8631454" y="5641719"/>
                <a:ext cx="2473177" cy="409151"/>
              </a:xfrm>
              <a:prstGeom prst="rect">
                <a:avLst/>
              </a:prstGeom>
              <a:blipFill>
                <a:blip r:embed="rId15"/>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2970518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EXAMPLE-5</a:t>
            </a:r>
          </a:p>
        </p:txBody>
      </p:sp>
      <p:sp>
        <p:nvSpPr>
          <p:cNvPr id="11" name="TextBox 10">
            <a:extLst>
              <a:ext uri="{FF2B5EF4-FFF2-40B4-BE49-F238E27FC236}">
                <a16:creationId xmlns:a16="http://schemas.microsoft.com/office/drawing/2014/main" id="{9B42990C-EC17-3F4D-B1BB-BA14077AC8E0}"/>
              </a:ext>
            </a:extLst>
          </p:cNvPr>
          <p:cNvSpPr txBox="1"/>
          <p:nvPr/>
        </p:nvSpPr>
        <p:spPr>
          <a:xfrm>
            <a:off x="72053" y="885898"/>
            <a:ext cx="11679750" cy="3411383"/>
          </a:xfrm>
          <a:prstGeom prst="rect">
            <a:avLst/>
          </a:prstGeom>
          <a:noFill/>
        </p:spPr>
        <p:txBody>
          <a:bodyPr wrap="square">
            <a:spAutoFit/>
          </a:bodyPr>
          <a:lstStyle/>
          <a:p>
            <a:pPr algn="just">
              <a:lnSpc>
                <a:spcPct val="120000"/>
              </a:lnSpc>
            </a:pPr>
            <a:r>
              <a:rPr lang="tr-TR" sz="2500" b="1" dirty="0">
                <a:solidFill>
                  <a:srgbClr val="0000FF"/>
                </a:solidFill>
              </a:rPr>
              <a:t>Air</a:t>
            </a:r>
            <a:r>
              <a:rPr lang="tr-TR" sz="2500" b="1" dirty="0"/>
              <a:t> flowing at a rate of </a:t>
            </a:r>
            <a:r>
              <a:rPr lang="tr-TR" sz="2500" b="1" dirty="0">
                <a:solidFill>
                  <a:srgbClr val="0000FF"/>
                </a:solidFill>
              </a:rPr>
              <a:t>5 kg/s </a:t>
            </a:r>
            <a:r>
              <a:rPr lang="tr-TR" sz="2500" b="1" dirty="0"/>
              <a:t>is to be heated in a shell-and-tube heat exchanger </a:t>
            </a:r>
            <a:r>
              <a:rPr lang="tr-TR" sz="2500" b="1" dirty="0">
                <a:solidFill>
                  <a:srgbClr val="0000FF"/>
                </a:solidFill>
              </a:rPr>
              <a:t>from 20 to 50°C </a:t>
            </a:r>
            <a:r>
              <a:rPr lang="tr-TR" sz="2500" b="1" dirty="0"/>
              <a:t>with </a:t>
            </a:r>
            <a:r>
              <a:rPr lang="tr-TR" sz="2500" b="1" dirty="0">
                <a:solidFill>
                  <a:srgbClr val="FF0000"/>
                </a:solidFill>
              </a:rPr>
              <a:t>hot water </a:t>
            </a:r>
            <a:r>
              <a:rPr lang="tr-TR" sz="2500" b="1" dirty="0"/>
              <a:t>entering at </a:t>
            </a:r>
            <a:r>
              <a:rPr lang="tr-TR" sz="2500" b="1" dirty="0">
                <a:solidFill>
                  <a:srgbClr val="FF0000"/>
                </a:solidFill>
              </a:rPr>
              <a:t>90°C</a:t>
            </a:r>
            <a:r>
              <a:rPr lang="tr-TR" sz="2500" b="1" dirty="0"/>
              <a:t> and exiting at </a:t>
            </a:r>
            <a:r>
              <a:rPr lang="tr-TR" sz="2500" b="1" dirty="0">
                <a:solidFill>
                  <a:srgbClr val="FF0000"/>
                </a:solidFill>
              </a:rPr>
              <a:t>60°C</a:t>
            </a:r>
            <a:r>
              <a:rPr lang="tr-TR" sz="2500" b="1" dirty="0"/>
              <a:t>. The </a:t>
            </a:r>
            <a:r>
              <a:rPr lang="tr-TR" sz="2500" b="1" dirty="0">
                <a:solidFill>
                  <a:srgbClr val="FF0066"/>
                </a:solidFill>
              </a:rPr>
              <a:t>overall heat transfer coefficient</a:t>
            </a:r>
            <a:r>
              <a:rPr lang="tr-TR" sz="2500" b="1" dirty="0"/>
              <a:t> is </a:t>
            </a:r>
            <a:r>
              <a:rPr lang="tr-TR" sz="2500" b="1" dirty="0">
                <a:solidFill>
                  <a:srgbClr val="FF0066"/>
                </a:solidFill>
              </a:rPr>
              <a:t>400 W/m</a:t>
            </a:r>
            <a:r>
              <a:rPr lang="tr-TR" sz="2500" b="1" baseline="30000" dirty="0">
                <a:solidFill>
                  <a:srgbClr val="FF0066"/>
                </a:solidFill>
              </a:rPr>
              <a:t>2</a:t>
            </a:r>
            <a:r>
              <a:rPr lang="tr-TR" sz="2500" b="1" dirty="0">
                <a:solidFill>
                  <a:srgbClr val="FF0066"/>
                </a:solidFill>
              </a:rPr>
              <a:t>K</a:t>
            </a:r>
            <a:r>
              <a:rPr lang="tr-TR" sz="2500" b="1" dirty="0"/>
              <a:t>. The </a:t>
            </a:r>
            <a:r>
              <a:rPr lang="tr-TR" sz="2500" b="1" dirty="0">
                <a:solidFill>
                  <a:srgbClr val="FF6600"/>
                </a:solidFill>
              </a:rPr>
              <a:t>length of the heat exchanger </a:t>
            </a:r>
            <a:r>
              <a:rPr lang="tr-TR" sz="2500" b="1" dirty="0"/>
              <a:t>is </a:t>
            </a:r>
            <a:r>
              <a:rPr lang="tr-TR" sz="2500" b="1" dirty="0">
                <a:solidFill>
                  <a:srgbClr val="FF6600"/>
                </a:solidFill>
              </a:rPr>
              <a:t>2 m</a:t>
            </a:r>
            <a:r>
              <a:rPr lang="tr-TR" sz="2500" b="1" dirty="0"/>
              <a:t>. </a:t>
            </a:r>
            <a:r>
              <a:rPr lang="tr-TR" sz="2500" b="1" dirty="0">
                <a:solidFill>
                  <a:srgbClr val="FF0000"/>
                </a:solidFill>
              </a:rPr>
              <a:t>Tube’s nominal diameter</a:t>
            </a:r>
            <a:r>
              <a:rPr lang="tr-TR" sz="2500" b="1" dirty="0"/>
              <a:t> is equal to </a:t>
            </a:r>
            <a:r>
              <a:rPr lang="tr-TR" sz="2500" b="1" dirty="0">
                <a:solidFill>
                  <a:srgbClr val="FF0000"/>
                </a:solidFill>
              </a:rPr>
              <a:t>2.6667 cm. </a:t>
            </a:r>
            <a:r>
              <a:rPr lang="tr-TR" sz="2500" b="1" dirty="0"/>
              <a:t>Determine </a:t>
            </a:r>
            <a:r>
              <a:rPr lang="tr-TR" sz="2500" b="1" i="1" u="sng" dirty="0"/>
              <a:t>the surface area of the heat exchanger </a:t>
            </a:r>
            <a:r>
              <a:rPr lang="tr-TR" sz="2500" b="1" dirty="0"/>
              <a:t>and the </a:t>
            </a:r>
            <a:r>
              <a:rPr lang="tr-TR" sz="2500" b="1" i="1" u="sng" dirty="0"/>
              <a:t>number of tubes </a:t>
            </a:r>
            <a:r>
              <a:rPr lang="tr-TR" sz="2500" b="1" dirty="0"/>
              <a:t>required by using:</a:t>
            </a:r>
          </a:p>
          <a:p>
            <a:pPr algn="just">
              <a:lnSpc>
                <a:spcPct val="120000"/>
              </a:lnSpc>
            </a:pPr>
            <a:r>
              <a:rPr lang="tr-TR" sz="2500" b="1" dirty="0"/>
              <a:t>1-) 1 to 2 shell-and-tube type</a:t>
            </a:r>
          </a:p>
          <a:p>
            <a:pPr algn="just">
              <a:lnSpc>
                <a:spcPct val="120000"/>
              </a:lnSpc>
            </a:pPr>
            <a:r>
              <a:rPr lang="tr-TR" sz="2500" b="1" dirty="0"/>
              <a:t>2-) 2 to 4 shell-and-tube type</a:t>
            </a:r>
          </a:p>
        </p:txBody>
      </p:sp>
      <p:sp>
        <p:nvSpPr>
          <p:cNvPr id="12" name="TextBox 11">
            <a:extLst>
              <a:ext uri="{FF2B5EF4-FFF2-40B4-BE49-F238E27FC236}">
                <a16:creationId xmlns:a16="http://schemas.microsoft.com/office/drawing/2014/main" id="{F98C7DD9-6C3F-656A-BB99-D6916F183A28}"/>
              </a:ext>
            </a:extLst>
          </p:cNvPr>
          <p:cNvSpPr txBox="1"/>
          <p:nvPr/>
        </p:nvSpPr>
        <p:spPr>
          <a:xfrm>
            <a:off x="4489569" y="4450671"/>
            <a:ext cx="3539612" cy="461665"/>
          </a:xfrm>
          <a:prstGeom prst="rect">
            <a:avLst/>
          </a:prstGeom>
          <a:noFill/>
        </p:spPr>
        <p:txBody>
          <a:bodyPr wrap="square" rtlCol="0">
            <a:spAutoFit/>
          </a:bodyPr>
          <a:lstStyle/>
          <a:p>
            <a:r>
              <a:rPr lang="tr-TR" sz="2400" b="1" u="sng" dirty="0"/>
              <a:t>Cold Stream (air)</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4DA3B78-490D-B104-7870-7C656A208FD0}"/>
                  </a:ext>
                </a:extLst>
              </p:cNvPr>
              <p:cNvSpPr txBox="1"/>
              <p:nvPr/>
            </p:nvSpPr>
            <p:spPr>
              <a:xfrm>
                <a:off x="1267049" y="4910463"/>
                <a:ext cx="1682512"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𝟏</m:t>
                          </m:r>
                        </m:sub>
                      </m:sSub>
                      <m:r>
                        <a:rPr lang="tr-TR" sz="2400" b="1" i="1" smtClean="0">
                          <a:latin typeface="Cambria Math" panose="02040503050406030204" pitchFamily="18" charset="0"/>
                        </a:rPr>
                        <m:t>=</m:t>
                      </m:r>
                      <m:r>
                        <a:rPr lang="tr-TR" sz="2400" b="1" i="1" smtClean="0">
                          <a:latin typeface="Cambria Math" panose="02040503050406030204" pitchFamily="18" charset="0"/>
                        </a:rPr>
                        <m:t>𝟗𝟎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14" name="TextBox 13">
                <a:extLst>
                  <a:ext uri="{FF2B5EF4-FFF2-40B4-BE49-F238E27FC236}">
                    <a16:creationId xmlns:a16="http://schemas.microsoft.com/office/drawing/2014/main" id="{54DA3B78-490D-B104-7870-7C656A208FD0}"/>
                  </a:ext>
                </a:extLst>
              </p:cNvPr>
              <p:cNvSpPr txBox="1">
                <a:spLocks noRot="1" noChangeAspect="1" noMove="1" noResize="1" noEditPoints="1" noAdjustHandles="1" noChangeArrowheads="1" noChangeShapeType="1" noTextEdit="1"/>
              </p:cNvSpPr>
              <p:nvPr/>
            </p:nvSpPr>
            <p:spPr>
              <a:xfrm>
                <a:off x="1267049" y="4910463"/>
                <a:ext cx="1682512" cy="385555"/>
              </a:xfrm>
              <a:prstGeom prst="rect">
                <a:avLst/>
              </a:prstGeom>
              <a:blipFill>
                <a:blip r:embed="rId3"/>
                <a:stretch>
                  <a:fillRect l="-3597" r="-2878"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F5C65A3-320D-B837-3735-CDE538FAEEEE}"/>
                  </a:ext>
                </a:extLst>
              </p:cNvPr>
              <p:cNvSpPr txBox="1"/>
              <p:nvPr/>
            </p:nvSpPr>
            <p:spPr>
              <a:xfrm>
                <a:off x="1295895" y="5549787"/>
                <a:ext cx="1682512"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𝟐</m:t>
                          </m:r>
                        </m:sub>
                      </m:sSub>
                      <m:r>
                        <a:rPr lang="tr-TR" sz="2400" b="1" i="1" smtClean="0">
                          <a:latin typeface="Cambria Math" panose="02040503050406030204" pitchFamily="18" charset="0"/>
                        </a:rPr>
                        <m:t>=</m:t>
                      </m:r>
                      <m:r>
                        <a:rPr lang="tr-TR" sz="2400" b="1" i="1" smtClean="0">
                          <a:latin typeface="Cambria Math" panose="02040503050406030204" pitchFamily="18" charset="0"/>
                        </a:rPr>
                        <m:t>𝟔𝟎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30" name="TextBox 29">
                <a:extLst>
                  <a:ext uri="{FF2B5EF4-FFF2-40B4-BE49-F238E27FC236}">
                    <a16:creationId xmlns:a16="http://schemas.microsoft.com/office/drawing/2014/main" id="{5F5C65A3-320D-B837-3735-CDE538FAEEEE}"/>
                  </a:ext>
                </a:extLst>
              </p:cNvPr>
              <p:cNvSpPr txBox="1">
                <a:spLocks noRot="1" noChangeAspect="1" noMove="1" noResize="1" noEditPoints="1" noAdjustHandles="1" noChangeArrowheads="1" noChangeShapeType="1" noTextEdit="1"/>
              </p:cNvSpPr>
              <p:nvPr/>
            </p:nvSpPr>
            <p:spPr>
              <a:xfrm>
                <a:off x="1295895" y="5549787"/>
                <a:ext cx="1682512" cy="385555"/>
              </a:xfrm>
              <a:prstGeom prst="rect">
                <a:avLst/>
              </a:prstGeom>
              <a:blipFill>
                <a:blip r:embed="rId4"/>
                <a:stretch>
                  <a:fillRect l="-3597" r="-2878" b="-10606"/>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EB0DDF7-E144-3358-7905-387F0E1FA4B1}"/>
                  </a:ext>
                </a:extLst>
              </p:cNvPr>
              <p:cNvSpPr txBox="1"/>
              <p:nvPr/>
            </p:nvSpPr>
            <p:spPr>
              <a:xfrm>
                <a:off x="4048284" y="4954457"/>
                <a:ext cx="1653658"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𝟏</m:t>
                          </m:r>
                        </m:sub>
                      </m:sSub>
                      <m:r>
                        <a:rPr lang="tr-TR" sz="2400" b="1" i="1" smtClean="0">
                          <a:latin typeface="Cambria Math" panose="02040503050406030204" pitchFamily="18" charset="0"/>
                        </a:rPr>
                        <m:t>=</m:t>
                      </m:r>
                      <m:r>
                        <a:rPr lang="tr-TR" sz="2400" b="1" i="1" smtClean="0">
                          <a:latin typeface="Cambria Math" panose="02040503050406030204" pitchFamily="18" charset="0"/>
                        </a:rPr>
                        <m:t>𝟐𝟎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31" name="TextBox 30">
                <a:extLst>
                  <a:ext uri="{FF2B5EF4-FFF2-40B4-BE49-F238E27FC236}">
                    <a16:creationId xmlns:a16="http://schemas.microsoft.com/office/drawing/2014/main" id="{DEB0DDF7-E144-3358-7905-387F0E1FA4B1}"/>
                  </a:ext>
                </a:extLst>
              </p:cNvPr>
              <p:cNvSpPr txBox="1">
                <a:spLocks noRot="1" noChangeAspect="1" noMove="1" noResize="1" noEditPoints="1" noAdjustHandles="1" noChangeArrowheads="1" noChangeShapeType="1" noTextEdit="1"/>
              </p:cNvSpPr>
              <p:nvPr/>
            </p:nvSpPr>
            <p:spPr>
              <a:xfrm>
                <a:off x="4048284" y="4954457"/>
                <a:ext cx="1653658" cy="385555"/>
              </a:xfrm>
              <a:prstGeom prst="rect">
                <a:avLst/>
              </a:prstGeom>
              <a:blipFill>
                <a:blip r:embed="rId5"/>
                <a:stretch>
                  <a:fillRect l="-3297" r="-3663" b="-1076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42D80BF-FF5D-4C5D-3446-1E70EC5FF912}"/>
                  </a:ext>
                </a:extLst>
              </p:cNvPr>
              <p:cNvSpPr txBox="1"/>
              <p:nvPr/>
            </p:nvSpPr>
            <p:spPr>
              <a:xfrm>
                <a:off x="4048284" y="5522568"/>
                <a:ext cx="1653658"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𝟐</m:t>
                          </m:r>
                        </m:sub>
                      </m:sSub>
                      <m:r>
                        <a:rPr lang="tr-TR" sz="2400" b="1" i="1" smtClean="0">
                          <a:latin typeface="Cambria Math" panose="02040503050406030204" pitchFamily="18" charset="0"/>
                        </a:rPr>
                        <m:t>=</m:t>
                      </m:r>
                      <m:r>
                        <a:rPr lang="tr-TR" sz="2400" b="1" i="1" smtClean="0">
                          <a:latin typeface="Cambria Math" panose="02040503050406030204" pitchFamily="18" charset="0"/>
                        </a:rPr>
                        <m:t>𝟓𝟎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32" name="TextBox 31">
                <a:extLst>
                  <a:ext uri="{FF2B5EF4-FFF2-40B4-BE49-F238E27FC236}">
                    <a16:creationId xmlns:a16="http://schemas.microsoft.com/office/drawing/2014/main" id="{C42D80BF-FF5D-4C5D-3446-1E70EC5FF912}"/>
                  </a:ext>
                </a:extLst>
              </p:cNvPr>
              <p:cNvSpPr txBox="1">
                <a:spLocks noRot="1" noChangeAspect="1" noMove="1" noResize="1" noEditPoints="1" noAdjustHandles="1" noChangeArrowheads="1" noChangeShapeType="1" noTextEdit="1"/>
              </p:cNvSpPr>
              <p:nvPr/>
            </p:nvSpPr>
            <p:spPr>
              <a:xfrm>
                <a:off x="4048284" y="5522568"/>
                <a:ext cx="1653658" cy="385555"/>
              </a:xfrm>
              <a:prstGeom prst="rect">
                <a:avLst/>
              </a:prstGeom>
              <a:blipFill>
                <a:blip r:embed="rId6"/>
                <a:stretch>
                  <a:fillRect l="-3297" r="-3663" b="-10769"/>
                </a:stretch>
              </a:blipFill>
              <a:ln>
                <a:solidFill>
                  <a:schemeClr val="tx1"/>
                </a:solidFill>
              </a:ln>
            </p:spPr>
            <p:txBody>
              <a:bodyPr/>
              <a:lstStyle/>
              <a:p>
                <a:r>
                  <a:rPr lang="tr-TR">
                    <a:noFill/>
                  </a:rPr>
                  <a:t> </a:t>
                </a:r>
              </a:p>
            </p:txBody>
          </p:sp>
        </mc:Fallback>
      </mc:AlternateContent>
      <p:sp>
        <p:nvSpPr>
          <p:cNvPr id="33" name="TextBox 32">
            <a:extLst>
              <a:ext uri="{FF2B5EF4-FFF2-40B4-BE49-F238E27FC236}">
                <a16:creationId xmlns:a16="http://schemas.microsoft.com/office/drawing/2014/main" id="{1D3A6486-3DD3-FA77-5891-FD245A3444DF}"/>
              </a:ext>
            </a:extLst>
          </p:cNvPr>
          <p:cNvSpPr txBox="1"/>
          <p:nvPr/>
        </p:nvSpPr>
        <p:spPr>
          <a:xfrm>
            <a:off x="364087" y="4376159"/>
            <a:ext cx="4126416" cy="461665"/>
          </a:xfrm>
          <a:prstGeom prst="rect">
            <a:avLst/>
          </a:prstGeom>
          <a:noFill/>
        </p:spPr>
        <p:txBody>
          <a:bodyPr wrap="square" rtlCol="0">
            <a:spAutoFit/>
          </a:bodyPr>
          <a:lstStyle/>
          <a:p>
            <a:r>
              <a:rPr lang="tr-TR" sz="2400" b="1" u="sng" dirty="0"/>
              <a:t>Hot Stream (Hot water)</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639251E-A47E-94B4-D892-E3F4B5125941}"/>
                  </a:ext>
                </a:extLst>
              </p:cNvPr>
              <p:cNvSpPr txBox="1"/>
              <p:nvPr/>
            </p:nvSpPr>
            <p:spPr>
              <a:xfrm>
                <a:off x="8811472" y="5086587"/>
                <a:ext cx="1974258" cy="691408"/>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𝑼</m:t>
                      </m:r>
                      <m:r>
                        <a:rPr lang="tr-TR" sz="2400" b="1" i="1" smtClean="0">
                          <a:latin typeface="Cambria Math" panose="02040503050406030204" pitchFamily="18" charset="0"/>
                        </a:rPr>
                        <m:t>=</m:t>
                      </m:r>
                      <m:r>
                        <a:rPr lang="tr-TR" sz="2400" b="1" i="1" smtClean="0">
                          <a:latin typeface="Cambria Math" panose="02040503050406030204" pitchFamily="18" charset="0"/>
                        </a:rPr>
                        <m:t>𝟒𝟎𝟎</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𝑾</m:t>
                          </m:r>
                        </m:num>
                        <m:den>
                          <m:sSup>
                            <m:sSupPr>
                              <m:ctrlPr>
                                <a:rPr lang="tr-TR" sz="2400" b="1" i="1" smtClean="0">
                                  <a:latin typeface="Cambria Math" panose="02040503050406030204" pitchFamily="18" charset="0"/>
                                </a:rPr>
                              </m:ctrlPr>
                            </m:sSupPr>
                            <m:e>
                              <m:r>
                                <a:rPr lang="tr-TR" sz="2400" b="1" i="1" smtClean="0">
                                  <a:latin typeface="Cambria Math" panose="02040503050406030204" pitchFamily="18" charset="0"/>
                                </a:rPr>
                                <m:t>𝒎</m:t>
                              </m:r>
                            </m:e>
                            <m:sup>
                              <m:r>
                                <a:rPr lang="tr-TR" sz="2400" b="1" i="1" smtClean="0">
                                  <a:latin typeface="Cambria Math" panose="02040503050406030204" pitchFamily="18" charset="0"/>
                                </a:rPr>
                                <m:t>𝟐</m:t>
                              </m:r>
                            </m:sup>
                          </m:sSup>
                          <m:r>
                            <a:rPr lang="tr-TR" sz="2400" b="1" i="1" smtClean="0">
                              <a:latin typeface="Cambria Math" panose="02040503050406030204" pitchFamily="18" charset="0"/>
                            </a:rPr>
                            <m:t>𝑲</m:t>
                          </m:r>
                        </m:den>
                      </m:f>
                    </m:oMath>
                  </m:oMathPara>
                </a14:m>
                <a:endParaRPr lang="tr-TR" b="1" dirty="0"/>
              </a:p>
            </p:txBody>
          </p:sp>
        </mc:Choice>
        <mc:Fallback xmlns="">
          <p:sp>
            <p:nvSpPr>
              <p:cNvPr id="34" name="TextBox 33">
                <a:extLst>
                  <a:ext uri="{FF2B5EF4-FFF2-40B4-BE49-F238E27FC236}">
                    <a16:creationId xmlns:a16="http://schemas.microsoft.com/office/drawing/2014/main" id="{0639251E-A47E-94B4-D892-E3F4B5125941}"/>
                  </a:ext>
                </a:extLst>
              </p:cNvPr>
              <p:cNvSpPr txBox="1">
                <a:spLocks noRot="1" noChangeAspect="1" noMove="1" noResize="1" noEditPoints="1" noAdjustHandles="1" noChangeArrowheads="1" noChangeShapeType="1" noTextEdit="1"/>
              </p:cNvSpPr>
              <p:nvPr/>
            </p:nvSpPr>
            <p:spPr>
              <a:xfrm>
                <a:off x="8811472" y="5086587"/>
                <a:ext cx="1974258" cy="691408"/>
              </a:xfrm>
              <a:prstGeom prst="rect">
                <a:avLst/>
              </a:prstGeom>
              <a:blipFill>
                <a:blip r:embed="rId7"/>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B87C269-793D-FDF8-020B-4749E63F0B0A}"/>
                  </a:ext>
                </a:extLst>
              </p:cNvPr>
              <p:cNvSpPr txBox="1"/>
              <p:nvPr/>
            </p:nvSpPr>
            <p:spPr>
              <a:xfrm>
                <a:off x="9261867" y="5974388"/>
                <a:ext cx="1188852"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𝑳</m:t>
                      </m:r>
                      <m:r>
                        <a:rPr lang="tr-TR" sz="2400" b="1" i="1" smtClean="0">
                          <a:latin typeface="Cambria Math" panose="02040503050406030204" pitchFamily="18" charset="0"/>
                        </a:rPr>
                        <m:t>=</m:t>
                      </m:r>
                      <m:r>
                        <a:rPr lang="tr-TR" sz="2400" b="1" i="1" smtClean="0">
                          <a:latin typeface="Cambria Math" panose="02040503050406030204" pitchFamily="18" charset="0"/>
                        </a:rPr>
                        <m:t>𝟐</m:t>
                      </m:r>
                      <m:r>
                        <a:rPr lang="tr-TR" sz="2400" b="1" i="1" smtClean="0">
                          <a:latin typeface="Cambria Math" panose="02040503050406030204" pitchFamily="18" charset="0"/>
                        </a:rPr>
                        <m:t> </m:t>
                      </m:r>
                      <m:r>
                        <a:rPr lang="tr-TR" sz="2400" b="1" i="1" smtClean="0">
                          <a:latin typeface="Cambria Math" panose="02040503050406030204" pitchFamily="18" charset="0"/>
                        </a:rPr>
                        <m:t>𝒎</m:t>
                      </m:r>
                    </m:oMath>
                  </m:oMathPara>
                </a14:m>
                <a:endParaRPr lang="tr-TR" b="1" dirty="0"/>
              </a:p>
            </p:txBody>
          </p:sp>
        </mc:Choice>
        <mc:Fallback xmlns="">
          <p:sp>
            <p:nvSpPr>
              <p:cNvPr id="35" name="TextBox 34">
                <a:extLst>
                  <a:ext uri="{FF2B5EF4-FFF2-40B4-BE49-F238E27FC236}">
                    <a16:creationId xmlns:a16="http://schemas.microsoft.com/office/drawing/2014/main" id="{8B87C269-793D-FDF8-020B-4749E63F0B0A}"/>
                  </a:ext>
                </a:extLst>
              </p:cNvPr>
              <p:cNvSpPr txBox="1">
                <a:spLocks noRot="1" noChangeAspect="1" noMove="1" noResize="1" noEditPoints="1" noAdjustHandles="1" noChangeArrowheads="1" noChangeShapeType="1" noTextEdit="1"/>
              </p:cNvSpPr>
              <p:nvPr/>
            </p:nvSpPr>
            <p:spPr>
              <a:xfrm>
                <a:off x="9261867" y="5974388"/>
                <a:ext cx="1188852" cy="369332"/>
              </a:xfrm>
              <a:prstGeom prst="rect">
                <a:avLst/>
              </a:prstGeom>
              <a:blipFill>
                <a:blip r:embed="rId8"/>
                <a:stretch>
                  <a:fillRect l="-4569" r="-2030" b="-634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A5E4AAB-7530-F152-E337-276889F31DAB}"/>
                  </a:ext>
                </a:extLst>
              </p:cNvPr>
              <p:cNvSpPr txBox="1"/>
              <p:nvPr/>
            </p:nvSpPr>
            <p:spPr>
              <a:xfrm>
                <a:off x="5911928" y="5110840"/>
                <a:ext cx="1520609" cy="70147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acc>
                            <m:accPr>
                              <m:chr m:val="̇"/>
                              <m:ctrlPr>
                                <a:rPr lang="tr-TR" sz="2400" b="1" i="1" smtClean="0">
                                  <a:latin typeface="Cambria Math" panose="02040503050406030204" pitchFamily="18" charset="0"/>
                                </a:rPr>
                              </m:ctrlPr>
                            </m:accPr>
                            <m:e>
                              <m:r>
                                <a:rPr lang="tr-TR" sz="2400" b="1" i="1" smtClean="0">
                                  <a:latin typeface="Cambria Math" panose="02040503050406030204" pitchFamily="18" charset="0"/>
                                </a:rPr>
                                <m:t>𝒎</m:t>
                              </m:r>
                            </m:e>
                          </m:acc>
                        </m:e>
                        <m:sub>
                          <m:r>
                            <a:rPr lang="tr-TR" sz="2400" b="1" i="1" smtClean="0">
                              <a:latin typeface="Cambria Math" panose="02040503050406030204" pitchFamily="18" charset="0"/>
                            </a:rPr>
                            <m:t>𝒄</m:t>
                          </m:r>
                        </m:sub>
                      </m:sSub>
                      <m:r>
                        <a:rPr lang="tr-TR" sz="2400" b="1" i="1" smtClean="0">
                          <a:latin typeface="Cambria Math" panose="02040503050406030204" pitchFamily="18" charset="0"/>
                        </a:rPr>
                        <m:t>=</m:t>
                      </m:r>
                      <m:r>
                        <a:rPr lang="tr-TR" sz="2400" b="1" i="1" smtClean="0">
                          <a:latin typeface="Cambria Math" panose="02040503050406030204" pitchFamily="18" charset="0"/>
                        </a:rPr>
                        <m:t>𝟓</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𝒌𝒈</m:t>
                          </m:r>
                        </m:num>
                        <m:den>
                          <m:r>
                            <a:rPr lang="tr-TR" sz="2400" b="1" i="1" smtClean="0">
                              <a:latin typeface="Cambria Math" panose="02040503050406030204" pitchFamily="18" charset="0"/>
                            </a:rPr>
                            <m:t>𝒔</m:t>
                          </m:r>
                        </m:den>
                      </m:f>
                    </m:oMath>
                  </m:oMathPara>
                </a14:m>
                <a:endParaRPr lang="tr-TR" b="1" dirty="0"/>
              </a:p>
            </p:txBody>
          </p:sp>
        </mc:Choice>
        <mc:Fallback xmlns="">
          <p:sp>
            <p:nvSpPr>
              <p:cNvPr id="36" name="TextBox 35">
                <a:extLst>
                  <a:ext uri="{FF2B5EF4-FFF2-40B4-BE49-F238E27FC236}">
                    <a16:creationId xmlns:a16="http://schemas.microsoft.com/office/drawing/2014/main" id="{1A5E4AAB-7530-F152-E337-276889F31DAB}"/>
                  </a:ext>
                </a:extLst>
              </p:cNvPr>
              <p:cNvSpPr txBox="1">
                <a:spLocks noRot="1" noChangeAspect="1" noMove="1" noResize="1" noEditPoints="1" noAdjustHandles="1" noChangeArrowheads="1" noChangeShapeType="1" noTextEdit="1"/>
              </p:cNvSpPr>
              <p:nvPr/>
            </p:nvSpPr>
            <p:spPr>
              <a:xfrm>
                <a:off x="5911928" y="5110840"/>
                <a:ext cx="1520609" cy="701474"/>
              </a:xfrm>
              <a:prstGeom prst="rect">
                <a:avLst/>
              </a:prstGeom>
              <a:blipFill>
                <a:blip r:embed="rId9"/>
                <a:stretch>
                  <a:fillRect/>
                </a:stretch>
              </a:blipFill>
              <a:ln>
                <a:solidFill>
                  <a:schemeClr val="tx1"/>
                </a:solidFill>
              </a:ln>
            </p:spPr>
            <p:txBody>
              <a:bodyPr/>
              <a:lstStyle/>
              <a:p>
                <a:r>
                  <a:rPr lang="tr-TR">
                    <a:noFill/>
                  </a:rPr>
                  <a:t> </a:t>
                </a:r>
              </a:p>
            </p:txBody>
          </p:sp>
        </mc:Fallback>
      </mc:AlternateContent>
      <p:sp>
        <p:nvSpPr>
          <p:cNvPr id="37" name="Right Brace 36">
            <a:extLst>
              <a:ext uri="{FF2B5EF4-FFF2-40B4-BE49-F238E27FC236}">
                <a16:creationId xmlns:a16="http://schemas.microsoft.com/office/drawing/2014/main" id="{8B693C16-EAB2-08ED-5E31-F231FBB07810}"/>
              </a:ext>
            </a:extLst>
          </p:cNvPr>
          <p:cNvSpPr/>
          <p:nvPr/>
        </p:nvSpPr>
        <p:spPr>
          <a:xfrm rot="5400000">
            <a:off x="5524288" y="4214931"/>
            <a:ext cx="278365" cy="3587265"/>
          </a:xfrm>
          <a:prstGeom prst="rightBrace">
            <a:avLst>
              <a:gd name="adj1" fmla="val 73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AB65397-5CC6-1EFF-8B92-7565222F40CD}"/>
                  </a:ext>
                </a:extLst>
              </p:cNvPr>
              <p:cNvSpPr txBox="1"/>
              <p:nvPr/>
            </p:nvSpPr>
            <p:spPr>
              <a:xfrm>
                <a:off x="6091472" y="6102060"/>
                <a:ext cx="2029723" cy="63017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rgbClr val="FF0000"/>
                              </a:solidFill>
                              <a:latin typeface="Cambria Math" panose="02040503050406030204" pitchFamily="18" charset="0"/>
                            </a:rPr>
                          </m:ctrlPr>
                        </m:sSubPr>
                        <m:e>
                          <m:r>
                            <a:rPr lang="tr-TR" sz="2000" b="1" i="1" smtClean="0">
                              <a:solidFill>
                                <a:srgbClr val="FF0000"/>
                              </a:solidFill>
                              <a:latin typeface="Cambria Math" panose="02040503050406030204" pitchFamily="18" charset="0"/>
                            </a:rPr>
                            <m:t>𝒄</m:t>
                          </m:r>
                        </m:e>
                        <m:sub>
                          <m:r>
                            <a:rPr lang="tr-TR" sz="2000" b="1" i="1" smtClean="0">
                              <a:solidFill>
                                <a:srgbClr val="FF0000"/>
                              </a:solidFill>
                              <a:latin typeface="Cambria Math" panose="02040503050406030204" pitchFamily="18" charset="0"/>
                            </a:rPr>
                            <m:t>𝒑</m:t>
                          </m:r>
                          <m:r>
                            <a:rPr lang="tr-TR" sz="2000" b="1" i="1" smtClean="0">
                              <a:solidFill>
                                <a:srgbClr val="FF0000"/>
                              </a:solidFill>
                              <a:latin typeface="Cambria Math" panose="02040503050406030204" pitchFamily="18" charset="0"/>
                            </a:rPr>
                            <m:t>,</m:t>
                          </m:r>
                          <m:r>
                            <a:rPr lang="tr-TR" sz="2000" b="1" i="1" smtClean="0">
                              <a:solidFill>
                                <a:srgbClr val="FF0000"/>
                              </a:solidFill>
                              <a:latin typeface="Cambria Math" panose="02040503050406030204" pitchFamily="18" charset="0"/>
                            </a:rPr>
                            <m:t>𝒄</m:t>
                          </m:r>
                        </m:sub>
                      </m:sSub>
                      <m:r>
                        <a:rPr lang="tr-TR" sz="2000" b="1" i="1" smtClean="0">
                          <a:solidFill>
                            <a:srgbClr val="FF0000"/>
                          </a:solidFill>
                          <a:latin typeface="Cambria Math" panose="02040503050406030204" pitchFamily="18" charset="0"/>
                        </a:rPr>
                        <m:t>=</m:t>
                      </m:r>
                      <m:r>
                        <a:rPr lang="tr-TR" sz="2000" b="1" i="1" smtClean="0">
                          <a:solidFill>
                            <a:srgbClr val="FF0000"/>
                          </a:solidFill>
                          <a:latin typeface="Cambria Math" panose="02040503050406030204" pitchFamily="18" charset="0"/>
                        </a:rPr>
                        <m:t>𝟏𝟎𝟎𝟖</m:t>
                      </m:r>
                      <m:r>
                        <a:rPr lang="tr-TR" sz="2000" b="1" i="1" smtClean="0">
                          <a:solidFill>
                            <a:srgbClr val="FF0000"/>
                          </a:solidFill>
                          <a:latin typeface="Cambria Math" panose="02040503050406030204" pitchFamily="18" charset="0"/>
                        </a:rPr>
                        <m:t> </m:t>
                      </m:r>
                      <m:f>
                        <m:fPr>
                          <m:ctrlPr>
                            <a:rPr lang="tr-TR" sz="2000" b="1" i="1" smtClean="0">
                              <a:solidFill>
                                <a:srgbClr val="FF0000"/>
                              </a:solidFill>
                              <a:latin typeface="Cambria Math" panose="02040503050406030204" pitchFamily="18" charset="0"/>
                            </a:rPr>
                          </m:ctrlPr>
                        </m:fPr>
                        <m:num>
                          <m:r>
                            <a:rPr lang="tr-TR" sz="2000" b="1" i="1" smtClean="0">
                              <a:solidFill>
                                <a:srgbClr val="FF0000"/>
                              </a:solidFill>
                              <a:latin typeface="Cambria Math" panose="02040503050406030204" pitchFamily="18" charset="0"/>
                            </a:rPr>
                            <m:t>𝑱</m:t>
                          </m:r>
                        </m:num>
                        <m:den>
                          <m:r>
                            <a:rPr lang="tr-TR" sz="2000" b="1" i="1" smtClean="0">
                              <a:solidFill>
                                <a:srgbClr val="FF0000"/>
                              </a:solidFill>
                              <a:latin typeface="Cambria Math" panose="02040503050406030204" pitchFamily="18" charset="0"/>
                            </a:rPr>
                            <m:t>𝒌𝒈𝑲</m:t>
                          </m:r>
                        </m:den>
                      </m:f>
                    </m:oMath>
                  </m:oMathPara>
                </a14:m>
                <a:endParaRPr lang="tr-TR" sz="1600" b="1" dirty="0">
                  <a:solidFill>
                    <a:srgbClr val="FF0000"/>
                  </a:solidFill>
                </a:endParaRPr>
              </a:p>
            </p:txBody>
          </p:sp>
        </mc:Choice>
        <mc:Fallback xmlns="">
          <p:sp>
            <p:nvSpPr>
              <p:cNvPr id="38" name="TextBox 37">
                <a:extLst>
                  <a:ext uri="{FF2B5EF4-FFF2-40B4-BE49-F238E27FC236}">
                    <a16:creationId xmlns:a16="http://schemas.microsoft.com/office/drawing/2014/main" id="{8AB65397-5CC6-1EFF-8B92-7565222F40CD}"/>
                  </a:ext>
                </a:extLst>
              </p:cNvPr>
              <p:cNvSpPr txBox="1">
                <a:spLocks noRot="1" noChangeAspect="1" noMove="1" noResize="1" noEditPoints="1" noAdjustHandles="1" noChangeArrowheads="1" noChangeShapeType="1" noTextEdit="1"/>
              </p:cNvSpPr>
              <p:nvPr/>
            </p:nvSpPr>
            <p:spPr>
              <a:xfrm>
                <a:off x="6091472" y="6102060"/>
                <a:ext cx="2029723" cy="630173"/>
              </a:xfrm>
              <a:prstGeom prst="rect">
                <a:avLst/>
              </a:prstGeom>
              <a:blipFill>
                <a:blip r:embed="rId10"/>
                <a:stretch>
                  <a:fillRect/>
                </a:stretch>
              </a:blipFill>
              <a:ln>
                <a:solidFill>
                  <a:schemeClr val="tx1"/>
                </a:solidFill>
              </a:ln>
            </p:spPr>
            <p:txBody>
              <a:bodyPr/>
              <a:lstStyle/>
              <a:p>
                <a:r>
                  <a:rPr lang="tr-TR">
                    <a:noFill/>
                  </a:rPr>
                  <a:t> </a:t>
                </a:r>
              </a:p>
            </p:txBody>
          </p:sp>
        </mc:Fallback>
      </mc:AlternateContent>
      <p:sp>
        <p:nvSpPr>
          <p:cNvPr id="39" name="TextBox 38">
            <a:extLst>
              <a:ext uri="{FF2B5EF4-FFF2-40B4-BE49-F238E27FC236}">
                <a16:creationId xmlns:a16="http://schemas.microsoft.com/office/drawing/2014/main" id="{4B75F044-746C-80DA-10CF-228844B320FA}"/>
              </a:ext>
            </a:extLst>
          </p:cNvPr>
          <p:cNvSpPr txBox="1"/>
          <p:nvPr/>
        </p:nvSpPr>
        <p:spPr>
          <a:xfrm>
            <a:off x="3455553" y="6202501"/>
            <a:ext cx="3539612" cy="369332"/>
          </a:xfrm>
          <a:prstGeom prst="rect">
            <a:avLst/>
          </a:prstGeom>
          <a:noFill/>
        </p:spPr>
        <p:txBody>
          <a:bodyPr wrap="square" rtlCol="0">
            <a:spAutoFit/>
          </a:bodyPr>
          <a:lstStyle/>
          <a:p>
            <a:r>
              <a:rPr lang="tr-TR" b="1" dirty="0">
                <a:solidFill>
                  <a:srgbClr val="FF0000"/>
                </a:solidFill>
              </a:rPr>
              <a:t>From Table B-1, at 35°C:</a:t>
            </a:r>
          </a:p>
        </p:txBody>
      </p:sp>
    </p:spTree>
    <p:extLst>
      <p:ext uri="{BB962C8B-B14F-4D97-AF65-F5344CB8AC3E}">
        <p14:creationId xmlns:p14="http://schemas.microsoft.com/office/powerpoint/2010/main" val="1476568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EXAMPLE-5-Solution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D5F5A37-DB42-1997-F310-BE800E097FCF}"/>
                  </a:ext>
                </a:extLst>
              </p:cNvPr>
              <p:cNvSpPr txBox="1"/>
              <p:nvPr/>
            </p:nvSpPr>
            <p:spPr>
              <a:xfrm>
                <a:off x="4156216" y="4060267"/>
                <a:ext cx="3064622" cy="915251"/>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𝑨</m:t>
                      </m:r>
                      <m:r>
                        <a:rPr lang="tr-TR" sz="2800" b="1" i="1" smtClean="0">
                          <a:latin typeface="Cambria Math" panose="02040503050406030204" pitchFamily="18" charset="0"/>
                        </a:rPr>
                        <m:t> =</m:t>
                      </m:r>
                      <m:f>
                        <m:fPr>
                          <m:ctrlPr>
                            <a:rPr lang="tr-TR" sz="2800" b="1" i="1" smtClean="0">
                              <a:solidFill>
                                <a:schemeClr val="tx1"/>
                              </a:solidFill>
                              <a:latin typeface="Cambria Math" panose="02040503050406030204" pitchFamily="18" charset="0"/>
                            </a:rPr>
                          </m:ctrlPr>
                        </m:fPr>
                        <m:num>
                          <m:r>
                            <a:rPr lang="tr-TR" sz="2800" b="1" i="1" smtClean="0">
                              <a:solidFill>
                                <a:schemeClr val="tx1"/>
                              </a:solidFill>
                              <a:latin typeface="Cambria Math" panose="02040503050406030204" pitchFamily="18" charset="0"/>
                            </a:rPr>
                            <m:t>𝑸</m:t>
                          </m:r>
                        </m:num>
                        <m:den>
                          <m:r>
                            <a:rPr lang="tr-TR" sz="2800" b="1" i="1" smtClean="0">
                              <a:solidFill>
                                <a:schemeClr val="tx1"/>
                              </a:solidFill>
                              <a:latin typeface="Cambria Math" panose="02040503050406030204" pitchFamily="18" charset="0"/>
                            </a:rPr>
                            <m:t>𝑼</m:t>
                          </m:r>
                          <m:r>
                            <a:rPr lang="tr-TR" sz="2800" b="1" i="1">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𝑭</m:t>
                          </m:r>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𝒍𝒎</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𝑪𝑭</m:t>
                              </m:r>
                            </m:sub>
                          </m:sSub>
                        </m:den>
                      </m:f>
                    </m:oMath>
                  </m:oMathPara>
                </a14:m>
                <a:endParaRPr lang="tr-TR" sz="2800" b="1" dirty="0">
                  <a:solidFill>
                    <a:schemeClr val="tx1"/>
                  </a:solidFill>
                </a:endParaRPr>
              </a:p>
            </p:txBody>
          </p:sp>
        </mc:Choice>
        <mc:Fallback xmlns="">
          <p:sp>
            <p:nvSpPr>
              <p:cNvPr id="3" name="TextBox 2">
                <a:extLst>
                  <a:ext uri="{FF2B5EF4-FFF2-40B4-BE49-F238E27FC236}">
                    <a16:creationId xmlns:a16="http://schemas.microsoft.com/office/drawing/2014/main" id="{4D5F5A37-DB42-1997-F310-BE800E097FCF}"/>
                  </a:ext>
                </a:extLst>
              </p:cNvPr>
              <p:cNvSpPr txBox="1">
                <a:spLocks noRot="1" noChangeAspect="1" noMove="1" noResize="1" noEditPoints="1" noAdjustHandles="1" noChangeArrowheads="1" noChangeShapeType="1" noTextEdit="1"/>
              </p:cNvSpPr>
              <p:nvPr/>
            </p:nvSpPr>
            <p:spPr>
              <a:xfrm>
                <a:off x="4156216" y="4060267"/>
                <a:ext cx="3064622" cy="915251"/>
              </a:xfrm>
              <a:prstGeom prst="rect">
                <a:avLst/>
              </a:prstGeom>
              <a:blipFill>
                <a:blip r:embed="rId3"/>
                <a:stretch>
                  <a:fillRect/>
                </a:stretch>
              </a:blipFill>
              <a:ln>
                <a:solidFill>
                  <a:schemeClr val="tx1"/>
                </a:solidFill>
              </a:ln>
            </p:spPr>
            <p:txBody>
              <a:bodyPr/>
              <a:lstStyle/>
              <a:p>
                <a:r>
                  <a:rPr lang="tr-TR">
                    <a:noFill/>
                  </a:rPr>
                  <a:t> </a:t>
                </a:r>
              </a:p>
            </p:txBody>
          </p:sp>
        </mc:Fallback>
      </mc:AlternateContent>
      <p:sp>
        <p:nvSpPr>
          <p:cNvPr id="6" name="TextBox 5">
            <a:extLst>
              <a:ext uri="{FF2B5EF4-FFF2-40B4-BE49-F238E27FC236}">
                <a16:creationId xmlns:a16="http://schemas.microsoft.com/office/drawing/2014/main" id="{A4DDA178-D147-9E6C-6B63-C65948E847AE}"/>
              </a:ext>
            </a:extLst>
          </p:cNvPr>
          <p:cNvSpPr txBox="1"/>
          <p:nvPr/>
        </p:nvSpPr>
        <p:spPr>
          <a:xfrm>
            <a:off x="179680" y="3928020"/>
            <a:ext cx="4837471" cy="461665"/>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t>The surface area required:</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465C8D7-322F-3435-C56E-0FBF84349C4D}"/>
                  </a:ext>
                </a:extLst>
              </p:cNvPr>
              <p:cNvSpPr txBox="1"/>
              <p:nvPr/>
            </p:nvSpPr>
            <p:spPr>
              <a:xfrm>
                <a:off x="7466608" y="1066988"/>
                <a:ext cx="3335978" cy="449803"/>
              </a:xfrm>
              <a:prstGeom prst="rect">
                <a:avLst/>
              </a:prstGeom>
              <a:solidFill>
                <a:schemeClr val="accent2">
                  <a:lumMod val="40000"/>
                  <a:lumOff val="60000"/>
                </a:schemeClr>
              </a:solidFill>
              <a:ln>
                <a:solidFill>
                  <a:schemeClr val="tx1"/>
                </a:solidFill>
              </a:ln>
            </p:spPr>
            <p:txBody>
              <a:bodyPr wrap="none" lIns="0" tIns="0" rIns="0" bIns="0" rtlCol="0">
                <a:spAutoFit/>
              </a:bodyPr>
              <a:lstStyle/>
              <a:p>
                <a:r>
                  <a:rPr lang="tr-TR" sz="2800" b="1" dirty="0">
                    <a:solidFill>
                      <a:schemeClr val="tx1"/>
                    </a:solidFill>
                  </a:rPr>
                  <a:t>Q</a:t>
                </a:r>
                <a14:m>
                  <m:oMath xmlns:m="http://schemas.openxmlformats.org/officeDocument/2006/math">
                    <m:r>
                      <a:rPr lang="tr-TR" sz="2800" b="1" i="1" smtClean="0">
                        <a:solidFill>
                          <a:schemeClr val="tx1"/>
                        </a:solidFill>
                        <a:latin typeface="Cambria Math" panose="02040503050406030204" pitchFamily="18" charset="0"/>
                      </a:rPr>
                      <m:t>=</m:t>
                    </m:r>
                    <m:r>
                      <a:rPr lang="tr-TR" sz="2800" b="1" i="1">
                        <a:solidFill>
                          <a:schemeClr val="tx1"/>
                        </a:solidFill>
                        <a:latin typeface="Cambria Math" panose="02040503050406030204" pitchFamily="18" charset="0"/>
                      </a:rPr>
                      <m:t>𝑼</m:t>
                    </m:r>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𝑨</m:t>
                    </m:r>
                    <m:r>
                      <a:rPr lang="tr-TR" sz="2800" b="1" i="1">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𝑭</m:t>
                    </m:r>
                    <m:r>
                      <a:rPr lang="tr-TR" sz="2800" b="1" i="1" smtClean="0">
                        <a:solidFill>
                          <a:schemeClr val="tx1"/>
                        </a:solidFill>
                        <a:latin typeface="Cambria Math" panose="02040503050406030204" pitchFamily="18" charset="0"/>
                        <a:ea typeface="Cambria Math" panose="02040503050406030204" pitchFamily="18" charset="0"/>
                      </a:rPr>
                      <m:t>∙</m:t>
                    </m:r>
                    <m:sSub>
                      <m:sSubPr>
                        <m:ctrlPr>
                          <a:rPr lang="tr-TR" sz="2800" b="1" i="1" smtClean="0">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𝑻</m:t>
                        </m:r>
                      </m:e>
                      <m:sub>
                        <m:r>
                          <a:rPr lang="tr-TR" sz="2800" b="1" i="1" smtClean="0">
                            <a:solidFill>
                              <a:schemeClr val="tx1"/>
                            </a:solidFill>
                            <a:latin typeface="Cambria Math" panose="02040503050406030204" pitchFamily="18" charset="0"/>
                            <a:ea typeface="Cambria Math" panose="02040503050406030204" pitchFamily="18" charset="0"/>
                          </a:rPr>
                          <m:t>𝒍𝒎</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𝑪𝑭</m:t>
                        </m:r>
                      </m:sub>
                    </m:sSub>
                  </m:oMath>
                </a14:m>
                <a:endParaRPr lang="tr-TR" sz="2800" b="1" dirty="0">
                  <a:solidFill>
                    <a:schemeClr val="tx1"/>
                  </a:solidFill>
                </a:endParaRPr>
              </a:p>
            </p:txBody>
          </p:sp>
        </mc:Choice>
        <mc:Fallback xmlns="">
          <p:sp>
            <p:nvSpPr>
              <p:cNvPr id="9" name="TextBox 8">
                <a:extLst>
                  <a:ext uri="{FF2B5EF4-FFF2-40B4-BE49-F238E27FC236}">
                    <a16:creationId xmlns:a16="http://schemas.microsoft.com/office/drawing/2014/main" id="{5465C8D7-322F-3435-C56E-0FBF84349C4D}"/>
                  </a:ext>
                </a:extLst>
              </p:cNvPr>
              <p:cNvSpPr txBox="1">
                <a:spLocks noRot="1" noChangeAspect="1" noMove="1" noResize="1" noEditPoints="1" noAdjustHandles="1" noChangeArrowheads="1" noChangeShapeType="1" noTextEdit="1"/>
              </p:cNvSpPr>
              <p:nvPr/>
            </p:nvSpPr>
            <p:spPr>
              <a:xfrm>
                <a:off x="7466608" y="1066988"/>
                <a:ext cx="3335978" cy="449803"/>
              </a:xfrm>
              <a:prstGeom prst="rect">
                <a:avLst/>
              </a:prstGeom>
              <a:blipFill>
                <a:blip r:embed="rId4"/>
                <a:stretch>
                  <a:fillRect l="-6375" t="-22368" b="-40789"/>
                </a:stretch>
              </a:blipFill>
              <a:ln>
                <a:solidFill>
                  <a:schemeClr val="tx1"/>
                </a:solidFill>
              </a:ln>
            </p:spPr>
            <p:txBody>
              <a:bodyPr/>
              <a:lstStyle/>
              <a:p>
                <a:r>
                  <a:rPr lang="tr-TR">
                    <a:noFill/>
                  </a:rPr>
                  <a:t> </a:t>
                </a:r>
              </a:p>
            </p:txBody>
          </p:sp>
        </mc:Fallback>
      </mc:AlternateContent>
      <p:sp>
        <p:nvSpPr>
          <p:cNvPr id="10" name="TextBox 9">
            <a:extLst>
              <a:ext uri="{FF2B5EF4-FFF2-40B4-BE49-F238E27FC236}">
                <a16:creationId xmlns:a16="http://schemas.microsoft.com/office/drawing/2014/main" id="{7CBAD571-ADB1-15B4-6C68-8F8FF02A4C68}"/>
              </a:ext>
            </a:extLst>
          </p:cNvPr>
          <p:cNvSpPr txBox="1"/>
          <p:nvPr/>
        </p:nvSpPr>
        <p:spPr>
          <a:xfrm>
            <a:off x="127820" y="1055126"/>
            <a:ext cx="7846142" cy="461665"/>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t>The desired heat transfer can be determined from:</a:t>
            </a:r>
          </a:p>
        </p:txBody>
      </p:sp>
      <p:sp>
        <p:nvSpPr>
          <p:cNvPr id="11" name="TextBox 10">
            <a:extLst>
              <a:ext uri="{FF2B5EF4-FFF2-40B4-BE49-F238E27FC236}">
                <a16:creationId xmlns:a16="http://schemas.microsoft.com/office/drawing/2014/main" id="{18CE0081-5912-B2D4-146F-955316F1A42B}"/>
              </a:ext>
            </a:extLst>
          </p:cNvPr>
          <p:cNvSpPr txBox="1"/>
          <p:nvPr/>
        </p:nvSpPr>
        <p:spPr>
          <a:xfrm>
            <a:off x="127820" y="1671233"/>
            <a:ext cx="6292645" cy="461665"/>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t>The heat transfer can be calculated from:</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D5A97EF-5EA1-E599-92A1-D630DDC70AC8}"/>
                  </a:ext>
                </a:extLst>
              </p:cNvPr>
              <p:cNvSpPr txBox="1"/>
              <p:nvPr/>
            </p:nvSpPr>
            <p:spPr>
              <a:xfrm>
                <a:off x="359870" y="2379724"/>
                <a:ext cx="8173135" cy="500330"/>
              </a:xfrm>
              <a:prstGeom prst="rect">
                <a:avLst/>
              </a:prstGeom>
              <a:solidFill>
                <a:schemeClr val="accent2">
                  <a:lumMod val="40000"/>
                  <a:lumOff val="60000"/>
                </a:schemeClr>
              </a:solidFill>
              <a:ln>
                <a:solidFill>
                  <a:schemeClr val="tx1"/>
                </a:solidFill>
              </a:ln>
            </p:spPr>
            <p:txBody>
              <a:bodyPr wrap="none" lIns="0" tIns="0" rIns="0" bIns="0" rtlCol="0">
                <a:spAutoFit/>
              </a:bodyPr>
              <a:lstStyle/>
              <a:p>
                <a:r>
                  <a:rPr lang="tr-TR" sz="2800" b="1" dirty="0"/>
                  <a:t>Q</a:t>
                </a:r>
                <a14:m>
                  <m:oMath xmlns:m="http://schemas.openxmlformats.org/officeDocument/2006/math">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𝒎</m:t>
                            </m:r>
                          </m:e>
                        </m:acc>
                      </m:e>
                      <m:sub>
                        <m:r>
                          <a:rPr lang="tr-TR" sz="2800" b="1" i="1" smtClean="0">
                            <a:latin typeface="Cambria Math" panose="02040503050406030204" pitchFamily="18" charset="0"/>
                          </a:rPr>
                          <m:t>𝒉</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𝒄</m:t>
                        </m:r>
                      </m:e>
                      <m:sub>
                        <m:r>
                          <a:rPr lang="tr-TR" sz="2800" b="1" i="1">
                            <a:latin typeface="Cambria Math" panose="02040503050406030204" pitchFamily="18" charset="0"/>
                          </a:rPr>
                          <m:t>𝒑</m:t>
                        </m:r>
                        <m:r>
                          <a:rPr lang="tr-TR" sz="2800" b="1" i="1">
                            <a:latin typeface="Cambria Math" panose="02040503050406030204" pitchFamily="18" charset="0"/>
                          </a:rPr>
                          <m:t>,</m:t>
                        </m:r>
                        <m:r>
                          <a:rPr lang="tr-TR" sz="2800" b="1" i="1">
                            <a:latin typeface="Cambria Math" panose="02040503050406030204" pitchFamily="18" charset="0"/>
                          </a:rPr>
                          <m:t>𝒉</m:t>
                        </m:r>
                      </m:sub>
                    </m:sSub>
                    <m:r>
                      <a:rPr lang="tr-TR" sz="2800" b="1" i="1">
                        <a:latin typeface="Cambria Math" panose="02040503050406030204" pitchFamily="18" charset="0"/>
                        <a:ea typeface="Cambria Math" panose="02040503050406030204" pitchFamily="18" charset="0"/>
                      </a:rPr>
                      <m:t>∙</m:t>
                    </m:r>
                    <m:d>
                      <m:dPr>
                        <m:ctrlPr>
                          <a:rPr lang="tr-TR" sz="2800" b="1" i="1" smtClean="0">
                            <a:latin typeface="Cambria Math" panose="02040503050406030204" pitchFamily="18" charset="0"/>
                            <a:ea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a:latin typeface="Cambria Math" panose="02040503050406030204" pitchFamily="18" charset="0"/>
                              </a:rPr>
                              <m:t>𝟏</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𝒉</m:t>
                            </m:r>
                            <m:r>
                              <a:rPr lang="tr-TR" sz="2800" b="1" i="1">
                                <a:latin typeface="Cambria Math" panose="02040503050406030204" pitchFamily="18" charset="0"/>
                              </a:rPr>
                              <m:t>,</m:t>
                            </m:r>
                            <m:r>
                              <a:rPr lang="tr-TR" sz="2800" b="1" i="1" smtClean="0">
                                <a:latin typeface="Cambria Math" panose="02040503050406030204" pitchFamily="18" charset="0"/>
                              </a:rPr>
                              <m:t>𝟐</m:t>
                            </m:r>
                          </m:sub>
                        </m:sSub>
                      </m:e>
                    </m:d>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𝒎</m:t>
                            </m:r>
                          </m:e>
                        </m:acc>
                      </m:e>
                      <m:sub>
                        <m:r>
                          <a:rPr lang="tr-TR" sz="2800" b="1" i="1" smtClean="0">
                            <a:latin typeface="Cambria Math" panose="02040503050406030204" pitchFamily="18" charset="0"/>
                          </a:rPr>
                          <m:t>𝒄</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𝒄</m:t>
                        </m:r>
                      </m:e>
                      <m:sub>
                        <m:r>
                          <a:rPr lang="tr-TR" sz="2800" b="1" i="1">
                            <a:latin typeface="Cambria Math" panose="02040503050406030204" pitchFamily="18" charset="0"/>
                          </a:rPr>
                          <m:t>𝒑</m:t>
                        </m:r>
                        <m:r>
                          <a:rPr lang="tr-TR" sz="2800" b="1" i="1">
                            <a:latin typeface="Cambria Math" panose="02040503050406030204" pitchFamily="18" charset="0"/>
                          </a:rPr>
                          <m:t>,</m:t>
                        </m:r>
                        <m:r>
                          <a:rPr lang="tr-TR" sz="2800" b="1" i="1" smtClean="0">
                            <a:latin typeface="Cambria Math" panose="02040503050406030204" pitchFamily="18" charset="0"/>
                          </a:rPr>
                          <m:t>𝒄</m:t>
                        </m:r>
                      </m:sub>
                    </m:sSub>
                    <m:r>
                      <a:rPr lang="tr-TR" sz="2800" b="1" i="1">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ea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smtClean="0">
                                <a:latin typeface="Cambria Math" panose="02040503050406030204" pitchFamily="18" charset="0"/>
                              </a:rPr>
                              <m:t>,</m:t>
                            </m:r>
                            <m:r>
                              <a:rPr lang="tr-TR" sz="2800" b="1" i="1" smtClean="0">
                                <a:latin typeface="Cambria Math" panose="02040503050406030204" pitchFamily="18" charset="0"/>
                              </a:rPr>
                              <m:t>𝟐</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smtClean="0">
                                <a:latin typeface="Cambria Math" panose="02040503050406030204" pitchFamily="18" charset="0"/>
                              </a:rPr>
                              <m:t>,</m:t>
                            </m:r>
                            <m:r>
                              <a:rPr lang="tr-TR" sz="2800" b="1" i="1" smtClean="0">
                                <a:latin typeface="Cambria Math" panose="02040503050406030204" pitchFamily="18" charset="0"/>
                              </a:rPr>
                              <m:t>𝟏</m:t>
                            </m:r>
                          </m:sub>
                        </m:sSub>
                      </m:e>
                    </m:d>
                  </m:oMath>
                </a14:m>
                <a:endParaRPr lang="tr-TR" sz="2800" b="1" dirty="0"/>
              </a:p>
            </p:txBody>
          </p:sp>
        </mc:Choice>
        <mc:Fallback xmlns="">
          <p:sp>
            <p:nvSpPr>
              <p:cNvPr id="12" name="TextBox 11">
                <a:extLst>
                  <a:ext uri="{FF2B5EF4-FFF2-40B4-BE49-F238E27FC236}">
                    <a16:creationId xmlns:a16="http://schemas.microsoft.com/office/drawing/2014/main" id="{4D5A97EF-5EA1-E599-92A1-D630DDC70AC8}"/>
                  </a:ext>
                </a:extLst>
              </p:cNvPr>
              <p:cNvSpPr txBox="1">
                <a:spLocks noRot="1" noChangeAspect="1" noMove="1" noResize="1" noEditPoints="1" noAdjustHandles="1" noChangeArrowheads="1" noChangeShapeType="1" noTextEdit="1"/>
              </p:cNvSpPr>
              <p:nvPr/>
            </p:nvSpPr>
            <p:spPr>
              <a:xfrm>
                <a:off x="359870" y="2379724"/>
                <a:ext cx="8173135" cy="500330"/>
              </a:xfrm>
              <a:prstGeom prst="rect">
                <a:avLst/>
              </a:prstGeom>
              <a:blipFill>
                <a:blip r:embed="rId5"/>
                <a:stretch>
                  <a:fillRect l="-2532" t="-15476" b="-32143"/>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21B3C0D-C010-05E3-8910-82ED15E8201A}"/>
                  </a:ext>
                </a:extLst>
              </p:cNvPr>
              <p:cNvSpPr txBox="1"/>
              <p:nvPr/>
            </p:nvSpPr>
            <p:spPr>
              <a:xfrm>
                <a:off x="359870" y="3126880"/>
                <a:ext cx="7547964" cy="500330"/>
              </a:xfrm>
              <a:prstGeom prst="rect">
                <a:avLst/>
              </a:prstGeom>
              <a:noFill/>
              <a:ln>
                <a:solidFill>
                  <a:schemeClr val="tx1"/>
                </a:solidFill>
              </a:ln>
            </p:spPr>
            <p:txBody>
              <a:bodyPr wrap="none" lIns="0" tIns="0" rIns="0" bIns="0" rtlCol="0">
                <a:spAutoFit/>
              </a:bodyPr>
              <a:lstStyle/>
              <a:p>
                <a:r>
                  <a:rPr lang="tr-TR" sz="2800" b="1" dirty="0"/>
                  <a:t>Q</a:t>
                </a:r>
                <a14:m>
                  <m:oMath xmlns:m="http://schemas.openxmlformats.org/officeDocument/2006/math">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𝒎</m:t>
                            </m:r>
                          </m:e>
                        </m:acc>
                      </m:e>
                      <m:sub>
                        <m:r>
                          <a:rPr lang="tr-TR" sz="2800" b="1" i="1" smtClean="0">
                            <a:latin typeface="Cambria Math" panose="02040503050406030204" pitchFamily="18" charset="0"/>
                          </a:rPr>
                          <m:t>𝒄</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𝒄</m:t>
                        </m:r>
                      </m:e>
                      <m:sub>
                        <m:r>
                          <a:rPr lang="tr-TR" sz="2800" b="1" i="1">
                            <a:latin typeface="Cambria Math" panose="02040503050406030204" pitchFamily="18" charset="0"/>
                          </a:rPr>
                          <m:t>𝒑</m:t>
                        </m:r>
                        <m:r>
                          <a:rPr lang="tr-TR" sz="2800" b="1" i="1">
                            <a:latin typeface="Cambria Math" panose="02040503050406030204" pitchFamily="18" charset="0"/>
                          </a:rPr>
                          <m:t>,</m:t>
                        </m:r>
                        <m:r>
                          <a:rPr lang="tr-TR" sz="2800" b="1" i="1" smtClean="0">
                            <a:latin typeface="Cambria Math" panose="02040503050406030204" pitchFamily="18" charset="0"/>
                          </a:rPr>
                          <m:t>𝒄</m:t>
                        </m:r>
                      </m:sub>
                    </m:sSub>
                    <m:r>
                      <a:rPr lang="tr-TR" sz="2800" b="1" i="1">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ea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smtClean="0">
                                <a:latin typeface="Cambria Math" panose="02040503050406030204" pitchFamily="18" charset="0"/>
                              </a:rPr>
                              <m:t>,</m:t>
                            </m:r>
                            <m:r>
                              <a:rPr lang="tr-TR" sz="2800" b="1" i="1" smtClean="0">
                                <a:latin typeface="Cambria Math" panose="02040503050406030204" pitchFamily="18" charset="0"/>
                              </a:rPr>
                              <m:t>𝟐</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smtClean="0">
                                <a:latin typeface="Cambria Math" panose="02040503050406030204" pitchFamily="18" charset="0"/>
                              </a:rPr>
                              <m:t>,</m:t>
                            </m:r>
                            <m:r>
                              <a:rPr lang="tr-TR" sz="2800" b="1" i="1" smtClean="0">
                                <a:latin typeface="Cambria Math" panose="02040503050406030204" pitchFamily="18" charset="0"/>
                              </a:rPr>
                              <m:t>𝟏</m:t>
                            </m:r>
                          </m:sub>
                        </m:sSub>
                      </m:e>
                    </m:d>
                    <m:r>
                      <a:rPr lang="tr-TR" sz="2800" b="1" i="1" smtClean="0">
                        <a:latin typeface="Cambria Math" panose="02040503050406030204" pitchFamily="18" charset="0"/>
                      </a:rPr>
                      <m:t>=</m:t>
                    </m:r>
                    <m:r>
                      <a:rPr lang="tr-TR" sz="2800" b="1" i="1" smtClean="0">
                        <a:latin typeface="Cambria Math" panose="02040503050406030204" pitchFamily="18" charset="0"/>
                      </a:rPr>
                      <m:t>𝟓</m:t>
                    </m:r>
                    <m:r>
                      <a:rPr lang="tr-TR" sz="2800" b="1" i="1">
                        <a:latin typeface="Cambria Math" panose="02040503050406030204" pitchFamily="18" charset="0"/>
                        <a:ea typeface="Cambria Math" panose="02040503050406030204" pitchFamily="18" charset="0"/>
                      </a:rPr>
                      <m:t>∙</m:t>
                    </m:r>
                  </m:oMath>
                </a14:m>
                <a:r>
                  <a:rPr lang="tr-TR" sz="2800" b="1" dirty="0"/>
                  <a:t>1008</a:t>
                </a:r>
                <a:r>
                  <a:rPr lang="tr-TR" sz="2800" b="1" dirty="0">
                    <a:ea typeface="Cambria Math" panose="02040503050406030204" pitchFamily="18" charset="0"/>
                  </a:rPr>
                  <a:t> </a:t>
                </a:r>
                <a14:m>
                  <m:oMath xmlns:m="http://schemas.openxmlformats.org/officeDocument/2006/math">
                    <m:r>
                      <a:rPr lang="tr-TR" sz="2800" b="1" i="1">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ea typeface="Cambria Math" panose="02040503050406030204" pitchFamily="18" charset="0"/>
                          </a:rPr>
                        </m:ctrlPr>
                      </m:dPr>
                      <m:e>
                        <m:r>
                          <a:rPr lang="tr-TR" sz="2800" b="1" i="1" smtClean="0">
                            <a:latin typeface="Cambria Math" panose="02040503050406030204" pitchFamily="18" charset="0"/>
                          </a:rPr>
                          <m:t>𝟓𝟎</m:t>
                        </m:r>
                        <m:r>
                          <a:rPr lang="tr-TR" sz="2800" b="1" i="1">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𝟐𝟎</m:t>
                        </m:r>
                      </m:e>
                    </m:d>
                  </m:oMath>
                </a14:m>
                <a:endParaRPr lang="tr-TR" sz="2800" b="1" dirty="0"/>
              </a:p>
            </p:txBody>
          </p:sp>
        </mc:Choice>
        <mc:Fallback xmlns="">
          <p:sp>
            <p:nvSpPr>
              <p:cNvPr id="13" name="TextBox 12">
                <a:extLst>
                  <a:ext uri="{FF2B5EF4-FFF2-40B4-BE49-F238E27FC236}">
                    <a16:creationId xmlns:a16="http://schemas.microsoft.com/office/drawing/2014/main" id="{F21B3C0D-C010-05E3-8910-82ED15E8201A}"/>
                  </a:ext>
                </a:extLst>
              </p:cNvPr>
              <p:cNvSpPr txBox="1">
                <a:spLocks noRot="1" noChangeAspect="1" noMove="1" noResize="1" noEditPoints="1" noAdjustHandles="1" noChangeArrowheads="1" noChangeShapeType="1" noTextEdit="1"/>
              </p:cNvSpPr>
              <p:nvPr/>
            </p:nvSpPr>
            <p:spPr>
              <a:xfrm>
                <a:off x="359870" y="3126880"/>
                <a:ext cx="7547964" cy="500330"/>
              </a:xfrm>
              <a:prstGeom prst="rect">
                <a:avLst/>
              </a:prstGeom>
              <a:blipFill>
                <a:blip r:embed="rId6"/>
                <a:stretch>
                  <a:fillRect l="-2742" t="-15476" b="-30952"/>
                </a:stretch>
              </a:blipFill>
              <a:ln>
                <a:solidFill>
                  <a:schemeClr val="tx1"/>
                </a:solidFill>
              </a:ln>
            </p:spPr>
            <p:txBody>
              <a:bodyPr/>
              <a:lstStyle/>
              <a:p>
                <a:r>
                  <a:rPr lang="tr-TR">
                    <a:noFill/>
                  </a:rPr>
                  <a:t> </a:t>
                </a:r>
              </a:p>
            </p:txBody>
          </p:sp>
        </mc:Fallback>
      </mc:AlternateContent>
      <p:sp>
        <p:nvSpPr>
          <p:cNvPr id="14" name="Rectangle 13">
            <a:extLst>
              <a:ext uri="{FF2B5EF4-FFF2-40B4-BE49-F238E27FC236}">
                <a16:creationId xmlns:a16="http://schemas.microsoft.com/office/drawing/2014/main" id="{DB6A614B-DF66-98C4-480A-61A6AE5F68EA}"/>
              </a:ext>
            </a:extLst>
          </p:cNvPr>
          <p:cNvSpPr/>
          <p:nvPr/>
        </p:nvSpPr>
        <p:spPr>
          <a:xfrm>
            <a:off x="4994787" y="2379724"/>
            <a:ext cx="3538218" cy="5003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Arrow: Right 14">
            <a:extLst>
              <a:ext uri="{FF2B5EF4-FFF2-40B4-BE49-F238E27FC236}">
                <a16:creationId xmlns:a16="http://schemas.microsoft.com/office/drawing/2014/main" id="{103EC3FA-A727-96F8-9230-C9809F6FC0B8}"/>
              </a:ext>
            </a:extLst>
          </p:cNvPr>
          <p:cNvSpPr/>
          <p:nvPr/>
        </p:nvSpPr>
        <p:spPr>
          <a:xfrm>
            <a:off x="8143804" y="3239393"/>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9B2B883-DFDE-2F4D-0CC9-A29779F5E339}"/>
                  </a:ext>
                </a:extLst>
              </p:cNvPr>
              <p:cNvSpPr txBox="1"/>
              <p:nvPr/>
            </p:nvSpPr>
            <p:spPr>
              <a:xfrm>
                <a:off x="8887545" y="3161600"/>
                <a:ext cx="2366417" cy="430887"/>
              </a:xfrm>
              <a:prstGeom prst="rect">
                <a:avLst/>
              </a:prstGeom>
              <a:solidFill>
                <a:schemeClr val="accent4"/>
              </a:solidFill>
              <a:ln>
                <a:solidFill>
                  <a:schemeClr val="tx1"/>
                </a:solidFill>
              </a:ln>
            </p:spPr>
            <p:txBody>
              <a:bodyPr wrap="none" lIns="0" tIns="0" rIns="0" bIns="0" rtlCol="0">
                <a:spAutoFit/>
              </a:bodyPr>
              <a:lstStyle/>
              <a:p>
                <a:r>
                  <a:rPr lang="tr-TR" sz="2800" b="1" dirty="0"/>
                  <a:t>Q</a:t>
                </a:r>
                <a14:m>
                  <m:oMath xmlns:m="http://schemas.openxmlformats.org/officeDocument/2006/math">
                    <m:r>
                      <a:rPr lang="tr-TR" sz="2800" b="1" i="1" smtClean="0">
                        <a:latin typeface="Cambria Math" panose="02040503050406030204" pitchFamily="18" charset="0"/>
                      </a:rPr>
                      <m:t>=</m:t>
                    </m:r>
                    <m:r>
                      <a:rPr lang="tr-TR" sz="2800" b="1" i="1" smtClean="0">
                        <a:latin typeface="Cambria Math" panose="02040503050406030204" pitchFamily="18" charset="0"/>
                      </a:rPr>
                      <m:t>𝟏𝟓𝟏𝟐𝟎𝟎</m:t>
                    </m:r>
                    <m:r>
                      <a:rPr lang="tr-TR" sz="2800" b="1" i="1" smtClean="0">
                        <a:latin typeface="Cambria Math" panose="02040503050406030204" pitchFamily="18" charset="0"/>
                      </a:rPr>
                      <m:t> </m:t>
                    </m:r>
                    <m:r>
                      <a:rPr lang="tr-TR" sz="2800" b="1" i="1" smtClean="0">
                        <a:latin typeface="Cambria Math" panose="02040503050406030204" pitchFamily="18" charset="0"/>
                      </a:rPr>
                      <m:t>𝑾</m:t>
                    </m:r>
                  </m:oMath>
                </a14:m>
                <a:endParaRPr lang="tr-TR" sz="2800" b="1" dirty="0"/>
              </a:p>
            </p:txBody>
          </p:sp>
        </mc:Choice>
        <mc:Fallback xmlns="">
          <p:sp>
            <p:nvSpPr>
              <p:cNvPr id="16" name="TextBox 15">
                <a:extLst>
                  <a:ext uri="{FF2B5EF4-FFF2-40B4-BE49-F238E27FC236}">
                    <a16:creationId xmlns:a16="http://schemas.microsoft.com/office/drawing/2014/main" id="{F9B2B883-DFDE-2F4D-0CC9-A29779F5E339}"/>
                  </a:ext>
                </a:extLst>
              </p:cNvPr>
              <p:cNvSpPr txBox="1">
                <a:spLocks noRot="1" noChangeAspect="1" noMove="1" noResize="1" noEditPoints="1" noAdjustHandles="1" noChangeArrowheads="1" noChangeShapeType="1" noTextEdit="1"/>
              </p:cNvSpPr>
              <p:nvPr/>
            </p:nvSpPr>
            <p:spPr>
              <a:xfrm>
                <a:off x="8887545" y="3161600"/>
                <a:ext cx="2366417" cy="430887"/>
              </a:xfrm>
              <a:prstGeom prst="rect">
                <a:avLst/>
              </a:prstGeom>
              <a:blipFill>
                <a:blip r:embed="rId7"/>
                <a:stretch>
                  <a:fillRect l="-8974" t="-23611" b="-47222"/>
                </a:stretch>
              </a:blipFill>
              <a:ln>
                <a:solidFill>
                  <a:schemeClr val="tx1"/>
                </a:solidFill>
              </a:ln>
            </p:spPr>
            <p:txBody>
              <a:bodyPr/>
              <a:lstStyle/>
              <a:p>
                <a:r>
                  <a:rPr lang="tr-TR">
                    <a:noFill/>
                  </a:rPr>
                  <a:t> </a:t>
                </a:r>
              </a:p>
            </p:txBody>
          </p:sp>
        </mc:Fallback>
      </mc:AlternateContent>
      <p:sp>
        <p:nvSpPr>
          <p:cNvPr id="17" name="TextBox 16">
            <a:extLst>
              <a:ext uri="{FF2B5EF4-FFF2-40B4-BE49-F238E27FC236}">
                <a16:creationId xmlns:a16="http://schemas.microsoft.com/office/drawing/2014/main" id="{56D5A7BE-3FDE-805B-D106-3BD59FE416B6}"/>
              </a:ext>
            </a:extLst>
          </p:cNvPr>
          <p:cNvSpPr txBox="1"/>
          <p:nvPr/>
        </p:nvSpPr>
        <p:spPr>
          <a:xfrm>
            <a:off x="179680" y="5107765"/>
            <a:ext cx="6410632" cy="400110"/>
          </a:xfrm>
          <a:prstGeom prst="rect">
            <a:avLst/>
          </a:prstGeom>
          <a:noFill/>
        </p:spPr>
        <p:txBody>
          <a:bodyPr wrap="square" rtlCol="0">
            <a:spAutoFit/>
          </a:bodyPr>
          <a:lstStyle/>
          <a:p>
            <a:pPr marL="285750" indent="-285750">
              <a:buFont typeface="Wingdings" panose="05000000000000000000" pitchFamily="2" charset="2"/>
              <a:buChar char="Ø"/>
            </a:pPr>
            <a:r>
              <a:rPr lang="tr-TR" sz="2000" b="1" dirty="0"/>
              <a:t>The heat transfer surface area of one tube: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158DB32-8EC7-675A-ACF2-3676DDD5949C}"/>
                  </a:ext>
                </a:extLst>
              </p:cNvPr>
              <p:cNvSpPr txBox="1"/>
              <p:nvPr/>
            </p:nvSpPr>
            <p:spPr>
              <a:xfrm>
                <a:off x="5247723" y="5130423"/>
                <a:ext cx="3999365" cy="369332"/>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𝑨</m:t>
                          </m:r>
                        </m:e>
                        <m:sub>
                          <m:r>
                            <a:rPr lang="tr-TR" sz="2400" b="1" i="1" smtClean="0">
                              <a:latin typeface="Cambria Math" panose="02040503050406030204" pitchFamily="18" charset="0"/>
                            </a:rPr>
                            <m:t>𝒊</m:t>
                          </m:r>
                        </m:sub>
                      </m:sSub>
                      <m:r>
                        <a:rPr lang="tr-TR" sz="2400" b="1" i="1" smtClean="0">
                          <a:latin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𝝅</m:t>
                      </m:r>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𝑫</m:t>
                          </m:r>
                        </m:e>
                        <m:sub>
                          <m:r>
                            <a:rPr lang="tr-TR" sz="2400" b="1" i="1" smtClean="0">
                              <a:latin typeface="Cambria Math" panose="02040503050406030204" pitchFamily="18" charset="0"/>
                              <a:ea typeface="Cambria Math" panose="02040503050406030204" pitchFamily="18" charset="0"/>
                            </a:rPr>
                            <m:t>𝒐</m:t>
                          </m:r>
                        </m:sub>
                      </m:sSub>
                      <m:r>
                        <a:rPr lang="tr-TR" sz="2400" b="1" i="1" smtClean="0">
                          <a:latin typeface="Cambria Math" panose="02040503050406030204" pitchFamily="18" charset="0"/>
                          <a:ea typeface="Cambria Math" panose="02040503050406030204" pitchFamily="18" charset="0"/>
                        </a:rPr>
                        <m:t>𝑳</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𝝅</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𝟎</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𝟎𝟐𝟔𝟔𝟕</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𝟐</m:t>
                      </m:r>
                    </m:oMath>
                  </m:oMathPara>
                </a14:m>
                <a:endParaRPr lang="tr-TR" sz="2400" b="1" dirty="0">
                  <a:solidFill>
                    <a:schemeClr val="tx1"/>
                  </a:solidFill>
                </a:endParaRPr>
              </a:p>
            </p:txBody>
          </p:sp>
        </mc:Choice>
        <mc:Fallback xmlns="">
          <p:sp>
            <p:nvSpPr>
              <p:cNvPr id="18" name="TextBox 17">
                <a:extLst>
                  <a:ext uri="{FF2B5EF4-FFF2-40B4-BE49-F238E27FC236}">
                    <a16:creationId xmlns:a16="http://schemas.microsoft.com/office/drawing/2014/main" id="{6158DB32-8EC7-675A-ACF2-3676DDD5949C}"/>
                  </a:ext>
                </a:extLst>
              </p:cNvPr>
              <p:cNvSpPr txBox="1">
                <a:spLocks noRot="1" noChangeAspect="1" noMove="1" noResize="1" noEditPoints="1" noAdjustHandles="1" noChangeArrowheads="1" noChangeShapeType="1" noTextEdit="1"/>
              </p:cNvSpPr>
              <p:nvPr/>
            </p:nvSpPr>
            <p:spPr>
              <a:xfrm>
                <a:off x="5247723" y="5130423"/>
                <a:ext cx="3999365" cy="369332"/>
              </a:xfrm>
              <a:prstGeom prst="rect">
                <a:avLst/>
              </a:prstGeom>
              <a:blipFill>
                <a:blip r:embed="rId8"/>
                <a:stretch>
                  <a:fillRect l="-1216" r="-1064" b="-16129"/>
                </a:stretch>
              </a:blipFill>
              <a:ln>
                <a:solidFill>
                  <a:schemeClr val="tx1"/>
                </a:solidFill>
              </a:ln>
            </p:spPr>
            <p:txBody>
              <a:bodyPr/>
              <a:lstStyle/>
              <a:p>
                <a:r>
                  <a:rPr lang="tr-TR">
                    <a:noFill/>
                  </a:rPr>
                  <a:t> </a:t>
                </a:r>
              </a:p>
            </p:txBody>
          </p:sp>
        </mc:Fallback>
      </mc:AlternateContent>
      <p:sp>
        <p:nvSpPr>
          <p:cNvPr id="19" name="Arrow: Right 18">
            <a:extLst>
              <a:ext uri="{FF2B5EF4-FFF2-40B4-BE49-F238E27FC236}">
                <a16:creationId xmlns:a16="http://schemas.microsoft.com/office/drawing/2014/main" id="{01DA3DBF-8A66-3BFD-134D-87B69248E9F4}"/>
              </a:ext>
            </a:extLst>
          </p:cNvPr>
          <p:cNvSpPr/>
          <p:nvPr/>
        </p:nvSpPr>
        <p:spPr>
          <a:xfrm>
            <a:off x="9426047" y="5170117"/>
            <a:ext cx="335251" cy="322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6DF0E6B-0306-D85C-83EF-40CB2CCED71E}"/>
                  </a:ext>
                </a:extLst>
              </p:cNvPr>
              <p:cNvSpPr txBox="1"/>
              <p:nvPr/>
            </p:nvSpPr>
            <p:spPr>
              <a:xfrm>
                <a:off x="9965780" y="5142441"/>
                <a:ext cx="2117118" cy="346249"/>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200" b="1" i="1" smtClean="0">
                              <a:latin typeface="Cambria Math" panose="02040503050406030204" pitchFamily="18" charset="0"/>
                            </a:rPr>
                          </m:ctrlPr>
                        </m:sSubPr>
                        <m:e>
                          <m:r>
                            <a:rPr lang="tr-TR" sz="2200" b="1" i="1" smtClean="0">
                              <a:latin typeface="Cambria Math" panose="02040503050406030204" pitchFamily="18" charset="0"/>
                            </a:rPr>
                            <m:t>𝑨</m:t>
                          </m:r>
                        </m:e>
                        <m:sub>
                          <m:r>
                            <a:rPr lang="tr-TR" sz="2200" b="1" i="1" smtClean="0">
                              <a:latin typeface="Cambria Math" panose="02040503050406030204" pitchFamily="18" charset="0"/>
                            </a:rPr>
                            <m:t>𝒊</m:t>
                          </m:r>
                        </m:sub>
                      </m:sSub>
                      <m:r>
                        <a:rPr lang="tr-TR" sz="2200" b="1" i="1" smtClean="0">
                          <a:latin typeface="Cambria Math" panose="02040503050406030204" pitchFamily="18" charset="0"/>
                        </a:rPr>
                        <m:t>=</m:t>
                      </m:r>
                      <m:r>
                        <a:rPr lang="tr-TR" sz="2200" b="1" i="1" smtClean="0">
                          <a:latin typeface="Cambria Math" panose="02040503050406030204" pitchFamily="18" charset="0"/>
                          <a:ea typeface="Cambria Math" panose="02040503050406030204" pitchFamily="18" charset="0"/>
                        </a:rPr>
                        <m:t>𝟎</m:t>
                      </m:r>
                      <m:r>
                        <a:rPr lang="tr-TR" sz="2200" b="1" i="1" smtClean="0">
                          <a:latin typeface="Cambria Math" panose="02040503050406030204" pitchFamily="18" charset="0"/>
                          <a:ea typeface="Cambria Math" panose="02040503050406030204" pitchFamily="18" charset="0"/>
                        </a:rPr>
                        <m:t>.</m:t>
                      </m:r>
                      <m:r>
                        <a:rPr lang="tr-TR" sz="2200" b="1" i="1" smtClean="0">
                          <a:latin typeface="Cambria Math" panose="02040503050406030204" pitchFamily="18" charset="0"/>
                          <a:ea typeface="Cambria Math" panose="02040503050406030204" pitchFamily="18" charset="0"/>
                        </a:rPr>
                        <m:t>𝟏𝟔𝟕𝟔</m:t>
                      </m:r>
                      <m:r>
                        <a:rPr lang="tr-TR" sz="2200" b="1" i="1" smtClean="0">
                          <a:latin typeface="Cambria Math" panose="02040503050406030204" pitchFamily="18" charset="0"/>
                          <a:ea typeface="Cambria Math" panose="02040503050406030204" pitchFamily="18" charset="0"/>
                        </a:rPr>
                        <m:t> </m:t>
                      </m:r>
                      <m:sSup>
                        <m:sSupPr>
                          <m:ctrlPr>
                            <a:rPr lang="tr-TR" sz="2200" b="1" i="1" smtClean="0">
                              <a:latin typeface="Cambria Math" panose="02040503050406030204" pitchFamily="18" charset="0"/>
                              <a:ea typeface="Cambria Math" panose="02040503050406030204" pitchFamily="18" charset="0"/>
                            </a:rPr>
                          </m:ctrlPr>
                        </m:sSupPr>
                        <m:e>
                          <m:r>
                            <a:rPr lang="tr-TR" sz="2200" b="1" i="1" smtClean="0">
                              <a:latin typeface="Cambria Math" panose="02040503050406030204" pitchFamily="18" charset="0"/>
                              <a:ea typeface="Cambria Math" panose="02040503050406030204" pitchFamily="18" charset="0"/>
                            </a:rPr>
                            <m:t>𝒎</m:t>
                          </m:r>
                        </m:e>
                        <m:sup>
                          <m:r>
                            <a:rPr lang="tr-TR" sz="2200" b="1" i="1" smtClean="0">
                              <a:latin typeface="Cambria Math" panose="02040503050406030204" pitchFamily="18" charset="0"/>
                              <a:ea typeface="Cambria Math" panose="02040503050406030204" pitchFamily="18" charset="0"/>
                            </a:rPr>
                            <m:t>𝟐</m:t>
                          </m:r>
                        </m:sup>
                      </m:sSup>
                    </m:oMath>
                  </m:oMathPara>
                </a14:m>
                <a:endParaRPr lang="tr-TR" sz="2200" b="1" dirty="0">
                  <a:solidFill>
                    <a:schemeClr val="tx1"/>
                  </a:solidFill>
                </a:endParaRPr>
              </a:p>
            </p:txBody>
          </p:sp>
        </mc:Choice>
        <mc:Fallback xmlns="">
          <p:sp>
            <p:nvSpPr>
              <p:cNvPr id="20" name="TextBox 19">
                <a:extLst>
                  <a:ext uri="{FF2B5EF4-FFF2-40B4-BE49-F238E27FC236}">
                    <a16:creationId xmlns:a16="http://schemas.microsoft.com/office/drawing/2014/main" id="{A6DF0E6B-0306-D85C-83EF-40CB2CCED71E}"/>
                  </a:ext>
                </a:extLst>
              </p:cNvPr>
              <p:cNvSpPr txBox="1">
                <a:spLocks noRot="1" noChangeAspect="1" noMove="1" noResize="1" noEditPoints="1" noAdjustHandles="1" noChangeArrowheads="1" noChangeShapeType="1" noTextEdit="1"/>
              </p:cNvSpPr>
              <p:nvPr/>
            </p:nvSpPr>
            <p:spPr>
              <a:xfrm>
                <a:off x="9965780" y="5142441"/>
                <a:ext cx="2117118" cy="346249"/>
              </a:xfrm>
              <a:prstGeom prst="rect">
                <a:avLst/>
              </a:prstGeom>
              <a:blipFill>
                <a:blip r:embed="rId9"/>
                <a:stretch>
                  <a:fillRect l="-2292" r="-860" b="-17241"/>
                </a:stretch>
              </a:blipFill>
              <a:ln>
                <a:solidFill>
                  <a:schemeClr val="tx1"/>
                </a:solidFill>
              </a:ln>
            </p:spPr>
            <p:txBody>
              <a:bodyPr/>
              <a:lstStyle/>
              <a:p>
                <a:r>
                  <a:rPr lang="tr-TR">
                    <a:noFill/>
                  </a:rPr>
                  <a:t> </a:t>
                </a:r>
              </a:p>
            </p:txBody>
          </p:sp>
        </mc:Fallback>
      </mc:AlternateContent>
      <p:sp>
        <p:nvSpPr>
          <p:cNvPr id="21" name="TextBox 20">
            <a:extLst>
              <a:ext uri="{FF2B5EF4-FFF2-40B4-BE49-F238E27FC236}">
                <a16:creationId xmlns:a16="http://schemas.microsoft.com/office/drawing/2014/main" id="{2A6C08A0-828B-551D-1071-6D52A7404CE7}"/>
              </a:ext>
            </a:extLst>
          </p:cNvPr>
          <p:cNvSpPr txBox="1"/>
          <p:nvPr/>
        </p:nvSpPr>
        <p:spPr>
          <a:xfrm>
            <a:off x="179680" y="5864975"/>
            <a:ext cx="3696929" cy="461665"/>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t>The number of tubes:</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1CB53A7-EBB7-4E58-428C-2E489238C8F7}"/>
                  </a:ext>
                </a:extLst>
              </p:cNvPr>
              <p:cNvSpPr txBox="1"/>
              <p:nvPr/>
            </p:nvSpPr>
            <p:spPr>
              <a:xfrm>
                <a:off x="3705169" y="5654660"/>
                <a:ext cx="1987788" cy="880434"/>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𝑵</m:t>
                          </m:r>
                        </m:e>
                        <m:sub>
                          <m:r>
                            <a:rPr lang="tr-TR" sz="2800" b="1" i="1" smtClean="0">
                              <a:latin typeface="Cambria Math" panose="02040503050406030204" pitchFamily="18" charset="0"/>
                            </a:rPr>
                            <m:t>𝒕𝒖𝒃𝒆𝒔</m:t>
                          </m:r>
                        </m:sub>
                      </m:sSub>
                      <m:r>
                        <a:rPr lang="tr-TR" sz="2800" b="1" i="1" smtClean="0">
                          <a:latin typeface="Cambria Math" panose="02040503050406030204" pitchFamily="18" charset="0"/>
                        </a:rPr>
                        <m:t> =</m:t>
                      </m:r>
                      <m:f>
                        <m:fPr>
                          <m:ctrlPr>
                            <a:rPr lang="tr-TR" sz="2800" b="1" i="1" smtClean="0">
                              <a:solidFill>
                                <a:schemeClr val="tx1"/>
                              </a:solidFill>
                              <a:latin typeface="Cambria Math" panose="02040503050406030204" pitchFamily="18" charset="0"/>
                            </a:rPr>
                          </m:ctrlPr>
                        </m:fPr>
                        <m:num>
                          <m:r>
                            <a:rPr lang="tr-TR" sz="2800" b="1" i="1" smtClean="0">
                              <a:solidFill>
                                <a:schemeClr val="tx1"/>
                              </a:solidFill>
                              <a:latin typeface="Cambria Math" panose="02040503050406030204" pitchFamily="18" charset="0"/>
                            </a:rPr>
                            <m:t>𝑨</m:t>
                          </m:r>
                        </m:num>
                        <m:den>
                          <m:sSub>
                            <m:sSubPr>
                              <m:ctrlPr>
                                <a:rPr lang="tr-TR" sz="2800" b="1" i="1">
                                  <a:latin typeface="Cambria Math" panose="02040503050406030204" pitchFamily="18" charset="0"/>
                                </a:rPr>
                              </m:ctrlPr>
                            </m:sSubPr>
                            <m:e>
                              <m:r>
                                <a:rPr lang="tr-TR" sz="2800" b="1" i="1">
                                  <a:latin typeface="Cambria Math" panose="02040503050406030204" pitchFamily="18" charset="0"/>
                                </a:rPr>
                                <m:t>𝑨</m:t>
                              </m:r>
                            </m:e>
                            <m:sub>
                              <m:r>
                                <a:rPr lang="tr-TR" sz="2800" b="1" i="1">
                                  <a:latin typeface="Cambria Math" panose="02040503050406030204" pitchFamily="18" charset="0"/>
                                </a:rPr>
                                <m:t>𝒊</m:t>
                              </m:r>
                            </m:sub>
                          </m:sSub>
                        </m:den>
                      </m:f>
                    </m:oMath>
                  </m:oMathPara>
                </a14:m>
                <a:endParaRPr lang="tr-TR" sz="2800" b="1" dirty="0">
                  <a:solidFill>
                    <a:schemeClr val="tx1"/>
                  </a:solidFill>
                </a:endParaRPr>
              </a:p>
            </p:txBody>
          </p:sp>
        </mc:Choice>
        <mc:Fallback xmlns="">
          <p:sp>
            <p:nvSpPr>
              <p:cNvPr id="22" name="TextBox 21">
                <a:extLst>
                  <a:ext uri="{FF2B5EF4-FFF2-40B4-BE49-F238E27FC236}">
                    <a16:creationId xmlns:a16="http://schemas.microsoft.com/office/drawing/2014/main" id="{31CB53A7-EBB7-4E58-428C-2E489238C8F7}"/>
                  </a:ext>
                </a:extLst>
              </p:cNvPr>
              <p:cNvSpPr txBox="1">
                <a:spLocks noRot="1" noChangeAspect="1" noMove="1" noResize="1" noEditPoints="1" noAdjustHandles="1" noChangeArrowheads="1" noChangeShapeType="1" noTextEdit="1"/>
              </p:cNvSpPr>
              <p:nvPr/>
            </p:nvSpPr>
            <p:spPr>
              <a:xfrm>
                <a:off x="3705169" y="5654660"/>
                <a:ext cx="1987788" cy="880434"/>
              </a:xfrm>
              <a:prstGeom prst="rect">
                <a:avLst/>
              </a:prstGeom>
              <a:blipFill>
                <a:blip r:embed="rId10"/>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2892915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EXAMPLE-5-Solution</a:t>
            </a:r>
          </a:p>
        </p:txBody>
      </p:sp>
      <p:sp>
        <p:nvSpPr>
          <p:cNvPr id="6" name="TextBox 5">
            <a:extLst>
              <a:ext uri="{FF2B5EF4-FFF2-40B4-BE49-F238E27FC236}">
                <a16:creationId xmlns:a16="http://schemas.microsoft.com/office/drawing/2014/main" id="{C6562688-C87D-0204-9162-74300B1C7CD3}"/>
              </a:ext>
            </a:extLst>
          </p:cNvPr>
          <p:cNvSpPr txBox="1"/>
          <p:nvPr/>
        </p:nvSpPr>
        <p:spPr>
          <a:xfrm>
            <a:off x="157316" y="2114324"/>
            <a:ext cx="11877367" cy="830997"/>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t>To find the correction factor (F), firstly we will define the temperature effectiveness (P) and heat capacity rate ratio (R):</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F4F2CBC-BEC6-F981-D71D-B9F1BF20C5A0}"/>
                  </a:ext>
                </a:extLst>
              </p:cNvPr>
              <p:cNvSpPr txBox="1"/>
              <p:nvPr/>
            </p:nvSpPr>
            <p:spPr>
              <a:xfrm>
                <a:off x="713528" y="3439725"/>
                <a:ext cx="3625993" cy="886718"/>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𝑷</m:t>
                      </m:r>
                      <m:r>
                        <a:rPr lang="tr-TR" sz="2400" b="1" i="1" smtClean="0">
                          <a:solidFill>
                            <a:schemeClr val="tx1"/>
                          </a:solidFill>
                          <a:latin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𝟐</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𝟏</m:t>
                                  </m:r>
                                </m:sub>
                              </m:sSub>
                            </m:e>
                          </m:d>
                        </m:num>
                        <m:den>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𝟏</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𝟏</m:t>
                                  </m:r>
                                </m:sub>
                              </m:sSub>
                            </m:e>
                          </m:d>
                        </m:den>
                      </m:f>
                      <m:r>
                        <a:rPr lang="tr-TR" sz="2400" b="1" i="1" smtClean="0">
                          <a:solidFill>
                            <a:schemeClr val="tx1"/>
                          </a:solidFill>
                          <a:latin typeface="Cambria Math" panose="02040503050406030204" pitchFamily="18" charset="0"/>
                          <a:ea typeface="Cambria Math" panose="02040503050406030204" pitchFamily="18" charset="0"/>
                        </a:rPr>
                        <m:t>=</m:t>
                      </m:r>
                      <m:f>
                        <m:fPr>
                          <m:ctrlPr>
                            <a:rPr lang="tr-TR" sz="2400" b="1" i="1" smtClean="0">
                              <a:solidFill>
                                <a:schemeClr val="tx1"/>
                              </a:solidFill>
                              <a:latin typeface="Cambria Math" panose="02040503050406030204" pitchFamily="18" charset="0"/>
                              <a:ea typeface="Cambria Math" panose="02040503050406030204" pitchFamily="18" charset="0"/>
                            </a:rPr>
                          </m:ctrlPr>
                        </m:fPr>
                        <m:num>
                          <m:r>
                            <a:rPr lang="tr-TR" sz="2400" b="1" i="1" smtClean="0">
                              <a:solidFill>
                                <a:schemeClr val="tx1"/>
                              </a:solidFill>
                              <a:latin typeface="Cambria Math" panose="02040503050406030204" pitchFamily="18" charset="0"/>
                              <a:ea typeface="Cambria Math" panose="02040503050406030204" pitchFamily="18" charset="0"/>
                            </a:rPr>
                            <m:t>∆</m:t>
                          </m:r>
                          <m:sSub>
                            <m:sSubPr>
                              <m:ctrlPr>
                                <a:rPr lang="tr-TR" sz="2400" b="1" i="1" smtClean="0">
                                  <a:solidFill>
                                    <a:schemeClr val="tx1"/>
                                  </a:solidFill>
                                  <a:latin typeface="Cambria Math" panose="02040503050406030204" pitchFamily="18" charset="0"/>
                                  <a:ea typeface="Cambria Math" panose="02040503050406030204" pitchFamily="18" charset="0"/>
                                </a:rPr>
                              </m:ctrlPr>
                            </m:sSubPr>
                            <m:e>
                              <m:r>
                                <a:rPr lang="tr-TR" sz="2400" b="1" i="1" smtClean="0">
                                  <a:solidFill>
                                    <a:schemeClr val="tx1"/>
                                  </a:solidFill>
                                  <a:latin typeface="Cambria Math" panose="02040503050406030204" pitchFamily="18" charset="0"/>
                                  <a:ea typeface="Cambria Math" panose="02040503050406030204" pitchFamily="18" charset="0"/>
                                </a:rPr>
                                <m:t>𝑻</m:t>
                              </m:r>
                            </m:e>
                            <m:sub>
                              <m:r>
                                <a:rPr lang="tr-TR" sz="2400" b="1" i="1" smtClean="0">
                                  <a:solidFill>
                                    <a:schemeClr val="tx1"/>
                                  </a:solidFill>
                                  <a:latin typeface="Cambria Math" panose="02040503050406030204" pitchFamily="18" charset="0"/>
                                  <a:ea typeface="Cambria Math" panose="02040503050406030204" pitchFamily="18" charset="0"/>
                                </a:rPr>
                                <m:t>𝒄</m:t>
                              </m:r>
                            </m:sub>
                          </m:sSub>
                        </m:num>
                        <m:den>
                          <m:sSub>
                            <m:sSubPr>
                              <m:ctrlPr>
                                <a:rPr lang="tr-TR" sz="2400" b="1" i="1" smtClean="0">
                                  <a:solidFill>
                                    <a:schemeClr val="tx1"/>
                                  </a:solidFill>
                                  <a:latin typeface="Cambria Math" panose="02040503050406030204" pitchFamily="18" charset="0"/>
                                  <a:ea typeface="Cambria Math" panose="02040503050406030204" pitchFamily="18" charset="0"/>
                                </a:rPr>
                              </m:ctrlPr>
                            </m:sSubPr>
                            <m:e>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𝑻</m:t>
                              </m:r>
                            </m:e>
                            <m:sub>
                              <m:r>
                                <a:rPr lang="tr-TR" sz="2400" b="1" i="1" smtClean="0">
                                  <a:solidFill>
                                    <a:schemeClr val="tx1"/>
                                  </a:solidFill>
                                  <a:latin typeface="Cambria Math" panose="02040503050406030204" pitchFamily="18" charset="0"/>
                                  <a:ea typeface="Cambria Math" panose="02040503050406030204" pitchFamily="18" charset="0"/>
                                </a:rPr>
                                <m:t>𝒎𝒂𝒙</m:t>
                              </m:r>
                            </m:sub>
                          </m:sSub>
                        </m:den>
                      </m:f>
                    </m:oMath>
                  </m:oMathPara>
                </a14:m>
                <a:endParaRPr lang="tr-TR" sz="2400" b="1" dirty="0">
                  <a:solidFill>
                    <a:schemeClr val="tx1"/>
                  </a:solidFill>
                </a:endParaRPr>
              </a:p>
            </p:txBody>
          </p:sp>
        </mc:Choice>
        <mc:Fallback xmlns="">
          <p:sp>
            <p:nvSpPr>
              <p:cNvPr id="8" name="TextBox 7">
                <a:extLst>
                  <a:ext uri="{FF2B5EF4-FFF2-40B4-BE49-F238E27FC236}">
                    <a16:creationId xmlns:a16="http://schemas.microsoft.com/office/drawing/2014/main" id="{4F4F2CBC-BEC6-F981-D71D-B9F1BF20C5A0}"/>
                  </a:ext>
                </a:extLst>
              </p:cNvPr>
              <p:cNvSpPr txBox="1">
                <a:spLocks noRot="1" noChangeAspect="1" noMove="1" noResize="1" noEditPoints="1" noAdjustHandles="1" noChangeArrowheads="1" noChangeShapeType="1" noTextEdit="1"/>
              </p:cNvSpPr>
              <p:nvPr/>
            </p:nvSpPr>
            <p:spPr>
              <a:xfrm>
                <a:off x="713528" y="3439725"/>
                <a:ext cx="3625993" cy="886718"/>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7AA4090-B9CB-5072-F95A-E302FE671AE1}"/>
                  </a:ext>
                </a:extLst>
              </p:cNvPr>
              <p:cNvSpPr txBox="1"/>
              <p:nvPr/>
            </p:nvSpPr>
            <p:spPr>
              <a:xfrm>
                <a:off x="956382" y="4865597"/>
                <a:ext cx="3140283" cy="886718"/>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𝑹</m:t>
                      </m:r>
                      <m:r>
                        <a:rPr lang="tr-TR" sz="2400" b="1" i="1">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𝑪</m:t>
                              </m:r>
                            </m:e>
                            <m:sub>
                              <m:r>
                                <a:rPr lang="tr-TR" sz="2400" b="1" i="1">
                                  <a:latin typeface="Cambria Math" panose="02040503050406030204" pitchFamily="18" charset="0"/>
                                  <a:ea typeface="Cambria Math" panose="02040503050406030204" pitchFamily="18" charset="0"/>
                                </a:rPr>
                                <m:t>𝒄</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𝑪</m:t>
                              </m:r>
                            </m:e>
                            <m:sub>
                              <m:r>
                                <a:rPr lang="tr-TR" sz="2400" b="1" i="1" smtClean="0">
                                  <a:latin typeface="Cambria Math" panose="02040503050406030204" pitchFamily="18" charset="0"/>
                                  <a:ea typeface="Cambria Math" panose="02040503050406030204" pitchFamily="18" charset="0"/>
                                </a:rPr>
                                <m:t>𝒉</m:t>
                              </m:r>
                            </m:sub>
                          </m:sSub>
                        </m:den>
                      </m:f>
                      <m:r>
                        <a:rPr lang="tr-TR" sz="2400" b="1" i="1" smtClean="0">
                          <a:solidFill>
                            <a:schemeClr val="tx1"/>
                          </a:solidFill>
                          <a:latin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𝟏</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𝟐</m:t>
                                  </m:r>
                                </m:sub>
                              </m:sSub>
                            </m:e>
                          </m:d>
                        </m:num>
                        <m:den>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𝒄</m:t>
                                  </m:r>
                                  <m:r>
                                    <a:rPr lang="tr-TR" sz="2400" b="1" i="1">
                                      <a:latin typeface="Cambria Math" panose="02040503050406030204" pitchFamily="18" charset="0"/>
                                    </a:rPr>
                                    <m:t>,</m:t>
                                  </m:r>
                                  <m:r>
                                    <a:rPr lang="tr-TR" sz="2400" b="1" i="1" smtClean="0">
                                      <a:latin typeface="Cambria Math" panose="02040503050406030204" pitchFamily="18" charset="0"/>
                                    </a:rPr>
                                    <m:t>𝟐</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𝟏</m:t>
                                  </m:r>
                                </m:sub>
                              </m:sSub>
                            </m:e>
                          </m:d>
                        </m:den>
                      </m:f>
                    </m:oMath>
                  </m:oMathPara>
                </a14:m>
                <a:endParaRPr lang="tr-TR" sz="2400" b="1" dirty="0">
                  <a:solidFill>
                    <a:schemeClr val="tx1"/>
                  </a:solidFill>
                </a:endParaRPr>
              </a:p>
            </p:txBody>
          </p:sp>
        </mc:Choice>
        <mc:Fallback xmlns="">
          <p:sp>
            <p:nvSpPr>
              <p:cNvPr id="9" name="TextBox 8">
                <a:extLst>
                  <a:ext uri="{FF2B5EF4-FFF2-40B4-BE49-F238E27FC236}">
                    <a16:creationId xmlns:a16="http://schemas.microsoft.com/office/drawing/2014/main" id="{E7AA4090-B9CB-5072-F95A-E302FE671AE1}"/>
                  </a:ext>
                </a:extLst>
              </p:cNvPr>
              <p:cNvSpPr txBox="1">
                <a:spLocks noRot="1" noChangeAspect="1" noMove="1" noResize="1" noEditPoints="1" noAdjustHandles="1" noChangeArrowheads="1" noChangeShapeType="1" noTextEdit="1"/>
              </p:cNvSpPr>
              <p:nvPr/>
            </p:nvSpPr>
            <p:spPr>
              <a:xfrm>
                <a:off x="956382" y="4865597"/>
                <a:ext cx="3140283" cy="886718"/>
              </a:xfrm>
              <a:prstGeom prst="rect">
                <a:avLst/>
              </a:prstGeom>
              <a:blipFill>
                <a:blip r:embed="rId4"/>
                <a:stretch>
                  <a:fillRect/>
                </a:stretch>
              </a:blipFill>
              <a:ln>
                <a:solidFill>
                  <a:schemeClr val="tx1"/>
                </a:solidFill>
              </a:ln>
            </p:spPr>
            <p:txBody>
              <a:bodyPr/>
              <a:lstStyle/>
              <a:p>
                <a:r>
                  <a:rPr lang="tr-TR">
                    <a:noFill/>
                  </a:rPr>
                  <a:t> </a:t>
                </a:r>
              </a:p>
            </p:txBody>
          </p:sp>
        </mc:Fallback>
      </mc:AlternateContent>
      <p:sp>
        <p:nvSpPr>
          <p:cNvPr id="14" name="Arrow: Right 13">
            <a:extLst>
              <a:ext uri="{FF2B5EF4-FFF2-40B4-BE49-F238E27FC236}">
                <a16:creationId xmlns:a16="http://schemas.microsoft.com/office/drawing/2014/main" id="{C54FF0D7-80DD-B349-A1F1-419A9A84893C}"/>
              </a:ext>
            </a:extLst>
          </p:cNvPr>
          <p:cNvSpPr/>
          <p:nvPr/>
        </p:nvSpPr>
        <p:spPr>
          <a:xfrm>
            <a:off x="4598690" y="3742445"/>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AED64DD-D983-71AE-C7FB-0E1BBF095BB5}"/>
                  </a:ext>
                </a:extLst>
              </p:cNvPr>
              <p:cNvSpPr txBox="1"/>
              <p:nvPr/>
            </p:nvSpPr>
            <p:spPr>
              <a:xfrm>
                <a:off x="5284962" y="3474063"/>
                <a:ext cx="2816477" cy="76899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𝑷</m:t>
                      </m:r>
                      <m:r>
                        <a:rPr lang="tr-TR" sz="2400" b="1" i="1" smtClean="0">
                          <a:solidFill>
                            <a:schemeClr val="tx1"/>
                          </a:solidFill>
                          <a:latin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rPr>
                              </m:ctrlPr>
                            </m:dPr>
                            <m:e>
                              <m:r>
                                <a:rPr lang="tr-TR" sz="2400" b="1" i="1" smtClean="0">
                                  <a:latin typeface="Cambria Math" panose="02040503050406030204" pitchFamily="18" charset="0"/>
                                </a:rPr>
                                <m:t>𝟓𝟎</m:t>
                              </m:r>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𝟐𝟎</m:t>
                              </m:r>
                            </m:e>
                          </m:d>
                        </m:num>
                        <m:den>
                          <m:d>
                            <m:dPr>
                              <m:ctrlPr>
                                <a:rPr lang="tr-TR" sz="2400" b="1" i="1" smtClean="0">
                                  <a:latin typeface="Cambria Math" panose="02040503050406030204" pitchFamily="18" charset="0"/>
                                </a:rPr>
                              </m:ctrlPr>
                            </m:dPr>
                            <m:e>
                              <m:r>
                                <a:rPr lang="tr-TR" sz="2400" b="1" i="1" smtClean="0">
                                  <a:latin typeface="Cambria Math" panose="02040503050406030204" pitchFamily="18" charset="0"/>
                                </a:rPr>
                                <m:t>𝟗𝟎</m:t>
                              </m:r>
                              <m:r>
                                <a:rPr lang="tr-TR" sz="2400" b="1" i="1" smtClean="0">
                                  <a:latin typeface="Cambria Math" panose="02040503050406030204" pitchFamily="18" charset="0"/>
                                </a:rPr>
                                <m:t>−</m:t>
                              </m:r>
                              <m:r>
                                <a:rPr lang="tr-TR" sz="2400" b="1" i="1" smtClean="0">
                                  <a:latin typeface="Cambria Math" panose="02040503050406030204" pitchFamily="18" charset="0"/>
                                </a:rPr>
                                <m:t>𝟐𝟎</m:t>
                              </m:r>
                            </m:e>
                          </m:d>
                        </m:den>
                      </m:f>
                      <m:r>
                        <a:rPr lang="tr-TR" sz="2400" b="1" i="1" smtClean="0">
                          <a:solidFill>
                            <a:schemeClr val="tx1"/>
                          </a:solidFill>
                          <a:latin typeface="Cambria Math" panose="02040503050406030204" pitchFamily="18" charset="0"/>
                          <a:ea typeface="Cambria Math" panose="02040503050406030204" pitchFamily="18" charset="0"/>
                        </a:rPr>
                        <m:t>=</m:t>
                      </m:r>
                      <m:f>
                        <m:fPr>
                          <m:ctrlPr>
                            <a:rPr lang="tr-TR" sz="2400" b="1" i="1" smtClean="0">
                              <a:solidFill>
                                <a:schemeClr val="tx1"/>
                              </a:solidFill>
                              <a:latin typeface="Cambria Math" panose="02040503050406030204" pitchFamily="18" charset="0"/>
                              <a:ea typeface="Cambria Math" panose="02040503050406030204" pitchFamily="18" charset="0"/>
                            </a:rPr>
                          </m:ctrlPr>
                        </m:fPr>
                        <m:num>
                          <m:r>
                            <a:rPr lang="tr-TR" sz="2400" b="1" i="1" smtClean="0">
                              <a:solidFill>
                                <a:schemeClr val="tx1"/>
                              </a:solidFill>
                              <a:latin typeface="Cambria Math" panose="02040503050406030204" pitchFamily="18" charset="0"/>
                              <a:ea typeface="Cambria Math" panose="02040503050406030204" pitchFamily="18" charset="0"/>
                            </a:rPr>
                            <m:t>𝟑𝟎</m:t>
                          </m:r>
                        </m:num>
                        <m:den>
                          <m:r>
                            <a:rPr lang="tr-TR" sz="2400" b="1" i="1" smtClean="0">
                              <a:solidFill>
                                <a:schemeClr val="tx1"/>
                              </a:solidFill>
                              <a:latin typeface="Cambria Math" panose="02040503050406030204" pitchFamily="18" charset="0"/>
                              <a:ea typeface="Cambria Math" panose="02040503050406030204" pitchFamily="18" charset="0"/>
                            </a:rPr>
                            <m:t>𝟕𝟎</m:t>
                          </m:r>
                        </m:den>
                      </m:f>
                    </m:oMath>
                  </m:oMathPara>
                </a14:m>
                <a:endParaRPr lang="tr-TR" sz="2400" b="1" dirty="0">
                  <a:solidFill>
                    <a:schemeClr val="tx1"/>
                  </a:solidFill>
                </a:endParaRPr>
              </a:p>
            </p:txBody>
          </p:sp>
        </mc:Choice>
        <mc:Fallback xmlns="">
          <p:sp>
            <p:nvSpPr>
              <p:cNvPr id="15" name="TextBox 14">
                <a:extLst>
                  <a:ext uri="{FF2B5EF4-FFF2-40B4-BE49-F238E27FC236}">
                    <a16:creationId xmlns:a16="http://schemas.microsoft.com/office/drawing/2014/main" id="{AAED64DD-D983-71AE-C7FB-0E1BBF095BB5}"/>
                  </a:ext>
                </a:extLst>
              </p:cNvPr>
              <p:cNvSpPr txBox="1">
                <a:spLocks noRot="1" noChangeAspect="1" noMove="1" noResize="1" noEditPoints="1" noAdjustHandles="1" noChangeArrowheads="1" noChangeShapeType="1" noTextEdit="1"/>
              </p:cNvSpPr>
              <p:nvPr/>
            </p:nvSpPr>
            <p:spPr>
              <a:xfrm>
                <a:off x="5284962" y="3474063"/>
                <a:ext cx="2816477" cy="768993"/>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16" name="Arrow: Right 15">
            <a:extLst>
              <a:ext uri="{FF2B5EF4-FFF2-40B4-BE49-F238E27FC236}">
                <a16:creationId xmlns:a16="http://schemas.microsoft.com/office/drawing/2014/main" id="{32FAED80-0CEA-6533-8660-D0A824294FD4}"/>
              </a:ext>
            </a:extLst>
          </p:cNvPr>
          <p:cNvSpPr/>
          <p:nvPr/>
        </p:nvSpPr>
        <p:spPr>
          <a:xfrm>
            <a:off x="8664913" y="3742445"/>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10D9CC0-1F67-3D10-9F8D-3CFFAF035DBB}"/>
                  </a:ext>
                </a:extLst>
              </p:cNvPr>
              <p:cNvSpPr txBox="1"/>
              <p:nvPr/>
            </p:nvSpPr>
            <p:spPr>
              <a:xfrm>
                <a:off x="9477387" y="3664652"/>
                <a:ext cx="1581843" cy="430887"/>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𝑷</m:t>
                      </m:r>
                      <m:r>
                        <a:rPr lang="tr-TR" sz="2800" b="1" i="1" smtClean="0">
                          <a:solidFill>
                            <a:schemeClr val="tx1"/>
                          </a:solidFill>
                          <a:latin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𝟎</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𝟒𝟑</m:t>
                      </m:r>
                    </m:oMath>
                  </m:oMathPara>
                </a14:m>
                <a:endParaRPr lang="tr-TR" sz="2800" b="1" dirty="0">
                  <a:solidFill>
                    <a:schemeClr val="tx1"/>
                  </a:solidFill>
                </a:endParaRPr>
              </a:p>
            </p:txBody>
          </p:sp>
        </mc:Choice>
        <mc:Fallback xmlns="">
          <p:sp>
            <p:nvSpPr>
              <p:cNvPr id="17" name="TextBox 16">
                <a:extLst>
                  <a:ext uri="{FF2B5EF4-FFF2-40B4-BE49-F238E27FC236}">
                    <a16:creationId xmlns:a16="http://schemas.microsoft.com/office/drawing/2014/main" id="{810D9CC0-1F67-3D10-9F8D-3CFFAF035DBB}"/>
                  </a:ext>
                </a:extLst>
              </p:cNvPr>
              <p:cNvSpPr txBox="1">
                <a:spLocks noRot="1" noChangeAspect="1" noMove="1" noResize="1" noEditPoints="1" noAdjustHandles="1" noChangeArrowheads="1" noChangeShapeType="1" noTextEdit="1"/>
              </p:cNvSpPr>
              <p:nvPr/>
            </p:nvSpPr>
            <p:spPr>
              <a:xfrm>
                <a:off x="9477387" y="3664652"/>
                <a:ext cx="1581843" cy="430887"/>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18" name="Arrow: Right 17">
            <a:extLst>
              <a:ext uri="{FF2B5EF4-FFF2-40B4-BE49-F238E27FC236}">
                <a16:creationId xmlns:a16="http://schemas.microsoft.com/office/drawing/2014/main" id="{3021DA26-08AA-AFF1-6CDE-277A5647AB4F}"/>
              </a:ext>
            </a:extLst>
          </p:cNvPr>
          <p:cNvSpPr/>
          <p:nvPr/>
        </p:nvSpPr>
        <p:spPr>
          <a:xfrm>
            <a:off x="4598690" y="5117322"/>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6FE7702-C6DB-FCEB-81B3-DECC7234EAE6}"/>
                  </a:ext>
                </a:extLst>
              </p:cNvPr>
              <p:cNvSpPr txBox="1"/>
              <p:nvPr/>
            </p:nvSpPr>
            <p:spPr>
              <a:xfrm>
                <a:off x="5281756" y="4924460"/>
                <a:ext cx="2819683" cy="77797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𝑹</m:t>
                      </m:r>
                      <m:r>
                        <a:rPr lang="tr-TR" sz="2400" b="1" i="1">
                          <a:latin typeface="Cambria Math" panose="02040503050406030204" pitchFamily="18" charset="0"/>
                          <a:ea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rPr>
                              </m:ctrlPr>
                            </m:dPr>
                            <m:e>
                              <m:r>
                                <a:rPr lang="tr-TR" sz="2400" b="1" i="1" smtClean="0">
                                  <a:latin typeface="Cambria Math" panose="02040503050406030204" pitchFamily="18" charset="0"/>
                                </a:rPr>
                                <m:t>𝟗𝟎</m:t>
                              </m:r>
                              <m:r>
                                <a:rPr lang="tr-TR" sz="2400" b="1" i="1" smtClean="0">
                                  <a:latin typeface="Cambria Math" panose="02040503050406030204" pitchFamily="18" charset="0"/>
                                </a:rPr>
                                <m:t>−</m:t>
                              </m:r>
                              <m:r>
                                <a:rPr lang="tr-TR" sz="2400" b="1" i="1" smtClean="0">
                                  <a:latin typeface="Cambria Math" panose="02040503050406030204" pitchFamily="18" charset="0"/>
                                </a:rPr>
                                <m:t>𝟔𝟎</m:t>
                              </m:r>
                            </m:e>
                          </m:d>
                        </m:num>
                        <m:den>
                          <m:d>
                            <m:dPr>
                              <m:ctrlPr>
                                <a:rPr lang="tr-TR" sz="2400" b="1" i="1">
                                  <a:latin typeface="Cambria Math" panose="02040503050406030204" pitchFamily="18" charset="0"/>
                                </a:rPr>
                              </m:ctrlPr>
                            </m:dPr>
                            <m:e>
                              <m:r>
                                <a:rPr lang="tr-TR" sz="2400" b="1" i="1" smtClean="0">
                                  <a:latin typeface="Cambria Math" panose="02040503050406030204" pitchFamily="18" charset="0"/>
                                </a:rPr>
                                <m:t>𝟓𝟎</m:t>
                              </m:r>
                              <m:r>
                                <a:rPr lang="tr-TR" sz="2400" b="1" i="1" smtClean="0">
                                  <a:latin typeface="Cambria Math" panose="02040503050406030204" pitchFamily="18" charset="0"/>
                                </a:rPr>
                                <m:t>−</m:t>
                              </m:r>
                              <m:r>
                                <a:rPr lang="tr-TR" sz="2400" b="1" i="1" smtClean="0">
                                  <a:latin typeface="Cambria Math" panose="02040503050406030204" pitchFamily="18" charset="0"/>
                                </a:rPr>
                                <m:t>𝟐𝟎</m:t>
                              </m:r>
                            </m:e>
                          </m:d>
                        </m:den>
                      </m:f>
                      <m:r>
                        <a:rPr lang="tr-TR" sz="2400" b="1" i="1" smtClean="0">
                          <a:solidFill>
                            <a:schemeClr val="tx1"/>
                          </a:solidFill>
                          <a:latin typeface="Cambria Math" panose="02040503050406030204" pitchFamily="18" charset="0"/>
                          <a:ea typeface="Cambria Math" panose="02040503050406030204" pitchFamily="18" charset="0"/>
                        </a:rPr>
                        <m:t>=</m:t>
                      </m:r>
                      <m:f>
                        <m:fPr>
                          <m:ctrlPr>
                            <a:rPr lang="tr-TR" sz="2400" b="1" i="1" smtClean="0">
                              <a:solidFill>
                                <a:schemeClr val="tx1"/>
                              </a:solidFill>
                              <a:latin typeface="Cambria Math" panose="02040503050406030204" pitchFamily="18" charset="0"/>
                              <a:ea typeface="Cambria Math" panose="02040503050406030204" pitchFamily="18" charset="0"/>
                            </a:rPr>
                          </m:ctrlPr>
                        </m:fPr>
                        <m:num>
                          <m:r>
                            <a:rPr lang="tr-TR" sz="2400" b="1" i="1" smtClean="0">
                              <a:solidFill>
                                <a:schemeClr val="tx1"/>
                              </a:solidFill>
                              <a:latin typeface="Cambria Math" panose="02040503050406030204" pitchFamily="18" charset="0"/>
                              <a:ea typeface="Cambria Math" panose="02040503050406030204" pitchFamily="18" charset="0"/>
                            </a:rPr>
                            <m:t>𝟑𝟎</m:t>
                          </m:r>
                        </m:num>
                        <m:den>
                          <m:r>
                            <a:rPr lang="tr-TR" sz="2400" b="1" i="1" smtClean="0">
                              <a:solidFill>
                                <a:schemeClr val="tx1"/>
                              </a:solidFill>
                              <a:latin typeface="Cambria Math" panose="02040503050406030204" pitchFamily="18" charset="0"/>
                              <a:ea typeface="Cambria Math" panose="02040503050406030204" pitchFamily="18" charset="0"/>
                            </a:rPr>
                            <m:t>𝟑𝟎</m:t>
                          </m:r>
                        </m:den>
                      </m:f>
                    </m:oMath>
                  </m:oMathPara>
                </a14:m>
                <a:endParaRPr lang="tr-TR" sz="2400" b="1" dirty="0">
                  <a:solidFill>
                    <a:schemeClr val="tx1"/>
                  </a:solidFill>
                </a:endParaRPr>
              </a:p>
            </p:txBody>
          </p:sp>
        </mc:Choice>
        <mc:Fallback xmlns="">
          <p:sp>
            <p:nvSpPr>
              <p:cNvPr id="19" name="TextBox 18">
                <a:extLst>
                  <a:ext uri="{FF2B5EF4-FFF2-40B4-BE49-F238E27FC236}">
                    <a16:creationId xmlns:a16="http://schemas.microsoft.com/office/drawing/2014/main" id="{26FE7702-C6DB-FCEB-81B3-DECC7234EAE6}"/>
                  </a:ext>
                </a:extLst>
              </p:cNvPr>
              <p:cNvSpPr txBox="1">
                <a:spLocks noRot="1" noChangeAspect="1" noMove="1" noResize="1" noEditPoints="1" noAdjustHandles="1" noChangeArrowheads="1" noChangeShapeType="1" noTextEdit="1"/>
              </p:cNvSpPr>
              <p:nvPr/>
            </p:nvSpPr>
            <p:spPr>
              <a:xfrm>
                <a:off x="5281756" y="4924460"/>
                <a:ext cx="2819683" cy="777970"/>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20" name="Arrow: Right 19">
            <a:extLst>
              <a:ext uri="{FF2B5EF4-FFF2-40B4-BE49-F238E27FC236}">
                <a16:creationId xmlns:a16="http://schemas.microsoft.com/office/drawing/2014/main" id="{AC425E4B-7B33-2CE5-1991-7D198A7376C5}"/>
              </a:ext>
            </a:extLst>
          </p:cNvPr>
          <p:cNvSpPr/>
          <p:nvPr/>
        </p:nvSpPr>
        <p:spPr>
          <a:xfrm>
            <a:off x="8664913" y="5117322"/>
            <a:ext cx="507771" cy="275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AD37456-8C31-373B-590E-B895213EF047}"/>
                  </a:ext>
                </a:extLst>
              </p:cNvPr>
              <p:cNvSpPr txBox="1"/>
              <p:nvPr/>
            </p:nvSpPr>
            <p:spPr>
              <a:xfrm>
                <a:off x="9477387" y="5014721"/>
                <a:ext cx="1021883" cy="430887"/>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𝑹</m:t>
                      </m:r>
                      <m:r>
                        <a:rPr lang="tr-TR" sz="2800" b="1" i="1">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𝟏</m:t>
                      </m:r>
                    </m:oMath>
                  </m:oMathPara>
                </a14:m>
                <a:endParaRPr lang="tr-TR" sz="2800" b="1" dirty="0">
                  <a:solidFill>
                    <a:schemeClr val="tx1"/>
                  </a:solidFill>
                </a:endParaRPr>
              </a:p>
            </p:txBody>
          </p:sp>
        </mc:Choice>
        <mc:Fallback xmlns="">
          <p:sp>
            <p:nvSpPr>
              <p:cNvPr id="21" name="TextBox 20">
                <a:extLst>
                  <a:ext uri="{FF2B5EF4-FFF2-40B4-BE49-F238E27FC236}">
                    <a16:creationId xmlns:a16="http://schemas.microsoft.com/office/drawing/2014/main" id="{8AD37456-8C31-373B-590E-B895213EF047}"/>
                  </a:ext>
                </a:extLst>
              </p:cNvPr>
              <p:cNvSpPr txBox="1">
                <a:spLocks noRot="1" noChangeAspect="1" noMove="1" noResize="1" noEditPoints="1" noAdjustHandles="1" noChangeArrowheads="1" noChangeShapeType="1" noTextEdit="1"/>
              </p:cNvSpPr>
              <p:nvPr/>
            </p:nvSpPr>
            <p:spPr>
              <a:xfrm>
                <a:off x="9477387" y="5014721"/>
                <a:ext cx="1021883" cy="430887"/>
              </a:xfrm>
              <a:prstGeom prst="rect">
                <a:avLst/>
              </a:prstGeom>
              <a:blipFill>
                <a:blip r:embed="rId8"/>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183CFB8-F53F-59ED-FD17-7FF5B6E845BD}"/>
                  </a:ext>
                </a:extLst>
              </p:cNvPr>
              <p:cNvSpPr txBox="1"/>
              <p:nvPr/>
            </p:nvSpPr>
            <p:spPr>
              <a:xfrm>
                <a:off x="6261984" y="1102131"/>
                <a:ext cx="1963294" cy="44980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𝒉</m:t>
                          </m:r>
                          <m:r>
                            <a:rPr lang="tr-TR" sz="2800" b="1" i="1" smtClean="0">
                              <a:latin typeface="Cambria Math" panose="02040503050406030204" pitchFamily="18" charset="0"/>
                            </a:rPr>
                            <m:t>,</m:t>
                          </m:r>
                          <m:r>
                            <a:rPr lang="tr-TR" sz="2800" b="1" i="1" smtClean="0">
                              <a:latin typeface="Cambria Math" panose="02040503050406030204" pitchFamily="18" charset="0"/>
                            </a:rPr>
                            <m:t>𝟏</m:t>
                          </m:r>
                        </m:sub>
                      </m:sSub>
                      <m:r>
                        <a:rPr lang="tr-TR" sz="2800" b="1" i="1" smtClean="0">
                          <a:latin typeface="Cambria Math" panose="02040503050406030204" pitchFamily="18" charset="0"/>
                        </a:rPr>
                        <m:t>=</m:t>
                      </m:r>
                      <m:r>
                        <a:rPr lang="tr-TR" sz="2800" b="1" i="1" smtClean="0">
                          <a:latin typeface="Cambria Math" panose="02040503050406030204" pitchFamily="18" charset="0"/>
                        </a:rPr>
                        <m:t>𝟗𝟎</m:t>
                      </m:r>
                      <m:r>
                        <a:rPr lang="tr-TR" sz="2800" b="1" i="1" smtClean="0">
                          <a:latin typeface="Cambria Math" panose="02040503050406030204" pitchFamily="18" charset="0"/>
                        </a:rPr>
                        <m:t>°</m:t>
                      </m:r>
                      <m:r>
                        <a:rPr lang="tr-TR" sz="2800" b="1" i="1" smtClean="0">
                          <a:latin typeface="Cambria Math" panose="02040503050406030204" pitchFamily="18" charset="0"/>
                        </a:rPr>
                        <m:t>𝑪</m:t>
                      </m:r>
                    </m:oMath>
                  </m:oMathPara>
                </a14:m>
                <a:endParaRPr lang="tr-TR" sz="2000" b="1" dirty="0"/>
              </a:p>
            </p:txBody>
          </p:sp>
        </mc:Choice>
        <mc:Fallback xmlns="">
          <p:sp>
            <p:nvSpPr>
              <p:cNvPr id="22" name="TextBox 21">
                <a:extLst>
                  <a:ext uri="{FF2B5EF4-FFF2-40B4-BE49-F238E27FC236}">
                    <a16:creationId xmlns:a16="http://schemas.microsoft.com/office/drawing/2014/main" id="{1183CFB8-F53F-59ED-FD17-7FF5B6E845BD}"/>
                  </a:ext>
                </a:extLst>
              </p:cNvPr>
              <p:cNvSpPr txBox="1">
                <a:spLocks noRot="1" noChangeAspect="1" noMove="1" noResize="1" noEditPoints="1" noAdjustHandles="1" noChangeArrowheads="1" noChangeShapeType="1" noTextEdit="1"/>
              </p:cNvSpPr>
              <p:nvPr/>
            </p:nvSpPr>
            <p:spPr>
              <a:xfrm>
                <a:off x="6261984" y="1102131"/>
                <a:ext cx="1963294" cy="449803"/>
              </a:xfrm>
              <a:prstGeom prst="rect">
                <a:avLst/>
              </a:prstGeom>
              <a:blipFill>
                <a:blip r:embed="rId9"/>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3D48C2E-FC44-1E6B-0ABA-944BFC8EC6EF}"/>
                  </a:ext>
                </a:extLst>
              </p:cNvPr>
              <p:cNvSpPr txBox="1"/>
              <p:nvPr/>
            </p:nvSpPr>
            <p:spPr>
              <a:xfrm>
                <a:off x="8583976" y="1105685"/>
                <a:ext cx="1963294" cy="44980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𝒉</m:t>
                          </m:r>
                          <m:r>
                            <a:rPr lang="tr-TR" sz="2800" b="1" i="1" smtClean="0">
                              <a:latin typeface="Cambria Math" panose="02040503050406030204" pitchFamily="18" charset="0"/>
                            </a:rPr>
                            <m:t>,</m:t>
                          </m:r>
                          <m:r>
                            <a:rPr lang="tr-TR" sz="2800" b="1" i="1" smtClean="0">
                              <a:latin typeface="Cambria Math" panose="02040503050406030204" pitchFamily="18" charset="0"/>
                            </a:rPr>
                            <m:t>𝟐</m:t>
                          </m:r>
                        </m:sub>
                      </m:sSub>
                      <m:r>
                        <a:rPr lang="tr-TR" sz="2800" b="1" i="1" smtClean="0">
                          <a:latin typeface="Cambria Math" panose="02040503050406030204" pitchFamily="18" charset="0"/>
                        </a:rPr>
                        <m:t>=</m:t>
                      </m:r>
                      <m:r>
                        <a:rPr lang="tr-TR" sz="2800" b="1" i="1" smtClean="0">
                          <a:latin typeface="Cambria Math" panose="02040503050406030204" pitchFamily="18" charset="0"/>
                        </a:rPr>
                        <m:t>𝟔𝟎</m:t>
                      </m:r>
                      <m:r>
                        <a:rPr lang="tr-TR" sz="2800" b="1" i="1" smtClean="0">
                          <a:latin typeface="Cambria Math" panose="02040503050406030204" pitchFamily="18" charset="0"/>
                        </a:rPr>
                        <m:t>°</m:t>
                      </m:r>
                      <m:r>
                        <a:rPr lang="tr-TR" sz="2800" b="1" i="1" smtClean="0">
                          <a:latin typeface="Cambria Math" panose="02040503050406030204" pitchFamily="18" charset="0"/>
                        </a:rPr>
                        <m:t>𝑪</m:t>
                      </m:r>
                    </m:oMath>
                  </m:oMathPara>
                </a14:m>
                <a:endParaRPr lang="tr-TR" sz="2000" b="1" dirty="0"/>
              </a:p>
            </p:txBody>
          </p:sp>
        </mc:Choice>
        <mc:Fallback xmlns="">
          <p:sp>
            <p:nvSpPr>
              <p:cNvPr id="23" name="TextBox 22">
                <a:extLst>
                  <a:ext uri="{FF2B5EF4-FFF2-40B4-BE49-F238E27FC236}">
                    <a16:creationId xmlns:a16="http://schemas.microsoft.com/office/drawing/2014/main" id="{23D48C2E-FC44-1E6B-0ABA-944BFC8EC6EF}"/>
                  </a:ext>
                </a:extLst>
              </p:cNvPr>
              <p:cNvSpPr txBox="1">
                <a:spLocks noRot="1" noChangeAspect="1" noMove="1" noResize="1" noEditPoints="1" noAdjustHandles="1" noChangeArrowheads="1" noChangeShapeType="1" noTextEdit="1"/>
              </p:cNvSpPr>
              <p:nvPr/>
            </p:nvSpPr>
            <p:spPr>
              <a:xfrm>
                <a:off x="8583976" y="1105685"/>
                <a:ext cx="1963294" cy="449803"/>
              </a:xfrm>
              <a:prstGeom prst="rect">
                <a:avLst/>
              </a:prstGeom>
              <a:blipFill>
                <a:blip r:embed="rId10"/>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39021E-AC82-5F09-280F-2BDA35480F0C}"/>
                  </a:ext>
                </a:extLst>
              </p:cNvPr>
              <p:cNvSpPr txBox="1"/>
              <p:nvPr/>
            </p:nvSpPr>
            <p:spPr>
              <a:xfrm>
                <a:off x="1675708" y="1103078"/>
                <a:ext cx="1931234" cy="44980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𝒄</m:t>
                          </m:r>
                          <m:r>
                            <a:rPr lang="tr-TR" sz="2800" b="1" i="1" smtClean="0">
                              <a:latin typeface="Cambria Math" panose="02040503050406030204" pitchFamily="18" charset="0"/>
                            </a:rPr>
                            <m:t>,</m:t>
                          </m:r>
                          <m:r>
                            <a:rPr lang="tr-TR" sz="2800" b="1" i="1" smtClean="0">
                              <a:latin typeface="Cambria Math" panose="02040503050406030204" pitchFamily="18" charset="0"/>
                            </a:rPr>
                            <m:t>𝟏</m:t>
                          </m:r>
                        </m:sub>
                      </m:sSub>
                      <m:r>
                        <a:rPr lang="tr-TR" sz="2800" b="1" i="1" smtClean="0">
                          <a:latin typeface="Cambria Math" panose="02040503050406030204" pitchFamily="18" charset="0"/>
                        </a:rPr>
                        <m:t>=</m:t>
                      </m:r>
                      <m:r>
                        <a:rPr lang="tr-TR" sz="2800" b="1" i="1" smtClean="0">
                          <a:latin typeface="Cambria Math" panose="02040503050406030204" pitchFamily="18" charset="0"/>
                        </a:rPr>
                        <m:t>𝟐𝟎</m:t>
                      </m:r>
                      <m:r>
                        <a:rPr lang="tr-TR" sz="2800" b="1" i="1" smtClean="0">
                          <a:latin typeface="Cambria Math" panose="02040503050406030204" pitchFamily="18" charset="0"/>
                        </a:rPr>
                        <m:t>°</m:t>
                      </m:r>
                      <m:r>
                        <a:rPr lang="tr-TR" sz="2800" b="1" i="1" smtClean="0">
                          <a:latin typeface="Cambria Math" panose="02040503050406030204" pitchFamily="18" charset="0"/>
                        </a:rPr>
                        <m:t>𝑪</m:t>
                      </m:r>
                    </m:oMath>
                  </m:oMathPara>
                </a14:m>
                <a:endParaRPr lang="tr-TR" sz="2000" b="1" dirty="0"/>
              </a:p>
            </p:txBody>
          </p:sp>
        </mc:Choice>
        <mc:Fallback xmlns="">
          <p:sp>
            <p:nvSpPr>
              <p:cNvPr id="24" name="TextBox 23">
                <a:extLst>
                  <a:ext uri="{FF2B5EF4-FFF2-40B4-BE49-F238E27FC236}">
                    <a16:creationId xmlns:a16="http://schemas.microsoft.com/office/drawing/2014/main" id="{9F39021E-AC82-5F09-280F-2BDA35480F0C}"/>
                  </a:ext>
                </a:extLst>
              </p:cNvPr>
              <p:cNvSpPr txBox="1">
                <a:spLocks noRot="1" noChangeAspect="1" noMove="1" noResize="1" noEditPoints="1" noAdjustHandles="1" noChangeArrowheads="1" noChangeShapeType="1" noTextEdit="1"/>
              </p:cNvSpPr>
              <p:nvPr/>
            </p:nvSpPr>
            <p:spPr>
              <a:xfrm>
                <a:off x="1675708" y="1103078"/>
                <a:ext cx="1931234" cy="449803"/>
              </a:xfrm>
              <a:prstGeom prst="rect">
                <a:avLst/>
              </a:prstGeom>
              <a:blipFill>
                <a:blip r:embed="rId11"/>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414A396-9030-724F-84C1-897EDD6BEC18}"/>
                  </a:ext>
                </a:extLst>
              </p:cNvPr>
              <p:cNvSpPr txBox="1"/>
              <p:nvPr/>
            </p:nvSpPr>
            <p:spPr>
              <a:xfrm>
                <a:off x="3968846" y="1103077"/>
                <a:ext cx="1931234" cy="44980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𝒄</m:t>
                          </m:r>
                          <m:r>
                            <a:rPr lang="tr-TR" sz="2800" b="1" i="1" smtClean="0">
                              <a:latin typeface="Cambria Math" panose="02040503050406030204" pitchFamily="18" charset="0"/>
                            </a:rPr>
                            <m:t>,</m:t>
                          </m:r>
                          <m:r>
                            <a:rPr lang="tr-TR" sz="2800" b="1" i="1" smtClean="0">
                              <a:latin typeface="Cambria Math" panose="02040503050406030204" pitchFamily="18" charset="0"/>
                            </a:rPr>
                            <m:t>𝟐</m:t>
                          </m:r>
                        </m:sub>
                      </m:sSub>
                      <m:r>
                        <a:rPr lang="tr-TR" sz="2800" b="1" i="1" smtClean="0">
                          <a:latin typeface="Cambria Math" panose="02040503050406030204" pitchFamily="18" charset="0"/>
                        </a:rPr>
                        <m:t>=</m:t>
                      </m:r>
                      <m:r>
                        <a:rPr lang="tr-TR" sz="2800" b="1" i="1" smtClean="0">
                          <a:latin typeface="Cambria Math" panose="02040503050406030204" pitchFamily="18" charset="0"/>
                        </a:rPr>
                        <m:t>𝟓𝟎</m:t>
                      </m:r>
                      <m:r>
                        <a:rPr lang="tr-TR" sz="2800" b="1" i="1" smtClean="0">
                          <a:latin typeface="Cambria Math" panose="02040503050406030204" pitchFamily="18" charset="0"/>
                        </a:rPr>
                        <m:t>°</m:t>
                      </m:r>
                      <m:r>
                        <a:rPr lang="tr-TR" sz="2800" b="1" i="1" smtClean="0">
                          <a:latin typeface="Cambria Math" panose="02040503050406030204" pitchFamily="18" charset="0"/>
                        </a:rPr>
                        <m:t>𝑪</m:t>
                      </m:r>
                    </m:oMath>
                  </m:oMathPara>
                </a14:m>
                <a:endParaRPr lang="tr-TR" sz="2000" b="1" dirty="0"/>
              </a:p>
            </p:txBody>
          </p:sp>
        </mc:Choice>
        <mc:Fallback xmlns="">
          <p:sp>
            <p:nvSpPr>
              <p:cNvPr id="25" name="TextBox 24">
                <a:extLst>
                  <a:ext uri="{FF2B5EF4-FFF2-40B4-BE49-F238E27FC236}">
                    <a16:creationId xmlns:a16="http://schemas.microsoft.com/office/drawing/2014/main" id="{F414A396-9030-724F-84C1-897EDD6BEC18}"/>
                  </a:ext>
                </a:extLst>
              </p:cNvPr>
              <p:cNvSpPr txBox="1">
                <a:spLocks noRot="1" noChangeAspect="1" noMove="1" noResize="1" noEditPoints="1" noAdjustHandles="1" noChangeArrowheads="1" noChangeShapeType="1" noTextEdit="1"/>
              </p:cNvSpPr>
              <p:nvPr/>
            </p:nvSpPr>
            <p:spPr>
              <a:xfrm>
                <a:off x="3968846" y="1103077"/>
                <a:ext cx="1931234" cy="449803"/>
              </a:xfrm>
              <a:prstGeom prst="rect">
                <a:avLst/>
              </a:prstGeom>
              <a:blipFill>
                <a:blip r:embed="rId12"/>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186375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0" y="74909"/>
            <a:ext cx="9074203" cy="707886"/>
          </a:xfrm>
          <a:prstGeom prst="rect">
            <a:avLst/>
          </a:prstGeom>
          <a:noFill/>
        </p:spPr>
        <p:txBody>
          <a:bodyPr wrap="square" rtlCol="0">
            <a:spAutoFit/>
          </a:bodyPr>
          <a:lstStyle/>
          <a:p>
            <a:r>
              <a:rPr lang="tr-TR" sz="4000" b="1" dirty="0"/>
              <a:t>1. The Parallel-Flow Heat Exchanger</a:t>
            </a:r>
          </a:p>
        </p:txBody>
      </p:sp>
      <p:pic>
        <p:nvPicPr>
          <p:cNvPr id="3" name="Picture 2">
            <a:extLst>
              <a:ext uri="{FF2B5EF4-FFF2-40B4-BE49-F238E27FC236}">
                <a16:creationId xmlns:a16="http://schemas.microsoft.com/office/drawing/2014/main" id="{F68942B8-D8E6-AA13-1389-D70675B22683}"/>
              </a:ext>
            </a:extLst>
          </p:cNvPr>
          <p:cNvPicPr>
            <a:picLocks noChangeAspect="1"/>
          </p:cNvPicPr>
          <p:nvPr/>
        </p:nvPicPr>
        <p:blipFill>
          <a:blip r:embed="rId3"/>
          <a:stretch>
            <a:fillRect/>
          </a:stretch>
        </p:blipFill>
        <p:spPr>
          <a:xfrm>
            <a:off x="6312739" y="1058415"/>
            <a:ext cx="5672354" cy="5539030"/>
          </a:xfrm>
          <a:prstGeom prst="rect">
            <a:avLst/>
          </a:prstGeom>
          <a:ln>
            <a:solidFill>
              <a:schemeClr val="tx1"/>
            </a:solidFill>
          </a:ln>
        </p:spPr>
      </p:pic>
      <p:sp>
        <p:nvSpPr>
          <p:cNvPr id="9" name="Oval 8">
            <a:extLst>
              <a:ext uri="{FF2B5EF4-FFF2-40B4-BE49-F238E27FC236}">
                <a16:creationId xmlns:a16="http://schemas.microsoft.com/office/drawing/2014/main" id="{0920AAFB-270A-6B3C-7885-FADD90D8A2D7}"/>
              </a:ext>
            </a:extLst>
          </p:cNvPr>
          <p:cNvSpPr/>
          <p:nvPr/>
        </p:nvSpPr>
        <p:spPr>
          <a:xfrm>
            <a:off x="7177548" y="6105832"/>
            <a:ext cx="403123" cy="3048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a:extLst>
              <a:ext uri="{FF2B5EF4-FFF2-40B4-BE49-F238E27FC236}">
                <a16:creationId xmlns:a16="http://schemas.microsoft.com/office/drawing/2014/main" id="{088A763B-7BE7-5014-6CE3-4584E75EF63B}"/>
              </a:ext>
            </a:extLst>
          </p:cNvPr>
          <p:cNvSpPr/>
          <p:nvPr/>
        </p:nvSpPr>
        <p:spPr>
          <a:xfrm>
            <a:off x="10591525" y="6105832"/>
            <a:ext cx="403123" cy="3048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1A7FE3-469F-B53D-6F46-1B9A1A9F8B28}"/>
                  </a:ext>
                </a:extLst>
              </p:cNvPr>
              <p:cNvSpPr txBox="1"/>
              <p:nvPr/>
            </p:nvSpPr>
            <p:spPr>
              <a:xfrm>
                <a:off x="1173513" y="6061906"/>
                <a:ext cx="1665584" cy="44980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smtClean="0">
                              <a:latin typeface="Cambria Math" panose="02040503050406030204" pitchFamily="18" charset="0"/>
                            </a:rPr>
                            <m:t>𝟏</m:t>
                          </m:r>
                        </m:sub>
                      </m:sSub>
                    </m:oMath>
                  </m:oMathPara>
                </a14:m>
                <a:endParaRPr lang="tr-TR" sz="2800" b="1" dirty="0"/>
              </a:p>
            </p:txBody>
          </p:sp>
        </mc:Choice>
        <mc:Fallback xmlns="">
          <p:sp>
            <p:nvSpPr>
              <p:cNvPr id="11" name="TextBox 10">
                <a:extLst>
                  <a:ext uri="{FF2B5EF4-FFF2-40B4-BE49-F238E27FC236}">
                    <a16:creationId xmlns:a16="http://schemas.microsoft.com/office/drawing/2014/main" id="{0C1A7FE3-469F-B53D-6F46-1B9A1A9F8B28}"/>
                  </a:ext>
                </a:extLst>
              </p:cNvPr>
              <p:cNvSpPr txBox="1">
                <a:spLocks noRot="1" noChangeAspect="1" noMove="1" noResize="1" noEditPoints="1" noAdjustHandles="1" noChangeArrowheads="1" noChangeShapeType="1" noTextEdit="1"/>
              </p:cNvSpPr>
              <p:nvPr/>
            </p:nvSpPr>
            <p:spPr>
              <a:xfrm>
                <a:off x="1173513" y="6061906"/>
                <a:ext cx="1665584" cy="449803"/>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70D1AAF-E574-F098-6A94-5B3011979C12}"/>
                  </a:ext>
                </a:extLst>
              </p:cNvPr>
              <p:cNvSpPr txBox="1"/>
              <p:nvPr/>
            </p:nvSpPr>
            <p:spPr>
              <a:xfrm>
                <a:off x="1141453" y="5325511"/>
                <a:ext cx="1729704" cy="44980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𝒉</m:t>
                          </m:r>
                          <m:r>
                            <a:rPr lang="tr-TR" sz="2800" b="1" i="1">
                              <a:latin typeface="Cambria Math" panose="02040503050406030204" pitchFamily="18" charset="0"/>
                            </a:rPr>
                            <m:t>,</m:t>
                          </m:r>
                          <m:r>
                            <a:rPr lang="tr-TR" sz="2800" b="1" i="1">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𝒉</m:t>
                          </m:r>
                          <m:r>
                            <a:rPr lang="tr-TR" sz="2800" b="1" i="1">
                              <a:latin typeface="Cambria Math" panose="02040503050406030204" pitchFamily="18" charset="0"/>
                            </a:rPr>
                            <m:t>,</m:t>
                          </m:r>
                          <m:r>
                            <a:rPr lang="tr-TR" sz="2800" b="1" i="1" smtClean="0">
                              <a:latin typeface="Cambria Math" panose="02040503050406030204" pitchFamily="18" charset="0"/>
                            </a:rPr>
                            <m:t>𝟏</m:t>
                          </m:r>
                        </m:sub>
                      </m:sSub>
                    </m:oMath>
                  </m:oMathPara>
                </a14:m>
                <a:endParaRPr lang="tr-TR" sz="2800" b="1" dirty="0"/>
              </a:p>
            </p:txBody>
          </p:sp>
        </mc:Choice>
        <mc:Fallback xmlns="">
          <p:sp>
            <p:nvSpPr>
              <p:cNvPr id="12" name="TextBox 11">
                <a:extLst>
                  <a:ext uri="{FF2B5EF4-FFF2-40B4-BE49-F238E27FC236}">
                    <a16:creationId xmlns:a16="http://schemas.microsoft.com/office/drawing/2014/main" id="{670D1AAF-E574-F098-6A94-5B3011979C12}"/>
                  </a:ext>
                </a:extLst>
              </p:cNvPr>
              <p:cNvSpPr txBox="1">
                <a:spLocks noRot="1" noChangeAspect="1" noMove="1" noResize="1" noEditPoints="1" noAdjustHandles="1" noChangeArrowheads="1" noChangeShapeType="1" noTextEdit="1"/>
              </p:cNvSpPr>
              <p:nvPr/>
            </p:nvSpPr>
            <p:spPr>
              <a:xfrm>
                <a:off x="1141453" y="5325511"/>
                <a:ext cx="1729704" cy="449803"/>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4130847-E3DD-EE3F-373E-F273D759DF59}"/>
                  </a:ext>
                </a:extLst>
              </p:cNvPr>
              <p:cNvSpPr txBox="1"/>
              <p:nvPr/>
            </p:nvSpPr>
            <p:spPr>
              <a:xfrm>
                <a:off x="3539690" y="6061906"/>
                <a:ext cx="1718484" cy="44980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a:latin typeface="Cambria Math" panose="02040503050406030204" pitchFamily="18" charset="0"/>
                            </a:rPr>
                            <m:t>,</m:t>
                          </m:r>
                          <m:r>
                            <a:rPr lang="tr-TR" sz="2800" b="1" i="1" smtClean="0">
                              <a:latin typeface="Cambria Math" panose="02040503050406030204" pitchFamily="18" charset="0"/>
                            </a:rPr>
                            <m:t>𝒐</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a:latin typeface="Cambria Math" panose="02040503050406030204" pitchFamily="18" charset="0"/>
                            </a:rPr>
                            <m:t>,</m:t>
                          </m:r>
                          <m:r>
                            <a:rPr lang="tr-TR" sz="2800" b="1" i="1" smtClean="0">
                              <a:latin typeface="Cambria Math" panose="02040503050406030204" pitchFamily="18" charset="0"/>
                            </a:rPr>
                            <m:t>𝟐</m:t>
                          </m:r>
                        </m:sub>
                      </m:sSub>
                    </m:oMath>
                  </m:oMathPara>
                </a14:m>
                <a:endParaRPr lang="tr-TR" sz="2800" b="1" dirty="0"/>
              </a:p>
            </p:txBody>
          </p:sp>
        </mc:Choice>
        <mc:Fallback xmlns="">
          <p:sp>
            <p:nvSpPr>
              <p:cNvPr id="13" name="TextBox 12">
                <a:extLst>
                  <a:ext uri="{FF2B5EF4-FFF2-40B4-BE49-F238E27FC236}">
                    <a16:creationId xmlns:a16="http://schemas.microsoft.com/office/drawing/2014/main" id="{44130847-E3DD-EE3F-373E-F273D759DF59}"/>
                  </a:ext>
                </a:extLst>
              </p:cNvPr>
              <p:cNvSpPr txBox="1">
                <a:spLocks noRot="1" noChangeAspect="1" noMove="1" noResize="1" noEditPoints="1" noAdjustHandles="1" noChangeArrowheads="1" noChangeShapeType="1" noTextEdit="1"/>
              </p:cNvSpPr>
              <p:nvPr/>
            </p:nvSpPr>
            <p:spPr>
              <a:xfrm>
                <a:off x="3539690" y="6061906"/>
                <a:ext cx="1718484" cy="449803"/>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59208B4-554D-6935-2EBE-E9C0BEFA5CEB}"/>
                  </a:ext>
                </a:extLst>
              </p:cNvPr>
              <p:cNvSpPr txBox="1"/>
              <p:nvPr/>
            </p:nvSpPr>
            <p:spPr>
              <a:xfrm>
                <a:off x="3475570" y="5325511"/>
                <a:ext cx="1782604" cy="44980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𝒉</m:t>
                          </m:r>
                          <m:r>
                            <a:rPr lang="tr-TR" sz="2800" b="1" i="1">
                              <a:latin typeface="Cambria Math" panose="02040503050406030204" pitchFamily="18" charset="0"/>
                            </a:rPr>
                            <m:t>,</m:t>
                          </m:r>
                          <m:r>
                            <a:rPr lang="tr-TR" sz="2800" b="1" i="1" smtClean="0">
                              <a:latin typeface="Cambria Math" panose="02040503050406030204" pitchFamily="18" charset="0"/>
                            </a:rPr>
                            <m:t> </m:t>
                          </m:r>
                          <m:r>
                            <a:rPr lang="tr-TR" sz="2800" b="1" i="1" smtClean="0">
                              <a:latin typeface="Cambria Math" panose="02040503050406030204" pitchFamily="18" charset="0"/>
                            </a:rPr>
                            <m:t>𝒐</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𝒉</m:t>
                          </m:r>
                          <m:r>
                            <a:rPr lang="tr-TR" sz="2800" b="1" i="1">
                              <a:latin typeface="Cambria Math" panose="02040503050406030204" pitchFamily="18" charset="0"/>
                            </a:rPr>
                            <m:t>,</m:t>
                          </m:r>
                          <m:r>
                            <a:rPr lang="tr-TR" sz="2800" b="1" i="1" smtClean="0">
                              <a:latin typeface="Cambria Math" panose="02040503050406030204" pitchFamily="18" charset="0"/>
                            </a:rPr>
                            <m:t>𝟐</m:t>
                          </m:r>
                        </m:sub>
                      </m:sSub>
                    </m:oMath>
                  </m:oMathPara>
                </a14:m>
                <a:endParaRPr lang="tr-TR" sz="2800" b="1" dirty="0"/>
              </a:p>
            </p:txBody>
          </p:sp>
        </mc:Choice>
        <mc:Fallback xmlns="">
          <p:sp>
            <p:nvSpPr>
              <p:cNvPr id="14" name="TextBox 13">
                <a:extLst>
                  <a:ext uri="{FF2B5EF4-FFF2-40B4-BE49-F238E27FC236}">
                    <a16:creationId xmlns:a16="http://schemas.microsoft.com/office/drawing/2014/main" id="{C59208B4-554D-6935-2EBE-E9C0BEFA5CEB}"/>
                  </a:ext>
                </a:extLst>
              </p:cNvPr>
              <p:cNvSpPr txBox="1">
                <a:spLocks noRot="1" noChangeAspect="1" noMove="1" noResize="1" noEditPoints="1" noAdjustHandles="1" noChangeArrowheads="1" noChangeShapeType="1" noTextEdit="1"/>
              </p:cNvSpPr>
              <p:nvPr/>
            </p:nvSpPr>
            <p:spPr>
              <a:xfrm>
                <a:off x="3475570" y="5325511"/>
                <a:ext cx="1782604" cy="449803"/>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15" name="TextBox 14">
            <a:extLst>
              <a:ext uri="{FF2B5EF4-FFF2-40B4-BE49-F238E27FC236}">
                <a16:creationId xmlns:a16="http://schemas.microsoft.com/office/drawing/2014/main" id="{D6734F36-07E0-ABA4-FB88-886054B3952A}"/>
              </a:ext>
            </a:extLst>
          </p:cNvPr>
          <p:cNvSpPr txBox="1"/>
          <p:nvPr/>
        </p:nvSpPr>
        <p:spPr>
          <a:xfrm>
            <a:off x="98924" y="1109798"/>
            <a:ext cx="5992548" cy="4154984"/>
          </a:xfrm>
          <a:prstGeom prst="rect">
            <a:avLst/>
          </a:prstGeom>
          <a:noFill/>
        </p:spPr>
        <p:txBody>
          <a:bodyPr wrap="square">
            <a:spAutoFit/>
          </a:bodyPr>
          <a:lstStyle/>
          <a:p>
            <a:pPr algn="just"/>
            <a:r>
              <a:rPr lang="tr-TR" sz="2200" b="1" dirty="0"/>
              <a:t>The energy balances and the subsequent analysis are subject to the following assumptions:</a:t>
            </a:r>
          </a:p>
          <a:p>
            <a:pPr marL="342900" indent="-342900" algn="just">
              <a:buAutoNum type="arabicPeriod"/>
            </a:pPr>
            <a:r>
              <a:rPr lang="tr-TR" sz="2200" b="1" dirty="0"/>
              <a:t>The heat exchanger is insulated from its surroundings, in which case the only heat exchange is between the hot and cold fluids. </a:t>
            </a:r>
          </a:p>
          <a:p>
            <a:pPr marL="342900" indent="-342900" algn="just">
              <a:buAutoNum type="arabicPeriod"/>
            </a:pPr>
            <a:r>
              <a:rPr lang="tr-TR" sz="2200" b="1" dirty="0"/>
              <a:t>Axial conduction along the tubes is negligible. </a:t>
            </a:r>
          </a:p>
          <a:p>
            <a:pPr marL="342900" indent="-342900" algn="just">
              <a:buAutoNum type="arabicPeriod"/>
            </a:pPr>
            <a:r>
              <a:rPr lang="tr-TR" sz="2200" b="1" dirty="0"/>
              <a:t>Potential and kinetic energy changes are negligible. </a:t>
            </a:r>
          </a:p>
          <a:p>
            <a:pPr marL="342900" indent="-342900" algn="just">
              <a:buAutoNum type="arabicPeriod"/>
            </a:pPr>
            <a:r>
              <a:rPr lang="tr-TR" sz="2200" b="1" dirty="0"/>
              <a:t>The fluid-specific heats are constant. </a:t>
            </a:r>
          </a:p>
          <a:p>
            <a:pPr marL="342900" indent="-342900" algn="just">
              <a:buAutoNum type="arabicPeriod"/>
            </a:pPr>
            <a:r>
              <a:rPr lang="tr-TR" sz="2200" b="1" dirty="0"/>
              <a:t>The overall heat transfer coefficient is constant.</a:t>
            </a:r>
          </a:p>
        </p:txBody>
      </p:sp>
    </p:spTree>
    <p:extLst>
      <p:ext uri="{BB962C8B-B14F-4D97-AF65-F5344CB8AC3E}">
        <p14:creationId xmlns:p14="http://schemas.microsoft.com/office/powerpoint/2010/main" val="1970989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EXAMPLE-5-Solution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429A965-D802-F5F5-4841-9CFD4B20E54C}"/>
                  </a:ext>
                </a:extLst>
              </p:cNvPr>
              <p:cNvSpPr txBox="1"/>
              <p:nvPr/>
            </p:nvSpPr>
            <p:spPr>
              <a:xfrm>
                <a:off x="499042" y="2651601"/>
                <a:ext cx="3601563" cy="112447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m:t>
                          </m:r>
                          <m:r>
                            <a:rPr lang="tr-TR" sz="2400" b="1" i="1">
                              <a:solidFill>
                                <a:schemeClr val="tx1"/>
                              </a:solidFill>
                              <a:latin typeface="Cambria Math" panose="02040503050406030204" pitchFamily="18" charset="0"/>
                              <a:ea typeface="Cambria Math" panose="02040503050406030204" pitchFamily="18" charset="0"/>
                            </a:rPr>
                            <m:t>𝑻</m:t>
                          </m:r>
                        </m:e>
                        <m:sub>
                          <m:r>
                            <a:rPr lang="tr-TR" sz="2400" b="1" i="1">
                              <a:solidFill>
                                <a:schemeClr val="tx1"/>
                              </a:solidFill>
                              <a:latin typeface="Cambria Math" panose="02040503050406030204" pitchFamily="18" charset="0"/>
                              <a:ea typeface="Cambria Math" panose="02040503050406030204" pitchFamily="18" charset="0"/>
                            </a:rPr>
                            <m:t>𝒍𝒎</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𝑪𝑭</m:t>
                          </m:r>
                        </m:sub>
                      </m:sSub>
                      <m:r>
                        <a:rPr lang="tr-TR" sz="2400" b="1" i="1" smtClean="0">
                          <a:solidFill>
                            <a:schemeClr val="tx1"/>
                          </a:solidFill>
                          <a:latin typeface="Cambria Math" panose="02040503050406030204" pitchFamily="18" charset="0"/>
                        </a:rPr>
                        <m:t>=</m:t>
                      </m:r>
                      <m:f>
                        <m:fPr>
                          <m:ctrlPr>
                            <a:rPr lang="tr-TR" sz="2400" b="1" i="1">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ea typeface="Cambria Math" panose="02040503050406030204" pitchFamily="18" charset="0"/>
                                </a:rPr>
                              </m:ctrlPr>
                            </m:dPr>
                            <m:e>
                              <m:d>
                                <m:dPr>
                                  <m:ctrlPr>
                                    <a:rPr lang="tr-TR" sz="2400" b="1" i="1">
                                      <a:latin typeface="Cambria Math" panose="02040503050406030204" pitchFamily="18" charset="0"/>
                                    </a:rPr>
                                  </m:ctrlPr>
                                </m:dPr>
                                <m:e>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𝟏</m:t>
                                      </m:r>
                                    </m:sub>
                                  </m:sSub>
                                </m:e>
                              </m:d>
                              <m:r>
                                <a:rPr lang="tr-TR" sz="2400" b="1" i="1">
                                  <a:latin typeface="Cambria Math" panose="02040503050406030204" pitchFamily="18" charset="0"/>
                                  <a:ea typeface="Cambria Math" panose="02040503050406030204" pitchFamily="18" charset="0"/>
                                </a:rPr>
                                <m:t>−</m:t>
                              </m:r>
                              <m:d>
                                <m:dPr>
                                  <m:ctrlPr>
                                    <a:rPr lang="tr-TR" sz="2400" b="1" i="1">
                                      <a:latin typeface="Cambria Math" panose="02040503050406030204" pitchFamily="18" charset="0"/>
                                    </a:rPr>
                                  </m:ctrlPr>
                                </m:dPr>
                                <m:e>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𝟐</m:t>
                                      </m:r>
                                    </m:sub>
                                  </m:sSub>
                                </m:e>
                              </m:d>
                            </m:e>
                          </m:d>
                        </m:num>
                        <m:den>
                          <m:r>
                            <a:rPr lang="tr-TR" sz="2400" b="1" i="1">
                              <a:latin typeface="Cambria Math" panose="02040503050406030204" pitchFamily="18" charset="0"/>
                            </a:rPr>
                            <m:t>𝒍𝒏</m:t>
                          </m:r>
                          <m:d>
                            <m:dPr>
                              <m:ctrlPr>
                                <a:rPr lang="tr-TR" sz="2400" b="1" i="1">
                                  <a:latin typeface="Cambria Math" panose="02040503050406030204" pitchFamily="18" charset="0"/>
                                </a:rPr>
                              </m:ctrlPr>
                            </m:dPr>
                            <m:e>
                              <m:f>
                                <m:fPr>
                                  <m:ctrlPr>
                                    <a:rPr lang="tr-TR" sz="2400" b="1" i="1">
                                      <a:latin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𝟏</m:t>
                                      </m:r>
                                    </m:sub>
                                  </m:sSub>
                                </m:num>
                                <m:den>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𝟐</m:t>
                                      </m:r>
                                    </m:sub>
                                  </m:sSub>
                                </m:den>
                              </m:f>
                            </m:e>
                          </m:d>
                        </m:den>
                      </m:f>
                    </m:oMath>
                  </m:oMathPara>
                </a14:m>
                <a:endParaRPr lang="tr-TR" sz="2400" b="1" dirty="0">
                  <a:solidFill>
                    <a:schemeClr val="tx1"/>
                  </a:solidFill>
                </a:endParaRPr>
              </a:p>
            </p:txBody>
          </p:sp>
        </mc:Choice>
        <mc:Fallback xmlns="">
          <p:sp>
            <p:nvSpPr>
              <p:cNvPr id="8" name="TextBox 7">
                <a:extLst>
                  <a:ext uri="{FF2B5EF4-FFF2-40B4-BE49-F238E27FC236}">
                    <a16:creationId xmlns:a16="http://schemas.microsoft.com/office/drawing/2014/main" id="{B429A965-D802-F5F5-4841-9CFD4B20E54C}"/>
                  </a:ext>
                </a:extLst>
              </p:cNvPr>
              <p:cNvSpPr txBox="1">
                <a:spLocks noRot="1" noChangeAspect="1" noMove="1" noResize="1" noEditPoints="1" noAdjustHandles="1" noChangeArrowheads="1" noChangeShapeType="1" noTextEdit="1"/>
              </p:cNvSpPr>
              <p:nvPr/>
            </p:nvSpPr>
            <p:spPr>
              <a:xfrm>
                <a:off x="499042" y="2651601"/>
                <a:ext cx="3601563" cy="1124475"/>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4BBE868-DB5F-CEEE-0DD8-72EE69713708}"/>
                  </a:ext>
                </a:extLst>
              </p:cNvPr>
              <p:cNvSpPr txBox="1"/>
              <p:nvPr/>
            </p:nvSpPr>
            <p:spPr>
              <a:xfrm>
                <a:off x="157316" y="1836156"/>
                <a:ext cx="11877367" cy="477888"/>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t>To find the log mean temperature difference for counter-flow (</a:t>
                </a:r>
                <a14:m>
                  <m:oMath xmlns:m="http://schemas.openxmlformats.org/officeDocument/2006/math">
                    <m:sSub>
                      <m:sSubPr>
                        <m:ctrlPr>
                          <a:rPr lang="tr-TR" sz="2400" b="1" i="1" smtClean="0">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m:t>
                        </m:r>
                        <m:r>
                          <a:rPr lang="tr-TR" sz="2400" b="1" i="1">
                            <a:solidFill>
                              <a:schemeClr val="tx1"/>
                            </a:solidFill>
                            <a:latin typeface="Cambria Math" panose="02040503050406030204" pitchFamily="18" charset="0"/>
                            <a:ea typeface="Cambria Math" panose="02040503050406030204" pitchFamily="18" charset="0"/>
                          </a:rPr>
                          <m:t>𝑻</m:t>
                        </m:r>
                      </m:e>
                      <m:sub>
                        <m:r>
                          <a:rPr lang="tr-TR" sz="2400" b="1" i="1">
                            <a:solidFill>
                              <a:schemeClr val="tx1"/>
                            </a:solidFill>
                            <a:latin typeface="Cambria Math" panose="02040503050406030204" pitchFamily="18" charset="0"/>
                            <a:ea typeface="Cambria Math" panose="02040503050406030204" pitchFamily="18" charset="0"/>
                          </a:rPr>
                          <m:t>𝒍𝒎</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𝑪𝑭</m:t>
                        </m:r>
                      </m:sub>
                    </m:sSub>
                  </m:oMath>
                </a14:m>
                <a:r>
                  <a:rPr lang="tr-TR" sz="2400" b="1" dirty="0"/>
                  <a:t>):</a:t>
                </a:r>
              </a:p>
            </p:txBody>
          </p:sp>
        </mc:Choice>
        <mc:Fallback xmlns="">
          <p:sp>
            <p:nvSpPr>
              <p:cNvPr id="9" name="TextBox 8">
                <a:extLst>
                  <a:ext uri="{FF2B5EF4-FFF2-40B4-BE49-F238E27FC236}">
                    <a16:creationId xmlns:a16="http://schemas.microsoft.com/office/drawing/2014/main" id="{F4BBE868-DB5F-CEEE-0DD8-72EE69713708}"/>
                  </a:ext>
                </a:extLst>
              </p:cNvPr>
              <p:cNvSpPr txBox="1">
                <a:spLocks noRot="1" noChangeAspect="1" noMove="1" noResize="1" noEditPoints="1" noAdjustHandles="1" noChangeArrowheads="1" noChangeShapeType="1" noTextEdit="1"/>
              </p:cNvSpPr>
              <p:nvPr/>
            </p:nvSpPr>
            <p:spPr>
              <a:xfrm>
                <a:off x="157316" y="1836156"/>
                <a:ext cx="11877367" cy="477888"/>
              </a:xfrm>
              <a:prstGeom prst="rect">
                <a:avLst/>
              </a:prstGeom>
              <a:blipFill>
                <a:blip r:embed="rId4"/>
                <a:stretch>
                  <a:fillRect l="-719" t="-10127" b="-2405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B8F575D-F442-FADE-C846-D3C8F68F8B78}"/>
                  </a:ext>
                </a:extLst>
              </p:cNvPr>
              <p:cNvSpPr txBox="1"/>
              <p:nvPr/>
            </p:nvSpPr>
            <p:spPr>
              <a:xfrm>
                <a:off x="4597998" y="2647100"/>
                <a:ext cx="2585708" cy="41684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m:t>
                          </m:r>
                          <m:r>
                            <a:rPr lang="tr-TR" sz="2400" b="1" i="1">
                              <a:solidFill>
                                <a:schemeClr val="tx1"/>
                              </a:solidFill>
                              <a:latin typeface="Cambria Math" panose="02040503050406030204" pitchFamily="18" charset="0"/>
                              <a:ea typeface="Cambria Math" panose="02040503050406030204" pitchFamily="18" charset="0"/>
                            </a:rPr>
                            <m:t>𝑻</m:t>
                          </m:r>
                        </m:e>
                        <m:sub>
                          <m:r>
                            <a:rPr lang="tr-TR" sz="2400" b="1" i="1" smtClean="0">
                              <a:solidFill>
                                <a:schemeClr val="tx1"/>
                              </a:solidFill>
                              <a:latin typeface="Cambria Math" panose="02040503050406030204" pitchFamily="18" charset="0"/>
                              <a:ea typeface="Cambria Math" panose="02040503050406030204" pitchFamily="18" charset="0"/>
                            </a:rPr>
                            <m:t>𝟏</m:t>
                          </m:r>
                        </m:sub>
                      </m:sSub>
                      <m:r>
                        <a:rPr lang="tr-TR" sz="2400" b="1" i="1" smtClean="0">
                          <a:solidFill>
                            <a:schemeClr val="tx1"/>
                          </a:solidFill>
                          <a:latin typeface="Cambria Math" panose="02040503050406030204" pitchFamily="18" charset="0"/>
                        </a:rPr>
                        <m:t>=</m:t>
                      </m:r>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𝟏</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𝟐</m:t>
                              </m:r>
                            </m:sub>
                          </m:sSub>
                        </m:e>
                      </m:d>
                    </m:oMath>
                  </m:oMathPara>
                </a14:m>
                <a:endParaRPr lang="tr-TR" sz="2400" b="1" dirty="0">
                  <a:solidFill>
                    <a:schemeClr val="tx1"/>
                  </a:solidFill>
                </a:endParaRPr>
              </a:p>
            </p:txBody>
          </p:sp>
        </mc:Choice>
        <mc:Fallback xmlns="">
          <p:sp>
            <p:nvSpPr>
              <p:cNvPr id="10" name="TextBox 9">
                <a:extLst>
                  <a:ext uri="{FF2B5EF4-FFF2-40B4-BE49-F238E27FC236}">
                    <a16:creationId xmlns:a16="http://schemas.microsoft.com/office/drawing/2014/main" id="{8B8F575D-F442-FADE-C846-D3C8F68F8B78}"/>
                  </a:ext>
                </a:extLst>
              </p:cNvPr>
              <p:cNvSpPr txBox="1">
                <a:spLocks noRot="1" noChangeAspect="1" noMove="1" noResize="1" noEditPoints="1" noAdjustHandles="1" noChangeArrowheads="1" noChangeShapeType="1" noTextEdit="1"/>
              </p:cNvSpPr>
              <p:nvPr/>
            </p:nvSpPr>
            <p:spPr>
              <a:xfrm>
                <a:off x="4597998" y="2647100"/>
                <a:ext cx="2585708" cy="416845"/>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41129C1-26F2-B0D8-8862-93E82D3E2409}"/>
                  </a:ext>
                </a:extLst>
              </p:cNvPr>
              <p:cNvSpPr txBox="1"/>
              <p:nvPr/>
            </p:nvSpPr>
            <p:spPr>
              <a:xfrm>
                <a:off x="4597998" y="3354730"/>
                <a:ext cx="2585708" cy="41684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m:t>
                          </m:r>
                          <m:r>
                            <a:rPr lang="tr-TR" sz="2400" b="1" i="1">
                              <a:solidFill>
                                <a:schemeClr val="tx1"/>
                              </a:solidFill>
                              <a:latin typeface="Cambria Math" panose="02040503050406030204" pitchFamily="18" charset="0"/>
                              <a:ea typeface="Cambria Math" panose="02040503050406030204" pitchFamily="18" charset="0"/>
                            </a:rPr>
                            <m:t>𝑻</m:t>
                          </m:r>
                        </m:e>
                        <m:sub>
                          <m:r>
                            <a:rPr lang="tr-TR" sz="2400" b="1" i="1" smtClean="0">
                              <a:solidFill>
                                <a:schemeClr val="tx1"/>
                              </a:solidFill>
                              <a:latin typeface="Cambria Math" panose="02040503050406030204" pitchFamily="18" charset="0"/>
                              <a:ea typeface="Cambria Math" panose="02040503050406030204" pitchFamily="18" charset="0"/>
                            </a:rPr>
                            <m:t>𝟐</m:t>
                          </m:r>
                        </m:sub>
                      </m:sSub>
                      <m:r>
                        <a:rPr lang="tr-TR" sz="2400" b="1" i="1" smtClean="0">
                          <a:solidFill>
                            <a:schemeClr val="tx1"/>
                          </a:solidFill>
                          <a:latin typeface="Cambria Math" panose="02040503050406030204" pitchFamily="18" charset="0"/>
                        </a:rPr>
                        <m:t>=</m:t>
                      </m:r>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𝟐</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smtClean="0">
                                  <a:latin typeface="Cambria Math" panose="02040503050406030204" pitchFamily="18" charset="0"/>
                                </a:rPr>
                                <m:t>𝟏</m:t>
                              </m:r>
                            </m:sub>
                          </m:sSub>
                        </m:e>
                      </m:d>
                    </m:oMath>
                  </m:oMathPara>
                </a14:m>
                <a:endParaRPr lang="tr-TR" sz="2400" b="1" dirty="0">
                  <a:solidFill>
                    <a:schemeClr val="tx1"/>
                  </a:solidFill>
                </a:endParaRPr>
              </a:p>
            </p:txBody>
          </p:sp>
        </mc:Choice>
        <mc:Fallback xmlns="">
          <p:sp>
            <p:nvSpPr>
              <p:cNvPr id="11" name="TextBox 10">
                <a:extLst>
                  <a:ext uri="{FF2B5EF4-FFF2-40B4-BE49-F238E27FC236}">
                    <a16:creationId xmlns:a16="http://schemas.microsoft.com/office/drawing/2014/main" id="{441129C1-26F2-B0D8-8862-93E82D3E2409}"/>
                  </a:ext>
                </a:extLst>
              </p:cNvPr>
              <p:cNvSpPr txBox="1">
                <a:spLocks noRot="1" noChangeAspect="1" noMove="1" noResize="1" noEditPoints="1" noAdjustHandles="1" noChangeArrowheads="1" noChangeShapeType="1" noTextEdit="1"/>
              </p:cNvSpPr>
              <p:nvPr/>
            </p:nvSpPr>
            <p:spPr>
              <a:xfrm>
                <a:off x="4597998" y="3354730"/>
                <a:ext cx="2585708" cy="416845"/>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8A8E525-4ECF-645F-F3D1-7B3827A471CB}"/>
                  </a:ext>
                </a:extLst>
              </p:cNvPr>
              <p:cNvSpPr txBox="1"/>
              <p:nvPr/>
            </p:nvSpPr>
            <p:spPr>
              <a:xfrm>
                <a:off x="5134130" y="1113991"/>
                <a:ext cx="1682512"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𝟏</m:t>
                          </m:r>
                        </m:sub>
                      </m:sSub>
                      <m:r>
                        <a:rPr lang="tr-TR" sz="2400" b="1" i="1" smtClean="0">
                          <a:latin typeface="Cambria Math" panose="02040503050406030204" pitchFamily="18" charset="0"/>
                        </a:rPr>
                        <m:t>=</m:t>
                      </m:r>
                      <m:r>
                        <a:rPr lang="tr-TR" sz="2400" b="1" i="1" smtClean="0">
                          <a:latin typeface="Cambria Math" panose="02040503050406030204" pitchFamily="18" charset="0"/>
                        </a:rPr>
                        <m:t>𝟗𝟎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12" name="TextBox 11">
                <a:extLst>
                  <a:ext uri="{FF2B5EF4-FFF2-40B4-BE49-F238E27FC236}">
                    <a16:creationId xmlns:a16="http://schemas.microsoft.com/office/drawing/2014/main" id="{08A8E525-4ECF-645F-F3D1-7B3827A471CB}"/>
                  </a:ext>
                </a:extLst>
              </p:cNvPr>
              <p:cNvSpPr txBox="1">
                <a:spLocks noRot="1" noChangeAspect="1" noMove="1" noResize="1" noEditPoints="1" noAdjustHandles="1" noChangeArrowheads="1" noChangeShapeType="1" noTextEdit="1"/>
              </p:cNvSpPr>
              <p:nvPr/>
            </p:nvSpPr>
            <p:spPr>
              <a:xfrm>
                <a:off x="5134130" y="1113991"/>
                <a:ext cx="1682512" cy="385555"/>
              </a:xfrm>
              <a:prstGeom prst="rect">
                <a:avLst/>
              </a:prstGeom>
              <a:blipFill>
                <a:blip r:embed="rId7"/>
                <a:stretch>
                  <a:fillRect l="-3237" r="-3237"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5C12D1E-6639-6AAD-39C3-C257445F06DF}"/>
                  </a:ext>
                </a:extLst>
              </p:cNvPr>
              <p:cNvSpPr txBox="1"/>
              <p:nvPr/>
            </p:nvSpPr>
            <p:spPr>
              <a:xfrm>
                <a:off x="7456122" y="1117545"/>
                <a:ext cx="1682512"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𝟐</m:t>
                          </m:r>
                        </m:sub>
                      </m:sSub>
                      <m:r>
                        <a:rPr lang="tr-TR" sz="2400" b="1" i="1" smtClean="0">
                          <a:latin typeface="Cambria Math" panose="02040503050406030204" pitchFamily="18" charset="0"/>
                        </a:rPr>
                        <m:t>=</m:t>
                      </m:r>
                      <m:r>
                        <a:rPr lang="tr-TR" sz="2400" b="1" i="1" smtClean="0">
                          <a:latin typeface="Cambria Math" panose="02040503050406030204" pitchFamily="18" charset="0"/>
                        </a:rPr>
                        <m:t>𝟔𝟎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13" name="TextBox 12">
                <a:extLst>
                  <a:ext uri="{FF2B5EF4-FFF2-40B4-BE49-F238E27FC236}">
                    <a16:creationId xmlns:a16="http://schemas.microsoft.com/office/drawing/2014/main" id="{55C12D1E-6639-6AAD-39C3-C257445F06DF}"/>
                  </a:ext>
                </a:extLst>
              </p:cNvPr>
              <p:cNvSpPr txBox="1">
                <a:spLocks noRot="1" noChangeAspect="1" noMove="1" noResize="1" noEditPoints="1" noAdjustHandles="1" noChangeArrowheads="1" noChangeShapeType="1" noTextEdit="1"/>
              </p:cNvSpPr>
              <p:nvPr/>
            </p:nvSpPr>
            <p:spPr>
              <a:xfrm>
                <a:off x="7456122" y="1117545"/>
                <a:ext cx="1682512" cy="385555"/>
              </a:xfrm>
              <a:prstGeom prst="rect">
                <a:avLst/>
              </a:prstGeom>
              <a:blipFill>
                <a:blip r:embed="rId8"/>
                <a:stretch>
                  <a:fillRect l="-3237" r="-3237" b="-10606"/>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CEDDDD6-B9AA-A180-F5F6-A68BE04D5440}"/>
                  </a:ext>
                </a:extLst>
              </p:cNvPr>
              <p:cNvSpPr txBox="1"/>
              <p:nvPr/>
            </p:nvSpPr>
            <p:spPr>
              <a:xfrm>
                <a:off x="547854" y="1114938"/>
                <a:ext cx="1653658"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𝟏</m:t>
                          </m:r>
                        </m:sub>
                      </m:sSub>
                      <m:r>
                        <a:rPr lang="tr-TR" sz="2400" b="1" i="1" smtClean="0">
                          <a:latin typeface="Cambria Math" panose="02040503050406030204" pitchFamily="18" charset="0"/>
                        </a:rPr>
                        <m:t>=</m:t>
                      </m:r>
                      <m:r>
                        <a:rPr lang="tr-TR" sz="2400" b="1" i="1" smtClean="0">
                          <a:latin typeface="Cambria Math" panose="02040503050406030204" pitchFamily="18" charset="0"/>
                        </a:rPr>
                        <m:t>𝟐𝟎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14" name="TextBox 13">
                <a:extLst>
                  <a:ext uri="{FF2B5EF4-FFF2-40B4-BE49-F238E27FC236}">
                    <a16:creationId xmlns:a16="http://schemas.microsoft.com/office/drawing/2014/main" id="{0CEDDDD6-B9AA-A180-F5F6-A68BE04D5440}"/>
                  </a:ext>
                </a:extLst>
              </p:cNvPr>
              <p:cNvSpPr txBox="1">
                <a:spLocks noRot="1" noChangeAspect="1" noMove="1" noResize="1" noEditPoints="1" noAdjustHandles="1" noChangeArrowheads="1" noChangeShapeType="1" noTextEdit="1"/>
              </p:cNvSpPr>
              <p:nvPr/>
            </p:nvSpPr>
            <p:spPr>
              <a:xfrm>
                <a:off x="547854" y="1114938"/>
                <a:ext cx="1653658" cy="385555"/>
              </a:xfrm>
              <a:prstGeom prst="rect">
                <a:avLst/>
              </a:prstGeom>
              <a:blipFill>
                <a:blip r:embed="rId9"/>
                <a:stretch>
                  <a:fillRect l="-3663" r="-3297" b="-1076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1221964-410D-9C0B-C70D-FC2E8F68A337}"/>
                  </a:ext>
                </a:extLst>
              </p:cNvPr>
              <p:cNvSpPr txBox="1"/>
              <p:nvPr/>
            </p:nvSpPr>
            <p:spPr>
              <a:xfrm>
                <a:off x="2840992" y="1114937"/>
                <a:ext cx="1653658" cy="38555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𝟐</m:t>
                          </m:r>
                        </m:sub>
                      </m:sSub>
                      <m:r>
                        <a:rPr lang="tr-TR" sz="2400" b="1" i="1" smtClean="0">
                          <a:latin typeface="Cambria Math" panose="02040503050406030204" pitchFamily="18" charset="0"/>
                        </a:rPr>
                        <m:t>=</m:t>
                      </m:r>
                      <m:r>
                        <a:rPr lang="tr-TR" sz="2400" b="1" i="1" smtClean="0">
                          <a:latin typeface="Cambria Math" panose="02040503050406030204" pitchFamily="18" charset="0"/>
                        </a:rPr>
                        <m:t>𝟓𝟎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b="1" dirty="0"/>
              </a:p>
            </p:txBody>
          </p:sp>
        </mc:Choice>
        <mc:Fallback xmlns="">
          <p:sp>
            <p:nvSpPr>
              <p:cNvPr id="15" name="TextBox 14">
                <a:extLst>
                  <a:ext uri="{FF2B5EF4-FFF2-40B4-BE49-F238E27FC236}">
                    <a16:creationId xmlns:a16="http://schemas.microsoft.com/office/drawing/2014/main" id="{61221964-410D-9C0B-C70D-FC2E8F68A337}"/>
                  </a:ext>
                </a:extLst>
              </p:cNvPr>
              <p:cNvSpPr txBox="1">
                <a:spLocks noRot="1" noChangeAspect="1" noMove="1" noResize="1" noEditPoints="1" noAdjustHandles="1" noChangeArrowheads="1" noChangeShapeType="1" noTextEdit="1"/>
              </p:cNvSpPr>
              <p:nvPr/>
            </p:nvSpPr>
            <p:spPr>
              <a:xfrm>
                <a:off x="2840992" y="1114937"/>
                <a:ext cx="1653658" cy="385555"/>
              </a:xfrm>
              <a:prstGeom prst="rect">
                <a:avLst/>
              </a:prstGeom>
              <a:blipFill>
                <a:blip r:embed="rId10"/>
                <a:stretch>
                  <a:fillRect l="-3297" r="-3663" b="-10769"/>
                </a:stretch>
              </a:blipFill>
              <a:ln>
                <a:solidFill>
                  <a:schemeClr val="tx1"/>
                </a:solidFill>
              </a:ln>
            </p:spPr>
            <p:txBody>
              <a:bodyPr/>
              <a:lstStyle/>
              <a:p>
                <a:r>
                  <a:rPr lang="tr-TR">
                    <a:noFill/>
                  </a:rPr>
                  <a:t> </a:t>
                </a:r>
              </a:p>
            </p:txBody>
          </p:sp>
        </mc:Fallback>
      </mc:AlternateContent>
      <p:sp>
        <p:nvSpPr>
          <p:cNvPr id="16" name="Arrow: Right 15">
            <a:extLst>
              <a:ext uri="{FF2B5EF4-FFF2-40B4-BE49-F238E27FC236}">
                <a16:creationId xmlns:a16="http://schemas.microsoft.com/office/drawing/2014/main" id="{8B2438BA-30AC-343E-1A2F-BE747FF06A29}"/>
              </a:ext>
            </a:extLst>
          </p:cNvPr>
          <p:cNvSpPr/>
          <p:nvPr/>
        </p:nvSpPr>
        <p:spPr>
          <a:xfrm>
            <a:off x="7374979" y="2792704"/>
            <a:ext cx="400506" cy="2332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Arrow: Right 16">
            <a:extLst>
              <a:ext uri="{FF2B5EF4-FFF2-40B4-BE49-F238E27FC236}">
                <a16:creationId xmlns:a16="http://schemas.microsoft.com/office/drawing/2014/main" id="{324D31B3-5B5F-43E0-CB36-8F39C69CDAD8}"/>
              </a:ext>
            </a:extLst>
          </p:cNvPr>
          <p:cNvSpPr/>
          <p:nvPr/>
        </p:nvSpPr>
        <p:spPr>
          <a:xfrm>
            <a:off x="7374979" y="3398633"/>
            <a:ext cx="400506" cy="2332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3CD75EC-CD9F-29F4-A93B-2909272EC591}"/>
                  </a:ext>
                </a:extLst>
              </p:cNvPr>
              <p:cNvSpPr txBox="1"/>
              <p:nvPr/>
            </p:nvSpPr>
            <p:spPr>
              <a:xfrm>
                <a:off x="7983179" y="2729305"/>
                <a:ext cx="1897955" cy="30777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smtClean="0">
                              <a:solidFill>
                                <a:schemeClr val="tx1"/>
                              </a:solidFill>
                              <a:latin typeface="Cambria Math" panose="02040503050406030204" pitchFamily="18" charset="0"/>
                              <a:ea typeface="Cambria Math" panose="02040503050406030204" pitchFamily="18" charset="0"/>
                            </a:rPr>
                            <m:t>𝟏</m:t>
                          </m:r>
                        </m:sub>
                      </m:sSub>
                      <m:r>
                        <a:rPr lang="tr-TR" sz="2000" b="1" i="1" smtClean="0">
                          <a:solidFill>
                            <a:schemeClr val="tx1"/>
                          </a:solidFill>
                          <a:latin typeface="Cambria Math" panose="02040503050406030204" pitchFamily="18" charset="0"/>
                        </a:rPr>
                        <m:t>=</m:t>
                      </m:r>
                      <m:d>
                        <m:dPr>
                          <m:ctrlPr>
                            <a:rPr lang="tr-TR" sz="2000" b="1" i="1">
                              <a:latin typeface="Cambria Math" panose="02040503050406030204" pitchFamily="18" charset="0"/>
                            </a:rPr>
                          </m:ctrlPr>
                        </m:dPr>
                        <m:e>
                          <m:r>
                            <a:rPr lang="tr-TR" sz="2000" b="1" i="1" smtClean="0">
                              <a:latin typeface="Cambria Math" panose="02040503050406030204" pitchFamily="18" charset="0"/>
                            </a:rPr>
                            <m:t>𝟗𝟎</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rPr>
                            <m:t>𝟓𝟎</m:t>
                          </m:r>
                        </m:e>
                      </m:d>
                    </m:oMath>
                  </m:oMathPara>
                </a14:m>
                <a:endParaRPr lang="tr-TR" sz="2000" b="1" dirty="0">
                  <a:solidFill>
                    <a:schemeClr val="tx1"/>
                  </a:solidFill>
                </a:endParaRPr>
              </a:p>
            </p:txBody>
          </p:sp>
        </mc:Choice>
        <mc:Fallback xmlns="">
          <p:sp>
            <p:nvSpPr>
              <p:cNvPr id="18" name="TextBox 17">
                <a:extLst>
                  <a:ext uri="{FF2B5EF4-FFF2-40B4-BE49-F238E27FC236}">
                    <a16:creationId xmlns:a16="http://schemas.microsoft.com/office/drawing/2014/main" id="{33CD75EC-CD9F-29F4-A93B-2909272EC591}"/>
                  </a:ext>
                </a:extLst>
              </p:cNvPr>
              <p:cNvSpPr txBox="1">
                <a:spLocks noRot="1" noChangeAspect="1" noMove="1" noResize="1" noEditPoints="1" noAdjustHandles="1" noChangeArrowheads="1" noChangeShapeType="1" noTextEdit="1"/>
              </p:cNvSpPr>
              <p:nvPr/>
            </p:nvSpPr>
            <p:spPr>
              <a:xfrm>
                <a:off x="7983179" y="2729305"/>
                <a:ext cx="1897955" cy="307777"/>
              </a:xfrm>
              <a:prstGeom prst="rect">
                <a:avLst/>
              </a:prstGeom>
              <a:blipFill>
                <a:blip r:embed="rId11"/>
                <a:stretch>
                  <a:fillRect l="-2236" b="-17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0D612BF-E7AA-6CCC-8BA5-9D5FB2D41147}"/>
                  </a:ext>
                </a:extLst>
              </p:cNvPr>
              <p:cNvSpPr txBox="1"/>
              <p:nvPr/>
            </p:nvSpPr>
            <p:spPr>
              <a:xfrm>
                <a:off x="7983179" y="3322493"/>
                <a:ext cx="1897955" cy="30777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smtClean="0">
                              <a:solidFill>
                                <a:schemeClr val="tx1"/>
                              </a:solidFill>
                              <a:latin typeface="Cambria Math" panose="02040503050406030204" pitchFamily="18" charset="0"/>
                              <a:ea typeface="Cambria Math" panose="02040503050406030204" pitchFamily="18" charset="0"/>
                            </a:rPr>
                            <m:t>𝟐</m:t>
                          </m:r>
                        </m:sub>
                      </m:sSub>
                      <m:r>
                        <a:rPr lang="tr-TR" sz="2000" b="1" i="1" smtClean="0">
                          <a:solidFill>
                            <a:schemeClr val="tx1"/>
                          </a:solidFill>
                          <a:latin typeface="Cambria Math" panose="02040503050406030204" pitchFamily="18" charset="0"/>
                        </a:rPr>
                        <m:t>=</m:t>
                      </m:r>
                      <m:d>
                        <m:dPr>
                          <m:ctrlPr>
                            <a:rPr lang="tr-TR" sz="2000" b="1" i="1">
                              <a:latin typeface="Cambria Math" panose="02040503050406030204" pitchFamily="18" charset="0"/>
                            </a:rPr>
                          </m:ctrlPr>
                        </m:dPr>
                        <m:e>
                          <m:r>
                            <a:rPr lang="tr-TR" sz="2000" b="1" i="1" smtClean="0">
                              <a:latin typeface="Cambria Math" panose="02040503050406030204" pitchFamily="18" charset="0"/>
                            </a:rPr>
                            <m:t>𝟔𝟎</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𝟐𝟎</m:t>
                          </m:r>
                        </m:e>
                      </m:d>
                    </m:oMath>
                  </m:oMathPara>
                </a14:m>
                <a:endParaRPr lang="tr-TR" sz="2000" b="1" dirty="0">
                  <a:solidFill>
                    <a:schemeClr val="tx1"/>
                  </a:solidFill>
                </a:endParaRPr>
              </a:p>
            </p:txBody>
          </p:sp>
        </mc:Choice>
        <mc:Fallback xmlns="">
          <p:sp>
            <p:nvSpPr>
              <p:cNvPr id="19" name="TextBox 18">
                <a:extLst>
                  <a:ext uri="{FF2B5EF4-FFF2-40B4-BE49-F238E27FC236}">
                    <a16:creationId xmlns:a16="http://schemas.microsoft.com/office/drawing/2014/main" id="{10D612BF-E7AA-6CCC-8BA5-9D5FB2D41147}"/>
                  </a:ext>
                </a:extLst>
              </p:cNvPr>
              <p:cNvSpPr txBox="1">
                <a:spLocks noRot="1" noChangeAspect="1" noMove="1" noResize="1" noEditPoints="1" noAdjustHandles="1" noChangeArrowheads="1" noChangeShapeType="1" noTextEdit="1"/>
              </p:cNvSpPr>
              <p:nvPr/>
            </p:nvSpPr>
            <p:spPr>
              <a:xfrm>
                <a:off x="7983179" y="3322493"/>
                <a:ext cx="1897955" cy="307777"/>
              </a:xfrm>
              <a:prstGeom prst="rect">
                <a:avLst/>
              </a:prstGeom>
              <a:blipFill>
                <a:blip r:embed="rId12"/>
                <a:stretch>
                  <a:fillRect l="-2236" b="-15094"/>
                </a:stretch>
              </a:blipFill>
              <a:ln>
                <a:solidFill>
                  <a:schemeClr val="tx1"/>
                </a:solidFill>
              </a:ln>
            </p:spPr>
            <p:txBody>
              <a:bodyPr/>
              <a:lstStyle/>
              <a:p>
                <a:r>
                  <a:rPr lang="tr-TR">
                    <a:noFill/>
                  </a:rPr>
                  <a:t> </a:t>
                </a:r>
              </a:p>
            </p:txBody>
          </p:sp>
        </mc:Fallback>
      </mc:AlternateContent>
      <p:sp>
        <p:nvSpPr>
          <p:cNvPr id="20" name="Arrow: Right 19">
            <a:extLst>
              <a:ext uri="{FF2B5EF4-FFF2-40B4-BE49-F238E27FC236}">
                <a16:creationId xmlns:a16="http://schemas.microsoft.com/office/drawing/2014/main" id="{4CFF3E12-7042-EAAA-A5D2-0102F9B4EDED}"/>
              </a:ext>
            </a:extLst>
          </p:cNvPr>
          <p:cNvSpPr/>
          <p:nvPr/>
        </p:nvSpPr>
        <p:spPr>
          <a:xfrm>
            <a:off x="10088828" y="2792704"/>
            <a:ext cx="400506" cy="2332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Arrow: Right 20">
            <a:extLst>
              <a:ext uri="{FF2B5EF4-FFF2-40B4-BE49-F238E27FC236}">
                <a16:creationId xmlns:a16="http://schemas.microsoft.com/office/drawing/2014/main" id="{8DA9ACAE-9EA9-B43D-E4EA-9C87A59A5FB9}"/>
              </a:ext>
            </a:extLst>
          </p:cNvPr>
          <p:cNvSpPr/>
          <p:nvPr/>
        </p:nvSpPr>
        <p:spPr>
          <a:xfrm>
            <a:off x="10088828" y="3398633"/>
            <a:ext cx="400506" cy="2332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B6143BA-31E9-AB28-C4FB-241041F49EA3}"/>
                  </a:ext>
                </a:extLst>
              </p:cNvPr>
              <p:cNvSpPr txBox="1"/>
              <p:nvPr/>
            </p:nvSpPr>
            <p:spPr>
              <a:xfrm>
                <a:off x="10697028" y="2723819"/>
                <a:ext cx="1070934" cy="30777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smtClean="0">
                              <a:solidFill>
                                <a:schemeClr val="tx1"/>
                              </a:solidFill>
                              <a:latin typeface="Cambria Math" panose="02040503050406030204" pitchFamily="18" charset="0"/>
                              <a:ea typeface="Cambria Math" panose="02040503050406030204" pitchFamily="18" charset="0"/>
                            </a:rPr>
                            <m:t>𝟏</m:t>
                          </m:r>
                        </m:sub>
                      </m:sSub>
                      <m:r>
                        <a:rPr lang="tr-TR" sz="2000" b="1" i="1" smtClean="0">
                          <a:solidFill>
                            <a:schemeClr val="tx1"/>
                          </a:solidFill>
                          <a:latin typeface="Cambria Math" panose="02040503050406030204" pitchFamily="18" charset="0"/>
                        </a:rPr>
                        <m:t>=</m:t>
                      </m:r>
                      <m:r>
                        <a:rPr lang="tr-TR" sz="2000" b="1" i="1" smtClean="0">
                          <a:latin typeface="Cambria Math" panose="02040503050406030204" pitchFamily="18" charset="0"/>
                        </a:rPr>
                        <m:t>𝟒𝟎</m:t>
                      </m:r>
                    </m:oMath>
                  </m:oMathPara>
                </a14:m>
                <a:endParaRPr lang="tr-TR" sz="2000" b="1" dirty="0">
                  <a:solidFill>
                    <a:schemeClr val="tx1"/>
                  </a:solidFill>
                </a:endParaRPr>
              </a:p>
            </p:txBody>
          </p:sp>
        </mc:Choice>
        <mc:Fallback xmlns="">
          <p:sp>
            <p:nvSpPr>
              <p:cNvPr id="22" name="TextBox 21">
                <a:extLst>
                  <a:ext uri="{FF2B5EF4-FFF2-40B4-BE49-F238E27FC236}">
                    <a16:creationId xmlns:a16="http://schemas.microsoft.com/office/drawing/2014/main" id="{EB6143BA-31E9-AB28-C4FB-241041F49EA3}"/>
                  </a:ext>
                </a:extLst>
              </p:cNvPr>
              <p:cNvSpPr txBox="1">
                <a:spLocks noRot="1" noChangeAspect="1" noMove="1" noResize="1" noEditPoints="1" noAdjustHandles="1" noChangeArrowheads="1" noChangeShapeType="1" noTextEdit="1"/>
              </p:cNvSpPr>
              <p:nvPr/>
            </p:nvSpPr>
            <p:spPr>
              <a:xfrm>
                <a:off x="10697028" y="2723819"/>
                <a:ext cx="1070934" cy="307777"/>
              </a:xfrm>
              <a:prstGeom prst="rect">
                <a:avLst/>
              </a:prstGeom>
              <a:blipFill>
                <a:blip r:embed="rId13"/>
                <a:stretch>
                  <a:fillRect l="-4520" r="-4520" b="-17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2C243B8-B62B-703F-22D0-899378DF7426}"/>
                  </a:ext>
                </a:extLst>
              </p:cNvPr>
              <p:cNvSpPr txBox="1"/>
              <p:nvPr/>
            </p:nvSpPr>
            <p:spPr>
              <a:xfrm>
                <a:off x="10697028" y="3317007"/>
                <a:ext cx="1070934" cy="30777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smtClean="0">
                              <a:solidFill>
                                <a:schemeClr val="tx1"/>
                              </a:solidFill>
                              <a:latin typeface="Cambria Math" panose="02040503050406030204" pitchFamily="18" charset="0"/>
                              <a:ea typeface="Cambria Math" panose="02040503050406030204" pitchFamily="18" charset="0"/>
                            </a:rPr>
                            <m:t>𝟐</m:t>
                          </m:r>
                        </m:sub>
                      </m:sSub>
                      <m:r>
                        <a:rPr lang="tr-TR" sz="2000" b="1" i="1" smtClean="0">
                          <a:solidFill>
                            <a:schemeClr val="tx1"/>
                          </a:solidFill>
                          <a:latin typeface="Cambria Math" panose="02040503050406030204" pitchFamily="18" charset="0"/>
                        </a:rPr>
                        <m:t>=</m:t>
                      </m:r>
                      <m:r>
                        <a:rPr lang="tr-TR" sz="2000" b="1" i="1" smtClean="0">
                          <a:latin typeface="Cambria Math" panose="02040503050406030204" pitchFamily="18" charset="0"/>
                        </a:rPr>
                        <m:t>𝟒𝟎</m:t>
                      </m:r>
                    </m:oMath>
                  </m:oMathPara>
                </a14:m>
                <a:endParaRPr lang="tr-TR" sz="2000" b="1" dirty="0">
                  <a:solidFill>
                    <a:schemeClr val="tx1"/>
                  </a:solidFill>
                </a:endParaRPr>
              </a:p>
            </p:txBody>
          </p:sp>
        </mc:Choice>
        <mc:Fallback xmlns="">
          <p:sp>
            <p:nvSpPr>
              <p:cNvPr id="23" name="TextBox 22">
                <a:extLst>
                  <a:ext uri="{FF2B5EF4-FFF2-40B4-BE49-F238E27FC236}">
                    <a16:creationId xmlns:a16="http://schemas.microsoft.com/office/drawing/2014/main" id="{02C243B8-B62B-703F-22D0-899378DF7426}"/>
                  </a:ext>
                </a:extLst>
              </p:cNvPr>
              <p:cNvSpPr txBox="1">
                <a:spLocks noRot="1" noChangeAspect="1" noMove="1" noResize="1" noEditPoints="1" noAdjustHandles="1" noChangeArrowheads="1" noChangeShapeType="1" noTextEdit="1"/>
              </p:cNvSpPr>
              <p:nvPr/>
            </p:nvSpPr>
            <p:spPr>
              <a:xfrm>
                <a:off x="10697028" y="3317007"/>
                <a:ext cx="1070934" cy="307777"/>
              </a:xfrm>
              <a:prstGeom prst="rect">
                <a:avLst/>
              </a:prstGeom>
              <a:blipFill>
                <a:blip r:embed="rId14"/>
                <a:stretch>
                  <a:fillRect l="-4520" r="-4520" b="-15094"/>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3E57F1F-7489-2489-17DF-D27FE05A17C6}"/>
                  </a:ext>
                </a:extLst>
              </p:cNvPr>
              <p:cNvSpPr txBox="1"/>
              <p:nvPr/>
            </p:nvSpPr>
            <p:spPr>
              <a:xfrm>
                <a:off x="152788" y="4144274"/>
                <a:ext cx="11877367" cy="477888"/>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t>If </a:t>
                </a:r>
                <a14:m>
                  <m:oMath xmlns:m="http://schemas.openxmlformats.org/officeDocument/2006/math">
                    <m:sSub>
                      <m:sSubPr>
                        <m:ctrlPr>
                          <a:rPr lang="tr-TR" sz="2400" b="1" i="1" smtClean="0">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ea typeface="Cambria Math" panose="02040503050406030204" pitchFamily="18" charset="0"/>
                          </a:rPr>
                          <m:t>∆</m:t>
                        </m:r>
                        <m:r>
                          <a:rPr lang="tr-TR" sz="2400" b="1" i="1">
                            <a:solidFill>
                              <a:schemeClr val="tx1"/>
                            </a:solidFill>
                            <a:latin typeface="Cambria Math" panose="02040503050406030204" pitchFamily="18" charset="0"/>
                            <a:ea typeface="Cambria Math" panose="02040503050406030204" pitchFamily="18" charset="0"/>
                          </a:rPr>
                          <m:t>𝑻</m:t>
                        </m:r>
                      </m:e>
                      <m:sub>
                        <m:r>
                          <a:rPr lang="tr-TR" sz="2400" b="1" i="1" smtClean="0">
                            <a:solidFill>
                              <a:schemeClr val="tx1"/>
                            </a:solidFill>
                            <a:latin typeface="Cambria Math" panose="02040503050406030204" pitchFamily="18" charset="0"/>
                            <a:ea typeface="Cambria Math" panose="02040503050406030204" pitchFamily="18" charset="0"/>
                          </a:rPr>
                          <m:t>𝟏</m:t>
                        </m:r>
                      </m:sub>
                    </m:sSub>
                    <m:r>
                      <a:rPr lang="tr-TR" sz="2400" b="1" i="1" smtClean="0">
                        <a:solidFill>
                          <a:schemeClr val="tx1"/>
                        </a:solidFill>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𝑻</m:t>
                        </m:r>
                      </m:e>
                      <m:sub>
                        <m:r>
                          <a:rPr lang="tr-TR" sz="2400" b="1" i="1" smtClean="0">
                            <a:latin typeface="Cambria Math" panose="02040503050406030204" pitchFamily="18" charset="0"/>
                            <a:ea typeface="Cambria Math" panose="02040503050406030204" pitchFamily="18" charset="0"/>
                          </a:rPr>
                          <m:t>𝟐</m:t>
                        </m:r>
                      </m:sub>
                    </m:sSub>
                    <m:r>
                      <a:rPr lang="tr-TR" sz="2400" b="1" i="1" smtClean="0">
                        <a:latin typeface="Cambria Math" panose="02040503050406030204" pitchFamily="18" charset="0"/>
                        <a:ea typeface="Cambria Math" panose="02040503050406030204" pitchFamily="18" charset="0"/>
                      </a:rPr>
                      <m:t>,</m:t>
                    </m:r>
                  </m:oMath>
                </a14:m>
                <a:r>
                  <a:rPr lang="tr-TR" sz="2400" b="1" dirty="0"/>
                  <a:t> the log mean temperature difference is equal to these values.</a:t>
                </a:r>
              </a:p>
            </p:txBody>
          </p:sp>
        </mc:Choice>
        <mc:Fallback xmlns="">
          <p:sp>
            <p:nvSpPr>
              <p:cNvPr id="24" name="TextBox 23">
                <a:extLst>
                  <a:ext uri="{FF2B5EF4-FFF2-40B4-BE49-F238E27FC236}">
                    <a16:creationId xmlns:a16="http://schemas.microsoft.com/office/drawing/2014/main" id="{B3E57F1F-7489-2489-17DF-D27FE05A17C6}"/>
                  </a:ext>
                </a:extLst>
              </p:cNvPr>
              <p:cNvSpPr txBox="1">
                <a:spLocks noRot="1" noChangeAspect="1" noMove="1" noResize="1" noEditPoints="1" noAdjustHandles="1" noChangeArrowheads="1" noChangeShapeType="1" noTextEdit="1"/>
              </p:cNvSpPr>
              <p:nvPr/>
            </p:nvSpPr>
            <p:spPr>
              <a:xfrm>
                <a:off x="152788" y="4144274"/>
                <a:ext cx="11877367" cy="477888"/>
              </a:xfrm>
              <a:prstGeom prst="rect">
                <a:avLst/>
              </a:prstGeom>
              <a:blipFill>
                <a:blip r:embed="rId15"/>
                <a:stretch>
                  <a:fillRect l="-667" t="-10256" b="-2564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FD65F0A-63AB-B278-55A8-D67EE3729991}"/>
                  </a:ext>
                </a:extLst>
              </p:cNvPr>
              <p:cNvSpPr txBox="1"/>
              <p:nvPr/>
            </p:nvSpPr>
            <p:spPr>
              <a:xfrm>
                <a:off x="499042" y="4990360"/>
                <a:ext cx="3224152" cy="449803"/>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𝑻</m:t>
                          </m:r>
                        </m:e>
                        <m:sub>
                          <m:r>
                            <a:rPr lang="tr-TR" sz="2800" b="1" i="1">
                              <a:solidFill>
                                <a:schemeClr val="tx1"/>
                              </a:solidFill>
                              <a:latin typeface="Cambria Math" panose="02040503050406030204" pitchFamily="18" charset="0"/>
                              <a:ea typeface="Cambria Math" panose="02040503050406030204" pitchFamily="18" charset="0"/>
                            </a:rPr>
                            <m:t>𝒍𝒎</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𝑪𝑭</m:t>
                          </m:r>
                        </m:sub>
                      </m:sSub>
                      <m:r>
                        <a:rPr lang="tr-TR" sz="2800" b="1" i="1" smtClean="0">
                          <a:solidFill>
                            <a:schemeClr val="tx1"/>
                          </a:solidFill>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𝟏</m:t>
                          </m:r>
                        </m:sub>
                      </m:sSub>
                      <m:r>
                        <a:rPr lang="tr-TR" sz="2800" b="1" i="1">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𝟐</m:t>
                          </m:r>
                        </m:sub>
                      </m:sSub>
                    </m:oMath>
                  </m:oMathPara>
                </a14:m>
                <a:endParaRPr lang="tr-TR" sz="2800" b="1" dirty="0">
                  <a:solidFill>
                    <a:schemeClr val="tx1"/>
                  </a:solidFill>
                </a:endParaRPr>
              </a:p>
            </p:txBody>
          </p:sp>
        </mc:Choice>
        <mc:Fallback xmlns="">
          <p:sp>
            <p:nvSpPr>
              <p:cNvPr id="26" name="TextBox 25">
                <a:extLst>
                  <a:ext uri="{FF2B5EF4-FFF2-40B4-BE49-F238E27FC236}">
                    <a16:creationId xmlns:a16="http://schemas.microsoft.com/office/drawing/2014/main" id="{1FD65F0A-63AB-B278-55A8-D67EE3729991}"/>
                  </a:ext>
                </a:extLst>
              </p:cNvPr>
              <p:cNvSpPr txBox="1">
                <a:spLocks noRot="1" noChangeAspect="1" noMove="1" noResize="1" noEditPoints="1" noAdjustHandles="1" noChangeArrowheads="1" noChangeShapeType="1" noTextEdit="1"/>
              </p:cNvSpPr>
              <p:nvPr/>
            </p:nvSpPr>
            <p:spPr>
              <a:xfrm>
                <a:off x="499042" y="4990360"/>
                <a:ext cx="3224152" cy="449803"/>
              </a:xfrm>
              <a:prstGeom prst="rect">
                <a:avLst/>
              </a:prstGeom>
              <a:blipFill>
                <a:blip r:embed="rId16"/>
                <a:stretch>
                  <a:fillRect/>
                </a:stretch>
              </a:blipFill>
              <a:ln>
                <a:solidFill>
                  <a:schemeClr val="tx1"/>
                </a:solidFill>
              </a:ln>
            </p:spPr>
            <p:txBody>
              <a:bodyPr/>
              <a:lstStyle/>
              <a:p>
                <a:r>
                  <a:rPr lang="tr-TR">
                    <a:noFill/>
                  </a:rPr>
                  <a:t> </a:t>
                </a:r>
              </a:p>
            </p:txBody>
          </p:sp>
        </mc:Fallback>
      </mc:AlternateContent>
      <p:sp>
        <p:nvSpPr>
          <p:cNvPr id="28" name="Arrow: Right 27">
            <a:extLst>
              <a:ext uri="{FF2B5EF4-FFF2-40B4-BE49-F238E27FC236}">
                <a16:creationId xmlns:a16="http://schemas.microsoft.com/office/drawing/2014/main" id="{A25845FA-8A4E-F7AC-59FF-35BB078DAE66}"/>
              </a:ext>
            </a:extLst>
          </p:cNvPr>
          <p:cNvSpPr/>
          <p:nvPr/>
        </p:nvSpPr>
        <p:spPr>
          <a:xfrm>
            <a:off x="3963783" y="5022484"/>
            <a:ext cx="530867" cy="3855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345B7EA-5684-313F-8A8A-B7C6570EB705}"/>
                  </a:ext>
                </a:extLst>
              </p:cNvPr>
              <p:cNvSpPr txBox="1"/>
              <p:nvPr/>
            </p:nvSpPr>
            <p:spPr>
              <a:xfrm>
                <a:off x="4751229" y="4990360"/>
                <a:ext cx="2067104" cy="449803"/>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𝑻</m:t>
                          </m:r>
                        </m:e>
                        <m:sub>
                          <m:r>
                            <a:rPr lang="tr-TR" sz="2800" b="1" i="1">
                              <a:solidFill>
                                <a:schemeClr val="tx1"/>
                              </a:solidFill>
                              <a:latin typeface="Cambria Math" panose="02040503050406030204" pitchFamily="18" charset="0"/>
                              <a:ea typeface="Cambria Math" panose="02040503050406030204" pitchFamily="18" charset="0"/>
                            </a:rPr>
                            <m:t>𝒍𝒎</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𝑪𝑭</m:t>
                          </m:r>
                        </m:sub>
                      </m:sSub>
                      <m:r>
                        <a:rPr lang="tr-TR" sz="2800" b="1" i="1" smtClean="0">
                          <a:solidFill>
                            <a:schemeClr val="tx1"/>
                          </a:solidFill>
                          <a:latin typeface="Cambria Math" panose="02040503050406030204" pitchFamily="18" charset="0"/>
                        </a:rPr>
                        <m:t>=</m:t>
                      </m:r>
                      <m:r>
                        <a:rPr lang="tr-TR" sz="2800" b="1" i="1" smtClean="0">
                          <a:latin typeface="Cambria Math" panose="02040503050406030204" pitchFamily="18" charset="0"/>
                        </a:rPr>
                        <m:t>𝟒𝟎</m:t>
                      </m:r>
                    </m:oMath>
                  </m:oMathPara>
                </a14:m>
                <a:endParaRPr lang="tr-TR" sz="2800" b="1" dirty="0">
                  <a:solidFill>
                    <a:schemeClr val="tx1"/>
                  </a:solidFill>
                </a:endParaRPr>
              </a:p>
            </p:txBody>
          </p:sp>
        </mc:Choice>
        <mc:Fallback xmlns="">
          <p:sp>
            <p:nvSpPr>
              <p:cNvPr id="29" name="TextBox 28">
                <a:extLst>
                  <a:ext uri="{FF2B5EF4-FFF2-40B4-BE49-F238E27FC236}">
                    <a16:creationId xmlns:a16="http://schemas.microsoft.com/office/drawing/2014/main" id="{C345B7EA-5684-313F-8A8A-B7C6570EB705}"/>
                  </a:ext>
                </a:extLst>
              </p:cNvPr>
              <p:cNvSpPr txBox="1">
                <a:spLocks noRot="1" noChangeAspect="1" noMove="1" noResize="1" noEditPoints="1" noAdjustHandles="1" noChangeArrowheads="1" noChangeShapeType="1" noTextEdit="1"/>
              </p:cNvSpPr>
              <p:nvPr/>
            </p:nvSpPr>
            <p:spPr>
              <a:xfrm>
                <a:off x="4751229" y="4990360"/>
                <a:ext cx="2067104" cy="449803"/>
              </a:xfrm>
              <a:prstGeom prst="rect">
                <a:avLst/>
              </a:prstGeom>
              <a:blipFill>
                <a:blip r:embed="rId17"/>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1905900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EXAMPLE-5-Solution</a:t>
            </a:r>
          </a:p>
        </p:txBody>
      </p:sp>
      <p:sp>
        <p:nvSpPr>
          <p:cNvPr id="2" name="TextBox 1">
            <a:extLst>
              <a:ext uri="{FF2B5EF4-FFF2-40B4-BE49-F238E27FC236}">
                <a16:creationId xmlns:a16="http://schemas.microsoft.com/office/drawing/2014/main" id="{B944AB5B-5A02-A72B-3B85-54EB1B2172BB}"/>
              </a:ext>
            </a:extLst>
          </p:cNvPr>
          <p:cNvSpPr txBox="1"/>
          <p:nvPr/>
        </p:nvSpPr>
        <p:spPr>
          <a:xfrm>
            <a:off x="0" y="893086"/>
            <a:ext cx="4837471" cy="523220"/>
          </a:xfrm>
          <a:prstGeom prst="rect">
            <a:avLst/>
          </a:prstGeom>
          <a:noFill/>
        </p:spPr>
        <p:txBody>
          <a:bodyPr wrap="square" rtlCol="0">
            <a:spAutoFit/>
          </a:bodyPr>
          <a:lstStyle/>
          <a:p>
            <a:r>
              <a:rPr lang="tr-TR" sz="2800" b="1" dirty="0"/>
              <a:t>(a) 1 to 2 shell-and-tube type:</a:t>
            </a:r>
          </a:p>
        </p:txBody>
      </p:sp>
      <p:pic>
        <p:nvPicPr>
          <p:cNvPr id="3" name="Picture 2">
            <a:extLst>
              <a:ext uri="{FF2B5EF4-FFF2-40B4-BE49-F238E27FC236}">
                <a16:creationId xmlns:a16="http://schemas.microsoft.com/office/drawing/2014/main" id="{FA3A2B17-4E68-FB79-99D4-0B924F7E8944}"/>
              </a:ext>
            </a:extLst>
          </p:cNvPr>
          <p:cNvPicPr>
            <a:picLocks noChangeAspect="1"/>
          </p:cNvPicPr>
          <p:nvPr/>
        </p:nvPicPr>
        <p:blipFill>
          <a:blip r:embed="rId3"/>
          <a:stretch>
            <a:fillRect/>
          </a:stretch>
        </p:blipFill>
        <p:spPr>
          <a:xfrm>
            <a:off x="104437" y="1486186"/>
            <a:ext cx="8577447" cy="398463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05CEBEC-805C-80B1-7AE7-19062CB7B421}"/>
                  </a:ext>
                </a:extLst>
              </p:cNvPr>
              <p:cNvSpPr txBox="1"/>
              <p:nvPr/>
            </p:nvSpPr>
            <p:spPr>
              <a:xfrm>
                <a:off x="8948012" y="1486186"/>
                <a:ext cx="1581843" cy="430887"/>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𝑷</m:t>
                      </m:r>
                      <m:r>
                        <a:rPr lang="tr-TR" sz="2800" b="1" i="1" smtClean="0">
                          <a:solidFill>
                            <a:schemeClr val="tx1"/>
                          </a:solidFill>
                          <a:latin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𝟎</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𝟒𝟑</m:t>
                      </m:r>
                    </m:oMath>
                  </m:oMathPara>
                </a14:m>
                <a:endParaRPr lang="tr-TR" sz="2800" b="1" dirty="0">
                  <a:solidFill>
                    <a:schemeClr val="tx1"/>
                  </a:solidFill>
                </a:endParaRPr>
              </a:p>
            </p:txBody>
          </p:sp>
        </mc:Choice>
        <mc:Fallback xmlns="">
          <p:sp>
            <p:nvSpPr>
              <p:cNvPr id="6" name="TextBox 5">
                <a:extLst>
                  <a:ext uri="{FF2B5EF4-FFF2-40B4-BE49-F238E27FC236}">
                    <a16:creationId xmlns:a16="http://schemas.microsoft.com/office/drawing/2014/main" id="{B05CEBEC-805C-80B1-7AE7-19062CB7B421}"/>
                  </a:ext>
                </a:extLst>
              </p:cNvPr>
              <p:cNvSpPr txBox="1">
                <a:spLocks noRot="1" noChangeAspect="1" noMove="1" noResize="1" noEditPoints="1" noAdjustHandles="1" noChangeArrowheads="1" noChangeShapeType="1" noTextEdit="1"/>
              </p:cNvSpPr>
              <p:nvPr/>
            </p:nvSpPr>
            <p:spPr>
              <a:xfrm>
                <a:off x="8948012" y="1486186"/>
                <a:ext cx="1581843" cy="430887"/>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B238A93-1FB2-E091-73C2-2A08FA5CDBBC}"/>
                  </a:ext>
                </a:extLst>
              </p:cNvPr>
              <p:cNvSpPr txBox="1"/>
              <p:nvPr/>
            </p:nvSpPr>
            <p:spPr>
              <a:xfrm>
                <a:off x="10771485" y="1484723"/>
                <a:ext cx="1021883" cy="430887"/>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𝑹</m:t>
                      </m:r>
                      <m:r>
                        <a:rPr lang="tr-TR" sz="2800" b="1" i="1">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𝟏</m:t>
                      </m:r>
                    </m:oMath>
                  </m:oMathPara>
                </a14:m>
                <a:endParaRPr lang="tr-TR" sz="2800" b="1" dirty="0">
                  <a:solidFill>
                    <a:schemeClr val="tx1"/>
                  </a:solidFill>
                </a:endParaRPr>
              </a:p>
            </p:txBody>
          </p:sp>
        </mc:Choice>
        <mc:Fallback xmlns="">
          <p:sp>
            <p:nvSpPr>
              <p:cNvPr id="8" name="TextBox 7">
                <a:extLst>
                  <a:ext uri="{FF2B5EF4-FFF2-40B4-BE49-F238E27FC236}">
                    <a16:creationId xmlns:a16="http://schemas.microsoft.com/office/drawing/2014/main" id="{CB238A93-1FB2-E091-73C2-2A08FA5CDBBC}"/>
                  </a:ext>
                </a:extLst>
              </p:cNvPr>
              <p:cNvSpPr txBox="1">
                <a:spLocks noRot="1" noChangeAspect="1" noMove="1" noResize="1" noEditPoints="1" noAdjustHandles="1" noChangeArrowheads="1" noChangeShapeType="1" noTextEdit="1"/>
              </p:cNvSpPr>
              <p:nvPr/>
            </p:nvSpPr>
            <p:spPr>
              <a:xfrm>
                <a:off x="10771485" y="1484723"/>
                <a:ext cx="1021883" cy="430887"/>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10" name="Right Brace 9">
            <a:extLst>
              <a:ext uri="{FF2B5EF4-FFF2-40B4-BE49-F238E27FC236}">
                <a16:creationId xmlns:a16="http://schemas.microsoft.com/office/drawing/2014/main" id="{298BE533-BE16-7214-E957-3362BEE71592}"/>
              </a:ext>
            </a:extLst>
          </p:cNvPr>
          <p:cNvSpPr/>
          <p:nvPr/>
        </p:nvSpPr>
        <p:spPr>
          <a:xfrm rot="5400000">
            <a:off x="10178806" y="565843"/>
            <a:ext cx="427452" cy="3126987"/>
          </a:xfrm>
          <a:prstGeom prst="rightBrace">
            <a:avLst>
              <a:gd name="adj1" fmla="val 45137"/>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B6F6388-DCE2-B0FD-0D67-63C63AFA3BA4}"/>
                  </a:ext>
                </a:extLst>
              </p:cNvPr>
              <p:cNvSpPr txBox="1"/>
              <p:nvPr/>
            </p:nvSpPr>
            <p:spPr>
              <a:xfrm>
                <a:off x="9629791" y="2483994"/>
                <a:ext cx="1341136" cy="36933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𝑭</m:t>
                      </m:r>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𝟎</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𝟗𝟎</m:t>
                      </m:r>
                    </m:oMath>
                  </m:oMathPara>
                </a14:m>
                <a:endParaRPr lang="tr-TR" sz="2400" b="1" dirty="0">
                  <a:solidFill>
                    <a:schemeClr val="tx1"/>
                  </a:solidFill>
                </a:endParaRPr>
              </a:p>
            </p:txBody>
          </p:sp>
        </mc:Choice>
        <mc:Fallback xmlns="">
          <p:sp>
            <p:nvSpPr>
              <p:cNvPr id="11" name="TextBox 10">
                <a:extLst>
                  <a:ext uri="{FF2B5EF4-FFF2-40B4-BE49-F238E27FC236}">
                    <a16:creationId xmlns:a16="http://schemas.microsoft.com/office/drawing/2014/main" id="{6B6F6388-DCE2-B0FD-0D67-63C63AFA3BA4}"/>
                  </a:ext>
                </a:extLst>
              </p:cNvPr>
              <p:cNvSpPr txBox="1">
                <a:spLocks noRot="1" noChangeAspect="1" noMove="1" noResize="1" noEditPoints="1" noAdjustHandles="1" noChangeArrowheads="1" noChangeShapeType="1" noTextEdit="1"/>
              </p:cNvSpPr>
              <p:nvPr/>
            </p:nvSpPr>
            <p:spPr>
              <a:xfrm>
                <a:off x="9629791" y="2483994"/>
                <a:ext cx="1341136" cy="369332"/>
              </a:xfrm>
              <a:prstGeom prst="rect">
                <a:avLst/>
              </a:prstGeom>
              <a:blipFill>
                <a:blip r:embed="rId6"/>
                <a:stretch>
                  <a:fillRect l="-4505" r="-4054" b="-6349"/>
                </a:stretch>
              </a:blipFill>
              <a:ln>
                <a:solidFill>
                  <a:schemeClr val="tx1"/>
                </a:solidFill>
              </a:ln>
            </p:spPr>
            <p:txBody>
              <a:bodyPr/>
              <a:lstStyle/>
              <a:p>
                <a:r>
                  <a:rPr lang="tr-TR">
                    <a:noFill/>
                  </a:rPr>
                  <a:t> </a:t>
                </a:r>
              </a:p>
            </p:txBody>
          </p:sp>
        </mc:Fallback>
      </mc:AlternateContent>
      <p:cxnSp>
        <p:nvCxnSpPr>
          <p:cNvPr id="13" name="Straight Connector 12">
            <a:extLst>
              <a:ext uri="{FF2B5EF4-FFF2-40B4-BE49-F238E27FC236}">
                <a16:creationId xmlns:a16="http://schemas.microsoft.com/office/drawing/2014/main" id="{0CB5B952-D588-BDBB-86CB-C76128B7F683}"/>
              </a:ext>
            </a:extLst>
          </p:cNvPr>
          <p:cNvCxnSpPr>
            <a:cxnSpLocks/>
          </p:cNvCxnSpPr>
          <p:nvPr/>
        </p:nvCxnSpPr>
        <p:spPr>
          <a:xfrm flipH="1" flipV="1">
            <a:off x="3116826" y="1727749"/>
            <a:ext cx="68826" cy="280215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96F491A-9B0E-FE1B-67FE-ADEE56155B9E}"/>
              </a:ext>
            </a:extLst>
          </p:cNvPr>
          <p:cNvSpPr txBox="1"/>
          <p:nvPr/>
        </p:nvSpPr>
        <p:spPr>
          <a:xfrm>
            <a:off x="3007368" y="4529908"/>
            <a:ext cx="759731" cy="338554"/>
          </a:xfrm>
          <a:prstGeom prst="rect">
            <a:avLst/>
          </a:prstGeom>
          <a:noFill/>
        </p:spPr>
        <p:txBody>
          <a:bodyPr wrap="square">
            <a:spAutoFit/>
          </a:bodyPr>
          <a:lstStyle/>
          <a:p>
            <a:r>
              <a:rPr lang="tr-TR" sz="1600" b="1" dirty="0">
                <a:solidFill>
                  <a:srgbClr val="0000FF"/>
                </a:solidFill>
              </a:rPr>
              <a:t>0.43</a:t>
            </a:r>
            <a:endParaRPr lang="tr-TR" sz="1600" dirty="0">
              <a:solidFill>
                <a:srgbClr val="0000FF"/>
              </a:solidFill>
            </a:endParaRPr>
          </a:p>
        </p:txBody>
      </p:sp>
      <p:sp>
        <p:nvSpPr>
          <p:cNvPr id="15" name="Oval 14">
            <a:extLst>
              <a:ext uri="{FF2B5EF4-FFF2-40B4-BE49-F238E27FC236}">
                <a16:creationId xmlns:a16="http://schemas.microsoft.com/office/drawing/2014/main" id="{CFD7A00B-7C71-3923-33B5-1337100A1FBC}"/>
              </a:ext>
            </a:extLst>
          </p:cNvPr>
          <p:cNvSpPr/>
          <p:nvPr/>
        </p:nvSpPr>
        <p:spPr>
          <a:xfrm>
            <a:off x="3864077" y="3598606"/>
            <a:ext cx="216306" cy="344129"/>
          </a:xfrm>
          <a:prstGeom prst="ellipse">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 name="Straight Connector 16">
            <a:extLst>
              <a:ext uri="{FF2B5EF4-FFF2-40B4-BE49-F238E27FC236}">
                <a16:creationId xmlns:a16="http://schemas.microsoft.com/office/drawing/2014/main" id="{D9872E94-CF58-8CF6-0609-0EA31722CEAC}"/>
              </a:ext>
            </a:extLst>
          </p:cNvPr>
          <p:cNvCxnSpPr>
            <a:cxnSpLocks/>
          </p:cNvCxnSpPr>
          <p:nvPr/>
        </p:nvCxnSpPr>
        <p:spPr>
          <a:xfrm flipH="1">
            <a:off x="747252" y="2214224"/>
            <a:ext cx="23695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10A59BBB-664B-3703-A564-38F1ADCC1DF6}"/>
              </a:ext>
            </a:extLst>
          </p:cNvPr>
          <p:cNvSpPr/>
          <p:nvPr/>
        </p:nvSpPr>
        <p:spPr>
          <a:xfrm>
            <a:off x="408369" y="2066740"/>
            <a:ext cx="383458" cy="2881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01F6BD8-C66C-3057-0D69-D42349AB101A}"/>
                  </a:ext>
                </a:extLst>
              </p:cNvPr>
              <p:cNvSpPr txBox="1"/>
              <p:nvPr/>
            </p:nvSpPr>
            <p:spPr>
              <a:xfrm>
                <a:off x="334867" y="6035204"/>
                <a:ext cx="2187715" cy="65370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rPr>
                        <m:t>𝑨</m:t>
                      </m:r>
                      <m:r>
                        <a:rPr lang="tr-TR" sz="2000" b="1" i="1" smtClean="0">
                          <a:latin typeface="Cambria Math" panose="02040503050406030204" pitchFamily="18" charset="0"/>
                        </a:rPr>
                        <m:t> =</m:t>
                      </m:r>
                      <m:f>
                        <m:fPr>
                          <m:ctrlPr>
                            <a:rPr lang="tr-TR" sz="2000" b="1" i="1" smtClean="0">
                              <a:solidFill>
                                <a:schemeClr val="tx1"/>
                              </a:solidFill>
                              <a:latin typeface="Cambria Math" panose="02040503050406030204" pitchFamily="18" charset="0"/>
                            </a:rPr>
                          </m:ctrlPr>
                        </m:fPr>
                        <m:num>
                          <m:r>
                            <a:rPr lang="tr-TR" sz="2000" b="1" i="1" smtClean="0">
                              <a:solidFill>
                                <a:schemeClr val="tx1"/>
                              </a:solidFill>
                              <a:latin typeface="Cambria Math" panose="02040503050406030204" pitchFamily="18" charset="0"/>
                            </a:rPr>
                            <m:t>𝑸</m:t>
                          </m:r>
                        </m:num>
                        <m:den>
                          <m:r>
                            <a:rPr lang="tr-TR" sz="2000" b="1" i="1" smtClean="0">
                              <a:solidFill>
                                <a:schemeClr val="tx1"/>
                              </a:solidFill>
                              <a:latin typeface="Cambria Math" panose="02040503050406030204" pitchFamily="18" charset="0"/>
                            </a:rPr>
                            <m:t>𝑼</m:t>
                          </m:r>
                          <m:r>
                            <a:rPr lang="tr-TR" sz="2000" b="1" i="1">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𝑭</m:t>
                          </m:r>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𝒍𝒎</m:t>
                              </m:r>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𝑪𝑭</m:t>
                              </m:r>
                            </m:sub>
                          </m:sSub>
                        </m:den>
                      </m:f>
                    </m:oMath>
                  </m:oMathPara>
                </a14:m>
                <a:endParaRPr lang="tr-TR" sz="2000" b="1" dirty="0">
                  <a:solidFill>
                    <a:schemeClr val="tx1"/>
                  </a:solidFill>
                </a:endParaRPr>
              </a:p>
            </p:txBody>
          </p:sp>
        </mc:Choice>
        <mc:Fallback xmlns="">
          <p:sp>
            <p:nvSpPr>
              <p:cNvPr id="21" name="TextBox 20">
                <a:extLst>
                  <a:ext uri="{FF2B5EF4-FFF2-40B4-BE49-F238E27FC236}">
                    <a16:creationId xmlns:a16="http://schemas.microsoft.com/office/drawing/2014/main" id="{A01F6BD8-C66C-3057-0D69-D42349AB101A}"/>
                  </a:ext>
                </a:extLst>
              </p:cNvPr>
              <p:cNvSpPr txBox="1">
                <a:spLocks noRot="1" noChangeAspect="1" noMove="1" noResize="1" noEditPoints="1" noAdjustHandles="1" noChangeArrowheads="1" noChangeShapeType="1" noTextEdit="1"/>
              </p:cNvSpPr>
              <p:nvPr/>
            </p:nvSpPr>
            <p:spPr>
              <a:xfrm>
                <a:off x="334867" y="6035204"/>
                <a:ext cx="2187715" cy="653705"/>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22" name="TextBox 21">
            <a:extLst>
              <a:ext uri="{FF2B5EF4-FFF2-40B4-BE49-F238E27FC236}">
                <a16:creationId xmlns:a16="http://schemas.microsoft.com/office/drawing/2014/main" id="{AF3987E4-1999-9430-284B-6A990747C8BE}"/>
              </a:ext>
            </a:extLst>
          </p:cNvPr>
          <p:cNvSpPr txBox="1"/>
          <p:nvPr/>
        </p:nvSpPr>
        <p:spPr>
          <a:xfrm>
            <a:off x="103847" y="5564138"/>
            <a:ext cx="4837471" cy="400110"/>
          </a:xfrm>
          <a:prstGeom prst="rect">
            <a:avLst/>
          </a:prstGeom>
          <a:noFill/>
        </p:spPr>
        <p:txBody>
          <a:bodyPr wrap="square" rtlCol="0">
            <a:spAutoFit/>
          </a:bodyPr>
          <a:lstStyle/>
          <a:p>
            <a:pPr marL="285750" indent="-285750">
              <a:buFont typeface="Wingdings" panose="05000000000000000000" pitchFamily="2" charset="2"/>
              <a:buChar char="Ø"/>
            </a:pPr>
            <a:r>
              <a:rPr lang="tr-TR" sz="2000" b="1" dirty="0"/>
              <a:t>The surface area required:</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FEC583A-65E5-3483-3177-295E7E75F850}"/>
                  </a:ext>
                </a:extLst>
              </p:cNvPr>
              <p:cNvSpPr txBox="1"/>
              <p:nvPr/>
            </p:nvSpPr>
            <p:spPr>
              <a:xfrm>
                <a:off x="3048857" y="6057809"/>
                <a:ext cx="3632405" cy="584519"/>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rPr>
                        <m:t>𝑨</m:t>
                      </m:r>
                      <m:r>
                        <a:rPr lang="tr-TR" sz="2000" b="1" i="1" smtClean="0">
                          <a:latin typeface="Cambria Math" panose="02040503050406030204" pitchFamily="18" charset="0"/>
                        </a:rPr>
                        <m:t> =</m:t>
                      </m:r>
                      <m:f>
                        <m:fPr>
                          <m:ctrlPr>
                            <a:rPr lang="tr-TR" sz="2000" b="1" i="1" smtClean="0">
                              <a:solidFill>
                                <a:schemeClr val="tx1"/>
                              </a:solidFill>
                              <a:latin typeface="Cambria Math" panose="02040503050406030204" pitchFamily="18" charset="0"/>
                            </a:rPr>
                          </m:ctrlPr>
                        </m:fPr>
                        <m:num>
                          <m:r>
                            <a:rPr lang="tr-TR" sz="2000" b="1" i="1">
                              <a:latin typeface="Cambria Math" panose="02040503050406030204" pitchFamily="18" charset="0"/>
                            </a:rPr>
                            <m:t>𝟏𝟓𝟏𝟐𝟎𝟎</m:t>
                          </m:r>
                        </m:num>
                        <m:den>
                          <m:r>
                            <a:rPr lang="tr-TR" sz="2000" b="1" i="1" smtClean="0">
                              <a:solidFill>
                                <a:schemeClr val="tx1"/>
                              </a:solidFill>
                              <a:latin typeface="Cambria Math" panose="02040503050406030204" pitchFamily="18" charset="0"/>
                            </a:rPr>
                            <m:t>𝟒𝟎𝟎</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𝟎</m:t>
                          </m:r>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𝟗𝟎</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𝟒𝟎</m:t>
                          </m:r>
                        </m:den>
                      </m:f>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𝟏𝟎</m:t>
                      </m:r>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𝟓</m:t>
                      </m:r>
                      <m:r>
                        <a:rPr lang="tr-TR" sz="2000" b="1" i="1" smtClean="0">
                          <a:latin typeface="Cambria Math" panose="02040503050406030204" pitchFamily="18" charset="0"/>
                          <a:ea typeface="Cambria Math" panose="02040503050406030204" pitchFamily="18" charset="0"/>
                        </a:rPr>
                        <m:t> </m:t>
                      </m:r>
                      <m:sSup>
                        <m:sSupPr>
                          <m:ctrlPr>
                            <a:rPr lang="tr-TR" sz="2000" b="1" i="1" smtClean="0">
                              <a:latin typeface="Cambria Math" panose="02040503050406030204" pitchFamily="18" charset="0"/>
                              <a:ea typeface="Cambria Math" panose="02040503050406030204" pitchFamily="18" charset="0"/>
                            </a:rPr>
                          </m:ctrlPr>
                        </m:sSupPr>
                        <m:e>
                          <m:r>
                            <a:rPr lang="tr-TR" sz="2000" b="1" i="1" smtClean="0">
                              <a:latin typeface="Cambria Math" panose="02040503050406030204" pitchFamily="18" charset="0"/>
                              <a:ea typeface="Cambria Math" panose="02040503050406030204" pitchFamily="18" charset="0"/>
                            </a:rPr>
                            <m:t>𝒎</m:t>
                          </m:r>
                        </m:e>
                        <m:sup>
                          <m:r>
                            <a:rPr lang="tr-TR" sz="2000" b="1" i="1" smtClean="0">
                              <a:latin typeface="Cambria Math" panose="02040503050406030204" pitchFamily="18" charset="0"/>
                              <a:ea typeface="Cambria Math" panose="02040503050406030204" pitchFamily="18" charset="0"/>
                            </a:rPr>
                            <m:t>𝟐</m:t>
                          </m:r>
                        </m:sup>
                      </m:sSup>
                    </m:oMath>
                  </m:oMathPara>
                </a14:m>
                <a:endParaRPr lang="tr-TR" sz="2000" b="1" dirty="0">
                  <a:solidFill>
                    <a:schemeClr val="tx1"/>
                  </a:solidFill>
                </a:endParaRPr>
              </a:p>
            </p:txBody>
          </p:sp>
        </mc:Choice>
        <mc:Fallback xmlns="">
          <p:sp>
            <p:nvSpPr>
              <p:cNvPr id="23" name="TextBox 22">
                <a:extLst>
                  <a:ext uri="{FF2B5EF4-FFF2-40B4-BE49-F238E27FC236}">
                    <a16:creationId xmlns:a16="http://schemas.microsoft.com/office/drawing/2014/main" id="{AFEC583A-65E5-3483-3177-295E7E75F850}"/>
                  </a:ext>
                </a:extLst>
              </p:cNvPr>
              <p:cNvSpPr txBox="1">
                <a:spLocks noRot="1" noChangeAspect="1" noMove="1" noResize="1" noEditPoints="1" noAdjustHandles="1" noChangeArrowheads="1" noChangeShapeType="1" noTextEdit="1"/>
              </p:cNvSpPr>
              <p:nvPr/>
            </p:nvSpPr>
            <p:spPr>
              <a:xfrm>
                <a:off x="3048857" y="6057809"/>
                <a:ext cx="3632405" cy="584519"/>
              </a:xfrm>
              <a:prstGeom prst="rect">
                <a:avLst/>
              </a:prstGeom>
              <a:blipFill>
                <a:blip r:embed="rId8"/>
                <a:stretch>
                  <a:fillRect/>
                </a:stretch>
              </a:blipFill>
              <a:ln>
                <a:solidFill>
                  <a:schemeClr val="tx1"/>
                </a:solidFill>
              </a:ln>
            </p:spPr>
            <p:txBody>
              <a:bodyPr/>
              <a:lstStyle/>
              <a:p>
                <a:r>
                  <a:rPr lang="tr-TR">
                    <a:noFill/>
                  </a:rPr>
                  <a:t> </a:t>
                </a:r>
              </a:p>
            </p:txBody>
          </p:sp>
        </mc:Fallback>
      </mc:AlternateContent>
      <p:sp>
        <p:nvSpPr>
          <p:cNvPr id="24" name="TextBox 23">
            <a:extLst>
              <a:ext uri="{FF2B5EF4-FFF2-40B4-BE49-F238E27FC236}">
                <a16:creationId xmlns:a16="http://schemas.microsoft.com/office/drawing/2014/main" id="{4635AAEF-98EF-2A56-ABC4-95290669BF8C}"/>
              </a:ext>
            </a:extLst>
          </p:cNvPr>
          <p:cNvSpPr txBox="1"/>
          <p:nvPr/>
        </p:nvSpPr>
        <p:spPr>
          <a:xfrm>
            <a:off x="6919723" y="5617915"/>
            <a:ext cx="3696929" cy="400110"/>
          </a:xfrm>
          <a:prstGeom prst="rect">
            <a:avLst/>
          </a:prstGeom>
          <a:noFill/>
        </p:spPr>
        <p:txBody>
          <a:bodyPr wrap="square" rtlCol="0">
            <a:spAutoFit/>
          </a:bodyPr>
          <a:lstStyle/>
          <a:p>
            <a:pPr marL="285750" indent="-285750">
              <a:buFont typeface="Wingdings" panose="05000000000000000000" pitchFamily="2" charset="2"/>
              <a:buChar char="Ø"/>
            </a:pPr>
            <a:r>
              <a:rPr lang="tr-TR" sz="2000" b="1" dirty="0"/>
              <a:t>The number of tubes:</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6B72BE9-1071-D14C-4647-39BBECFDDCEC}"/>
                  </a:ext>
                </a:extLst>
              </p:cNvPr>
              <p:cNvSpPr txBox="1"/>
              <p:nvPr/>
            </p:nvSpPr>
            <p:spPr>
              <a:xfrm>
                <a:off x="7123550" y="6031271"/>
                <a:ext cx="1420517" cy="628890"/>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𝑵</m:t>
                          </m:r>
                        </m:e>
                        <m:sub>
                          <m:r>
                            <a:rPr lang="tr-TR" sz="2000" b="1" i="1" smtClean="0">
                              <a:latin typeface="Cambria Math" panose="02040503050406030204" pitchFamily="18" charset="0"/>
                            </a:rPr>
                            <m:t>𝒕𝒖𝒃𝒆𝒔</m:t>
                          </m:r>
                        </m:sub>
                      </m:sSub>
                      <m:r>
                        <a:rPr lang="tr-TR" sz="2000" b="1" i="1" smtClean="0">
                          <a:latin typeface="Cambria Math" panose="02040503050406030204" pitchFamily="18" charset="0"/>
                        </a:rPr>
                        <m:t> =</m:t>
                      </m:r>
                      <m:f>
                        <m:fPr>
                          <m:ctrlPr>
                            <a:rPr lang="tr-TR" sz="2000" b="1" i="1" smtClean="0">
                              <a:solidFill>
                                <a:schemeClr val="tx1"/>
                              </a:solidFill>
                              <a:latin typeface="Cambria Math" panose="02040503050406030204" pitchFamily="18" charset="0"/>
                            </a:rPr>
                          </m:ctrlPr>
                        </m:fPr>
                        <m:num>
                          <m:r>
                            <a:rPr lang="tr-TR" sz="2000" b="1" i="1" smtClean="0">
                              <a:solidFill>
                                <a:schemeClr val="tx1"/>
                              </a:solidFill>
                              <a:latin typeface="Cambria Math" panose="02040503050406030204" pitchFamily="18" charset="0"/>
                            </a:rPr>
                            <m:t>𝑨</m:t>
                          </m:r>
                        </m:num>
                        <m:den>
                          <m:sSub>
                            <m:sSubPr>
                              <m:ctrlPr>
                                <a:rPr lang="tr-TR" sz="2000" b="1" i="1">
                                  <a:latin typeface="Cambria Math" panose="02040503050406030204" pitchFamily="18" charset="0"/>
                                </a:rPr>
                              </m:ctrlPr>
                            </m:sSubPr>
                            <m:e>
                              <m:r>
                                <a:rPr lang="tr-TR" sz="2000" b="1" i="1">
                                  <a:latin typeface="Cambria Math" panose="02040503050406030204" pitchFamily="18" charset="0"/>
                                </a:rPr>
                                <m:t>𝑨</m:t>
                              </m:r>
                            </m:e>
                            <m:sub>
                              <m:r>
                                <a:rPr lang="tr-TR" sz="2000" b="1" i="1">
                                  <a:latin typeface="Cambria Math" panose="02040503050406030204" pitchFamily="18" charset="0"/>
                                </a:rPr>
                                <m:t>𝒊</m:t>
                              </m:r>
                            </m:sub>
                          </m:sSub>
                        </m:den>
                      </m:f>
                    </m:oMath>
                  </m:oMathPara>
                </a14:m>
                <a:endParaRPr lang="tr-TR" sz="2000" b="1" dirty="0">
                  <a:solidFill>
                    <a:schemeClr val="tx1"/>
                  </a:solidFill>
                </a:endParaRPr>
              </a:p>
            </p:txBody>
          </p:sp>
        </mc:Choice>
        <mc:Fallback xmlns="">
          <p:sp>
            <p:nvSpPr>
              <p:cNvPr id="25" name="TextBox 24">
                <a:extLst>
                  <a:ext uri="{FF2B5EF4-FFF2-40B4-BE49-F238E27FC236}">
                    <a16:creationId xmlns:a16="http://schemas.microsoft.com/office/drawing/2014/main" id="{D6B72BE9-1071-D14C-4647-39BBECFDDCEC}"/>
                  </a:ext>
                </a:extLst>
              </p:cNvPr>
              <p:cNvSpPr txBox="1">
                <a:spLocks noRot="1" noChangeAspect="1" noMove="1" noResize="1" noEditPoints="1" noAdjustHandles="1" noChangeArrowheads="1" noChangeShapeType="1" noTextEdit="1"/>
              </p:cNvSpPr>
              <p:nvPr/>
            </p:nvSpPr>
            <p:spPr>
              <a:xfrm>
                <a:off x="7123550" y="6031271"/>
                <a:ext cx="1420517" cy="628890"/>
              </a:xfrm>
              <a:prstGeom prst="rect">
                <a:avLst/>
              </a:prstGeom>
              <a:blipFill>
                <a:blip r:embed="rId9"/>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525A1DA-56E0-9FDA-4DE2-89CB4A9F7E78}"/>
                  </a:ext>
                </a:extLst>
              </p:cNvPr>
              <p:cNvSpPr txBox="1"/>
              <p:nvPr/>
            </p:nvSpPr>
            <p:spPr>
              <a:xfrm>
                <a:off x="9277279" y="6064490"/>
                <a:ext cx="2678747" cy="584519"/>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𝑵</m:t>
                          </m:r>
                        </m:e>
                        <m:sub>
                          <m:r>
                            <a:rPr lang="tr-TR" sz="2000" b="1" i="1" smtClean="0">
                              <a:latin typeface="Cambria Math" panose="02040503050406030204" pitchFamily="18" charset="0"/>
                            </a:rPr>
                            <m:t>𝒕𝒖𝒃𝒆𝒔</m:t>
                          </m:r>
                        </m:sub>
                      </m:sSub>
                      <m:r>
                        <a:rPr lang="tr-TR" sz="2000" b="1" i="1" smtClean="0">
                          <a:latin typeface="Cambria Math" panose="02040503050406030204" pitchFamily="18" charset="0"/>
                        </a:rPr>
                        <m:t> =</m:t>
                      </m:r>
                      <m:f>
                        <m:fPr>
                          <m:ctrlPr>
                            <a:rPr lang="tr-TR" sz="2000" b="1" i="1" smtClean="0">
                              <a:solidFill>
                                <a:schemeClr val="tx1"/>
                              </a:solidFill>
                              <a:latin typeface="Cambria Math" panose="02040503050406030204" pitchFamily="18" charset="0"/>
                            </a:rPr>
                          </m:ctrlPr>
                        </m:fPr>
                        <m:num>
                          <m:r>
                            <a:rPr lang="tr-TR" sz="2000" b="1" i="1" smtClean="0">
                              <a:solidFill>
                                <a:schemeClr val="tx1"/>
                              </a:solidFill>
                              <a:latin typeface="Cambria Math" panose="02040503050406030204" pitchFamily="18" charset="0"/>
                            </a:rPr>
                            <m:t>𝟏𝟎</m:t>
                          </m:r>
                          <m:r>
                            <a:rPr lang="tr-TR" sz="2000" b="1" i="1" smtClean="0">
                              <a:solidFill>
                                <a:schemeClr val="tx1"/>
                              </a:solidFill>
                              <a:latin typeface="Cambria Math" panose="02040503050406030204" pitchFamily="18" charset="0"/>
                            </a:rPr>
                            <m:t>.</m:t>
                          </m:r>
                          <m:r>
                            <a:rPr lang="tr-TR" sz="2000" b="1" i="1" smtClean="0">
                              <a:solidFill>
                                <a:schemeClr val="tx1"/>
                              </a:solidFill>
                              <a:latin typeface="Cambria Math" panose="02040503050406030204" pitchFamily="18" charset="0"/>
                            </a:rPr>
                            <m:t>𝟓</m:t>
                          </m:r>
                        </m:num>
                        <m:den>
                          <m:r>
                            <a:rPr lang="tr-TR" sz="2000" b="1" i="1" smtClean="0">
                              <a:latin typeface="Cambria Math" panose="02040503050406030204" pitchFamily="18" charset="0"/>
                            </a:rPr>
                            <m:t>𝟎</m:t>
                          </m:r>
                          <m:r>
                            <a:rPr lang="tr-TR" sz="2000" b="1" i="1" smtClean="0">
                              <a:latin typeface="Cambria Math" panose="02040503050406030204" pitchFamily="18" charset="0"/>
                            </a:rPr>
                            <m:t>.</m:t>
                          </m:r>
                          <m:r>
                            <a:rPr lang="tr-TR" sz="2000" b="1" i="1" smtClean="0">
                              <a:latin typeface="Cambria Math" panose="02040503050406030204" pitchFamily="18" charset="0"/>
                            </a:rPr>
                            <m:t>𝟏𝟔𝟕𝟔</m:t>
                          </m:r>
                        </m:den>
                      </m:f>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𝟔𝟑</m:t>
                      </m:r>
                    </m:oMath>
                  </m:oMathPara>
                </a14:m>
                <a:endParaRPr lang="tr-TR" sz="2000" b="1" dirty="0">
                  <a:solidFill>
                    <a:schemeClr val="tx1"/>
                  </a:solidFill>
                </a:endParaRPr>
              </a:p>
            </p:txBody>
          </p:sp>
        </mc:Choice>
        <mc:Fallback xmlns="">
          <p:sp>
            <p:nvSpPr>
              <p:cNvPr id="26" name="TextBox 25">
                <a:extLst>
                  <a:ext uri="{FF2B5EF4-FFF2-40B4-BE49-F238E27FC236}">
                    <a16:creationId xmlns:a16="http://schemas.microsoft.com/office/drawing/2014/main" id="{2525A1DA-56E0-9FDA-4DE2-89CB4A9F7E78}"/>
                  </a:ext>
                </a:extLst>
              </p:cNvPr>
              <p:cNvSpPr txBox="1">
                <a:spLocks noRot="1" noChangeAspect="1" noMove="1" noResize="1" noEditPoints="1" noAdjustHandles="1" noChangeArrowheads="1" noChangeShapeType="1" noTextEdit="1"/>
              </p:cNvSpPr>
              <p:nvPr/>
            </p:nvSpPr>
            <p:spPr>
              <a:xfrm>
                <a:off x="9277279" y="6064490"/>
                <a:ext cx="2678747" cy="584519"/>
              </a:xfrm>
              <a:prstGeom prst="rect">
                <a:avLst/>
              </a:prstGeom>
              <a:blipFill>
                <a:blip r:embed="rId10"/>
                <a:stretch>
                  <a:fillRect/>
                </a:stretch>
              </a:blipFill>
              <a:ln>
                <a:solidFill>
                  <a:schemeClr val="tx1"/>
                </a:solidFill>
              </a:ln>
            </p:spPr>
            <p:txBody>
              <a:bodyPr/>
              <a:lstStyle/>
              <a:p>
                <a:r>
                  <a:rPr lang="tr-TR">
                    <a:noFill/>
                  </a:rPr>
                  <a:t> </a:t>
                </a:r>
              </a:p>
            </p:txBody>
          </p:sp>
        </mc:Fallback>
      </mc:AlternateContent>
      <p:sp>
        <p:nvSpPr>
          <p:cNvPr id="27" name="Arrow: Right 26">
            <a:extLst>
              <a:ext uri="{FF2B5EF4-FFF2-40B4-BE49-F238E27FC236}">
                <a16:creationId xmlns:a16="http://schemas.microsoft.com/office/drawing/2014/main" id="{07D1B91F-A084-37EF-66B0-00466E711BFB}"/>
              </a:ext>
            </a:extLst>
          </p:cNvPr>
          <p:cNvSpPr/>
          <p:nvPr/>
        </p:nvSpPr>
        <p:spPr>
          <a:xfrm>
            <a:off x="8743524" y="6121192"/>
            <a:ext cx="334297" cy="3693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Arrow: Right 27">
            <a:extLst>
              <a:ext uri="{FF2B5EF4-FFF2-40B4-BE49-F238E27FC236}">
                <a16:creationId xmlns:a16="http://schemas.microsoft.com/office/drawing/2014/main" id="{7FA3AB8C-82BC-C770-161D-E86DAB57CB96}"/>
              </a:ext>
            </a:extLst>
          </p:cNvPr>
          <p:cNvSpPr/>
          <p:nvPr/>
        </p:nvSpPr>
        <p:spPr>
          <a:xfrm>
            <a:off x="2600953" y="6172083"/>
            <a:ext cx="334297" cy="3693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6738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08E3A7-462C-A333-3D86-91EA559B9686}"/>
              </a:ext>
            </a:extLst>
          </p:cNvPr>
          <p:cNvPicPr>
            <a:picLocks noChangeAspect="1"/>
          </p:cNvPicPr>
          <p:nvPr/>
        </p:nvPicPr>
        <p:blipFill>
          <a:blip r:embed="rId2"/>
          <a:stretch>
            <a:fillRect/>
          </a:stretch>
        </p:blipFill>
        <p:spPr>
          <a:xfrm>
            <a:off x="39328" y="1477599"/>
            <a:ext cx="8177927" cy="4028274"/>
          </a:xfrm>
          <a:prstGeom prst="rect">
            <a:avLst/>
          </a:prstGeom>
          <a:ln>
            <a:solidFill>
              <a:schemeClr val="tx1"/>
            </a:solidFill>
          </a:ln>
        </p:spPr>
      </p:pic>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3"/>
          <a:stretch>
            <a:fillRect/>
          </a:stretch>
        </p:blipFill>
        <p:spPr>
          <a:xfrm>
            <a:off x="9738934" y="60828"/>
            <a:ext cx="2442456" cy="692497"/>
          </a:xfrm>
          <a:prstGeom prst="rect">
            <a:avLst/>
          </a:prstGeom>
          <a:ln>
            <a:solidFill>
              <a:schemeClr val="bg2">
                <a:lumMod val="75000"/>
              </a:schemeClr>
            </a:solidFill>
          </a:ln>
        </p:spPr>
      </p:pic>
      <p:sp>
        <p:nvSpPr>
          <p:cNvPr id="7" name="TextBox 6"/>
          <p:cNvSpPr txBox="1"/>
          <p:nvPr/>
        </p:nvSpPr>
        <p:spPr>
          <a:xfrm>
            <a:off x="0" y="60828"/>
            <a:ext cx="10450719" cy="646331"/>
          </a:xfrm>
          <a:prstGeom prst="rect">
            <a:avLst/>
          </a:prstGeom>
          <a:noFill/>
        </p:spPr>
        <p:txBody>
          <a:bodyPr wrap="square" rtlCol="0">
            <a:spAutoFit/>
          </a:bodyPr>
          <a:lstStyle/>
          <a:p>
            <a:r>
              <a:rPr lang="tr-TR" sz="3600" b="1" dirty="0"/>
              <a:t>EXAMPLE-5-Solution</a:t>
            </a:r>
          </a:p>
        </p:txBody>
      </p:sp>
      <p:sp>
        <p:nvSpPr>
          <p:cNvPr id="2" name="TextBox 1">
            <a:extLst>
              <a:ext uri="{FF2B5EF4-FFF2-40B4-BE49-F238E27FC236}">
                <a16:creationId xmlns:a16="http://schemas.microsoft.com/office/drawing/2014/main" id="{B944AB5B-5A02-A72B-3B85-54EB1B2172BB}"/>
              </a:ext>
            </a:extLst>
          </p:cNvPr>
          <p:cNvSpPr txBox="1"/>
          <p:nvPr/>
        </p:nvSpPr>
        <p:spPr>
          <a:xfrm>
            <a:off x="0" y="893086"/>
            <a:ext cx="4837471" cy="523220"/>
          </a:xfrm>
          <a:prstGeom prst="rect">
            <a:avLst/>
          </a:prstGeom>
          <a:noFill/>
        </p:spPr>
        <p:txBody>
          <a:bodyPr wrap="square" rtlCol="0">
            <a:spAutoFit/>
          </a:bodyPr>
          <a:lstStyle/>
          <a:p>
            <a:r>
              <a:rPr lang="tr-TR" sz="2800" b="1" dirty="0"/>
              <a:t>(a) 2 to 4 shell-and-tube type: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05CEBEC-805C-80B1-7AE7-19062CB7B421}"/>
                  </a:ext>
                </a:extLst>
              </p:cNvPr>
              <p:cNvSpPr txBox="1"/>
              <p:nvPr/>
            </p:nvSpPr>
            <p:spPr>
              <a:xfrm>
                <a:off x="8948012" y="1486186"/>
                <a:ext cx="1581843" cy="430887"/>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𝑷</m:t>
                      </m:r>
                      <m:r>
                        <a:rPr lang="tr-TR" sz="2800" b="1" i="1" smtClean="0">
                          <a:solidFill>
                            <a:schemeClr val="tx1"/>
                          </a:solidFill>
                          <a:latin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𝟎</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𝟒𝟑</m:t>
                      </m:r>
                    </m:oMath>
                  </m:oMathPara>
                </a14:m>
                <a:endParaRPr lang="tr-TR" sz="2800" b="1" dirty="0">
                  <a:solidFill>
                    <a:schemeClr val="tx1"/>
                  </a:solidFill>
                </a:endParaRPr>
              </a:p>
            </p:txBody>
          </p:sp>
        </mc:Choice>
        <mc:Fallback xmlns="">
          <p:sp>
            <p:nvSpPr>
              <p:cNvPr id="6" name="TextBox 5">
                <a:extLst>
                  <a:ext uri="{FF2B5EF4-FFF2-40B4-BE49-F238E27FC236}">
                    <a16:creationId xmlns:a16="http://schemas.microsoft.com/office/drawing/2014/main" id="{B05CEBEC-805C-80B1-7AE7-19062CB7B421}"/>
                  </a:ext>
                </a:extLst>
              </p:cNvPr>
              <p:cNvSpPr txBox="1">
                <a:spLocks noRot="1" noChangeAspect="1" noMove="1" noResize="1" noEditPoints="1" noAdjustHandles="1" noChangeArrowheads="1" noChangeShapeType="1" noTextEdit="1"/>
              </p:cNvSpPr>
              <p:nvPr/>
            </p:nvSpPr>
            <p:spPr>
              <a:xfrm>
                <a:off x="8948012" y="1486186"/>
                <a:ext cx="1581843" cy="430887"/>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B238A93-1FB2-E091-73C2-2A08FA5CDBBC}"/>
                  </a:ext>
                </a:extLst>
              </p:cNvPr>
              <p:cNvSpPr txBox="1"/>
              <p:nvPr/>
            </p:nvSpPr>
            <p:spPr>
              <a:xfrm>
                <a:off x="10771485" y="1484723"/>
                <a:ext cx="1021883" cy="430887"/>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𝑹</m:t>
                      </m:r>
                      <m:r>
                        <a:rPr lang="tr-TR" sz="2800" b="1" i="1">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𝟏</m:t>
                      </m:r>
                    </m:oMath>
                  </m:oMathPara>
                </a14:m>
                <a:endParaRPr lang="tr-TR" sz="2800" b="1" dirty="0">
                  <a:solidFill>
                    <a:schemeClr val="tx1"/>
                  </a:solidFill>
                </a:endParaRPr>
              </a:p>
            </p:txBody>
          </p:sp>
        </mc:Choice>
        <mc:Fallback xmlns="">
          <p:sp>
            <p:nvSpPr>
              <p:cNvPr id="8" name="TextBox 7">
                <a:extLst>
                  <a:ext uri="{FF2B5EF4-FFF2-40B4-BE49-F238E27FC236}">
                    <a16:creationId xmlns:a16="http://schemas.microsoft.com/office/drawing/2014/main" id="{CB238A93-1FB2-E091-73C2-2A08FA5CDBBC}"/>
                  </a:ext>
                </a:extLst>
              </p:cNvPr>
              <p:cNvSpPr txBox="1">
                <a:spLocks noRot="1" noChangeAspect="1" noMove="1" noResize="1" noEditPoints="1" noAdjustHandles="1" noChangeArrowheads="1" noChangeShapeType="1" noTextEdit="1"/>
              </p:cNvSpPr>
              <p:nvPr/>
            </p:nvSpPr>
            <p:spPr>
              <a:xfrm>
                <a:off x="10771485" y="1484723"/>
                <a:ext cx="1021883" cy="430887"/>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10" name="Right Brace 9">
            <a:extLst>
              <a:ext uri="{FF2B5EF4-FFF2-40B4-BE49-F238E27FC236}">
                <a16:creationId xmlns:a16="http://schemas.microsoft.com/office/drawing/2014/main" id="{298BE533-BE16-7214-E957-3362BEE71592}"/>
              </a:ext>
            </a:extLst>
          </p:cNvPr>
          <p:cNvSpPr/>
          <p:nvPr/>
        </p:nvSpPr>
        <p:spPr>
          <a:xfrm rot="5400000">
            <a:off x="10178806" y="565843"/>
            <a:ext cx="427452" cy="3126987"/>
          </a:xfrm>
          <a:prstGeom prst="rightBrace">
            <a:avLst>
              <a:gd name="adj1" fmla="val 45137"/>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B6F6388-DCE2-B0FD-0D67-63C63AFA3BA4}"/>
                  </a:ext>
                </a:extLst>
              </p:cNvPr>
              <p:cNvSpPr txBox="1"/>
              <p:nvPr/>
            </p:nvSpPr>
            <p:spPr>
              <a:xfrm>
                <a:off x="9629791" y="2483994"/>
                <a:ext cx="1525482" cy="36933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𝑭</m:t>
                      </m:r>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𝟎</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𝟗𝟕𝟓</m:t>
                      </m:r>
                    </m:oMath>
                  </m:oMathPara>
                </a14:m>
                <a:endParaRPr lang="tr-TR" sz="2400" b="1" dirty="0">
                  <a:solidFill>
                    <a:schemeClr val="tx1"/>
                  </a:solidFill>
                </a:endParaRPr>
              </a:p>
            </p:txBody>
          </p:sp>
        </mc:Choice>
        <mc:Fallback xmlns="">
          <p:sp>
            <p:nvSpPr>
              <p:cNvPr id="11" name="TextBox 10">
                <a:extLst>
                  <a:ext uri="{FF2B5EF4-FFF2-40B4-BE49-F238E27FC236}">
                    <a16:creationId xmlns:a16="http://schemas.microsoft.com/office/drawing/2014/main" id="{6B6F6388-DCE2-B0FD-0D67-63C63AFA3BA4}"/>
                  </a:ext>
                </a:extLst>
              </p:cNvPr>
              <p:cNvSpPr txBox="1">
                <a:spLocks noRot="1" noChangeAspect="1" noMove="1" noResize="1" noEditPoints="1" noAdjustHandles="1" noChangeArrowheads="1" noChangeShapeType="1" noTextEdit="1"/>
              </p:cNvSpPr>
              <p:nvPr/>
            </p:nvSpPr>
            <p:spPr>
              <a:xfrm>
                <a:off x="9629791" y="2483994"/>
                <a:ext cx="1525482" cy="369332"/>
              </a:xfrm>
              <a:prstGeom prst="rect">
                <a:avLst/>
              </a:prstGeom>
              <a:blipFill>
                <a:blip r:embed="rId6"/>
                <a:stretch>
                  <a:fillRect l="-3968" r="-3968" b="-7937"/>
                </a:stretch>
              </a:blipFill>
              <a:ln>
                <a:solidFill>
                  <a:schemeClr val="tx1"/>
                </a:solidFill>
              </a:ln>
            </p:spPr>
            <p:txBody>
              <a:bodyPr/>
              <a:lstStyle/>
              <a:p>
                <a:r>
                  <a:rPr lang="tr-TR">
                    <a:noFill/>
                  </a:rPr>
                  <a:t> </a:t>
                </a:r>
              </a:p>
            </p:txBody>
          </p:sp>
        </mc:Fallback>
      </mc:AlternateContent>
      <p:cxnSp>
        <p:nvCxnSpPr>
          <p:cNvPr id="13" name="Straight Connector 12">
            <a:extLst>
              <a:ext uri="{FF2B5EF4-FFF2-40B4-BE49-F238E27FC236}">
                <a16:creationId xmlns:a16="http://schemas.microsoft.com/office/drawing/2014/main" id="{0CB5B952-D588-BDBB-86CB-C76128B7F683}"/>
              </a:ext>
            </a:extLst>
          </p:cNvPr>
          <p:cNvCxnSpPr>
            <a:cxnSpLocks/>
          </p:cNvCxnSpPr>
          <p:nvPr/>
        </p:nvCxnSpPr>
        <p:spPr>
          <a:xfrm flipH="1" flipV="1">
            <a:off x="3116826" y="1727749"/>
            <a:ext cx="68826" cy="280215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96F491A-9B0E-FE1B-67FE-ADEE56155B9E}"/>
              </a:ext>
            </a:extLst>
          </p:cNvPr>
          <p:cNvSpPr txBox="1"/>
          <p:nvPr/>
        </p:nvSpPr>
        <p:spPr>
          <a:xfrm>
            <a:off x="3007368" y="4529908"/>
            <a:ext cx="759731" cy="338554"/>
          </a:xfrm>
          <a:prstGeom prst="rect">
            <a:avLst/>
          </a:prstGeom>
          <a:noFill/>
        </p:spPr>
        <p:txBody>
          <a:bodyPr wrap="square">
            <a:spAutoFit/>
          </a:bodyPr>
          <a:lstStyle/>
          <a:p>
            <a:r>
              <a:rPr lang="tr-TR" sz="1600" b="1" dirty="0">
                <a:solidFill>
                  <a:srgbClr val="0000FF"/>
                </a:solidFill>
              </a:rPr>
              <a:t>0.43</a:t>
            </a:r>
            <a:endParaRPr lang="tr-TR" sz="1600" dirty="0">
              <a:solidFill>
                <a:srgbClr val="0000FF"/>
              </a:solidFill>
            </a:endParaRPr>
          </a:p>
        </p:txBody>
      </p:sp>
      <p:sp>
        <p:nvSpPr>
          <p:cNvPr id="15" name="Oval 14">
            <a:extLst>
              <a:ext uri="{FF2B5EF4-FFF2-40B4-BE49-F238E27FC236}">
                <a16:creationId xmlns:a16="http://schemas.microsoft.com/office/drawing/2014/main" id="{CFD7A00B-7C71-3923-33B5-1337100A1FBC}"/>
              </a:ext>
            </a:extLst>
          </p:cNvPr>
          <p:cNvSpPr/>
          <p:nvPr/>
        </p:nvSpPr>
        <p:spPr>
          <a:xfrm>
            <a:off x="4509699" y="2784699"/>
            <a:ext cx="216306" cy="344129"/>
          </a:xfrm>
          <a:prstGeom prst="ellipse">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 name="Straight Connector 16">
            <a:extLst>
              <a:ext uri="{FF2B5EF4-FFF2-40B4-BE49-F238E27FC236}">
                <a16:creationId xmlns:a16="http://schemas.microsoft.com/office/drawing/2014/main" id="{D9872E94-CF58-8CF6-0609-0EA31722CEAC}"/>
              </a:ext>
            </a:extLst>
          </p:cNvPr>
          <p:cNvCxnSpPr>
            <a:cxnSpLocks/>
          </p:cNvCxnSpPr>
          <p:nvPr/>
        </p:nvCxnSpPr>
        <p:spPr>
          <a:xfrm flipH="1">
            <a:off x="747252" y="1757245"/>
            <a:ext cx="23695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01F6BD8-C66C-3057-0D69-D42349AB101A}"/>
                  </a:ext>
                </a:extLst>
              </p:cNvPr>
              <p:cNvSpPr txBox="1"/>
              <p:nvPr/>
            </p:nvSpPr>
            <p:spPr>
              <a:xfrm>
                <a:off x="334867" y="6035204"/>
                <a:ext cx="2187715" cy="65370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rPr>
                        <m:t>𝑨</m:t>
                      </m:r>
                      <m:r>
                        <a:rPr lang="tr-TR" sz="2000" b="1" i="1" smtClean="0">
                          <a:latin typeface="Cambria Math" panose="02040503050406030204" pitchFamily="18" charset="0"/>
                        </a:rPr>
                        <m:t> =</m:t>
                      </m:r>
                      <m:f>
                        <m:fPr>
                          <m:ctrlPr>
                            <a:rPr lang="tr-TR" sz="2000" b="1" i="1" smtClean="0">
                              <a:solidFill>
                                <a:schemeClr val="tx1"/>
                              </a:solidFill>
                              <a:latin typeface="Cambria Math" panose="02040503050406030204" pitchFamily="18" charset="0"/>
                            </a:rPr>
                          </m:ctrlPr>
                        </m:fPr>
                        <m:num>
                          <m:r>
                            <a:rPr lang="tr-TR" sz="2000" b="1" i="1" smtClean="0">
                              <a:solidFill>
                                <a:schemeClr val="tx1"/>
                              </a:solidFill>
                              <a:latin typeface="Cambria Math" panose="02040503050406030204" pitchFamily="18" charset="0"/>
                            </a:rPr>
                            <m:t>𝑸</m:t>
                          </m:r>
                        </m:num>
                        <m:den>
                          <m:r>
                            <a:rPr lang="tr-TR" sz="2000" b="1" i="1" smtClean="0">
                              <a:solidFill>
                                <a:schemeClr val="tx1"/>
                              </a:solidFill>
                              <a:latin typeface="Cambria Math" panose="02040503050406030204" pitchFamily="18" charset="0"/>
                            </a:rPr>
                            <m:t>𝑼</m:t>
                          </m:r>
                          <m:r>
                            <a:rPr lang="tr-TR" sz="2000" b="1" i="1">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𝑭</m:t>
                          </m:r>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𝒍𝒎</m:t>
                              </m:r>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𝑪𝑭</m:t>
                              </m:r>
                            </m:sub>
                          </m:sSub>
                        </m:den>
                      </m:f>
                    </m:oMath>
                  </m:oMathPara>
                </a14:m>
                <a:endParaRPr lang="tr-TR" sz="2000" b="1" dirty="0">
                  <a:solidFill>
                    <a:schemeClr val="tx1"/>
                  </a:solidFill>
                </a:endParaRPr>
              </a:p>
            </p:txBody>
          </p:sp>
        </mc:Choice>
        <mc:Fallback xmlns="">
          <p:sp>
            <p:nvSpPr>
              <p:cNvPr id="21" name="TextBox 20">
                <a:extLst>
                  <a:ext uri="{FF2B5EF4-FFF2-40B4-BE49-F238E27FC236}">
                    <a16:creationId xmlns:a16="http://schemas.microsoft.com/office/drawing/2014/main" id="{A01F6BD8-C66C-3057-0D69-D42349AB101A}"/>
                  </a:ext>
                </a:extLst>
              </p:cNvPr>
              <p:cNvSpPr txBox="1">
                <a:spLocks noRot="1" noChangeAspect="1" noMove="1" noResize="1" noEditPoints="1" noAdjustHandles="1" noChangeArrowheads="1" noChangeShapeType="1" noTextEdit="1"/>
              </p:cNvSpPr>
              <p:nvPr/>
            </p:nvSpPr>
            <p:spPr>
              <a:xfrm>
                <a:off x="334867" y="6035204"/>
                <a:ext cx="2187715" cy="653705"/>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22" name="TextBox 21">
            <a:extLst>
              <a:ext uri="{FF2B5EF4-FFF2-40B4-BE49-F238E27FC236}">
                <a16:creationId xmlns:a16="http://schemas.microsoft.com/office/drawing/2014/main" id="{AF3987E4-1999-9430-284B-6A990747C8BE}"/>
              </a:ext>
            </a:extLst>
          </p:cNvPr>
          <p:cNvSpPr txBox="1"/>
          <p:nvPr/>
        </p:nvSpPr>
        <p:spPr>
          <a:xfrm>
            <a:off x="103847" y="5564138"/>
            <a:ext cx="4837471" cy="400110"/>
          </a:xfrm>
          <a:prstGeom prst="rect">
            <a:avLst/>
          </a:prstGeom>
          <a:noFill/>
        </p:spPr>
        <p:txBody>
          <a:bodyPr wrap="square" rtlCol="0">
            <a:spAutoFit/>
          </a:bodyPr>
          <a:lstStyle/>
          <a:p>
            <a:pPr marL="285750" indent="-285750">
              <a:buFont typeface="Wingdings" panose="05000000000000000000" pitchFamily="2" charset="2"/>
              <a:buChar char="Ø"/>
            </a:pPr>
            <a:r>
              <a:rPr lang="tr-TR" sz="2000" b="1" dirty="0"/>
              <a:t>The surface area required:</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FEC583A-65E5-3483-3177-295E7E75F850}"/>
                  </a:ext>
                </a:extLst>
              </p:cNvPr>
              <p:cNvSpPr txBox="1"/>
              <p:nvPr/>
            </p:nvSpPr>
            <p:spPr>
              <a:xfrm>
                <a:off x="3048857" y="6057809"/>
                <a:ext cx="3786293" cy="584519"/>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rPr>
                        <m:t>𝑨</m:t>
                      </m:r>
                      <m:r>
                        <a:rPr lang="tr-TR" sz="2000" b="1" i="1" smtClean="0">
                          <a:latin typeface="Cambria Math" panose="02040503050406030204" pitchFamily="18" charset="0"/>
                        </a:rPr>
                        <m:t> =</m:t>
                      </m:r>
                      <m:f>
                        <m:fPr>
                          <m:ctrlPr>
                            <a:rPr lang="tr-TR" sz="2000" b="1" i="1" smtClean="0">
                              <a:solidFill>
                                <a:schemeClr val="tx1"/>
                              </a:solidFill>
                              <a:latin typeface="Cambria Math" panose="02040503050406030204" pitchFamily="18" charset="0"/>
                            </a:rPr>
                          </m:ctrlPr>
                        </m:fPr>
                        <m:num>
                          <m:r>
                            <a:rPr lang="tr-TR" sz="2000" b="1" i="1">
                              <a:latin typeface="Cambria Math" panose="02040503050406030204" pitchFamily="18" charset="0"/>
                            </a:rPr>
                            <m:t>𝟏𝟓𝟏𝟐𝟎𝟎</m:t>
                          </m:r>
                        </m:num>
                        <m:den>
                          <m:r>
                            <a:rPr lang="tr-TR" sz="2000" b="1" i="1" smtClean="0">
                              <a:solidFill>
                                <a:schemeClr val="tx1"/>
                              </a:solidFill>
                              <a:latin typeface="Cambria Math" panose="02040503050406030204" pitchFamily="18" charset="0"/>
                            </a:rPr>
                            <m:t>𝟒𝟎𝟎</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𝟎</m:t>
                          </m:r>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𝟗𝟕𝟓</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𝟒𝟎</m:t>
                          </m:r>
                        </m:den>
                      </m:f>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𝟗</m:t>
                      </m:r>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𝟔𝟗</m:t>
                      </m:r>
                      <m:r>
                        <a:rPr lang="tr-TR" sz="2000" b="1" i="1" smtClean="0">
                          <a:latin typeface="Cambria Math" panose="02040503050406030204" pitchFamily="18" charset="0"/>
                          <a:ea typeface="Cambria Math" panose="02040503050406030204" pitchFamily="18" charset="0"/>
                        </a:rPr>
                        <m:t> </m:t>
                      </m:r>
                      <m:sSup>
                        <m:sSupPr>
                          <m:ctrlPr>
                            <a:rPr lang="tr-TR" sz="2000" b="1" i="1" smtClean="0">
                              <a:latin typeface="Cambria Math" panose="02040503050406030204" pitchFamily="18" charset="0"/>
                              <a:ea typeface="Cambria Math" panose="02040503050406030204" pitchFamily="18" charset="0"/>
                            </a:rPr>
                          </m:ctrlPr>
                        </m:sSupPr>
                        <m:e>
                          <m:r>
                            <a:rPr lang="tr-TR" sz="2000" b="1" i="1" smtClean="0">
                              <a:latin typeface="Cambria Math" panose="02040503050406030204" pitchFamily="18" charset="0"/>
                              <a:ea typeface="Cambria Math" panose="02040503050406030204" pitchFamily="18" charset="0"/>
                            </a:rPr>
                            <m:t>𝒎</m:t>
                          </m:r>
                        </m:e>
                        <m:sup>
                          <m:r>
                            <a:rPr lang="tr-TR" sz="2000" b="1" i="1" smtClean="0">
                              <a:latin typeface="Cambria Math" panose="02040503050406030204" pitchFamily="18" charset="0"/>
                              <a:ea typeface="Cambria Math" panose="02040503050406030204" pitchFamily="18" charset="0"/>
                            </a:rPr>
                            <m:t>𝟐</m:t>
                          </m:r>
                        </m:sup>
                      </m:sSup>
                    </m:oMath>
                  </m:oMathPara>
                </a14:m>
                <a:endParaRPr lang="tr-TR" sz="2000" b="1" dirty="0">
                  <a:solidFill>
                    <a:schemeClr val="tx1"/>
                  </a:solidFill>
                </a:endParaRPr>
              </a:p>
            </p:txBody>
          </p:sp>
        </mc:Choice>
        <mc:Fallback xmlns="">
          <p:sp>
            <p:nvSpPr>
              <p:cNvPr id="23" name="TextBox 22">
                <a:extLst>
                  <a:ext uri="{FF2B5EF4-FFF2-40B4-BE49-F238E27FC236}">
                    <a16:creationId xmlns:a16="http://schemas.microsoft.com/office/drawing/2014/main" id="{AFEC583A-65E5-3483-3177-295E7E75F850}"/>
                  </a:ext>
                </a:extLst>
              </p:cNvPr>
              <p:cNvSpPr txBox="1">
                <a:spLocks noRot="1" noChangeAspect="1" noMove="1" noResize="1" noEditPoints="1" noAdjustHandles="1" noChangeArrowheads="1" noChangeShapeType="1" noTextEdit="1"/>
              </p:cNvSpPr>
              <p:nvPr/>
            </p:nvSpPr>
            <p:spPr>
              <a:xfrm>
                <a:off x="3048857" y="6057809"/>
                <a:ext cx="3786293" cy="584519"/>
              </a:xfrm>
              <a:prstGeom prst="rect">
                <a:avLst/>
              </a:prstGeom>
              <a:blipFill>
                <a:blip r:embed="rId8"/>
                <a:stretch>
                  <a:fillRect/>
                </a:stretch>
              </a:blipFill>
              <a:ln>
                <a:solidFill>
                  <a:schemeClr val="tx1"/>
                </a:solidFill>
              </a:ln>
            </p:spPr>
            <p:txBody>
              <a:bodyPr/>
              <a:lstStyle/>
              <a:p>
                <a:r>
                  <a:rPr lang="tr-TR">
                    <a:noFill/>
                  </a:rPr>
                  <a:t> </a:t>
                </a:r>
              </a:p>
            </p:txBody>
          </p:sp>
        </mc:Fallback>
      </mc:AlternateContent>
      <p:sp>
        <p:nvSpPr>
          <p:cNvPr id="24" name="TextBox 23">
            <a:extLst>
              <a:ext uri="{FF2B5EF4-FFF2-40B4-BE49-F238E27FC236}">
                <a16:creationId xmlns:a16="http://schemas.microsoft.com/office/drawing/2014/main" id="{4635AAEF-98EF-2A56-ABC4-95290669BF8C}"/>
              </a:ext>
            </a:extLst>
          </p:cNvPr>
          <p:cNvSpPr txBox="1"/>
          <p:nvPr/>
        </p:nvSpPr>
        <p:spPr>
          <a:xfrm>
            <a:off x="6919723" y="5617915"/>
            <a:ext cx="3696929" cy="400110"/>
          </a:xfrm>
          <a:prstGeom prst="rect">
            <a:avLst/>
          </a:prstGeom>
          <a:noFill/>
        </p:spPr>
        <p:txBody>
          <a:bodyPr wrap="square" rtlCol="0">
            <a:spAutoFit/>
          </a:bodyPr>
          <a:lstStyle/>
          <a:p>
            <a:pPr marL="285750" indent="-285750">
              <a:buFont typeface="Wingdings" panose="05000000000000000000" pitchFamily="2" charset="2"/>
              <a:buChar char="Ø"/>
            </a:pPr>
            <a:r>
              <a:rPr lang="tr-TR" sz="2000" b="1" dirty="0"/>
              <a:t>The number of tubes:</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6B72BE9-1071-D14C-4647-39BBECFDDCEC}"/>
                  </a:ext>
                </a:extLst>
              </p:cNvPr>
              <p:cNvSpPr txBox="1"/>
              <p:nvPr/>
            </p:nvSpPr>
            <p:spPr>
              <a:xfrm>
                <a:off x="7123550" y="6031271"/>
                <a:ext cx="1420517" cy="628890"/>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𝑵</m:t>
                          </m:r>
                        </m:e>
                        <m:sub>
                          <m:r>
                            <a:rPr lang="tr-TR" sz="2000" b="1" i="1" smtClean="0">
                              <a:latin typeface="Cambria Math" panose="02040503050406030204" pitchFamily="18" charset="0"/>
                            </a:rPr>
                            <m:t>𝒕𝒖𝒃𝒆𝒔</m:t>
                          </m:r>
                        </m:sub>
                      </m:sSub>
                      <m:r>
                        <a:rPr lang="tr-TR" sz="2000" b="1" i="1" smtClean="0">
                          <a:latin typeface="Cambria Math" panose="02040503050406030204" pitchFamily="18" charset="0"/>
                        </a:rPr>
                        <m:t> =</m:t>
                      </m:r>
                      <m:f>
                        <m:fPr>
                          <m:ctrlPr>
                            <a:rPr lang="tr-TR" sz="2000" b="1" i="1" smtClean="0">
                              <a:solidFill>
                                <a:schemeClr val="tx1"/>
                              </a:solidFill>
                              <a:latin typeface="Cambria Math" panose="02040503050406030204" pitchFamily="18" charset="0"/>
                            </a:rPr>
                          </m:ctrlPr>
                        </m:fPr>
                        <m:num>
                          <m:r>
                            <a:rPr lang="tr-TR" sz="2000" b="1" i="1" smtClean="0">
                              <a:solidFill>
                                <a:schemeClr val="tx1"/>
                              </a:solidFill>
                              <a:latin typeface="Cambria Math" panose="02040503050406030204" pitchFamily="18" charset="0"/>
                            </a:rPr>
                            <m:t>𝑨</m:t>
                          </m:r>
                        </m:num>
                        <m:den>
                          <m:sSub>
                            <m:sSubPr>
                              <m:ctrlPr>
                                <a:rPr lang="tr-TR" sz="2000" b="1" i="1">
                                  <a:latin typeface="Cambria Math" panose="02040503050406030204" pitchFamily="18" charset="0"/>
                                </a:rPr>
                              </m:ctrlPr>
                            </m:sSubPr>
                            <m:e>
                              <m:r>
                                <a:rPr lang="tr-TR" sz="2000" b="1" i="1">
                                  <a:latin typeface="Cambria Math" panose="02040503050406030204" pitchFamily="18" charset="0"/>
                                </a:rPr>
                                <m:t>𝑨</m:t>
                              </m:r>
                            </m:e>
                            <m:sub>
                              <m:r>
                                <a:rPr lang="tr-TR" sz="2000" b="1" i="1">
                                  <a:latin typeface="Cambria Math" panose="02040503050406030204" pitchFamily="18" charset="0"/>
                                </a:rPr>
                                <m:t>𝒊</m:t>
                              </m:r>
                            </m:sub>
                          </m:sSub>
                        </m:den>
                      </m:f>
                    </m:oMath>
                  </m:oMathPara>
                </a14:m>
                <a:endParaRPr lang="tr-TR" sz="2000" b="1" dirty="0">
                  <a:solidFill>
                    <a:schemeClr val="tx1"/>
                  </a:solidFill>
                </a:endParaRPr>
              </a:p>
            </p:txBody>
          </p:sp>
        </mc:Choice>
        <mc:Fallback xmlns="">
          <p:sp>
            <p:nvSpPr>
              <p:cNvPr id="25" name="TextBox 24">
                <a:extLst>
                  <a:ext uri="{FF2B5EF4-FFF2-40B4-BE49-F238E27FC236}">
                    <a16:creationId xmlns:a16="http://schemas.microsoft.com/office/drawing/2014/main" id="{D6B72BE9-1071-D14C-4647-39BBECFDDCEC}"/>
                  </a:ext>
                </a:extLst>
              </p:cNvPr>
              <p:cNvSpPr txBox="1">
                <a:spLocks noRot="1" noChangeAspect="1" noMove="1" noResize="1" noEditPoints="1" noAdjustHandles="1" noChangeArrowheads="1" noChangeShapeType="1" noTextEdit="1"/>
              </p:cNvSpPr>
              <p:nvPr/>
            </p:nvSpPr>
            <p:spPr>
              <a:xfrm>
                <a:off x="7123550" y="6031271"/>
                <a:ext cx="1420517" cy="628890"/>
              </a:xfrm>
              <a:prstGeom prst="rect">
                <a:avLst/>
              </a:prstGeom>
              <a:blipFill>
                <a:blip r:embed="rId9"/>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525A1DA-56E0-9FDA-4DE2-89CB4A9F7E78}"/>
                  </a:ext>
                </a:extLst>
              </p:cNvPr>
              <p:cNvSpPr txBox="1"/>
              <p:nvPr/>
            </p:nvSpPr>
            <p:spPr>
              <a:xfrm>
                <a:off x="9277279" y="6064490"/>
                <a:ext cx="2678747" cy="578235"/>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𝑵</m:t>
                          </m:r>
                        </m:e>
                        <m:sub>
                          <m:r>
                            <a:rPr lang="tr-TR" sz="2000" b="1" i="1" smtClean="0">
                              <a:latin typeface="Cambria Math" panose="02040503050406030204" pitchFamily="18" charset="0"/>
                            </a:rPr>
                            <m:t>𝒕𝒖𝒃𝒆𝒔</m:t>
                          </m:r>
                        </m:sub>
                      </m:sSub>
                      <m:r>
                        <a:rPr lang="tr-TR" sz="2000" b="1" i="1" smtClean="0">
                          <a:latin typeface="Cambria Math" panose="02040503050406030204" pitchFamily="18" charset="0"/>
                        </a:rPr>
                        <m:t> =</m:t>
                      </m:r>
                      <m:f>
                        <m:fPr>
                          <m:ctrlPr>
                            <a:rPr lang="tr-TR" sz="2000" b="1" i="1" smtClean="0">
                              <a:solidFill>
                                <a:schemeClr val="tx1"/>
                              </a:solidFill>
                              <a:latin typeface="Cambria Math" panose="02040503050406030204" pitchFamily="18" charset="0"/>
                            </a:rPr>
                          </m:ctrlPr>
                        </m:fPr>
                        <m:num>
                          <m:r>
                            <a:rPr lang="tr-TR" sz="2000" b="1" i="1" smtClean="0">
                              <a:solidFill>
                                <a:schemeClr val="tx1"/>
                              </a:solidFill>
                              <a:latin typeface="Cambria Math" panose="02040503050406030204" pitchFamily="18" charset="0"/>
                            </a:rPr>
                            <m:t>𝟗</m:t>
                          </m:r>
                          <m:r>
                            <a:rPr lang="tr-TR" sz="2000" b="1" i="1" smtClean="0">
                              <a:solidFill>
                                <a:schemeClr val="tx1"/>
                              </a:solidFill>
                              <a:latin typeface="Cambria Math" panose="02040503050406030204" pitchFamily="18" charset="0"/>
                            </a:rPr>
                            <m:t>.</m:t>
                          </m:r>
                          <m:r>
                            <a:rPr lang="tr-TR" sz="2000" b="1" i="1" smtClean="0">
                              <a:solidFill>
                                <a:schemeClr val="tx1"/>
                              </a:solidFill>
                              <a:latin typeface="Cambria Math" panose="02040503050406030204" pitchFamily="18" charset="0"/>
                            </a:rPr>
                            <m:t>𝟔𝟗</m:t>
                          </m:r>
                        </m:num>
                        <m:den>
                          <m:r>
                            <a:rPr lang="tr-TR" sz="2000" b="1" i="1" smtClean="0">
                              <a:latin typeface="Cambria Math" panose="02040503050406030204" pitchFamily="18" charset="0"/>
                            </a:rPr>
                            <m:t>𝟎</m:t>
                          </m:r>
                          <m:r>
                            <a:rPr lang="tr-TR" sz="2000" b="1" i="1" smtClean="0">
                              <a:latin typeface="Cambria Math" panose="02040503050406030204" pitchFamily="18" charset="0"/>
                            </a:rPr>
                            <m:t>.</m:t>
                          </m:r>
                          <m:r>
                            <a:rPr lang="tr-TR" sz="2000" b="1" i="1" smtClean="0">
                              <a:latin typeface="Cambria Math" panose="02040503050406030204" pitchFamily="18" charset="0"/>
                            </a:rPr>
                            <m:t>𝟏𝟔𝟕𝟔</m:t>
                          </m:r>
                        </m:den>
                      </m:f>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𝟓𝟖</m:t>
                      </m:r>
                    </m:oMath>
                  </m:oMathPara>
                </a14:m>
                <a:endParaRPr lang="tr-TR" sz="2000" b="1" dirty="0">
                  <a:solidFill>
                    <a:schemeClr val="tx1"/>
                  </a:solidFill>
                </a:endParaRPr>
              </a:p>
            </p:txBody>
          </p:sp>
        </mc:Choice>
        <mc:Fallback xmlns="">
          <p:sp>
            <p:nvSpPr>
              <p:cNvPr id="26" name="TextBox 25">
                <a:extLst>
                  <a:ext uri="{FF2B5EF4-FFF2-40B4-BE49-F238E27FC236}">
                    <a16:creationId xmlns:a16="http://schemas.microsoft.com/office/drawing/2014/main" id="{2525A1DA-56E0-9FDA-4DE2-89CB4A9F7E78}"/>
                  </a:ext>
                </a:extLst>
              </p:cNvPr>
              <p:cNvSpPr txBox="1">
                <a:spLocks noRot="1" noChangeAspect="1" noMove="1" noResize="1" noEditPoints="1" noAdjustHandles="1" noChangeArrowheads="1" noChangeShapeType="1" noTextEdit="1"/>
              </p:cNvSpPr>
              <p:nvPr/>
            </p:nvSpPr>
            <p:spPr>
              <a:xfrm>
                <a:off x="9277279" y="6064490"/>
                <a:ext cx="2678747" cy="578235"/>
              </a:xfrm>
              <a:prstGeom prst="rect">
                <a:avLst/>
              </a:prstGeom>
              <a:blipFill>
                <a:blip r:embed="rId10"/>
                <a:stretch>
                  <a:fillRect/>
                </a:stretch>
              </a:blipFill>
              <a:ln>
                <a:solidFill>
                  <a:schemeClr val="tx1"/>
                </a:solidFill>
              </a:ln>
            </p:spPr>
            <p:txBody>
              <a:bodyPr/>
              <a:lstStyle/>
              <a:p>
                <a:r>
                  <a:rPr lang="tr-TR">
                    <a:noFill/>
                  </a:rPr>
                  <a:t> </a:t>
                </a:r>
              </a:p>
            </p:txBody>
          </p:sp>
        </mc:Fallback>
      </mc:AlternateContent>
      <p:sp>
        <p:nvSpPr>
          <p:cNvPr id="27" name="Arrow: Right 26">
            <a:extLst>
              <a:ext uri="{FF2B5EF4-FFF2-40B4-BE49-F238E27FC236}">
                <a16:creationId xmlns:a16="http://schemas.microsoft.com/office/drawing/2014/main" id="{07D1B91F-A084-37EF-66B0-00466E711BFB}"/>
              </a:ext>
            </a:extLst>
          </p:cNvPr>
          <p:cNvSpPr/>
          <p:nvPr/>
        </p:nvSpPr>
        <p:spPr>
          <a:xfrm>
            <a:off x="8743524" y="6121192"/>
            <a:ext cx="334297" cy="3693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Arrow: Right 27">
            <a:extLst>
              <a:ext uri="{FF2B5EF4-FFF2-40B4-BE49-F238E27FC236}">
                <a16:creationId xmlns:a16="http://schemas.microsoft.com/office/drawing/2014/main" id="{7FA3AB8C-82BC-C770-161D-E86DAB57CB96}"/>
              </a:ext>
            </a:extLst>
          </p:cNvPr>
          <p:cNvSpPr/>
          <p:nvPr/>
        </p:nvSpPr>
        <p:spPr>
          <a:xfrm>
            <a:off x="2600953" y="6172083"/>
            <a:ext cx="334297" cy="3693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a:extLst>
              <a:ext uri="{FF2B5EF4-FFF2-40B4-BE49-F238E27FC236}">
                <a16:creationId xmlns:a16="http://schemas.microsoft.com/office/drawing/2014/main" id="{3F8DC09E-6F20-381D-40B8-0C439D07696E}"/>
              </a:ext>
            </a:extLst>
          </p:cNvPr>
          <p:cNvSpPr txBox="1"/>
          <p:nvPr/>
        </p:nvSpPr>
        <p:spPr>
          <a:xfrm>
            <a:off x="61495" y="1572579"/>
            <a:ext cx="759731" cy="369332"/>
          </a:xfrm>
          <a:prstGeom prst="rect">
            <a:avLst/>
          </a:prstGeom>
          <a:noFill/>
        </p:spPr>
        <p:txBody>
          <a:bodyPr wrap="square">
            <a:spAutoFit/>
          </a:bodyPr>
          <a:lstStyle/>
          <a:p>
            <a:r>
              <a:rPr lang="tr-TR" b="1" dirty="0">
                <a:solidFill>
                  <a:srgbClr val="FF0000"/>
                </a:solidFill>
              </a:rPr>
              <a:t>0.975</a:t>
            </a:r>
            <a:endParaRPr lang="tr-TR" dirty="0">
              <a:solidFill>
                <a:srgbClr val="FF0000"/>
              </a:solidFill>
            </a:endParaRPr>
          </a:p>
        </p:txBody>
      </p:sp>
    </p:spTree>
    <p:extLst>
      <p:ext uri="{BB962C8B-B14F-4D97-AF65-F5344CB8AC3E}">
        <p14:creationId xmlns:p14="http://schemas.microsoft.com/office/powerpoint/2010/main" val="12880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0" y="74909"/>
            <a:ext cx="9324384" cy="707886"/>
          </a:xfrm>
          <a:prstGeom prst="rect">
            <a:avLst/>
          </a:prstGeom>
          <a:noFill/>
        </p:spPr>
        <p:txBody>
          <a:bodyPr wrap="square" rtlCol="0">
            <a:spAutoFit/>
          </a:bodyPr>
          <a:lstStyle/>
          <a:p>
            <a:r>
              <a:rPr lang="tr-TR" sz="4000" b="1" dirty="0"/>
              <a:t>1. The Parallel-Flow Heat Exchanger</a:t>
            </a:r>
          </a:p>
        </p:txBody>
      </p:sp>
      <p:pic>
        <p:nvPicPr>
          <p:cNvPr id="2" name="Picture 1">
            <a:extLst>
              <a:ext uri="{FF2B5EF4-FFF2-40B4-BE49-F238E27FC236}">
                <a16:creationId xmlns:a16="http://schemas.microsoft.com/office/drawing/2014/main" id="{31AEFC04-61D4-EC16-899B-4194B13A6384}"/>
              </a:ext>
            </a:extLst>
          </p:cNvPr>
          <p:cNvPicPr>
            <a:picLocks noChangeAspect="1"/>
          </p:cNvPicPr>
          <p:nvPr/>
        </p:nvPicPr>
        <p:blipFill>
          <a:blip r:embed="rId3"/>
          <a:stretch>
            <a:fillRect/>
          </a:stretch>
        </p:blipFill>
        <p:spPr>
          <a:xfrm>
            <a:off x="6312739" y="1058415"/>
            <a:ext cx="5672354" cy="5539030"/>
          </a:xfrm>
          <a:prstGeom prst="rect">
            <a:avLst/>
          </a:prstGeom>
          <a:ln>
            <a:solidFill>
              <a:schemeClr val="tx1"/>
            </a:solidFill>
          </a:ln>
        </p:spPr>
      </p:pic>
      <p:sp>
        <p:nvSpPr>
          <p:cNvPr id="3" name="Oval 2">
            <a:extLst>
              <a:ext uri="{FF2B5EF4-FFF2-40B4-BE49-F238E27FC236}">
                <a16:creationId xmlns:a16="http://schemas.microsoft.com/office/drawing/2014/main" id="{F16CEACC-41AD-7BB5-B1E3-E2D905CA358E}"/>
              </a:ext>
            </a:extLst>
          </p:cNvPr>
          <p:cNvSpPr/>
          <p:nvPr/>
        </p:nvSpPr>
        <p:spPr>
          <a:xfrm>
            <a:off x="7177548" y="6105832"/>
            <a:ext cx="403123" cy="3048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a:extLst>
              <a:ext uri="{FF2B5EF4-FFF2-40B4-BE49-F238E27FC236}">
                <a16:creationId xmlns:a16="http://schemas.microsoft.com/office/drawing/2014/main" id="{1BB1A58E-5DA7-2DF7-E61F-B834D175E04F}"/>
              </a:ext>
            </a:extLst>
          </p:cNvPr>
          <p:cNvSpPr/>
          <p:nvPr/>
        </p:nvSpPr>
        <p:spPr>
          <a:xfrm>
            <a:off x="10591525" y="6105832"/>
            <a:ext cx="403123" cy="3048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0755B3D-3407-CDE5-42AB-EE27780B62ED}"/>
                  </a:ext>
                </a:extLst>
              </p:cNvPr>
              <p:cNvSpPr txBox="1"/>
              <p:nvPr/>
            </p:nvSpPr>
            <p:spPr>
              <a:xfrm>
                <a:off x="0" y="1114790"/>
                <a:ext cx="5967751" cy="2825389"/>
              </a:xfrm>
              <a:prstGeom prst="rect">
                <a:avLst/>
              </a:prstGeom>
              <a:noFill/>
            </p:spPr>
            <p:txBody>
              <a:bodyPr wrap="square">
                <a:spAutoFit/>
              </a:bodyPr>
              <a:lstStyle/>
              <a:p>
                <a:pPr marL="342900" indent="-342900" algn="just">
                  <a:lnSpc>
                    <a:spcPct val="120000"/>
                  </a:lnSpc>
                  <a:buFont typeface="Arial" panose="020B0604020202020204" pitchFamily="34" charset="0"/>
                  <a:buChar char="•"/>
                </a:pPr>
                <a:r>
                  <a:rPr lang="tr-TR" sz="2400" b="1" dirty="0"/>
                  <a:t>The temperature difference </a:t>
                </a:r>
                <a14:m>
                  <m:oMath xmlns:m="http://schemas.openxmlformats.org/officeDocument/2006/math">
                    <m:r>
                      <a:rPr lang="tr-TR" sz="2400" b="1" i="1" dirty="0" smtClean="0">
                        <a:solidFill>
                          <a:srgbClr val="FF0000"/>
                        </a:solidFill>
                        <a:latin typeface="Cambria Math" panose="02040503050406030204" pitchFamily="18" charset="0"/>
                        <a:ea typeface="Cambria Math" panose="02040503050406030204" pitchFamily="18" charset="0"/>
                      </a:rPr>
                      <m:t>∆</m:t>
                    </m:r>
                    <m:r>
                      <a:rPr lang="tr-TR" sz="2400" b="1" i="1" dirty="0" smtClean="0">
                        <a:solidFill>
                          <a:srgbClr val="FF0000"/>
                        </a:solidFill>
                        <a:latin typeface="Cambria Math" panose="02040503050406030204" pitchFamily="18" charset="0"/>
                        <a:ea typeface="Cambria Math" panose="02040503050406030204" pitchFamily="18" charset="0"/>
                      </a:rPr>
                      <m:t>𝑻</m:t>
                    </m:r>
                  </m:oMath>
                </a14:m>
                <a:r>
                  <a:rPr lang="tr-TR" sz="2400" b="1" dirty="0">
                    <a:solidFill>
                      <a:srgbClr val="FF0000"/>
                    </a:solidFill>
                  </a:rPr>
                  <a:t> </a:t>
                </a:r>
                <a:r>
                  <a:rPr lang="tr-TR" sz="2400" b="1" dirty="0"/>
                  <a:t>is </a:t>
                </a:r>
                <a:r>
                  <a:rPr lang="tr-TR" sz="2400" b="1" dirty="0">
                    <a:solidFill>
                      <a:srgbClr val="0000FF"/>
                    </a:solidFill>
                  </a:rPr>
                  <a:t>initially large</a:t>
                </a:r>
                <a:r>
                  <a:rPr lang="tr-TR" sz="2400" b="1" dirty="0"/>
                  <a:t> but decays with increasing x. </a:t>
                </a:r>
              </a:p>
              <a:p>
                <a:pPr marL="342900" indent="-342900" algn="just">
                  <a:buFont typeface="Arial" panose="020B0604020202020204" pitchFamily="34" charset="0"/>
                  <a:buChar char="•"/>
                </a:pPr>
                <a:r>
                  <a:rPr lang="tr-TR" sz="2400" b="1" dirty="0"/>
                  <a:t>The form of </a:t>
                </a:r>
                <a14:m>
                  <m:oMath xmlns:m="http://schemas.openxmlformats.org/officeDocument/2006/math">
                    <m:r>
                      <a:rPr lang="tr-TR" sz="2400" b="1" i="1" smtClean="0">
                        <a:solidFill>
                          <a:srgbClr val="FF0066"/>
                        </a:solidFill>
                        <a:latin typeface="Cambria Math" panose="02040503050406030204" pitchFamily="18" charset="0"/>
                        <a:ea typeface="Cambria Math" panose="02040503050406030204" pitchFamily="18" charset="0"/>
                      </a:rPr>
                      <m:t>∆</m:t>
                    </m:r>
                    <m:sSub>
                      <m:sSubPr>
                        <m:ctrlPr>
                          <a:rPr lang="tr-TR" sz="2400" b="1" i="1" smtClean="0">
                            <a:solidFill>
                              <a:srgbClr val="FF0066"/>
                            </a:solidFill>
                            <a:latin typeface="Cambria Math" panose="02040503050406030204" pitchFamily="18" charset="0"/>
                            <a:ea typeface="Cambria Math" panose="02040503050406030204" pitchFamily="18" charset="0"/>
                          </a:rPr>
                        </m:ctrlPr>
                      </m:sSubPr>
                      <m:e>
                        <m:r>
                          <a:rPr lang="tr-TR" sz="2400" b="1" i="1" smtClean="0">
                            <a:solidFill>
                              <a:srgbClr val="FF0066"/>
                            </a:solidFill>
                            <a:latin typeface="Cambria Math" panose="02040503050406030204" pitchFamily="18" charset="0"/>
                            <a:ea typeface="Cambria Math" panose="02040503050406030204" pitchFamily="18" charset="0"/>
                          </a:rPr>
                          <m:t>𝑻</m:t>
                        </m:r>
                      </m:e>
                      <m:sub>
                        <m:r>
                          <a:rPr lang="tr-TR" sz="2400" b="1" i="1" smtClean="0">
                            <a:solidFill>
                              <a:srgbClr val="FF0066"/>
                            </a:solidFill>
                            <a:latin typeface="Cambria Math" panose="02040503050406030204" pitchFamily="18" charset="0"/>
                            <a:ea typeface="Cambria Math" panose="02040503050406030204" pitchFamily="18" charset="0"/>
                          </a:rPr>
                          <m:t>𝒎</m:t>
                        </m:r>
                      </m:sub>
                    </m:sSub>
                    <m:r>
                      <a:rPr lang="tr-TR" sz="2400" b="1" i="1" smtClean="0">
                        <a:solidFill>
                          <a:srgbClr val="FF0066"/>
                        </a:solidFill>
                        <a:latin typeface="Cambria Math" panose="02040503050406030204" pitchFamily="18" charset="0"/>
                        <a:ea typeface="Cambria Math" panose="02040503050406030204" pitchFamily="18" charset="0"/>
                      </a:rPr>
                      <m:t> </m:t>
                    </m:r>
                  </m:oMath>
                </a14:m>
                <a:r>
                  <a:rPr lang="tr-TR" sz="2400" b="1" dirty="0"/>
                  <a:t>may be determined by applying an energy balance to differential elements in the hot and cold fluids. </a:t>
                </a:r>
              </a:p>
              <a:p>
                <a:pPr marL="342900" indent="-342900" algn="just">
                  <a:buFont typeface="Arial" panose="020B0604020202020204" pitchFamily="34" charset="0"/>
                  <a:buChar char="•"/>
                </a:pPr>
                <a:r>
                  <a:rPr lang="tr-TR" sz="2400" b="1" dirty="0"/>
                  <a:t>Each element is of length </a:t>
                </a:r>
                <a:r>
                  <a:rPr lang="tr-TR" sz="2400" b="1" i="1" dirty="0">
                    <a:solidFill>
                      <a:srgbClr val="FF0066"/>
                    </a:solidFill>
                  </a:rPr>
                  <a:t>dx</a:t>
                </a:r>
                <a:r>
                  <a:rPr lang="tr-TR" sz="2400" b="1" dirty="0"/>
                  <a:t> and heat transfer surface area </a:t>
                </a:r>
                <a:r>
                  <a:rPr lang="tr-TR" sz="2400" b="1" i="1" dirty="0">
                    <a:solidFill>
                      <a:srgbClr val="FF0066"/>
                    </a:solidFill>
                  </a:rPr>
                  <a:t>dA</a:t>
                </a:r>
                <a:r>
                  <a:rPr lang="tr-TR" sz="2400" b="1" dirty="0"/>
                  <a:t>,</a:t>
                </a:r>
              </a:p>
            </p:txBody>
          </p:sp>
        </mc:Choice>
        <mc:Fallback xmlns="">
          <p:sp>
            <p:nvSpPr>
              <p:cNvPr id="17" name="TextBox 16">
                <a:extLst>
                  <a:ext uri="{FF2B5EF4-FFF2-40B4-BE49-F238E27FC236}">
                    <a16:creationId xmlns:a16="http://schemas.microsoft.com/office/drawing/2014/main" id="{60755B3D-3407-CDE5-42AB-EE27780B62ED}"/>
                  </a:ext>
                </a:extLst>
              </p:cNvPr>
              <p:cNvSpPr txBox="1">
                <a:spLocks noRot="1" noChangeAspect="1" noMove="1" noResize="1" noEditPoints="1" noAdjustHandles="1" noChangeArrowheads="1" noChangeShapeType="1" noTextEdit="1"/>
              </p:cNvSpPr>
              <p:nvPr/>
            </p:nvSpPr>
            <p:spPr>
              <a:xfrm>
                <a:off x="0" y="1114790"/>
                <a:ext cx="5967751" cy="2825389"/>
              </a:xfrm>
              <a:prstGeom prst="rect">
                <a:avLst/>
              </a:prstGeom>
              <a:blipFill>
                <a:blip r:embed="rId4"/>
                <a:stretch>
                  <a:fillRect l="-1328" t="-432" r="-1532" b="-4104"/>
                </a:stretch>
              </a:blipFill>
            </p:spPr>
            <p:txBody>
              <a:bodyPr/>
              <a:lstStyle/>
              <a:p>
                <a:r>
                  <a:rPr lang="tr-TR">
                    <a:noFill/>
                  </a:rPr>
                  <a:t> </a:t>
                </a:r>
              </a:p>
            </p:txBody>
          </p:sp>
        </mc:Fallback>
      </mc:AlternateContent>
    </p:spTree>
    <p:extLst>
      <p:ext uri="{BB962C8B-B14F-4D97-AF65-F5344CB8AC3E}">
        <p14:creationId xmlns:p14="http://schemas.microsoft.com/office/powerpoint/2010/main" val="4034838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0" y="74909"/>
            <a:ext cx="9005377" cy="707886"/>
          </a:xfrm>
          <a:prstGeom prst="rect">
            <a:avLst/>
          </a:prstGeom>
          <a:noFill/>
        </p:spPr>
        <p:txBody>
          <a:bodyPr wrap="square" rtlCol="0">
            <a:spAutoFit/>
          </a:bodyPr>
          <a:lstStyle/>
          <a:p>
            <a:r>
              <a:rPr lang="tr-TR" sz="4000" b="1" dirty="0"/>
              <a:t>1. The Parallel-Flow Heat Exchanger</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553FF9E-21AD-E27E-0821-20660FCFDA18}"/>
                  </a:ext>
                </a:extLst>
              </p:cNvPr>
              <p:cNvSpPr txBox="1"/>
              <p:nvPr/>
            </p:nvSpPr>
            <p:spPr>
              <a:xfrm>
                <a:off x="206907" y="1058415"/>
                <a:ext cx="5878720" cy="2582054"/>
              </a:xfrm>
              <a:prstGeom prst="rect">
                <a:avLst/>
              </a:prstGeom>
              <a:noFill/>
            </p:spPr>
            <p:txBody>
              <a:bodyPr wrap="square">
                <a:spAutoFit/>
              </a:bodyPr>
              <a:lstStyle/>
              <a:p>
                <a:pPr algn="just"/>
                <a:r>
                  <a:rPr lang="tr-TR" sz="2000" b="1" dirty="0"/>
                  <a:t>The </a:t>
                </a:r>
                <a:r>
                  <a:rPr lang="tr-TR" sz="2000" b="1" dirty="0">
                    <a:solidFill>
                      <a:srgbClr val="FF0066"/>
                    </a:solidFill>
                  </a:rPr>
                  <a:t>specific heat </a:t>
                </a:r>
                <a:r>
                  <a:rPr lang="tr-TR" sz="2000" b="1" dirty="0"/>
                  <a:t>may of course </a:t>
                </a:r>
                <a:r>
                  <a:rPr lang="tr-TR" sz="2000" b="1" dirty="0">
                    <a:solidFill>
                      <a:srgbClr val="FF0066"/>
                    </a:solidFill>
                  </a:rPr>
                  <a:t>change as a result of temperature variations</a:t>
                </a:r>
                <a:r>
                  <a:rPr lang="tr-TR" sz="2000" b="1" dirty="0"/>
                  <a:t>, and the </a:t>
                </a:r>
                <a:r>
                  <a:rPr lang="tr-TR" sz="2000" b="1" dirty="0">
                    <a:solidFill>
                      <a:srgbClr val="0000FF"/>
                    </a:solidFill>
                  </a:rPr>
                  <a:t>overall heat transfer coefficient </a:t>
                </a:r>
                <a:r>
                  <a:rPr lang="tr-TR" sz="2000" b="1" dirty="0"/>
                  <a:t>may </a:t>
                </a:r>
                <a:r>
                  <a:rPr lang="tr-TR" sz="2000" b="1" dirty="0">
                    <a:solidFill>
                      <a:srgbClr val="0000FF"/>
                    </a:solidFill>
                  </a:rPr>
                  <a:t>change because of variations in fluid properties </a:t>
                </a:r>
                <a:r>
                  <a:rPr lang="tr-TR" sz="2000" b="1" dirty="0"/>
                  <a:t>and </a:t>
                </a:r>
                <a:r>
                  <a:rPr lang="tr-TR" sz="2000" b="1" dirty="0">
                    <a:solidFill>
                      <a:srgbClr val="0000FF"/>
                    </a:solidFill>
                  </a:rPr>
                  <a:t>flow conditions</a:t>
                </a:r>
                <a:r>
                  <a:rPr lang="tr-TR" sz="2000" b="1" dirty="0"/>
                  <a:t>. However, in many applications such variations are not significant, and it is reasonable to work with average values of </a:t>
                </a:r>
                <a14:m>
                  <m:oMath xmlns:m="http://schemas.openxmlformats.org/officeDocument/2006/math">
                    <m:sSub>
                      <m:sSubPr>
                        <m:ctrlPr>
                          <a:rPr lang="tr-TR" sz="2000" b="1" i="1" smtClean="0">
                            <a:solidFill>
                              <a:srgbClr val="FF0000"/>
                            </a:solidFill>
                            <a:latin typeface="Cambria Math" panose="02040503050406030204" pitchFamily="18" charset="0"/>
                          </a:rPr>
                        </m:ctrlPr>
                      </m:sSubPr>
                      <m:e>
                        <m:r>
                          <a:rPr lang="tr-TR" sz="2000" b="1" i="1" smtClean="0">
                            <a:solidFill>
                              <a:srgbClr val="FF0000"/>
                            </a:solidFill>
                            <a:latin typeface="Cambria Math" panose="02040503050406030204" pitchFamily="18" charset="0"/>
                          </a:rPr>
                          <m:t>𝒄</m:t>
                        </m:r>
                      </m:e>
                      <m:sub>
                        <m:r>
                          <a:rPr lang="tr-TR" sz="2000" b="1" i="1" smtClean="0">
                            <a:solidFill>
                              <a:srgbClr val="FF0000"/>
                            </a:solidFill>
                            <a:latin typeface="Cambria Math" panose="02040503050406030204" pitchFamily="18" charset="0"/>
                          </a:rPr>
                          <m:t>𝒑</m:t>
                        </m:r>
                        <m:r>
                          <a:rPr lang="tr-TR" sz="2000" b="1" i="1" smtClean="0">
                            <a:solidFill>
                              <a:srgbClr val="FF0000"/>
                            </a:solidFill>
                            <a:latin typeface="Cambria Math" panose="02040503050406030204" pitchFamily="18" charset="0"/>
                          </a:rPr>
                          <m:t>,</m:t>
                        </m:r>
                        <m:r>
                          <a:rPr lang="tr-TR" sz="2000" b="1" i="1">
                            <a:solidFill>
                              <a:srgbClr val="FF0000"/>
                            </a:solidFill>
                            <a:latin typeface="Cambria Math" panose="02040503050406030204" pitchFamily="18" charset="0"/>
                          </a:rPr>
                          <m:t>𝒉</m:t>
                        </m:r>
                      </m:sub>
                    </m:sSub>
                  </m:oMath>
                </a14:m>
                <a:r>
                  <a:rPr lang="tr-TR" sz="2000" b="1" dirty="0">
                    <a:solidFill>
                      <a:srgbClr val="FF0000"/>
                    </a:solidFill>
                  </a:rPr>
                  <a:t>, </a:t>
                </a:r>
                <a14:m>
                  <m:oMath xmlns:m="http://schemas.openxmlformats.org/officeDocument/2006/math">
                    <m:sSub>
                      <m:sSubPr>
                        <m:ctrlPr>
                          <a:rPr lang="tr-TR" sz="2000" b="1" i="1">
                            <a:solidFill>
                              <a:srgbClr val="FF0000"/>
                            </a:solidFill>
                            <a:latin typeface="Cambria Math" panose="02040503050406030204" pitchFamily="18" charset="0"/>
                          </a:rPr>
                        </m:ctrlPr>
                      </m:sSubPr>
                      <m:e>
                        <m:r>
                          <a:rPr lang="tr-TR" sz="2000" b="1" i="1">
                            <a:solidFill>
                              <a:srgbClr val="FF0000"/>
                            </a:solidFill>
                            <a:latin typeface="Cambria Math" panose="02040503050406030204" pitchFamily="18" charset="0"/>
                          </a:rPr>
                          <m:t>𝒄</m:t>
                        </m:r>
                      </m:e>
                      <m:sub>
                        <m:r>
                          <a:rPr lang="tr-TR" sz="2000" b="1" i="1">
                            <a:solidFill>
                              <a:srgbClr val="FF0000"/>
                            </a:solidFill>
                            <a:latin typeface="Cambria Math" panose="02040503050406030204" pitchFamily="18" charset="0"/>
                          </a:rPr>
                          <m:t>𝒑</m:t>
                        </m:r>
                        <m:r>
                          <a:rPr lang="tr-TR" sz="2000" b="1" i="1">
                            <a:solidFill>
                              <a:srgbClr val="FF0000"/>
                            </a:solidFill>
                            <a:latin typeface="Cambria Math" panose="02040503050406030204" pitchFamily="18" charset="0"/>
                          </a:rPr>
                          <m:t>,</m:t>
                        </m:r>
                        <m:r>
                          <a:rPr lang="tr-TR" sz="2000" b="1" i="1" smtClean="0">
                            <a:solidFill>
                              <a:srgbClr val="FF0000"/>
                            </a:solidFill>
                            <a:latin typeface="Cambria Math" panose="02040503050406030204" pitchFamily="18" charset="0"/>
                          </a:rPr>
                          <m:t>𝒄</m:t>
                        </m:r>
                      </m:sub>
                    </m:sSub>
                  </m:oMath>
                </a14:m>
                <a:r>
                  <a:rPr lang="tr-TR" sz="2000" b="1" dirty="0">
                    <a:solidFill>
                      <a:srgbClr val="FF0000"/>
                    </a:solidFill>
                  </a:rPr>
                  <a:t>, and </a:t>
                </a:r>
                <a14:m>
                  <m:oMath xmlns:m="http://schemas.openxmlformats.org/officeDocument/2006/math">
                    <m:r>
                      <a:rPr lang="tr-TR" sz="2000" b="1" i="1" smtClean="0">
                        <a:solidFill>
                          <a:srgbClr val="FF0000"/>
                        </a:solidFill>
                        <a:latin typeface="Cambria Math" panose="02040503050406030204" pitchFamily="18" charset="0"/>
                      </a:rPr>
                      <m:t>𝑼</m:t>
                    </m:r>
                    <m:r>
                      <a:rPr lang="tr-TR" sz="2000" b="1" i="1">
                        <a:solidFill>
                          <a:srgbClr val="FF0000"/>
                        </a:solidFill>
                        <a:latin typeface="Cambria Math" panose="02040503050406030204" pitchFamily="18" charset="0"/>
                      </a:rPr>
                      <m:t> </m:t>
                    </m:r>
                  </m:oMath>
                </a14:m>
                <a:r>
                  <a:rPr lang="tr-TR" sz="2000" b="1" dirty="0"/>
                  <a:t>for the heat exchanger.</a:t>
                </a:r>
              </a:p>
            </p:txBody>
          </p:sp>
        </mc:Choice>
        <mc:Fallback xmlns="">
          <p:sp>
            <p:nvSpPr>
              <p:cNvPr id="2" name="TextBox 1">
                <a:extLst>
                  <a:ext uri="{FF2B5EF4-FFF2-40B4-BE49-F238E27FC236}">
                    <a16:creationId xmlns:a16="http://schemas.microsoft.com/office/drawing/2014/main" id="{7553FF9E-21AD-E27E-0821-20660FCFDA18}"/>
                  </a:ext>
                </a:extLst>
              </p:cNvPr>
              <p:cNvSpPr txBox="1">
                <a:spLocks noRot="1" noChangeAspect="1" noMove="1" noResize="1" noEditPoints="1" noAdjustHandles="1" noChangeArrowheads="1" noChangeShapeType="1" noTextEdit="1"/>
              </p:cNvSpPr>
              <p:nvPr/>
            </p:nvSpPr>
            <p:spPr>
              <a:xfrm>
                <a:off x="206907" y="1058415"/>
                <a:ext cx="5878720" cy="2582054"/>
              </a:xfrm>
              <a:prstGeom prst="rect">
                <a:avLst/>
              </a:prstGeom>
              <a:blipFill>
                <a:blip r:embed="rId3"/>
                <a:stretch>
                  <a:fillRect l="-1141" t="-1418" r="-1037" b="-3546"/>
                </a:stretch>
              </a:blipFill>
            </p:spPr>
            <p:txBody>
              <a:bodyPr/>
              <a:lstStyle/>
              <a:p>
                <a:r>
                  <a:rPr lang="tr-TR">
                    <a:noFill/>
                  </a:rPr>
                  <a:t> </a:t>
                </a:r>
              </a:p>
            </p:txBody>
          </p:sp>
        </mc:Fallback>
      </mc:AlternateContent>
      <p:pic>
        <p:nvPicPr>
          <p:cNvPr id="3" name="Picture 2">
            <a:extLst>
              <a:ext uri="{FF2B5EF4-FFF2-40B4-BE49-F238E27FC236}">
                <a16:creationId xmlns:a16="http://schemas.microsoft.com/office/drawing/2014/main" id="{33173959-65D4-35C5-76E1-D55FE3596334}"/>
              </a:ext>
            </a:extLst>
          </p:cNvPr>
          <p:cNvPicPr>
            <a:picLocks noChangeAspect="1"/>
          </p:cNvPicPr>
          <p:nvPr/>
        </p:nvPicPr>
        <p:blipFill>
          <a:blip r:embed="rId4"/>
          <a:stretch>
            <a:fillRect/>
          </a:stretch>
        </p:blipFill>
        <p:spPr>
          <a:xfrm>
            <a:off x="6312739" y="1058415"/>
            <a:ext cx="5672354" cy="5539030"/>
          </a:xfrm>
          <a:prstGeom prst="rect">
            <a:avLst/>
          </a:prstGeom>
          <a:ln>
            <a:solidFill>
              <a:schemeClr val="tx1"/>
            </a:solidFill>
          </a:ln>
        </p:spPr>
      </p:pic>
      <p:sp>
        <p:nvSpPr>
          <p:cNvPr id="6" name="Oval 5">
            <a:extLst>
              <a:ext uri="{FF2B5EF4-FFF2-40B4-BE49-F238E27FC236}">
                <a16:creationId xmlns:a16="http://schemas.microsoft.com/office/drawing/2014/main" id="{65472A93-8EEB-287B-8FA9-8579B18E4418}"/>
              </a:ext>
            </a:extLst>
          </p:cNvPr>
          <p:cNvSpPr/>
          <p:nvPr/>
        </p:nvSpPr>
        <p:spPr>
          <a:xfrm>
            <a:off x="7177548" y="6105832"/>
            <a:ext cx="403123" cy="3048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a:extLst>
              <a:ext uri="{FF2B5EF4-FFF2-40B4-BE49-F238E27FC236}">
                <a16:creationId xmlns:a16="http://schemas.microsoft.com/office/drawing/2014/main" id="{769AB1FB-224D-2F82-7928-3FC8A420B6CA}"/>
              </a:ext>
            </a:extLst>
          </p:cNvPr>
          <p:cNvSpPr/>
          <p:nvPr/>
        </p:nvSpPr>
        <p:spPr>
          <a:xfrm>
            <a:off x="10591525" y="6105832"/>
            <a:ext cx="403123" cy="3048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51D3CE3-3CF3-903C-288F-874BB2B7809E}"/>
                  </a:ext>
                </a:extLst>
              </p:cNvPr>
              <p:cNvSpPr txBox="1"/>
              <p:nvPr/>
            </p:nvSpPr>
            <p:spPr>
              <a:xfrm>
                <a:off x="446489" y="3875678"/>
                <a:ext cx="5295360" cy="469487"/>
              </a:xfrm>
              <a:prstGeom prst="rect">
                <a:avLst/>
              </a:prstGeom>
              <a:noFill/>
              <a:ln>
                <a:solidFill>
                  <a:schemeClr val="tx1"/>
                </a:solidFill>
              </a:ln>
            </p:spPr>
            <p:txBody>
              <a:bodyPr wrap="none" lIns="0" tIns="0" rIns="0" bIns="0" rtlCol="0">
                <a:spAutoFit/>
              </a:bodyPr>
              <a:lstStyle/>
              <a:p>
                <a14:m>
                  <m:oMath xmlns:m="http://schemas.openxmlformats.org/officeDocument/2006/math">
                    <m:r>
                      <a:rPr lang="tr-TR" sz="2800" b="1" i="1" smtClean="0">
                        <a:latin typeface="Cambria Math" panose="02040503050406030204" pitchFamily="18" charset="0"/>
                      </a:rPr>
                      <m:t>𝒅𝒒</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m:t>
                        </m:r>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𝒉</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𝒄</m:t>
                        </m:r>
                      </m:e>
                      <m:sub>
                        <m:r>
                          <a:rPr lang="tr-TR" sz="2800" b="1" i="1" smtClean="0">
                            <a:latin typeface="Cambria Math" panose="02040503050406030204" pitchFamily="18" charset="0"/>
                          </a:rPr>
                          <m:t>𝒑</m:t>
                        </m:r>
                        <m:r>
                          <a:rPr lang="tr-TR" sz="2800" b="1" i="1" smtClean="0">
                            <a:latin typeface="Cambria Math" panose="02040503050406030204" pitchFamily="18" charset="0"/>
                          </a:rPr>
                          <m:t>,</m:t>
                        </m:r>
                        <m:r>
                          <a:rPr lang="tr-TR" sz="2800" b="1" i="1">
                            <a:latin typeface="Cambria Math" panose="02040503050406030204" pitchFamily="18" charset="0"/>
                          </a:rPr>
                          <m:t>𝒉</m:t>
                        </m:r>
                      </m:sub>
                    </m:sSub>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𝒅𝑻</m:t>
                        </m:r>
                      </m:e>
                      <m:sub>
                        <m:r>
                          <a:rPr lang="tr-TR" sz="2800" b="1" i="1" smtClean="0">
                            <a:latin typeface="Cambria Math" panose="02040503050406030204" pitchFamily="18" charset="0"/>
                            <a:ea typeface="Cambria Math" panose="02040503050406030204" pitchFamily="18" charset="0"/>
                          </a:rPr>
                          <m:t>𝒉</m:t>
                        </m:r>
                      </m:sub>
                    </m:sSub>
                    <m:r>
                      <a:rPr lang="tr-TR" sz="2800" b="1" i="1" smtClean="0">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𝑪</m:t>
                        </m:r>
                      </m:e>
                      <m:sub>
                        <m:r>
                          <a:rPr lang="tr-TR" sz="2800" b="1" i="1">
                            <a:latin typeface="Cambria Math" panose="02040503050406030204" pitchFamily="18" charset="0"/>
                            <a:ea typeface="Cambria Math" panose="02040503050406030204" pitchFamily="18" charset="0"/>
                          </a:rPr>
                          <m:t>𝒉</m:t>
                        </m:r>
                      </m:sub>
                    </m:sSub>
                  </m:oMath>
                </a14:m>
                <a:r>
                  <a:rPr lang="tr-TR" sz="2800" b="1" dirty="0">
                    <a:ea typeface="Cambria Math" panose="02040503050406030204" pitchFamily="18" charset="0"/>
                  </a:rPr>
                  <a:t> </a:t>
                </a:r>
                <a14:m>
                  <m:oMath xmlns:m="http://schemas.openxmlformats.org/officeDocument/2006/math">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𝒅𝑻</m:t>
                        </m:r>
                      </m:e>
                      <m:sub>
                        <m:r>
                          <a:rPr lang="tr-TR" sz="2800" b="1" i="1">
                            <a:latin typeface="Cambria Math" panose="02040503050406030204" pitchFamily="18" charset="0"/>
                            <a:ea typeface="Cambria Math" panose="02040503050406030204" pitchFamily="18" charset="0"/>
                          </a:rPr>
                          <m:t>𝒉</m:t>
                        </m:r>
                      </m:sub>
                    </m:sSub>
                  </m:oMath>
                </a14:m>
                <a:endParaRPr lang="tr-TR" sz="2800" b="1" dirty="0"/>
              </a:p>
            </p:txBody>
          </p:sp>
        </mc:Choice>
        <mc:Fallback xmlns="">
          <p:sp>
            <p:nvSpPr>
              <p:cNvPr id="9" name="TextBox 8">
                <a:extLst>
                  <a:ext uri="{FF2B5EF4-FFF2-40B4-BE49-F238E27FC236}">
                    <a16:creationId xmlns:a16="http://schemas.microsoft.com/office/drawing/2014/main" id="{C51D3CE3-3CF3-903C-288F-874BB2B7809E}"/>
                  </a:ext>
                </a:extLst>
              </p:cNvPr>
              <p:cNvSpPr txBox="1">
                <a:spLocks noRot="1" noChangeAspect="1" noMove="1" noResize="1" noEditPoints="1" noAdjustHandles="1" noChangeArrowheads="1" noChangeShapeType="1" noTextEdit="1"/>
              </p:cNvSpPr>
              <p:nvPr/>
            </p:nvSpPr>
            <p:spPr>
              <a:xfrm>
                <a:off x="446489" y="3875678"/>
                <a:ext cx="5295360" cy="469487"/>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6AA9E83-1333-F449-AF2B-EB0DAF7D2C9F}"/>
                  </a:ext>
                </a:extLst>
              </p:cNvPr>
              <p:cNvSpPr txBox="1"/>
              <p:nvPr/>
            </p:nvSpPr>
            <p:spPr>
              <a:xfrm>
                <a:off x="648468" y="4672091"/>
                <a:ext cx="4599657" cy="469487"/>
              </a:xfrm>
              <a:prstGeom prst="rect">
                <a:avLst/>
              </a:prstGeom>
              <a:noFill/>
              <a:ln>
                <a:solidFill>
                  <a:schemeClr val="tx1"/>
                </a:solidFill>
              </a:ln>
            </p:spPr>
            <p:txBody>
              <a:bodyPr wrap="none" lIns="0" tIns="0" rIns="0" bIns="0" rtlCol="0">
                <a:spAutoFit/>
              </a:bodyPr>
              <a:lstStyle/>
              <a:p>
                <a14:m>
                  <m:oMath xmlns:m="http://schemas.openxmlformats.org/officeDocument/2006/math">
                    <m:r>
                      <a:rPr lang="tr-TR" sz="2800" b="1" i="1" smtClean="0">
                        <a:latin typeface="Cambria Math" panose="02040503050406030204" pitchFamily="18" charset="0"/>
                      </a:rPr>
                      <m:t>𝒅𝒒</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𝒄</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𝒄</m:t>
                        </m:r>
                      </m:e>
                      <m:sub>
                        <m:r>
                          <a:rPr lang="tr-TR" sz="2800" b="1" i="1" smtClean="0">
                            <a:latin typeface="Cambria Math" panose="02040503050406030204" pitchFamily="18" charset="0"/>
                          </a:rPr>
                          <m:t>𝒑</m:t>
                        </m:r>
                        <m:r>
                          <a:rPr lang="tr-TR" sz="2800" b="1" i="1" smtClean="0">
                            <a:latin typeface="Cambria Math" panose="02040503050406030204" pitchFamily="18" charset="0"/>
                          </a:rPr>
                          <m:t>,</m:t>
                        </m:r>
                        <m:r>
                          <a:rPr lang="tr-TR" sz="2800" b="1" i="1" smtClean="0">
                            <a:latin typeface="Cambria Math" panose="02040503050406030204" pitchFamily="18" charset="0"/>
                          </a:rPr>
                          <m:t>𝒄</m:t>
                        </m:r>
                      </m:sub>
                    </m:sSub>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𝒅𝑻</m:t>
                        </m:r>
                      </m:e>
                      <m:sub>
                        <m:r>
                          <a:rPr lang="tr-TR" sz="2800" b="1" i="1" smtClean="0">
                            <a:latin typeface="Cambria Math" panose="02040503050406030204" pitchFamily="18" charset="0"/>
                            <a:ea typeface="Cambria Math" panose="02040503050406030204" pitchFamily="18" charset="0"/>
                          </a:rPr>
                          <m:t>𝒄</m:t>
                        </m:r>
                      </m:sub>
                    </m:sSub>
                    <m:r>
                      <a:rPr lang="tr-TR" sz="2800" b="1" i="1" smtClean="0">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𝑪</m:t>
                        </m:r>
                      </m:e>
                      <m:sub>
                        <m:r>
                          <a:rPr lang="tr-TR" sz="2800" b="1" i="1" smtClean="0">
                            <a:latin typeface="Cambria Math" panose="02040503050406030204" pitchFamily="18" charset="0"/>
                            <a:ea typeface="Cambria Math" panose="02040503050406030204" pitchFamily="18" charset="0"/>
                          </a:rPr>
                          <m:t>𝒄</m:t>
                        </m:r>
                      </m:sub>
                    </m:sSub>
                  </m:oMath>
                </a14:m>
                <a:r>
                  <a:rPr lang="tr-TR" sz="2800" b="1" dirty="0">
                    <a:ea typeface="Cambria Math" panose="02040503050406030204" pitchFamily="18" charset="0"/>
                  </a:rPr>
                  <a:t> </a:t>
                </a:r>
                <a14:m>
                  <m:oMath xmlns:m="http://schemas.openxmlformats.org/officeDocument/2006/math">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𝒅𝑻</m:t>
                        </m:r>
                      </m:e>
                      <m:sub>
                        <m:r>
                          <a:rPr lang="tr-TR" sz="2800" b="1" i="1" smtClean="0">
                            <a:latin typeface="Cambria Math" panose="02040503050406030204" pitchFamily="18" charset="0"/>
                            <a:ea typeface="Cambria Math" panose="02040503050406030204" pitchFamily="18" charset="0"/>
                          </a:rPr>
                          <m:t>𝒄</m:t>
                        </m:r>
                      </m:sub>
                    </m:sSub>
                  </m:oMath>
                </a14:m>
                <a:endParaRPr lang="tr-TR" sz="2800" b="1" dirty="0"/>
              </a:p>
            </p:txBody>
          </p:sp>
        </mc:Choice>
        <mc:Fallback xmlns="">
          <p:sp>
            <p:nvSpPr>
              <p:cNvPr id="10" name="TextBox 9">
                <a:extLst>
                  <a:ext uri="{FF2B5EF4-FFF2-40B4-BE49-F238E27FC236}">
                    <a16:creationId xmlns:a16="http://schemas.microsoft.com/office/drawing/2014/main" id="{B6AA9E83-1333-F449-AF2B-EB0DAF7D2C9F}"/>
                  </a:ext>
                </a:extLst>
              </p:cNvPr>
              <p:cNvSpPr txBox="1">
                <a:spLocks noRot="1" noChangeAspect="1" noMove="1" noResize="1" noEditPoints="1" noAdjustHandles="1" noChangeArrowheads="1" noChangeShapeType="1" noTextEdit="1"/>
              </p:cNvSpPr>
              <p:nvPr/>
            </p:nvSpPr>
            <p:spPr>
              <a:xfrm>
                <a:off x="648468" y="4672091"/>
                <a:ext cx="4599657" cy="469487"/>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693406B-EA01-1BC7-8F64-F450A90371DC}"/>
                  </a:ext>
                </a:extLst>
              </p:cNvPr>
              <p:cNvSpPr txBox="1"/>
              <p:nvPr/>
            </p:nvSpPr>
            <p:spPr>
              <a:xfrm>
                <a:off x="320463" y="5399475"/>
                <a:ext cx="5878720" cy="400110"/>
              </a:xfrm>
              <a:prstGeom prst="rect">
                <a:avLst/>
              </a:prstGeom>
              <a:noFill/>
            </p:spPr>
            <p:txBody>
              <a:bodyPr wrap="square" rtlCol="0">
                <a:spAutoFit/>
              </a:bodyPr>
              <a:lstStyle/>
              <a:p>
                <a14:m>
                  <m:oMath xmlns:m="http://schemas.openxmlformats.org/officeDocument/2006/math">
                    <m:sSub>
                      <m:sSubPr>
                        <m:ctrlPr>
                          <a:rPr lang="tr-TR" sz="2000" b="1" i="1" smtClean="0">
                            <a:solidFill>
                              <a:srgbClr val="FF0000"/>
                            </a:solidFill>
                            <a:latin typeface="Cambria Math" panose="02040503050406030204" pitchFamily="18" charset="0"/>
                            <a:ea typeface="Cambria Math" panose="02040503050406030204" pitchFamily="18" charset="0"/>
                          </a:rPr>
                        </m:ctrlPr>
                      </m:sSubPr>
                      <m:e>
                        <m:r>
                          <a:rPr lang="tr-TR" sz="2000" b="1" i="1" smtClean="0">
                            <a:solidFill>
                              <a:srgbClr val="FF0000"/>
                            </a:solidFill>
                            <a:latin typeface="Cambria Math" panose="02040503050406030204" pitchFamily="18" charset="0"/>
                            <a:ea typeface="Cambria Math" panose="02040503050406030204" pitchFamily="18" charset="0"/>
                          </a:rPr>
                          <m:t>𝑪</m:t>
                        </m:r>
                      </m:e>
                      <m:sub>
                        <m:r>
                          <a:rPr lang="tr-TR" sz="2000" b="1" i="1">
                            <a:solidFill>
                              <a:srgbClr val="FF0000"/>
                            </a:solidFill>
                            <a:latin typeface="Cambria Math" panose="02040503050406030204" pitchFamily="18" charset="0"/>
                            <a:ea typeface="Cambria Math" panose="02040503050406030204" pitchFamily="18" charset="0"/>
                          </a:rPr>
                          <m:t>𝒉</m:t>
                        </m:r>
                      </m:sub>
                    </m:sSub>
                  </m:oMath>
                </a14:m>
                <a:r>
                  <a:rPr lang="tr-TR" sz="2000" b="1" dirty="0">
                    <a:solidFill>
                      <a:srgbClr val="FF0000"/>
                    </a:solidFill>
                    <a:ea typeface="Cambria Math" panose="02040503050406030204" pitchFamily="18" charset="0"/>
                  </a:rPr>
                  <a:t> and </a:t>
                </a:r>
                <a14:m>
                  <m:oMath xmlns:m="http://schemas.openxmlformats.org/officeDocument/2006/math">
                    <m:sSub>
                      <m:sSubPr>
                        <m:ctrlPr>
                          <a:rPr lang="tr-TR" sz="2000" b="1" i="1" smtClean="0">
                            <a:solidFill>
                              <a:srgbClr val="FF0000"/>
                            </a:solidFill>
                            <a:latin typeface="Cambria Math" panose="02040503050406030204" pitchFamily="18" charset="0"/>
                            <a:ea typeface="Cambria Math" panose="02040503050406030204" pitchFamily="18" charset="0"/>
                          </a:rPr>
                        </m:ctrlPr>
                      </m:sSubPr>
                      <m:e>
                        <m:r>
                          <a:rPr lang="tr-TR" sz="2000" b="1" i="1">
                            <a:solidFill>
                              <a:srgbClr val="FF0000"/>
                            </a:solidFill>
                            <a:latin typeface="Cambria Math" panose="02040503050406030204" pitchFamily="18" charset="0"/>
                            <a:ea typeface="Cambria Math" panose="02040503050406030204" pitchFamily="18" charset="0"/>
                          </a:rPr>
                          <m:t>𝑪</m:t>
                        </m:r>
                      </m:e>
                      <m:sub>
                        <m:r>
                          <a:rPr lang="tr-TR" sz="2000" b="1" i="1" smtClean="0">
                            <a:solidFill>
                              <a:srgbClr val="FF0000"/>
                            </a:solidFill>
                            <a:latin typeface="Cambria Math" panose="02040503050406030204" pitchFamily="18" charset="0"/>
                            <a:ea typeface="Cambria Math" panose="02040503050406030204" pitchFamily="18" charset="0"/>
                          </a:rPr>
                          <m:t>𝒄</m:t>
                        </m:r>
                      </m:sub>
                    </m:sSub>
                    <m:r>
                      <a:rPr lang="tr-TR" sz="2000" b="1" i="1" smtClean="0">
                        <a:solidFill>
                          <a:srgbClr val="FF0000"/>
                        </a:solidFill>
                        <a:latin typeface="Cambria Math" panose="02040503050406030204" pitchFamily="18" charset="0"/>
                        <a:ea typeface="Cambria Math" panose="02040503050406030204" pitchFamily="18" charset="0"/>
                      </a:rPr>
                      <m:t>:</m:t>
                    </m:r>
                  </m:oMath>
                </a14:m>
                <a:r>
                  <a:rPr lang="tr-TR" sz="2000" b="1" dirty="0">
                    <a:solidFill>
                      <a:srgbClr val="FF0000"/>
                    </a:solidFill>
                    <a:ea typeface="Cambria Math" panose="02040503050406030204" pitchFamily="18" charset="0"/>
                  </a:rPr>
                  <a:t> </a:t>
                </a:r>
                <a:r>
                  <a:rPr lang="tr-TR" sz="2000" b="1" dirty="0"/>
                  <a:t>Hot and cold fluid heat capacity rates</a:t>
                </a:r>
              </a:p>
            </p:txBody>
          </p:sp>
        </mc:Choice>
        <mc:Fallback xmlns="">
          <p:sp>
            <p:nvSpPr>
              <p:cNvPr id="11" name="TextBox 10">
                <a:extLst>
                  <a:ext uri="{FF2B5EF4-FFF2-40B4-BE49-F238E27FC236}">
                    <a16:creationId xmlns:a16="http://schemas.microsoft.com/office/drawing/2014/main" id="{7693406B-EA01-1BC7-8F64-F450A90371DC}"/>
                  </a:ext>
                </a:extLst>
              </p:cNvPr>
              <p:cNvSpPr txBox="1">
                <a:spLocks noRot="1" noChangeAspect="1" noMove="1" noResize="1" noEditPoints="1" noAdjustHandles="1" noChangeArrowheads="1" noChangeShapeType="1" noTextEdit="1"/>
              </p:cNvSpPr>
              <p:nvPr/>
            </p:nvSpPr>
            <p:spPr>
              <a:xfrm>
                <a:off x="320463" y="5399475"/>
                <a:ext cx="5878720" cy="400110"/>
              </a:xfrm>
              <a:prstGeom prst="rect">
                <a:avLst/>
              </a:prstGeom>
              <a:blipFill>
                <a:blip r:embed="rId7"/>
                <a:stretch>
                  <a:fillRect t="-9231" b="-2769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94DEE38-E23F-31AE-0A95-1181A2DD57D1}"/>
                  </a:ext>
                </a:extLst>
              </p:cNvPr>
              <p:cNvSpPr txBox="1"/>
              <p:nvPr/>
            </p:nvSpPr>
            <p:spPr>
              <a:xfrm>
                <a:off x="648468" y="5941145"/>
                <a:ext cx="2218300" cy="4694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a:latin typeface="Cambria Math" panose="02040503050406030204" pitchFamily="18" charset="0"/>
                              <a:ea typeface="Cambria Math" panose="02040503050406030204" pitchFamily="18" charset="0"/>
                            </a:rPr>
                            <m:t>𝒄</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𝒄</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𝒄</m:t>
                          </m:r>
                        </m:e>
                        <m:sub>
                          <m:r>
                            <a:rPr lang="tr-TR" sz="2800" b="1" i="1" smtClean="0">
                              <a:latin typeface="Cambria Math" panose="02040503050406030204" pitchFamily="18" charset="0"/>
                            </a:rPr>
                            <m:t>𝒑</m:t>
                          </m:r>
                          <m:r>
                            <a:rPr lang="tr-TR" sz="2800" b="1" i="1" smtClean="0">
                              <a:latin typeface="Cambria Math" panose="02040503050406030204" pitchFamily="18" charset="0"/>
                            </a:rPr>
                            <m:t>,</m:t>
                          </m:r>
                          <m:r>
                            <a:rPr lang="tr-TR" sz="2800" b="1" i="1" smtClean="0">
                              <a:latin typeface="Cambria Math" panose="02040503050406030204" pitchFamily="18" charset="0"/>
                            </a:rPr>
                            <m:t>𝒄</m:t>
                          </m:r>
                        </m:sub>
                      </m:sSub>
                    </m:oMath>
                  </m:oMathPara>
                </a14:m>
                <a:endParaRPr lang="tr-TR" sz="2800" b="1" dirty="0"/>
              </a:p>
            </p:txBody>
          </p:sp>
        </mc:Choice>
        <mc:Fallback xmlns="">
          <p:sp>
            <p:nvSpPr>
              <p:cNvPr id="12" name="TextBox 11">
                <a:extLst>
                  <a:ext uri="{FF2B5EF4-FFF2-40B4-BE49-F238E27FC236}">
                    <a16:creationId xmlns:a16="http://schemas.microsoft.com/office/drawing/2014/main" id="{E94DEE38-E23F-31AE-0A95-1181A2DD57D1}"/>
                  </a:ext>
                </a:extLst>
              </p:cNvPr>
              <p:cNvSpPr txBox="1">
                <a:spLocks noRot="1" noChangeAspect="1" noMove="1" noResize="1" noEditPoints="1" noAdjustHandles="1" noChangeArrowheads="1" noChangeShapeType="1" noTextEdit="1"/>
              </p:cNvSpPr>
              <p:nvPr/>
            </p:nvSpPr>
            <p:spPr>
              <a:xfrm>
                <a:off x="648468" y="5941145"/>
                <a:ext cx="2218300" cy="469487"/>
              </a:xfrm>
              <a:prstGeom prst="rect">
                <a:avLst/>
              </a:prstGeom>
              <a:blipFill>
                <a:blip r:embed="rId8"/>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0BD68EE-7AA3-57AC-5F67-E7608D28FFDF}"/>
                  </a:ext>
                </a:extLst>
              </p:cNvPr>
              <p:cNvSpPr txBox="1"/>
              <p:nvPr/>
            </p:nvSpPr>
            <p:spPr>
              <a:xfrm>
                <a:off x="3259823" y="5941144"/>
                <a:ext cx="2314480" cy="4694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smtClean="0">
                              <a:latin typeface="Cambria Math" panose="02040503050406030204" pitchFamily="18" charset="0"/>
                              <a:ea typeface="Cambria Math" panose="02040503050406030204" pitchFamily="18" charset="0"/>
                            </a:rPr>
                            <m:t>𝒉</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𝒉</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𝒄</m:t>
                          </m:r>
                        </m:e>
                        <m:sub>
                          <m:r>
                            <a:rPr lang="tr-TR" sz="2800" b="1" i="1" smtClean="0">
                              <a:latin typeface="Cambria Math" panose="02040503050406030204" pitchFamily="18" charset="0"/>
                            </a:rPr>
                            <m:t>𝒑</m:t>
                          </m:r>
                          <m:r>
                            <a:rPr lang="tr-TR" sz="2800" b="1" i="1" smtClean="0">
                              <a:latin typeface="Cambria Math" panose="02040503050406030204" pitchFamily="18" charset="0"/>
                            </a:rPr>
                            <m:t>,</m:t>
                          </m:r>
                          <m:r>
                            <a:rPr lang="tr-TR" sz="2800" b="1" i="1" smtClean="0">
                              <a:latin typeface="Cambria Math" panose="02040503050406030204" pitchFamily="18" charset="0"/>
                            </a:rPr>
                            <m:t>𝒉</m:t>
                          </m:r>
                        </m:sub>
                      </m:sSub>
                    </m:oMath>
                  </m:oMathPara>
                </a14:m>
                <a:endParaRPr lang="tr-TR" sz="2800" b="1" dirty="0"/>
              </a:p>
            </p:txBody>
          </p:sp>
        </mc:Choice>
        <mc:Fallback xmlns="">
          <p:sp>
            <p:nvSpPr>
              <p:cNvPr id="13" name="TextBox 12">
                <a:extLst>
                  <a:ext uri="{FF2B5EF4-FFF2-40B4-BE49-F238E27FC236}">
                    <a16:creationId xmlns:a16="http://schemas.microsoft.com/office/drawing/2014/main" id="{D0BD68EE-7AA3-57AC-5F67-E7608D28FFDF}"/>
                  </a:ext>
                </a:extLst>
              </p:cNvPr>
              <p:cNvSpPr txBox="1">
                <a:spLocks noRot="1" noChangeAspect="1" noMove="1" noResize="1" noEditPoints="1" noAdjustHandles="1" noChangeArrowheads="1" noChangeShapeType="1" noTextEdit="1"/>
              </p:cNvSpPr>
              <p:nvPr/>
            </p:nvSpPr>
            <p:spPr>
              <a:xfrm>
                <a:off x="3259823" y="5941144"/>
                <a:ext cx="2314480" cy="469487"/>
              </a:xfrm>
              <a:prstGeom prst="rect">
                <a:avLst/>
              </a:prstGeom>
              <a:blipFill>
                <a:blip r:embed="rId9"/>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1859567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0" y="74909"/>
            <a:ext cx="8562925" cy="707886"/>
          </a:xfrm>
          <a:prstGeom prst="rect">
            <a:avLst/>
          </a:prstGeom>
          <a:noFill/>
        </p:spPr>
        <p:txBody>
          <a:bodyPr wrap="square" rtlCol="0">
            <a:spAutoFit/>
          </a:bodyPr>
          <a:lstStyle/>
          <a:p>
            <a:r>
              <a:rPr lang="tr-TR" sz="4000" b="1" dirty="0"/>
              <a:t>1. The Parallel-Flow Heat Exchanger</a:t>
            </a:r>
          </a:p>
        </p:txBody>
      </p:sp>
      <p:sp>
        <p:nvSpPr>
          <p:cNvPr id="3" name="TextBox 2">
            <a:extLst>
              <a:ext uri="{FF2B5EF4-FFF2-40B4-BE49-F238E27FC236}">
                <a16:creationId xmlns:a16="http://schemas.microsoft.com/office/drawing/2014/main" id="{F2BC2141-A945-722B-D941-CBB7DAE4FF10}"/>
              </a:ext>
            </a:extLst>
          </p:cNvPr>
          <p:cNvSpPr txBox="1"/>
          <p:nvPr/>
        </p:nvSpPr>
        <p:spPr>
          <a:xfrm>
            <a:off x="217281" y="934479"/>
            <a:ext cx="5878719" cy="830997"/>
          </a:xfrm>
          <a:prstGeom prst="rect">
            <a:avLst/>
          </a:prstGeom>
          <a:noFill/>
        </p:spPr>
        <p:txBody>
          <a:bodyPr wrap="square">
            <a:spAutoFit/>
          </a:bodyPr>
          <a:lstStyle/>
          <a:p>
            <a:pPr algn="just"/>
            <a:r>
              <a:rPr lang="tr-TR" sz="2400" b="1" dirty="0"/>
              <a:t>The heat transfer across the surface area </a:t>
            </a:r>
            <a:r>
              <a:rPr lang="tr-TR" sz="2400" b="1" i="1" dirty="0"/>
              <a:t>dA</a:t>
            </a:r>
            <a:r>
              <a:rPr lang="tr-TR" sz="2400" b="1" dirty="0"/>
              <a:t> may also be expressed as:</a:t>
            </a:r>
          </a:p>
        </p:txBody>
      </p:sp>
      <p:pic>
        <p:nvPicPr>
          <p:cNvPr id="6" name="Picture 5">
            <a:extLst>
              <a:ext uri="{FF2B5EF4-FFF2-40B4-BE49-F238E27FC236}">
                <a16:creationId xmlns:a16="http://schemas.microsoft.com/office/drawing/2014/main" id="{E6FCFACB-2730-704C-D0F4-B597DEDD14BF}"/>
              </a:ext>
            </a:extLst>
          </p:cNvPr>
          <p:cNvPicPr>
            <a:picLocks noChangeAspect="1"/>
          </p:cNvPicPr>
          <p:nvPr/>
        </p:nvPicPr>
        <p:blipFill>
          <a:blip r:embed="rId3"/>
          <a:stretch>
            <a:fillRect/>
          </a:stretch>
        </p:blipFill>
        <p:spPr>
          <a:xfrm>
            <a:off x="6312739" y="1058415"/>
            <a:ext cx="5672354" cy="5539030"/>
          </a:xfrm>
          <a:prstGeom prst="rect">
            <a:avLst/>
          </a:prstGeom>
          <a:ln>
            <a:solidFill>
              <a:schemeClr val="tx1"/>
            </a:solidFill>
          </a:ln>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DD4F9AD-4B8E-956B-E94A-228566B7C62E}"/>
                  </a:ext>
                </a:extLst>
              </p:cNvPr>
              <p:cNvSpPr txBox="1"/>
              <p:nvPr/>
            </p:nvSpPr>
            <p:spPr>
              <a:xfrm>
                <a:off x="1739849" y="2007549"/>
                <a:ext cx="2692275" cy="4308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𝒅𝒒</m:t>
                      </m:r>
                      <m:r>
                        <a:rPr lang="tr-TR" sz="2800" b="1" i="1" smtClean="0">
                          <a:latin typeface="Cambria Math" panose="02040503050406030204" pitchFamily="18" charset="0"/>
                        </a:rPr>
                        <m:t>=</m:t>
                      </m:r>
                      <m:r>
                        <a:rPr lang="tr-TR" sz="2800" b="1" i="1" smtClean="0">
                          <a:latin typeface="Cambria Math" panose="02040503050406030204" pitchFamily="18" charset="0"/>
                        </a:rPr>
                        <m:t>𝑼</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𝑻</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𝒅𝑨</m:t>
                      </m:r>
                    </m:oMath>
                  </m:oMathPara>
                </a14:m>
                <a:endParaRPr lang="tr-TR" sz="2800" b="1" dirty="0"/>
              </a:p>
            </p:txBody>
          </p:sp>
        </mc:Choice>
        <mc:Fallback xmlns="">
          <p:sp>
            <p:nvSpPr>
              <p:cNvPr id="8" name="TextBox 7">
                <a:extLst>
                  <a:ext uri="{FF2B5EF4-FFF2-40B4-BE49-F238E27FC236}">
                    <a16:creationId xmlns:a16="http://schemas.microsoft.com/office/drawing/2014/main" id="{DDD4F9AD-4B8E-956B-E94A-228566B7C62E}"/>
                  </a:ext>
                </a:extLst>
              </p:cNvPr>
              <p:cNvSpPr txBox="1">
                <a:spLocks noRot="1" noChangeAspect="1" noMove="1" noResize="1" noEditPoints="1" noAdjustHandles="1" noChangeArrowheads="1" noChangeShapeType="1" noTextEdit="1"/>
              </p:cNvSpPr>
              <p:nvPr/>
            </p:nvSpPr>
            <p:spPr>
              <a:xfrm>
                <a:off x="1739849" y="2007549"/>
                <a:ext cx="2692275" cy="430887"/>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CBF633F-509D-7B22-7D75-AA3A43E88182}"/>
                  </a:ext>
                </a:extLst>
              </p:cNvPr>
              <p:cNvSpPr txBox="1"/>
              <p:nvPr/>
            </p:nvSpPr>
            <p:spPr>
              <a:xfrm>
                <a:off x="18085" y="2680509"/>
                <a:ext cx="6135802" cy="615553"/>
              </a:xfrm>
              <a:prstGeom prst="rect">
                <a:avLst/>
              </a:prstGeom>
              <a:noFill/>
              <a:ln>
                <a:noFill/>
              </a:ln>
            </p:spPr>
            <p:txBody>
              <a:bodyPr wrap="square" lIns="0" tIns="0" rIns="0" bIns="0" rtlCol="0">
                <a:spAutoFit/>
              </a:bodyPr>
              <a:lstStyle/>
              <a:p>
                <a:pPr algn="just"/>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𝑻</m:t>
                      </m:r>
                      <m:r>
                        <a:rPr lang="tr-TR" sz="2000" b="1" i="1" smtClean="0">
                          <a:latin typeface="Cambria Math" panose="02040503050406030204" pitchFamily="18" charset="0"/>
                          <a:ea typeface="Cambria Math" panose="02040503050406030204" pitchFamily="18" charset="0"/>
                        </a:rPr>
                        <m:t>=</m:t>
                      </m:r>
                      <m:d>
                        <m:dPr>
                          <m:ctrlPr>
                            <a:rPr lang="tr-TR" sz="2000" b="1" i="1">
                              <a:latin typeface="Cambria Math" panose="02040503050406030204" pitchFamily="18" charset="0"/>
                              <a:ea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sub>
                          </m:sSub>
                          <m:r>
                            <a:rPr lang="tr-TR" sz="2000" b="1" i="1">
                              <a:latin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sub>
                          </m:sSub>
                        </m:e>
                      </m:d>
                      <m:r>
                        <a:rPr lang="tr-TR" sz="2000" b="1" i="1" smtClean="0">
                          <a:latin typeface="Cambria Math" panose="02040503050406030204" pitchFamily="18" charset="0"/>
                        </a:rPr>
                        <m:t>: </m:t>
                      </m:r>
                      <m:r>
                        <a:rPr lang="tr-TR" sz="2000" b="1" i="1" smtClean="0">
                          <a:latin typeface="Cambria Math" panose="02040503050406030204" pitchFamily="18" charset="0"/>
                          <a:ea typeface="Cambria Math" panose="02040503050406030204" pitchFamily="18" charset="0"/>
                        </a:rPr>
                        <m:t>𝑳𝒐𝒄𝒂𝒍</m:t>
                      </m:r>
                      <m:r>
                        <a:rPr lang="tr-TR" sz="2000" b="1" i="1" smtClean="0">
                          <a:latin typeface="Cambria Math" panose="02040503050406030204" pitchFamily="18" charset="0"/>
                          <a:ea typeface="Cambria Math" panose="02040503050406030204" pitchFamily="18" charset="0"/>
                        </a:rPr>
                        <m:t> </m:t>
                      </m:r>
                      <m:r>
                        <a:rPr lang="tr-TR" sz="2000" b="1" i="1" smtClean="0">
                          <a:latin typeface="Cambria Math" panose="02040503050406030204" pitchFamily="18" charset="0"/>
                          <a:ea typeface="Cambria Math" panose="02040503050406030204" pitchFamily="18" charset="0"/>
                        </a:rPr>
                        <m:t>𝑻𝒆𝒎𝒑𝒆𝒓𝒂𝒕𝒖𝒓𝒆</m:t>
                      </m:r>
                      <m:r>
                        <a:rPr lang="tr-TR" sz="2000" b="1" i="1" smtClean="0">
                          <a:latin typeface="Cambria Math" panose="02040503050406030204" pitchFamily="18" charset="0"/>
                          <a:ea typeface="Cambria Math" panose="02040503050406030204" pitchFamily="18" charset="0"/>
                        </a:rPr>
                        <m:t> </m:t>
                      </m:r>
                      <m:r>
                        <a:rPr lang="tr-TR" sz="2000" b="1" i="1" smtClean="0">
                          <a:latin typeface="Cambria Math" panose="02040503050406030204" pitchFamily="18" charset="0"/>
                          <a:ea typeface="Cambria Math" panose="02040503050406030204" pitchFamily="18" charset="0"/>
                        </a:rPr>
                        <m:t>𝑫𝒊𝒇𝒇𝒆𝒓𝒆𝒏𝒄𝒆</m:t>
                      </m:r>
                      <m:r>
                        <a:rPr lang="tr-TR" sz="2000" b="1" i="1" smtClean="0">
                          <a:latin typeface="Cambria Math" panose="02040503050406030204" pitchFamily="18" charset="0"/>
                          <a:ea typeface="Cambria Math" panose="02040503050406030204" pitchFamily="18" charset="0"/>
                        </a:rPr>
                        <m:t> </m:t>
                      </m:r>
                    </m:oMath>
                  </m:oMathPara>
                </a14:m>
                <a:endParaRPr lang="tr-TR" sz="2000" b="1" i="1" dirty="0">
                  <a:latin typeface="Cambria Math" panose="02040503050406030204" pitchFamily="18" charset="0"/>
                  <a:ea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ea typeface="Cambria Math" panose="02040503050406030204" pitchFamily="18" charset="0"/>
                        </a:rPr>
                        <m:t>𝒃𝒆𝒕𝒘𝒆𝒆𝒏</m:t>
                      </m:r>
                      <m:r>
                        <a:rPr lang="tr-TR" sz="2000" b="1" i="1" smtClean="0">
                          <a:latin typeface="Cambria Math" panose="02040503050406030204" pitchFamily="18" charset="0"/>
                          <a:ea typeface="Cambria Math" panose="02040503050406030204" pitchFamily="18" charset="0"/>
                        </a:rPr>
                        <m:t> </m:t>
                      </m:r>
                      <m:r>
                        <a:rPr lang="tr-TR" sz="2000" b="1" i="1" smtClean="0">
                          <a:latin typeface="Cambria Math" panose="02040503050406030204" pitchFamily="18" charset="0"/>
                          <a:ea typeface="Cambria Math" panose="02040503050406030204" pitchFamily="18" charset="0"/>
                        </a:rPr>
                        <m:t>𝒉𝒐𝒕</m:t>
                      </m:r>
                      <m:r>
                        <a:rPr lang="tr-TR" sz="2000" b="1" i="1" smtClean="0">
                          <a:latin typeface="Cambria Math" panose="02040503050406030204" pitchFamily="18" charset="0"/>
                          <a:ea typeface="Cambria Math" panose="02040503050406030204" pitchFamily="18" charset="0"/>
                        </a:rPr>
                        <m:t> </m:t>
                      </m:r>
                      <m:r>
                        <a:rPr lang="tr-TR" sz="2000" b="1" i="1" smtClean="0">
                          <a:latin typeface="Cambria Math" panose="02040503050406030204" pitchFamily="18" charset="0"/>
                          <a:ea typeface="Cambria Math" panose="02040503050406030204" pitchFamily="18" charset="0"/>
                        </a:rPr>
                        <m:t>𝒂𝒏𝒅</m:t>
                      </m:r>
                      <m:r>
                        <a:rPr lang="tr-TR" sz="2000" b="1" i="1" smtClean="0">
                          <a:latin typeface="Cambria Math" panose="02040503050406030204" pitchFamily="18" charset="0"/>
                          <a:ea typeface="Cambria Math" panose="02040503050406030204" pitchFamily="18" charset="0"/>
                        </a:rPr>
                        <m:t> </m:t>
                      </m:r>
                      <m:r>
                        <a:rPr lang="tr-TR" sz="2000" b="1" i="1" smtClean="0">
                          <a:latin typeface="Cambria Math" panose="02040503050406030204" pitchFamily="18" charset="0"/>
                          <a:ea typeface="Cambria Math" panose="02040503050406030204" pitchFamily="18" charset="0"/>
                        </a:rPr>
                        <m:t>𝒄𝒐𝒍𝒅</m:t>
                      </m:r>
                      <m:r>
                        <a:rPr lang="tr-TR" sz="2000" b="1" i="1" smtClean="0">
                          <a:latin typeface="Cambria Math" panose="02040503050406030204" pitchFamily="18" charset="0"/>
                          <a:ea typeface="Cambria Math" panose="02040503050406030204" pitchFamily="18" charset="0"/>
                        </a:rPr>
                        <m:t> </m:t>
                      </m:r>
                      <m:r>
                        <a:rPr lang="tr-TR" sz="2000" b="1" i="1" smtClean="0">
                          <a:latin typeface="Cambria Math" panose="02040503050406030204" pitchFamily="18" charset="0"/>
                          <a:ea typeface="Cambria Math" panose="02040503050406030204" pitchFamily="18" charset="0"/>
                        </a:rPr>
                        <m:t>𝒇𝒍𝒖𝒊𝒅𝒔</m:t>
                      </m:r>
                    </m:oMath>
                  </m:oMathPara>
                </a14:m>
                <a:endParaRPr lang="tr-TR" sz="2800" b="1" dirty="0"/>
              </a:p>
            </p:txBody>
          </p:sp>
        </mc:Choice>
        <mc:Fallback xmlns="">
          <p:sp>
            <p:nvSpPr>
              <p:cNvPr id="9" name="TextBox 8">
                <a:extLst>
                  <a:ext uri="{FF2B5EF4-FFF2-40B4-BE49-F238E27FC236}">
                    <a16:creationId xmlns:a16="http://schemas.microsoft.com/office/drawing/2014/main" id="{CCBF633F-509D-7B22-7D75-AA3A43E88182}"/>
                  </a:ext>
                </a:extLst>
              </p:cNvPr>
              <p:cNvSpPr txBox="1">
                <a:spLocks noRot="1" noChangeAspect="1" noMove="1" noResize="1" noEditPoints="1" noAdjustHandles="1" noChangeArrowheads="1" noChangeShapeType="1" noTextEdit="1"/>
              </p:cNvSpPr>
              <p:nvPr/>
            </p:nvSpPr>
            <p:spPr>
              <a:xfrm>
                <a:off x="18085" y="2680509"/>
                <a:ext cx="6135802" cy="615553"/>
              </a:xfrm>
              <a:prstGeom prst="rect">
                <a:avLst/>
              </a:prstGeom>
              <a:blipFill>
                <a:blip r:embed="rId5"/>
                <a:stretch>
                  <a:fillRect b="-17822"/>
                </a:stretch>
              </a:blipFill>
              <a:ln>
                <a:no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02AFE66-4C07-8999-12B7-36F5E9CB658E}"/>
                  </a:ext>
                </a:extLst>
              </p:cNvPr>
              <p:cNvSpPr txBox="1"/>
              <p:nvPr/>
            </p:nvSpPr>
            <p:spPr>
              <a:xfrm>
                <a:off x="1437714" y="3570407"/>
                <a:ext cx="3296543" cy="4308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𝒅</m:t>
                      </m:r>
                      <m:d>
                        <m:dPr>
                          <m:ctrlPr>
                            <a:rPr lang="tr-TR" sz="2800" b="1" i="1" smtClean="0">
                              <a:latin typeface="Cambria Math" panose="02040503050406030204" pitchFamily="18" charset="0"/>
                            </a:rPr>
                          </m:ctrlPr>
                        </m:d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d>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𝒅𝑻</m:t>
                          </m:r>
                        </m:e>
                        <m:sub>
                          <m:r>
                            <a:rPr lang="tr-TR" sz="2800" b="1" i="1" smtClean="0">
                              <a:latin typeface="Cambria Math" panose="02040503050406030204" pitchFamily="18" charset="0"/>
                            </a:rPr>
                            <m:t>𝒉</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𝒅𝑻</m:t>
                          </m:r>
                        </m:e>
                        <m:sub>
                          <m:r>
                            <a:rPr lang="tr-TR" sz="2800" b="1" i="1" smtClean="0">
                              <a:latin typeface="Cambria Math" panose="02040503050406030204" pitchFamily="18" charset="0"/>
                            </a:rPr>
                            <m:t>𝒄</m:t>
                          </m:r>
                        </m:sub>
                      </m:sSub>
                    </m:oMath>
                  </m:oMathPara>
                </a14:m>
                <a:endParaRPr lang="tr-TR" sz="2800" b="1" dirty="0"/>
              </a:p>
            </p:txBody>
          </p:sp>
        </mc:Choice>
        <mc:Fallback xmlns="">
          <p:sp>
            <p:nvSpPr>
              <p:cNvPr id="2" name="TextBox 1">
                <a:extLst>
                  <a:ext uri="{FF2B5EF4-FFF2-40B4-BE49-F238E27FC236}">
                    <a16:creationId xmlns:a16="http://schemas.microsoft.com/office/drawing/2014/main" id="{F02AFE66-4C07-8999-12B7-36F5E9CB658E}"/>
                  </a:ext>
                </a:extLst>
              </p:cNvPr>
              <p:cNvSpPr txBox="1">
                <a:spLocks noRot="1" noChangeAspect="1" noMove="1" noResize="1" noEditPoints="1" noAdjustHandles="1" noChangeArrowheads="1" noChangeShapeType="1" noTextEdit="1"/>
              </p:cNvSpPr>
              <p:nvPr/>
            </p:nvSpPr>
            <p:spPr>
              <a:xfrm>
                <a:off x="1437714" y="3570407"/>
                <a:ext cx="3296543" cy="430887"/>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C0BCFB8-E789-86D4-0E5F-7425754941EF}"/>
                  </a:ext>
                </a:extLst>
              </p:cNvPr>
              <p:cNvSpPr txBox="1"/>
              <p:nvPr/>
            </p:nvSpPr>
            <p:spPr>
              <a:xfrm>
                <a:off x="289173" y="4397517"/>
                <a:ext cx="2313197" cy="430887"/>
              </a:xfrm>
              <a:prstGeom prst="rect">
                <a:avLst/>
              </a:prstGeom>
              <a:solidFill>
                <a:schemeClr val="accent2">
                  <a:lumMod val="60000"/>
                  <a:lumOff val="40000"/>
                </a:schemeClr>
              </a:solidFill>
              <a:ln>
                <a:solidFill>
                  <a:schemeClr val="tx1"/>
                </a:solidFill>
              </a:ln>
            </p:spPr>
            <p:txBody>
              <a:bodyPr wrap="none" lIns="0" tIns="0" rIns="0" bIns="0" rtlCol="0">
                <a:spAutoFit/>
              </a:bodyPr>
              <a:lstStyle/>
              <a:p>
                <a14:m>
                  <m:oMath xmlns:m="http://schemas.openxmlformats.org/officeDocument/2006/math">
                    <m:r>
                      <a:rPr lang="tr-TR" sz="2800" b="1" i="1" smtClean="0">
                        <a:latin typeface="Cambria Math" panose="02040503050406030204" pitchFamily="18" charset="0"/>
                      </a:rPr>
                      <m:t>𝒅𝒒</m:t>
                    </m:r>
                    <m:r>
                      <a:rPr lang="tr-TR" sz="2800" b="1" i="1" smtClean="0">
                        <a:latin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𝑪</m:t>
                        </m:r>
                      </m:e>
                      <m:sub>
                        <m:r>
                          <a:rPr lang="tr-TR" sz="2800" b="1" i="1">
                            <a:latin typeface="Cambria Math" panose="02040503050406030204" pitchFamily="18" charset="0"/>
                            <a:ea typeface="Cambria Math" panose="02040503050406030204" pitchFamily="18" charset="0"/>
                          </a:rPr>
                          <m:t>𝒉</m:t>
                        </m:r>
                      </m:sub>
                    </m:sSub>
                  </m:oMath>
                </a14:m>
                <a:r>
                  <a:rPr lang="tr-TR" sz="2800" b="1" dirty="0">
                    <a:ea typeface="Cambria Math" panose="02040503050406030204" pitchFamily="18" charset="0"/>
                  </a:rPr>
                  <a:t> </a:t>
                </a:r>
                <a14:m>
                  <m:oMath xmlns:m="http://schemas.openxmlformats.org/officeDocument/2006/math">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𝒅𝑻</m:t>
                        </m:r>
                      </m:e>
                      <m:sub>
                        <m:r>
                          <a:rPr lang="tr-TR" sz="2800" b="1" i="1">
                            <a:latin typeface="Cambria Math" panose="02040503050406030204" pitchFamily="18" charset="0"/>
                            <a:ea typeface="Cambria Math" panose="02040503050406030204" pitchFamily="18" charset="0"/>
                          </a:rPr>
                          <m:t>𝒉</m:t>
                        </m:r>
                      </m:sub>
                    </m:sSub>
                  </m:oMath>
                </a14:m>
                <a:endParaRPr lang="tr-TR" sz="2800" b="1" dirty="0"/>
              </a:p>
            </p:txBody>
          </p:sp>
        </mc:Choice>
        <mc:Fallback xmlns="">
          <p:sp>
            <p:nvSpPr>
              <p:cNvPr id="10" name="TextBox 9">
                <a:extLst>
                  <a:ext uri="{FF2B5EF4-FFF2-40B4-BE49-F238E27FC236}">
                    <a16:creationId xmlns:a16="http://schemas.microsoft.com/office/drawing/2014/main" id="{5C0BCFB8-E789-86D4-0E5F-7425754941EF}"/>
                  </a:ext>
                </a:extLst>
              </p:cNvPr>
              <p:cNvSpPr txBox="1">
                <a:spLocks noRot="1" noChangeAspect="1" noMove="1" noResize="1" noEditPoints="1" noAdjustHandles="1" noChangeArrowheads="1" noChangeShapeType="1" noTextEdit="1"/>
              </p:cNvSpPr>
              <p:nvPr/>
            </p:nvSpPr>
            <p:spPr>
              <a:xfrm>
                <a:off x="289173" y="4397517"/>
                <a:ext cx="2313197" cy="430887"/>
              </a:xfrm>
              <a:prstGeom prst="rect">
                <a:avLst/>
              </a:prstGeom>
              <a:blipFill>
                <a:blip r:embed="rId7"/>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9871B57-FE98-AC65-F402-00B681A69664}"/>
                  </a:ext>
                </a:extLst>
              </p:cNvPr>
              <p:cNvSpPr txBox="1"/>
              <p:nvPr/>
            </p:nvSpPr>
            <p:spPr>
              <a:xfrm>
                <a:off x="2972550" y="4397517"/>
                <a:ext cx="1981376" cy="430887"/>
              </a:xfrm>
              <a:prstGeom prst="rect">
                <a:avLst/>
              </a:prstGeom>
              <a:solidFill>
                <a:schemeClr val="accent2">
                  <a:lumMod val="60000"/>
                  <a:lumOff val="40000"/>
                </a:schemeClr>
              </a:solidFill>
              <a:ln>
                <a:solidFill>
                  <a:schemeClr val="tx1"/>
                </a:solidFill>
              </a:ln>
            </p:spPr>
            <p:txBody>
              <a:bodyPr wrap="none" lIns="0" tIns="0" rIns="0" bIns="0" rtlCol="0">
                <a:spAutoFit/>
              </a:bodyPr>
              <a:lstStyle/>
              <a:p>
                <a14:m>
                  <m:oMath xmlns:m="http://schemas.openxmlformats.org/officeDocument/2006/math">
                    <m:r>
                      <a:rPr lang="tr-TR" sz="2800" b="1" i="1" smtClean="0">
                        <a:latin typeface="Cambria Math" panose="02040503050406030204" pitchFamily="18" charset="0"/>
                      </a:rPr>
                      <m:t>𝒅𝒒</m:t>
                    </m:r>
                    <m:r>
                      <a:rPr lang="tr-TR" sz="2800" b="1" i="1" smtClean="0">
                        <a:latin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𝑪</m:t>
                        </m:r>
                      </m:e>
                      <m:sub>
                        <m:r>
                          <a:rPr lang="tr-TR" sz="2800" b="1" i="1" smtClean="0">
                            <a:latin typeface="Cambria Math" panose="02040503050406030204" pitchFamily="18" charset="0"/>
                            <a:ea typeface="Cambria Math" panose="02040503050406030204" pitchFamily="18" charset="0"/>
                          </a:rPr>
                          <m:t>𝒄</m:t>
                        </m:r>
                      </m:sub>
                    </m:sSub>
                  </m:oMath>
                </a14:m>
                <a:r>
                  <a:rPr lang="tr-TR" sz="2800" b="1" dirty="0">
                    <a:ea typeface="Cambria Math" panose="02040503050406030204" pitchFamily="18" charset="0"/>
                  </a:rPr>
                  <a:t> </a:t>
                </a:r>
                <a14:m>
                  <m:oMath xmlns:m="http://schemas.openxmlformats.org/officeDocument/2006/math">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𝒅𝑻</m:t>
                        </m:r>
                      </m:e>
                      <m:sub>
                        <m:r>
                          <a:rPr lang="tr-TR" sz="2800" b="1" i="1" smtClean="0">
                            <a:latin typeface="Cambria Math" panose="02040503050406030204" pitchFamily="18" charset="0"/>
                            <a:ea typeface="Cambria Math" panose="02040503050406030204" pitchFamily="18" charset="0"/>
                          </a:rPr>
                          <m:t>𝒄</m:t>
                        </m:r>
                      </m:sub>
                    </m:sSub>
                  </m:oMath>
                </a14:m>
                <a:endParaRPr lang="tr-TR" sz="2800" b="1" dirty="0"/>
              </a:p>
            </p:txBody>
          </p:sp>
        </mc:Choice>
        <mc:Fallback xmlns="">
          <p:sp>
            <p:nvSpPr>
              <p:cNvPr id="11" name="TextBox 10">
                <a:extLst>
                  <a:ext uri="{FF2B5EF4-FFF2-40B4-BE49-F238E27FC236}">
                    <a16:creationId xmlns:a16="http://schemas.microsoft.com/office/drawing/2014/main" id="{89871B57-FE98-AC65-F402-00B681A69664}"/>
                  </a:ext>
                </a:extLst>
              </p:cNvPr>
              <p:cNvSpPr txBox="1">
                <a:spLocks noRot="1" noChangeAspect="1" noMove="1" noResize="1" noEditPoints="1" noAdjustHandles="1" noChangeArrowheads="1" noChangeShapeType="1" noTextEdit="1"/>
              </p:cNvSpPr>
              <p:nvPr/>
            </p:nvSpPr>
            <p:spPr>
              <a:xfrm>
                <a:off x="2972550" y="4397517"/>
                <a:ext cx="1981376" cy="430887"/>
              </a:xfrm>
              <a:prstGeom prst="rect">
                <a:avLst/>
              </a:prstGeom>
              <a:blipFill>
                <a:blip r:embed="rId8"/>
                <a:stretch>
                  <a:fillRect/>
                </a:stretch>
              </a:blipFill>
              <a:ln>
                <a:solidFill>
                  <a:schemeClr val="tx1"/>
                </a:solidFill>
              </a:ln>
            </p:spPr>
            <p:txBody>
              <a:bodyPr/>
              <a:lstStyle/>
              <a:p>
                <a:r>
                  <a:rPr lang="tr-TR">
                    <a:noFill/>
                  </a:rPr>
                  <a:t> </a:t>
                </a:r>
              </a:p>
            </p:txBody>
          </p:sp>
        </mc:Fallback>
      </mc:AlternateContent>
      <p:sp>
        <p:nvSpPr>
          <p:cNvPr id="12" name="Rectangle 11">
            <a:extLst>
              <a:ext uri="{FF2B5EF4-FFF2-40B4-BE49-F238E27FC236}">
                <a16:creationId xmlns:a16="http://schemas.microsoft.com/office/drawing/2014/main" id="{8734295E-7835-5169-CA69-94CB9D94F034}"/>
              </a:ext>
            </a:extLst>
          </p:cNvPr>
          <p:cNvSpPr/>
          <p:nvPr/>
        </p:nvSpPr>
        <p:spPr>
          <a:xfrm>
            <a:off x="7855974" y="1058416"/>
            <a:ext cx="560439" cy="1497972"/>
          </a:xfrm>
          <a:prstGeom prst="rect">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F0152A-DACD-C4AB-D679-7540621E2C63}"/>
                  </a:ext>
                </a:extLst>
              </p:cNvPr>
              <p:cNvSpPr txBox="1"/>
              <p:nvPr/>
            </p:nvSpPr>
            <p:spPr>
              <a:xfrm>
                <a:off x="289173" y="5224627"/>
                <a:ext cx="5266826" cy="82984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𝒅</m:t>
                      </m:r>
                      <m:d>
                        <m:dPr>
                          <m:ctrlPr>
                            <a:rPr lang="tr-TR" sz="2400" b="1" i="1" smtClean="0">
                              <a:latin typeface="Cambria Math" panose="02040503050406030204" pitchFamily="18" charset="0"/>
                            </a:rPr>
                          </m:ctrlPr>
                        </m:dPr>
                        <m:e>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𝑻</m:t>
                          </m:r>
                        </m:e>
                      </m:d>
                      <m:r>
                        <a:rPr lang="tr-TR" sz="2400" b="1" i="1" smtClean="0">
                          <a:latin typeface="Cambria Math" panose="02040503050406030204" pitchFamily="18" charset="0"/>
                        </a:rPr>
                        <m:t>=−</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𝒅𝒒</m:t>
                          </m:r>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a:latin typeface="Cambria Math" panose="02040503050406030204" pitchFamily="18" charset="0"/>
                                  <a:ea typeface="Cambria Math" panose="02040503050406030204" pitchFamily="18" charset="0"/>
                                </a:rPr>
                                <m:t>𝒉</m:t>
                              </m:r>
                            </m:sub>
                          </m:sSub>
                        </m:den>
                      </m:f>
                      <m:r>
                        <a:rPr lang="tr-TR" sz="2400" b="1" i="1" smtClean="0">
                          <a:latin typeface="Cambria Math" panose="02040503050406030204" pitchFamily="18" charset="0"/>
                        </a:rPr>
                        <m:t>−</m:t>
                      </m:r>
                      <m:f>
                        <m:fPr>
                          <m:ctrlPr>
                            <a:rPr lang="tr-TR" sz="2400" b="1" i="1">
                              <a:latin typeface="Cambria Math" panose="02040503050406030204" pitchFamily="18" charset="0"/>
                            </a:rPr>
                          </m:ctrlPr>
                        </m:fPr>
                        <m:num>
                          <m:r>
                            <a:rPr lang="tr-TR" sz="2400" b="1" i="1">
                              <a:latin typeface="Cambria Math" panose="02040503050406030204" pitchFamily="18" charset="0"/>
                            </a:rPr>
                            <m:t>𝒅𝒒</m:t>
                          </m:r>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smtClean="0">
                                  <a:latin typeface="Cambria Math" panose="02040503050406030204" pitchFamily="18" charset="0"/>
                                  <a:ea typeface="Cambria Math" panose="02040503050406030204" pitchFamily="18" charset="0"/>
                                </a:rPr>
                                <m:t>𝒄</m:t>
                              </m:r>
                            </m:sub>
                          </m:sSub>
                        </m:den>
                      </m:f>
                      <m:r>
                        <a:rPr lang="tr-TR" sz="2400" b="1" i="1" smtClean="0">
                          <a:latin typeface="Cambria Math" panose="02040503050406030204" pitchFamily="18" charset="0"/>
                          <a:ea typeface="Cambria Math" panose="02040503050406030204" pitchFamily="18" charset="0"/>
                        </a:rPr>
                        <m:t>=−</m:t>
                      </m:r>
                      <m:r>
                        <a:rPr lang="tr-TR" sz="2400" b="1" i="1">
                          <a:latin typeface="Cambria Math" panose="02040503050406030204" pitchFamily="18" charset="0"/>
                        </a:rPr>
                        <m:t>𝒅𝒒</m:t>
                      </m:r>
                      <m:d>
                        <m:dPr>
                          <m:ctrlPr>
                            <a:rPr lang="tr-TR" sz="2400" b="1" i="1" smtClean="0">
                              <a:latin typeface="Cambria Math" panose="02040503050406030204" pitchFamily="18" charset="0"/>
                              <a:ea typeface="Cambria Math" panose="02040503050406030204" pitchFamily="18" charset="0"/>
                            </a:rPr>
                          </m:ctrlPr>
                        </m:dPr>
                        <m:e>
                          <m:f>
                            <m:fPr>
                              <m:ctrlPr>
                                <a:rPr lang="tr-TR" sz="2400" b="1" i="1">
                                  <a:latin typeface="Cambria Math" panose="02040503050406030204" pitchFamily="18" charset="0"/>
                                </a:rPr>
                              </m:ctrlPr>
                            </m:fPr>
                            <m:num>
                              <m:r>
                                <a:rPr lang="tr-TR" sz="2400" b="1" i="1" smtClean="0">
                                  <a:latin typeface="Cambria Math" panose="02040503050406030204" pitchFamily="18" charset="0"/>
                                </a:rPr>
                                <m:t>𝟏</m:t>
                              </m:r>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a:latin typeface="Cambria Math" panose="02040503050406030204" pitchFamily="18" charset="0"/>
                                      <a:ea typeface="Cambria Math" panose="02040503050406030204" pitchFamily="18" charset="0"/>
                                    </a:rPr>
                                    <m:t>𝒉</m:t>
                                  </m:r>
                                </m:sub>
                              </m:sSub>
                            </m:den>
                          </m:f>
                          <m:r>
                            <a:rPr lang="tr-TR" sz="2400" b="1" i="1" smtClean="0">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rPr>
                              </m:ctrlPr>
                            </m:fPr>
                            <m:num>
                              <m:r>
                                <a:rPr lang="tr-TR" sz="2400" b="1" i="1" smtClean="0">
                                  <a:latin typeface="Cambria Math" panose="02040503050406030204" pitchFamily="18" charset="0"/>
                                </a:rPr>
                                <m:t>𝟏</m:t>
                              </m:r>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smtClean="0">
                                      <a:latin typeface="Cambria Math" panose="02040503050406030204" pitchFamily="18" charset="0"/>
                                      <a:ea typeface="Cambria Math" panose="02040503050406030204" pitchFamily="18" charset="0"/>
                                    </a:rPr>
                                    <m:t>𝒄</m:t>
                                  </m:r>
                                </m:sub>
                              </m:sSub>
                            </m:den>
                          </m:f>
                        </m:e>
                      </m:d>
                    </m:oMath>
                  </m:oMathPara>
                </a14:m>
                <a:endParaRPr lang="tr-TR" sz="2400" b="1" dirty="0"/>
              </a:p>
            </p:txBody>
          </p:sp>
        </mc:Choice>
        <mc:Fallback xmlns="">
          <p:sp>
            <p:nvSpPr>
              <p:cNvPr id="13" name="TextBox 12">
                <a:extLst>
                  <a:ext uri="{FF2B5EF4-FFF2-40B4-BE49-F238E27FC236}">
                    <a16:creationId xmlns:a16="http://schemas.microsoft.com/office/drawing/2014/main" id="{40F0152A-DACD-C4AB-D679-7540621E2C63}"/>
                  </a:ext>
                </a:extLst>
              </p:cNvPr>
              <p:cNvSpPr txBox="1">
                <a:spLocks noRot="1" noChangeAspect="1" noMove="1" noResize="1" noEditPoints="1" noAdjustHandles="1" noChangeArrowheads="1" noChangeShapeType="1" noTextEdit="1"/>
              </p:cNvSpPr>
              <p:nvPr/>
            </p:nvSpPr>
            <p:spPr>
              <a:xfrm>
                <a:off x="289173" y="5224627"/>
                <a:ext cx="5266826" cy="829843"/>
              </a:xfrm>
              <a:prstGeom prst="rect">
                <a:avLst/>
              </a:prstGeom>
              <a:blipFill>
                <a:blip r:embed="rId9"/>
                <a:stretch>
                  <a:fillRect/>
                </a:stretch>
              </a:blipFill>
              <a:ln>
                <a:solidFill>
                  <a:schemeClr val="tx1"/>
                </a:solidFill>
              </a:ln>
            </p:spPr>
            <p:txBody>
              <a:bodyPr/>
              <a:lstStyle/>
              <a:p>
                <a:r>
                  <a:rPr lang="tr-TR">
                    <a:noFill/>
                  </a:rPr>
                  <a:t> </a:t>
                </a:r>
              </a:p>
            </p:txBody>
          </p:sp>
        </mc:Fallback>
      </mc:AlternateContent>
      <p:grpSp>
        <p:nvGrpSpPr>
          <p:cNvPr id="22" name="Group 21">
            <a:extLst>
              <a:ext uri="{FF2B5EF4-FFF2-40B4-BE49-F238E27FC236}">
                <a16:creationId xmlns:a16="http://schemas.microsoft.com/office/drawing/2014/main" id="{D31CC782-F30F-F2A1-7FD4-49EA1CCD400A}"/>
              </a:ext>
            </a:extLst>
          </p:cNvPr>
          <p:cNvGrpSpPr/>
          <p:nvPr/>
        </p:nvGrpSpPr>
        <p:grpSpPr>
          <a:xfrm>
            <a:off x="4753069" y="3785850"/>
            <a:ext cx="1126621" cy="1853698"/>
            <a:chOff x="4753069" y="3785850"/>
            <a:chExt cx="1126621" cy="1853698"/>
          </a:xfrm>
        </p:grpSpPr>
        <p:cxnSp>
          <p:nvCxnSpPr>
            <p:cNvPr id="15" name="Straight Arrow Connector 14">
              <a:extLst>
                <a:ext uri="{FF2B5EF4-FFF2-40B4-BE49-F238E27FC236}">
                  <a16:creationId xmlns:a16="http://schemas.microsoft.com/office/drawing/2014/main" id="{1DDE962C-C905-4C98-92EA-1BA619F0E5DE}"/>
                </a:ext>
              </a:extLst>
            </p:cNvPr>
            <p:cNvCxnSpPr>
              <a:cxnSpLocks/>
            </p:cNvCxnSpPr>
            <p:nvPr/>
          </p:nvCxnSpPr>
          <p:spPr>
            <a:xfrm flipH="1">
              <a:off x="4753069" y="3785850"/>
              <a:ext cx="112662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C26B52F-546F-06A9-6A96-05B81DDDE7CF}"/>
                </a:ext>
              </a:extLst>
            </p:cNvPr>
            <p:cNvCxnSpPr>
              <a:cxnSpLocks/>
            </p:cNvCxnSpPr>
            <p:nvPr/>
          </p:nvCxnSpPr>
          <p:spPr>
            <a:xfrm flipH="1">
              <a:off x="5491879" y="5639548"/>
              <a:ext cx="38781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673AE39-6AEA-4798-F951-21EF81490461}"/>
                </a:ext>
              </a:extLst>
            </p:cNvPr>
            <p:cNvCxnSpPr>
              <a:cxnSpLocks/>
            </p:cNvCxnSpPr>
            <p:nvPr/>
          </p:nvCxnSpPr>
          <p:spPr>
            <a:xfrm>
              <a:off x="5869858" y="3785850"/>
              <a:ext cx="0" cy="18536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759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8739906" cy="707886"/>
          </a:xfrm>
          <a:prstGeom prst="rect">
            <a:avLst/>
          </a:prstGeom>
          <a:noFill/>
        </p:spPr>
        <p:txBody>
          <a:bodyPr wrap="square" rtlCol="0">
            <a:spAutoFit/>
          </a:bodyPr>
          <a:lstStyle/>
          <a:p>
            <a:r>
              <a:rPr lang="tr-TR" sz="4000" b="1" dirty="0"/>
              <a:t>1. The Parallel-Flow Heat Exchanger</a:t>
            </a:r>
          </a:p>
        </p:txBody>
      </p:sp>
      <p:sp>
        <p:nvSpPr>
          <p:cNvPr id="2" name="TextBox 1">
            <a:extLst>
              <a:ext uri="{FF2B5EF4-FFF2-40B4-BE49-F238E27FC236}">
                <a16:creationId xmlns:a16="http://schemas.microsoft.com/office/drawing/2014/main" id="{489F3C8C-054A-98F8-5131-B85C2AE33A6D}"/>
              </a:ext>
            </a:extLst>
          </p:cNvPr>
          <p:cNvSpPr txBox="1"/>
          <p:nvPr/>
        </p:nvSpPr>
        <p:spPr>
          <a:xfrm>
            <a:off x="29497" y="916869"/>
            <a:ext cx="6813755" cy="461665"/>
          </a:xfrm>
          <a:prstGeom prst="rect">
            <a:avLst/>
          </a:prstGeom>
          <a:noFill/>
        </p:spPr>
        <p:txBody>
          <a:bodyPr wrap="square">
            <a:spAutoFit/>
          </a:bodyPr>
          <a:lstStyle/>
          <a:p>
            <a:pPr marL="342900" indent="-342900" algn="just">
              <a:buFont typeface="Wingdings" panose="05000000000000000000" pitchFamily="2" charset="2"/>
              <a:buChar char="Ø"/>
            </a:pPr>
            <a:r>
              <a:rPr lang="tr-TR" sz="2400" b="1" dirty="0"/>
              <a:t>When the following equations are combined: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9BE1903-49C8-0325-56AC-E736E2F887F1}"/>
                  </a:ext>
                </a:extLst>
              </p:cNvPr>
              <p:cNvSpPr txBox="1"/>
              <p:nvPr/>
            </p:nvSpPr>
            <p:spPr>
              <a:xfrm>
                <a:off x="137190" y="1716262"/>
                <a:ext cx="2310504"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𝒅𝒒</m:t>
                      </m:r>
                      <m:r>
                        <a:rPr lang="tr-TR" sz="2400" b="1" i="1" smtClean="0">
                          <a:latin typeface="Cambria Math" panose="02040503050406030204" pitchFamily="18" charset="0"/>
                        </a:rPr>
                        <m:t>=</m:t>
                      </m:r>
                      <m:r>
                        <a:rPr lang="tr-TR" sz="2400" b="1" i="1" smtClean="0">
                          <a:latin typeface="Cambria Math" panose="02040503050406030204" pitchFamily="18" charset="0"/>
                        </a:rPr>
                        <m:t>𝑼</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𝑻</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𝒅𝑨</m:t>
                      </m:r>
                    </m:oMath>
                  </m:oMathPara>
                </a14:m>
                <a:endParaRPr lang="tr-TR" sz="2400" b="1" dirty="0"/>
              </a:p>
            </p:txBody>
          </p:sp>
        </mc:Choice>
        <mc:Fallback xmlns="">
          <p:sp>
            <p:nvSpPr>
              <p:cNvPr id="3" name="TextBox 2">
                <a:extLst>
                  <a:ext uri="{FF2B5EF4-FFF2-40B4-BE49-F238E27FC236}">
                    <a16:creationId xmlns:a16="http://schemas.microsoft.com/office/drawing/2014/main" id="{79BE1903-49C8-0325-56AC-E736E2F887F1}"/>
                  </a:ext>
                </a:extLst>
              </p:cNvPr>
              <p:cNvSpPr txBox="1">
                <a:spLocks noRot="1" noChangeAspect="1" noMove="1" noResize="1" noEditPoints="1" noAdjustHandles="1" noChangeArrowheads="1" noChangeShapeType="1" noTextEdit="1"/>
              </p:cNvSpPr>
              <p:nvPr/>
            </p:nvSpPr>
            <p:spPr>
              <a:xfrm>
                <a:off x="137190" y="1716262"/>
                <a:ext cx="2310504" cy="369332"/>
              </a:xfrm>
              <a:prstGeom prst="rect">
                <a:avLst/>
              </a:prstGeom>
              <a:blipFill>
                <a:blip r:embed="rId3"/>
                <a:stretch>
                  <a:fillRect l="-3937" r="-2362" b="-35484"/>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88DBA01-8A59-4B96-1481-802FD12B79E5}"/>
                  </a:ext>
                </a:extLst>
              </p:cNvPr>
              <p:cNvSpPr txBox="1"/>
              <p:nvPr/>
            </p:nvSpPr>
            <p:spPr>
              <a:xfrm>
                <a:off x="2839258" y="1539183"/>
                <a:ext cx="2877967" cy="691536"/>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rPr>
                        <m:t>𝒅</m:t>
                      </m:r>
                      <m:d>
                        <m:dPr>
                          <m:ctrlPr>
                            <a:rPr lang="tr-TR" sz="2000" b="1" i="1" smtClean="0">
                              <a:latin typeface="Cambria Math" panose="02040503050406030204" pitchFamily="18" charset="0"/>
                            </a:rPr>
                          </m:ctrlPr>
                        </m:dPr>
                        <m:e>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𝑻</m:t>
                          </m:r>
                        </m:e>
                      </m:d>
                      <m:r>
                        <a:rPr lang="tr-TR" sz="2000" b="1" i="1" smtClean="0">
                          <a:latin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m:t>
                      </m:r>
                      <m:r>
                        <a:rPr lang="tr-TR" sz="2000" b="1" i="1">
                          <a:latin typeface="Cambria Math" panose="02040503050406030204" pitchFamily="18" charset="0"/>
                        </a:rPr>
                        <m:t>𝒅𝒒</m:t>
                      </m:r>
                      <m:d>
                        <m:dPr>
                          <m:ctrlPr>
                            <a:rPr lang="tr-TR" sz="2000" b="1" i="1" smtClean="0">
                              <a:latin typeface="Cambria Math" panose="02040503050406030204" pitchFamily="18" charset="0"/>
                              <a:ea typeface="Cambria Math" panose="02040503050406030204" pitchFamily="18" charset="0"/>
                            </a:rPr>
                          </m:ctrlPr>
                        </m:dPr>
                        <m:e>
                          <m:f>
                            <m:fPr>
                              <m:ctrlPr>
                                <a:rPr lang="tr-TR" sz="2000" b="1" i="1">
                                  <a:latin typeface="Cambria Math" panose="02040503050406030204" pitchFamily="18" charset="0"/>
                                </a:rPr>
                              </m:ctrlPr>
                            </m:fPr>
                            <m:num>
                              <m:r>
                                <a:rPr lang="tr-TR" sz="2000" b="1" i="1" smtClean="0">
                                  <a:latin typeface="Cambria Math" panose="02040503050406030204" pitchFamily="18" charset="0"/>
                                </a:rPr>
                                <m:t>𝟏</m:t>
                              </m:r>
                            </m:num>
                            <m:den>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𝑪</m:t>
                                  </m:r>
                                </m:e>
                                <m:sub>
                                  <m:r>
                                    <a:rPr lang="tr-TR" sz="2000" b="1" i="1">
                                      <a:latin typeface="Cambria Math" panose="02040503050406030204" pitchFamily="18" charset="0"/>
                                      <a:ea typeface="Cambria Math" panose="02040503050406030204" pitchFamily="18" charset="0"/>
                                    </a:rPr>
                                    <m:t>𝒉</m:t>
                                  </m:r>
                                </m:sub>
                              </m:sSub>
                            </m:den>
                          </m:f>
                          <m:r>
                            <a:rPr lang="tr-TR" sz="2000" b="1" i="1" smtClean="0">
                              <a:latin typeface="Cambria Math" panose="02040503050406030204" pitchFamily="18" charset="0"/>
                              <a:ea typeface="Cambria Math" panose="02040503050406030204" pitchFamily="18" charset="0"/>
                            </a:rPr>
                            <m:t>+</m:t>
                          </m:r>
                          <m:f>
                            <m:fPr>
                              <m:ctrlPr>
                                <a:rPr lang="tr-TR" sz="2000" b="1" i="1">
                                  <a:latin typeface="Cambria Math" panose="02040503050406030204" pitchFamily="18" charset="0"/>
                                </a:rPr>
                              </m:ctrlPr>
                            </m:fPr>
                            <m:num>
                              <m:r>
                                <a:rPr lang="tr-TR" sz="2000" b="1" i="1" smtClean="0">
                                  <a:latin typeface="Cambria Math" panose="02040503050406030204" pitchFamily="18" charset="0"/>
                                </a:rPr>
                                <m:t>𝟏</m:t>
                              </m:r>
                            </m:num>
                            <m:den>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𝑪</m:t>
                                  </m:r>
                                </m:e>
                                <m:sub>
                                  <m:r>
                                    <a:rPr lang="tr-TR" sz="2000" b="1" i="1" smtClean="0">
                                      <a:latin typeface="Cambria Math" panose="02040503050406030204" pitchFamily="18" charset="0"/>
                                      <a:ea typeface="Cambria Math" panose="02040503050406030204" pitchFamily="18" charset="0"/>
                                    </a:rPr>
                                    <m:t>𝒄</m:t>
                                  </m:r>
                                </m:sub>
                              </m:sSub>
                            </m:den>
                          </m:f>
                        </m:e>
                      </m:d>
                    </m:oMath>
                  </m:oMathPara>
                </a14:m>
                <a:endParaRPr lang="tr-TR" sz="2000" b="1" dirty="0"/>
              </a:p>
            </p:txBody>
          </p:sp>
        </mc:Choice>
        <mc:Fallback xmlns="">
          <p:sp>
            <p:nvSpPr>
              <p:cNvPr id="6" name="TextBox 5">
                <a:extLst>
                  <a:ext uri="{FF2B5EF4-FFF2-40B4-BE49-F238E27FC236}">
                    <a16:creationId xmlns:a16="http://schemas.microsoft.com/office/drawing/2014/main" id="{488DBA01-8A59-4B96-1481-802FD12B79E5}"/>
                  </a:ext>
                </a:extLst>
              </p:cNvPr>
              <p:cNvSpPr txBox="1">
                <a:spLocks noRot="1" noChangeAspect="1" noMove="1" noResize="1" noEditPoints="1" noAdjustHandles="1" noChangeArrowheads="1" noChangeShapeType="1" noTextEdit="1"/>
              </p:cNvSpPr>
              <p:nvPr/>
            </p:nvSpPr>
            <p:spPr>
              <a:xfrm>
                <a:off x="2839258" y="1539183"/>
                <a:ext cx="2877967" cy="691536"/>
              </a:xfrm>
              <a:prstGeom prst="rect">
                <a:avLst/>
              </a:prstGeom>
              <a:blipFill>
                <a:blip r:embed="rId4"/>
                <a:stretch>
                  <a:fillRect/>
                </a:stretch>
              </a:blipFill>
              <a:ln>
                <a:solidFill>
                  <a:schemeClr val="tx1"/>
                </a:solidFill>
              </a:ln>
            </p:spPr>
            <p:txBody>
              <a:bodyPr/>
              <a:lstStyle/>
              <a:p>
                <a:r>
                  <a:rPr lang="tr-TR">
                    <a:noFill/>
                  </a:rPr>
                  <a:t> </a:t>
                </a:r>
              </a:p>
            </p:txBody>
          </p:sp>
        </mc:Fallback>
      </mc:AlternateContent>
      <p:sp>
        <p:nvSpPr>
          <p:cNvPr id="8" name="Rectangle 7">
            <a:extLst>
              <a:ext uri="{FF2B5EF4-FFF2-40B4-BE49-F238E27FC236}">
                <a16:creationId xmlns:a16="http://schemas.microsoft.com/office/drawing/2014/main" id="{A829A5DC-73C4-869B-D830-BD67350923D2}"/>
              </a:ext>
            </a:extLst>
          </p:cNvPr>
          <p:cNvSpPr/>
          <p:nvPr/>
        </p:nvSpPr>
        <p:spPr>
          <a:xfrm>
            <a:off x="4061382" y="1602679"/>
            <a:ext cx="380819" cy="6061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Straight Arrow Connector 9">
            <a:extLst>
              <a:ext uri="{FF2B5EF4-FFF2-40B4-BE49-F238E27FC236}">
                <a16:creationId xmlns:a16="http://schemas.microsoft.com/office/drawing/2014/main" id="{FA168D5D-C4D6-4FDA-7E49-209D6A1D2BBD}"/>
              </a:ext>
            </a:extLst>
          </p:cNvPr>
          <p:cNvCxnSpPr>
            <a:cxnSpLocks/>
          </p:cNvCxnSpPr>
          <p:nvPr/>
        </p:nvCxnSpPr>
        <p:spPr>
          <a:xfrm>
            <a:off x="403123" y="2208321"/>
            <a:ext cx="0" cy="3994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B13DA46-52C3-A037-C388-302CFD41D755}"/>
              </a:ext>
            </a:extLst>
          </p:cNvPr>
          <p:cNvSpPr/>
          <p:nvPr/>
        </p:nvSpPr>
        <p:spPr>
          <a:xfrm>
            <a:off x="186812" y="1639799"/>
            <a:ext cx="412953" cy="5685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Straight Arrow Connector 12">
            <a:extLst>
              <a:ext uri="{FF2B5EF4-FFF2-40B4-BE49-F238E27FC236}">
                <a16:creationId xmlns:a16="http://schemas.microsoft.com/office/drawing/2014/main" id="{141735D5-F3EF-BAC1-53D9-F85C0A171F34}"/>
              </a:ext>
            </a:extLst>
          </p:cNvPr>
          <p:cNvCxnSpPr>
            <a:cxnSpLocks/>
          </p:cNvCxnSpPr>
          <p:nvPr/>
        </p:nvCxnSpPr>
        <p:spPr>
          <a:xfrm>
            <a:off x="412955" y="2607805"/>
            <a:ext cx="387391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3A3A8D1-7FAE-9AC1-6F6D-8D5921E00E35}"/>
              </a:ext>
            </a:extLst>
          </p:cNvPr>
          <p:cNvCxnSpPr>
            <a:cxnSpLocks/>
          </p:cNvCxnSpPr>
          <p:nvPr/>
        </p:nvCxnSpPr>
        <p:spPr>
          <a:xfrm flipV="1">
            <a:off x="4286865" y="2230719"/>
            <a:ext cx="0" cy="3770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48EA63D-2363-A21C-0906-D8F31B4B0998}"/>
                  </a:ext>
                </a:extLst>
              </p:cNvPr>
              <p:cNvSpPr txBox="1"/>
              <p:nvPr/>
            </p:nvSpPr>
            <p:spPr>
              <a:xfrm>
                <a:off x="6843252" y="1622102"/>
                <a:ext cx="4943148" cy="82984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𝒅</m:t>
                      </m:r>
                      <m:d>
                        <m:dPr>
                          <m:ctrlPr>
                            <a:rPr lang="tr-TR" sz="2400" b="1" i="1" smtClean="0">
                              <a:latin typeface="Cambria Math" panose="02040503050406030204" pitchFamily="18" charset="0"/>
                            </a:rPr>
                          </m:ctrlPr>
                        </m:dPr>
                        <m:e>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𝑻</m:t>
                          </m:r>
                        </m:e>
                      </m:d>
                      <m:r>
                        <a:rPr lang="tr-TR" sz="2400" b="1" i="1" smtClean="0">
                          <a:latin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rPr>
                        <m:t>(</m:t>
                      </m:r>
                      <m:r>
                        <a:rPr lang="tr-TR" sz="2400" b="1" i="1">
                          <a:latin typeface="Cambria Math" panose="02040503050406030204" pitchFamily="18" charset="0"/>
                        </a:rPr>
                        <m:t>𝑼</m:t>
                      </m:r>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𝑻</m:t>
                      </m:r>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𝒅𝑨</m:t>
                      </m:r>
                      <m:r>
                        <a:rPr lang="tr-TR" sz="2400" b="1" i="1" smtClean="0">
                          <a:latin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m:t>
                      </m:r>
                      <m:d>
                        <m:dPr>
                          <m:ctrlPr>
                            <a:rPr lang="tr-TR" sz="2400" b="1" i="1" smtClean="0">
                              <a:latin typeface="Cambria Math" panose="02040503050406030204" pitchFamily="18" charset="0"/>
                              <a:ea typeface="Cambria Math" panose="02040503050406030204" pitchFamily="18" charset="0"/>
                            </a:rPr>
                          </m:ctrlPr>
                        </m:dPr>
                        <m:e>
                          <m:f>
                            <m:fPr>
                              <m:ctrlPr>
                                <a:rPr lang="tr-TR" sz="2400" b="1" i="1">
                                  <a:latin typeface="Cambria Math" panose="02040503050406030204" pitchFamily="18" charset="0"/>
                                </a:rPr>
                              </m:ctrlPr>
                            </m:fPr>
                            <m:num>
                              <m:r>
                                <a:rPr lang="tr-TR" sz="2400" b="1" i="1" smtClean="0">
                                  <a:latin typeface="Cambria Math" panose="02040503050406030204" pitchFamily="18" charset="0"/>
                                </a:rPr>
                                <m:t>𝟏</m:t>
                              </m:r>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a:latin typeface="Cambria Math" panose="02040503050406030204" pitchFamily="18" charset="0"/>
                                      <a:ea typeface="Cambria Math" panose="02040503050406030204" pitchFamily="18" charset="0"/>
                                    </a:rPr>
                                    <m:t>𝒉</m:t>
                                  </m:r>
                                </m:sub>
                              </m:sSub>
                            </m:den>
                          </m:f>
                          <m:r>
                            <a:rPr lang="tr-TR" sz="2400" b="1" i="1" smtClean="0">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rPr>
                              </m:ctrlPr>
                            </m:fPr>
                            <m:num>
                              <m:r>
                                <a:rPr lang="tr-TR" sz="2400" b="1" i="1" smtClean="0">
                                  <a:latin typeface="Cambria Math" panose="02040503050406030204" pitchFamily="18" charset="0"/>
                                </a:rPr>
                                <m:t>𝟏</m:t>
                              </m:r>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smtClean="0">
                                      <a:latin typeface="Cambria Math" panose="02040503050406030204" pitchFamily="18" charset="0"/>
                                      <a:ea typeface="Cambria Math" panose="02040503050406030204" pitchFamily="18" charset="0"/>
                                    </a:rPr>
                                    <m:t>𝒄</m:t>
                                  </m:r>
                                </m:sub>
                              </m:sSub>
                            </m:den>
                          </m:f>
                        </m:e>
                      </m:d>
                    </m:oMath>
                  </m:oMathPara>
                </a14:m>
                <a:endParaRPr lang="tr-TR" sz="2400" b="1" dirty="0"/>
              </a:p>
            </p:txBody>
          </p:sp>
        </mc:Choice>
        <mc:Fallback xmlns="">
          <p:sp>
            <p:nvSpPr>
              <p:cNvPr id="18" name="TextBox 17">
                <a:extLst>
                  <a:ext uri="{FF2B5EF4-FFF2-40B4-BE49-F238E27FC236}">
                    <a16:creationId xmlns:a16="http://schemas.microsoft.com/office/drawing/2014/main" id="{248EA63D-2363-A21C-0906-D8F31B4B0998}"/>
                  </a:ext>
                </a:extLst>
              </p:cNvPr>
              <p:cNvSpPr txBox="1">
                <a:spLocks noRot="1" noChangeAspect="1" noMove="1" noResize="1" noEditPoints="1" noAdjustHandles="1" noChangeArrowheads="1" noChangeShapeType="1" noTextEdit="1"/>
              </p:cNvSpPr>
              <p:nvPr/>
            </p:nvSpPr>
            <p:spPr>
              <a:xfrm>
                <a:off x="6843252" y="1622102"/>
                <a:ext cx="4943148" cy="829843"/>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ACCA944-5C8E-F674-766C-6037F93D863D}"/>
                  </a:ext>
                </a:extLst>
              </p:cNvPr>
              <p:cNvSpPr txBox="1"/>
              <p:nvPr/>
            </p:nvSpPr>
            <p:spPr>
              <a:xfrm>
                <a:off x="3567814" y="2900074"/>
                <a:ext cx="4741233" cy="87415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tr-TR" sz="2400" b="1" i="1" smtClean="0">
                              <a:latin typeface="Cambria Math" panose="02040503050406030204" pitchFamily="18" charset="0"/>
                            </a:rPr>
                          </m:ctrlPr>
                        </m:naryPr>
                        <m:sub>
                          <m:r>
                            <m:rPr>
                              <m:brk m:alnAt="23"/>
                            </m:rPr>
                            <a:rPr lang="tr-TR" sz="2400" b="1" i="1" smtClean="0">
                              <a:latin typeface="Cambria Math" panose="02040503050406030204" pitchFamily="18" charset="0"/>
                            </a:rPr>
                            <m:t>𝟏</m:t>
                          </m:r>
                        </m:sub>
                        <m:sup>
                          <m:r>
                            <a:rPr lang="tr-TR" sz="2400" b="1" i="1" smtClean="0">
                              <a:latin typeface="Cambria Math" panose="02040503050406030204" pitchFamily="18" charset="0"/>
                            </a:rPr>
                            <m:t>𝟐</m:t>
                          </m:r>
                        </m:sup>
                        <m:e>
                          <m:f>
                            <m:fPr>
                              <m:ctrlPr>
                                <a:rPr lang="tr-TR" sz="2400" b="1" i="1" smtClean="0">
                                  <a:latin typeface="Cambria Math" panose="02040503050406030204" pitchFamily="18" charset="0"/>
                                </a:rPr>
                              </m:ctrlPr>
                            </m:fPr>
                            <m:num>
                              <m:r>
                                <a:rPr lang="tr-TR" sz="2400" b="1" i="1">
                                  <a:latin typeface="Cambria Math" panose="02040503050406030204" pitchFamily="18" charset="0"/>
                                </a:rPr>
                                <m:t>𝒅</m:t>
                              </m:r>
                              <m:d>
                                <m:dPr>
                                  <m:ctrlPr>
                                    <a:rPr lang="tr-TR" sz="2400" b="1" i="1">
                                      <a:latin typeface="Cambria Math" panose="02040503050406030204" pitchFamily="18" charset="0"/>
                                    </a:rPr>
                                  </m:ctrlPr>
                                </m:dPr>
                                <m:e>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𝑻</m:t>
                                  </m:r>
                                </m:e>
                              </m:d>
                            </m:num>
                            <m:den>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𝑻</m:t>
                              </m:r>
                            </m:den>
                          </m:f>
                        </m:e>
                      </m:nary>
                      <m:r>
                        <a:rPr lang="tr-TR" sz="2400" b="1" i="1" smtClean="0">
                          <a:latin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m:t>
                      </m:r>
                      <m:r>
                        <a:rPr lang="tr-TR" sz="2400" b="1" i="1">
                          <a:latin typeface="Cambria Math" panose="02040503050406030204" pitchFamily="18" charset="0"/>
                        </a:rPr>
                        <m:t>𝑼</m:t>
                      </m:r>
                      <m:r>
                        <a:rPr lang="tr-TR" sz="2400" b="1" i="1" smtClean="0">
                          <a:latin typeface="Cambria Math" panose="02040503050406030204" pitchFamily="18" charset="0"/>
                          <a:ea typeface="Cambria Math" panose="02040503050406030204" pitchFamily="18" charset="0"/>
                        </a:rPr>
                        <m:t>∙</m:t>
                      </m:r>
                      <m:d>
                        <m:dPr>
                          <m:ctrlPr>
                            <a:rPr lang="tr-TR" sz="2400" b="1" i="1" smtClean="0">
                              <a:latin typeface="Cambria Math" panose="02040503050406030204" pitchFamily="18" charset="0"/>
                              <a:ea typeface="Cambria Math" panose="02040503050406030204" pitchFamily="18" charset="0"/>
                            </a:rPr>
                          </m:ctrlPr>
                        </m:dPr>
                        <m:e>
                          <m:f>
                            <m:fPr>
                              <m:ctrlPr>
                                <a:rPr lang="tr-TR" sz="2400" b="1" i="1">
                                  <a:latin typeface="Cambria Math" panose="02040503050406030204" pitchFamily="18" charset="0"/>
                                </a:rPr>
                              </m:ctrlPr>
                            </m:fPr>
                            <m:num>
                              <m:r>
                                <a:rPr lang="tr-TR" sz="2400" b="1" i="1" smtClean="0">
                                  <a:latin typeface="Cambria Math" panose="02040503050406030204" pitchFamily="18" charset="0"/>
                                </a:rPr>
                                <m:t>𝟏</m:t>
                              </m:r>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a:latin typeface="Cambria Math" panose="02040503050406030204" pitchFamily="18" charset="0"/>
                                      <a:ea typeface="Cambria Math" panose="02040503050406030204" pitchFamily="18" charset="0"/>
                                    </a:rPr>
                                    <m:t>𝒉</m:t>
                                  </m:r>
                                </m:sub>
                              </m:sSub>
                            </m:den>
                          </m:f>
                          <m:r>
                            <a:rPr lang="tr-TR" sz="2400" b="1" i="1" smtClean="0">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rPr>
                              </m:ctrlPr>
                            </m:fPr>
                            <m:num>
                              <m:r>
                                <a:rPr lang="tr-TR" sz="2400" b="1" i="1" smtClean="0">
                                  <a:latin typeface="Cambria Math" panose="02040503050406030204" pitchFamily="18" charset="0"/>
                                </a:rPr>
                                <m:t>𝟏</m:t>
                              </m:r>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smtClean="0">
                                      <a:latin typeface="Cambria Math" panose="02040503050406030204" pitchFamily="18" charset="0"/>
                                      <a:ea typeface="Cambria Math" panose="02040503050406030204" pitchFamily="18" charset="0"/>
                                    </a:rPr>
                                    <m:t>𝒄</m:t>
                                  </m:r>
                                </m:sub>
                              </m:sSub>
                            </m:den>
                          </m:f>
                        </m:e>
                      </m:d>
                      <m:nary>
                        <m:naryPr>
                          <m:ctrlPr>
                            <a:rPr lang="tr-TR" sz="2400" b="1" i="1" smtClean="0">
                              <a:latin typeface="Cambria Math" panose="02040503050406030204" pitchFamily="18" charset="0"/>
                              <a:ea typeface="Cambria Math" panose="02040503050406030204" pitchFamily="18" charset="0"/>
                            </a:rPr>
                          </m:ctrlPr>
                        </m:naryPr>
                        <m:sub>
                          <m:r>
                            <m:rPr>
                              <m:brk m:alnAt="23"/>
                            </m:rPr>
                            <a:rPr lang="tr-TR" sz="2400" b="1" i="1" smtClean="0">
                              <a:latin typeface="Cambria Math" panose="02040503050406030204" pitchFamily="18" charset="0"/>
                              <a:ea typeface="Cambria Math" panose="02040503050406030204" pitchFamily="18" charset="0"/>
                            </a:rPr>
                            <m:t>𝟏</m:t>
                          </m:r>
                        </m:sub>
                        <m:sup>
                          <m:r>
                            <a:rPr lang="tr-TR" sz="2400" b="1" i="1" smtClean="0">
                              <a:latin typeface="Cambria Math" panose="02040503050406030204" pitchFamily="18" charset="0"/>
                              <a:ea typeface="Cambria Math" panose="02040503050406030204" pitchFamily="18" charset="0"/>
                            </a:rPr>
                            <m:t>𝟐</m:t>
                          </m:r>
                        </m:sup>
                        <m:e>
                          <m:r>
                            <a:rPr lang="tr-TR" sz="2400" b="1" i="1">
                              <a:latin typeface="Cambria Math" panose="02040503050406030204" pitchFamily="18" charset="0"/>
                              <a:ea typeface="Cambria Math" panose="02040503050406030204" pitchFamily="18" charset="0"/>
                            </a:rPr>
                            <m:t>𝒅𝑨</m:t>
                          </m:r>
                        </m:e>
                      </m:nary>
                    </m:oMath>
                  </m:oMathPara>
                </a14:m>
                <a:endParaRPr lang="tr-TR" sz="2400" b="1" dirty="0"/>
              </a:p>
            </p:txBody>
          </p:sp>
        </mc:Choice>
        <mc:Fallback xmlns="">
          <p:sp>
            <p:nvSpPr>
              <p:cNvPr id="19" name="TextBox 18">
                <a:extLst>
                  <a:ext uri="{FF2B5EF4-FFF2-40B4-BE49-F238E27FC236}">
                    <a16:creationId xmlns:a16="http://schemas.microsoft.com/office/drawing/2014/main" id="{BACCA944-5C8E-F674-766C-6037F93D863D}"/>
                  </a:ext>
                </a:extLst>
              </p:cNvPr>
              <p:cNvSpPr txBox="1">
                <a:spLocks noRot="1" noChangeAspect="1" noMove="1" noResize="1" noEditPoints="1" noAdjustHandles="1" noChangeArrowheads="1" noChangeShapeType="1" noTextEdit="1"/>
              </p:cNvSpPr>
              <p:nvPr/>
            </p:nvSpPr>
            <p:spPr>
              <a:xfrm>
                <a:off x="3567814" y="2900074"/>
                <a:ext cx="4741233" cy="874150"/>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22" name="Right Brace 21">
            <a:extLst>
              <a:ext uri="{FF2B5EF4-FFF2-40B4-BE49-F238E27FC236}">
                <a16:creationId xmlns:a16="http://schemas.microsoft.com/office/drawing/2014/main" id="{75B39DCE-5C26-BBBF-3054-C29187A517EA}"/>
              </a:ext>
            </a:extLst>
          </p:cNvPr>
          <p:cNvSpPr/>
          <p:nvPr/>
        </p:nvSpPr>
        <p:spPr>
          <a:xfrm>
            <a:off x="5938431" y="1433285"/>
            <a:ext cx="500906" cy="1174520"/>
          </a:xfrm>
          <a:prstGeom prst="rightBrace">
            <a:avLst>
              <a:gd name="adj1" fmla="val 51516"/>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44E7E9F-04DA-DF2B-EA12-F9F94A908E17}"/>
                  </a:ext>
                </a:extLst>
              </p:cNvPr>
              <p:cNvSpPr txBox="1"/>
              <p:nvPr/>
            </p:nvSpPr>
            <p:spPr>
              <a:xfrm>
                <a:off x="3897289" y="4308120"/>
                <a:ext cx="4206664" cy="82984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𝒍𝒏</m:t>
                      </m:r>
                      <m:d>
                        <m:dPr>
                          <m:ctrlPr>
                            <a:rPr lang="tr-TR" sz="2400" b="1" i="1" smtClean="0">
                              <a:latin typeface="Cambria Math" panose="02040503050406030204" pitchFamily="18" charset="0"/>
                            </a:rPr>
                          </m:ctrlPr>
                        </m:dPr>
                        <m:e>
                          <m:f>
                            <m:fPr>
                              <m:ctrlPr>
                                <a:rPr lang="tr-TR" sz="2400" b="1" i="1" smtClean="0">
                                  <a:latin typeface="Cambria Math" panose="02040503050406030204" pitchFamily="18" charset="0"/>
                                </a:rPr>
                              </m:ctrlPr>
                            </m:fPr>
                            <m:num>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𝑻</m:t>
                                  </m:r>
                                </m:e>
                                <m:sub>
                                  <m:r>
                                    <a:rPr lang="tr-TR" sz="2400" b="1" i="1" smtClean="0">
                                      <a:latin typeface="Cambria Math" panose="02040503050406030204" pitchFamily="18" charset="0"/>
                                    </a:rPr>
                                    <m:t>𝟐</m:t>
                                  </m:r>
                                </m:sub>
                              </m:sSub>
                            </m:num>
                            <m:den>
                              <m:r>
                                <a:rPr lang="tr-TR" sz="2400" b="1" i="1" smtClean="0">
                                  <a:latin typeface="Cambria Math" panose="02040503050406030204" pitchFamily="18" charset="0"/>
                                  <a:ea typeface="Cambria Math" panose="02040503050406030204" pitchFamily="18" charset="0"/>
                                </a:rPr>
                                <m:t>∆</m:t>
                              </m:r>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𝑻</m:t>
                                  </m:r>
                                </m:e>
                                <m:sub>
                                  <m:r>
                                    <a:rPr lang="tr-TR" sz="2400" b="1" i="1" smtClean="0">
                                      <a:latin typeface="Cambria Math" panose="02040503050406030204" pitchFamily="18" charset="0"/>
                                      <a:ea typeface="Cambria Math" panose="02040503050406030204" pitchFamily="18" charset="0"/>
                                    </a:rPr>
                                    <m:t>𝟏</m:t>
                                  </m:r>
                                </m:sub>
                              </m:sSub>
                            </m:den>
                          </m:f>
                        </m:e>
                      </m:d>
                      <m:r>
                        <a:rPr lang="tr-TR" sz="2400" b="1" i="1" smtClean="0">
                          <a:latin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m:t>
                      </m:r>
                      <m:r>
                        <a:rPr lang="tr-TR" sz="2400" b="1" i="1">
                          <a:latin typeface="Cambria Math" panose="02040503050406030204" pitchFamily="18" charset="0"/>
                        </a:rPr>
                        <m:t>𝑼</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𝑨</m:t>
                      </m:r>
                      <m:r>
                        <a:rPr lang="tr-TR" sz="2400" b="1" i="1" smtClean="0">
                          <a:latin typeface="Cambria Math" panose="02040503050406030204" pitchFamily="18" charset="0"/>
                          <a:ea typeface="Cambria Math" panose="02040503050406030204" pitchFamily="18" charset="0"/>
                        </a:rPr>
                        <m:t>∙</m:t>
                      </m:r>
                      <m:d>
                        <m:dPr>
                          <m:ctrlPr>
                            <a:rPr lang="tr-TR" sz="2400" b="1" i="1" smtClean="0">
                              <a:latin typeface="Cambria Math" panose="02040503050406030204" pitchFamily="18" charset="0"/>
                              <a:ea typeface="Cambria Math" panose="02040503050406030204" pitchFamily="18" charset="0"/>
                            </a:rPr>
                          </m:ctrlPr>
                        </m:dPr>
                        <m:e>
                          <m:f>
                            <m:fPr>
                              <m:ctrlPr>
                                <a:rPr lang="tr-TR" sz="2400" b="1" i="1">
                                  <a:latin typeface="Cambria Math" panose="02040503050406030204" pitchFamily="18" charset="0"/>
                                </a:rPr>
                              </m:ctrlPr>
                            </m:fPr>
                            <m:num>
                              <m:r>
                                <a:rPr lang="tr-TR" sz="2400" b="1" i="1" smtClean="0">
                                  <a:latin typeface="Cambria Math" panose="02040503050406030204" pitchFamily="18" charset="0"/>
                                </a:rPr>
                                <m:t>𝟏</m:t>
                              </m:r>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a:latin typeface="Cambria Math" panose="02040503050406030204" pitchFamily="18" charset="0"/>
                                      <a:ea typeface="Cambria Math" panose="02040503050406030204" pitchFamily="18" charset="0"/>
                                    </a:rPr>
                                    <m:t>𝒉</m:t>
                                  </m:r>
                                </m:sub>
                              </m:sSub>
                            </m:den>
                          </m:f>
                          <m:r>
                            <a:rPr lang="tr-TR" sz="2400" b="1" i="1" smtClean="0">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rPr>
                              </m:ctrlPr>
                            </m:fPr>
                            <m:num>
                              <m:r>
                                <a:rPr lang="tr-TR" sz="2400" b="1" i="1" smtClean="0">
                                  <a:latin typeface="Cambria Math" panose="02040503050406030204" pitchFamily="18" charset="0"/>
                                </a:rPr>
                                <m:t>𝟏</m:t>
                              </m:r>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smtClean="0">
                                      <a:latin typeface="Cambria Math" panose="02040503050406030204" pitchFamily="18" charset="0"/>
                                      <a:ea typeface="Cambria Math" panose="02040503050406030204" pitchFamily="18" charset="0"/>
                                    </a:rPr>
                                    <m:t>𝒄</m:t>
                                  </m:r>
                                </m:sub>
                              </m:sSub>
                            </m:den>
                          </m:f>
                        </m:e>
                      </m:d>
                    </m:oMath>
                  </m:oMathPara>
                </a14:m>
                <a:endParaRPr lang="tr-TR" sz="2400" b="1" dirty="0"/>
              </a:p>
            </p:txBody>
          </p:sp>
        </mc:Choice>
        <mc:Fallback xmlns="">
          <p:sp>
            <p:nvSpPr>
              <p:cNvPr id="23" name="TextBox 22">
                <a:extLst>
                  <a:ext uri="{FF2B5EF4-FFF2-40B4-BE49-F238E27FC236}">
                    <a16:creationId xmlns:a16="http://schemas.microsoft.com/office/drawing/2014/main" id="{744E7E9F-04DA-DF2B-EA12-F9F94A908E17}"/>
                  </a:ext>
                </a:extLst>
              </p:cNvPr>
              <p:cNvSpPr txBox="1">
                <a:spLocks noRot="1" noChangeAspect="1" noMove="1" noResize="1" noEditPoints="1" noAdjustHandles="1" noChangeArrowheads="1" noChangeShapeType="1" noTextEdit="1"/>
              </p:cNvSpPr>
              <p:nvPr/>
            </p:nvSpPr>
            <p:spPr>
              <a:xfrm>
                <a:off x="3897289" y="4308120"/>
                <a:ext cx="4206664" cy="829843"/>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24" name="Arrow: Down 23">
            <a:extLst>
              <a:ext uri="{FF2B5EF4-FFF2-40B4-BE49-F238E27FC236}">
                <a16:creationId xmlns:a16="http://schemas.microsoft.com/office/drawing/2014/main" id="{29CAB62C-16DE-588A-9515-5B5521005FD5}"/>
              </a:ext>
            </a:extLst>
          </p:cNvPr>
          <p:cNvSpPr/>
          <p:nvPr/>
        </p:nvSpPr>
        <p:spPr>
          <a:xfrm>
            <a:off x="5928852" y="3844527"/>
            <a:ext cx="334296" cy="39329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62F9125-F636-6F7C-94A9-7F909EFACA73}"/>
                  </a:ext>
                </a:extLst>
              </p:cNvPr>
              <p:cNvSpPr txBox="1"/>
              <p:nvPr/>
            </p:nvSpPr>
            <p:spPr>
              <a:xfrm>
                <a:off x="353501" y="5498358"/>
                <a:ext cx="4882940" cy="357406"/>
              </a:xfrm>
              <a:prstGeom prst="rect">
                <a:avLst/>
              </a:prstGeom>
              <a:solidFill>
                <a:schemeClr val="accent2">
                  <a:lumMod val="60000"/>
                  <a:lumOff val="40000"/>
                </a:schemeClr>
              </a:solidFill>
              <a:ln>
                <a:solidFill>
                  <a:schemeClr val="tx1"/>
                </a:solidFill>
              </a:ln>
            </p:spPr>
            <p:txBody>
              <a:bodyPr wrap="none" lIns="0" tIns="0" rIns="0" bIns="0" rtlCol="0">
                <a:spAutoFit/>
              </a:bodyPr>
              <a:lstStyle/>
              <a:p>
                <a14:m>
                  <m:oMath xmlns:m="http://schemas.openxmlformats.org/officeDocument/2006/math">
                    <m:r>
                      <a:rPr lang="tr-TR" sz="2000" b="1" i="1" smtClean="0">
                        <a:latin typeface="Cambria Math" panose="02040503050406030204" pitchFamily="18" charset="0"/>
                      </a:rPr>
                      <m:t>𝒒</m:t>
                    </m:r>
                    <m:r>
                      <a:rPr lang="tr-TR" sz="2000" b="1" i="1" smtClean="0">
                        <a:latin typeface="Cambria Math" panose="02040503050406030204" pitchFamily="18" charset="0"/>
                      </a:rPr>
                      <m:t>=</m:t>
                    </m:r>
                    <m:sSub>
                      <m:sSubPr>
                        <m:ctrlPr>
                          <a:rPr lang="tr-TR" sz="2000" b="1" i="1" smtClean="0">
                            <a:latin typeface="Cambria Math" panose="02040503050406030204" pitchFamily="18" charset="0"/>
                          </a:rPr>
                        </m:ctrlPr>
                      </m:sSubPr>
                      <m:e>
                        <m:acc>
                          <m:accPr>
                            <m:chr m:val="̇"/>
                            <m:ctrlPr>
                              <a:rPr lang="tr-TR" sz="2000" b="1" i="1" smtClean="0">
                                <a:latin typeface="Cambria Math" panose="02040503050406030204" pitchFamily="18" charset="0"/>
                              </a:rPr>
                            </m:ctrlPr>
                          </m:accPr>
                          <m:e>
                            <m:r>
                              <a:rPr lang="tr-TR" sz="2000" b="1" i="1" smtClean="0">
                                <a:latin typeface="Cambria Math" panose="02040503050406030204" pitchFamily="18" charset="0"/>
                              </a:rPr>
                              <m:t>𝒎</m:t>
                            </m:r>
                          </m:e>
                        </m:acc>
                      </m:e>
                      <m:sub>
                        <m:r>
                          <a:rPr lang="tr-TR" sz="2000" b="1" i="1" smtClean="0">
                            <a:latin typeface="Cambria Math" panose="02040503050406030204" pitchFamily="18" charset="0"/>
                          </a:rPr>
                          <m:t>𝒉</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smtClean="0">
                            <a:latin typeface="Cambria Math" panose="02040503050406030204" pitchFamily="18" charset="0"/>
                          </a:rPr>
                          <m:t>𝒄</m:t>
                        </m:r>
                      </m:e>
                      <m:sub>
                        <m:r>
                          <a:rPr lang="tr-TR" sz="2000" b="1" i="1" smtClean="0">
                            <a:latin typeface="Cambria Math" panose="02040503050406030204" pitchFamily="18" charset="0"/>
                          </a:rPr>
                          <m:t>𝒑</m:t>
                        </m:r>
                        <m:r>
                          <a:rPr lang="tr-TR" sz="2000" b="1" i="1" smtClean="0">
                            <a:latin typeface="Cambria Math" panose="02040503050406030204" pitchFamily="18" charset="0"/>
                          </a:rPr>
                          <m:t>,</m:t>
                        </m:r>
                        <m:r>
                          <a:rPr lang="tr-TR" sz="2000" b="1" i="1">
                            <a:latin typeface="Cambria Math" panose="02040503050406030204" pitchFamily="18" charset="0"/>
                          </a:rPr>
                          <m:t>𝒉</m:t>
                        </m:r>
                      </m:sub>
                    </m:sSub>
                    <m:d>
                      <m:dPr>
                        <m:ctrlPr>
                          <a:rPr lang="tr-TR" sz="2000" b="1" i="1" smtClean="0">
                            <a:latin typeface="Cambria Math" panose="02040503050406030204" pitchFamily="18" charset="0"/>
                          </a:rPr>
                        </m:ctrlPr>
                      </m:dPr>
                      <m:e>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𝑻</m:t>
                            </m:r>
                          </m:e>
                          <m:sub>
                            <m:r>
                              <a:rPr lang="tr-TR" sz="2000" b="1" i="1" smtClean="0">
                                <a:latin typeface="Cambria Math" panose="02040503050406030204" pitchFamily="18" charset="0"/>
                              </a:rPr>
                              <m:t>𝒉</m:t>
                            </m:r>
                            <m:r>
                              <a:rPr lang="tr-TR" sz="2000" b="1" i="1" smtClean="0">
                                <a:latin typeface="Cambria Math" panose="02040503050406030204" pitchFamily="18" charset="0"/>
                              </a:rPr>
                              <m:t>,</m:t>
                            </m:r>
                            <m:r>
                              <a:rPr lang="tr-TR" sz="2000" b="1" i="1" smtClean="0">
                                <a:latin typeface="Cambria Math" panose="02040503050406030204" pitchFamily="18" charset="0"/>
                              </a:rPr>
                              <m:t>𝒊</m:t>
                            </m:r>
                          </m:sub>
                        </m:sSub>
                        <m:r>
                          <a:rPr lang="tr-TR" sz="2000" b="1" i="1" smtClean="0">
                            <a:latin typeface="Cambria Math" panose="02040503050406030204" pitchFamily="18" charset="0"/>
                          </a:rPr>
                          <m:t>−</m:t>
                        </m:r>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𝑻</m:t>
                            </m:r>
                          </m:e>
                          <m:sub>
                            <m:r>
                              <a:rPr lang="tr-TR" sz="2000" b="1" i="1" smtClean="0">
                                <a:latin typeface="Cambria Math" panose="02040503050406030204" pitchFamily="18" charset="0"/>
                              </a:rPr>
                              <m:t>𝒉</m:t>
                            </m:r>
                            <m:r>
                              <a:rPr lang="tr-TR" sz="2000" b="1" i="1" smtClean="0">
                                <a:latin typeface="Cambria Math" panose="02040503050406030204" pitchFamily="18" charset="0"/>
                              </a:rPr>
                              <m:t>,</m:t>
                            </m:r>
                            <m:r>
                              <a:rPr lang="tr-TR" sz="2000" b="1" i="1" smtClean="0">
                                <a:latin typeface="Cambria Math" panose="02040503050406030204" pitchFamily="18" charset="0"/>
                              </a:rPr>
                              <m:t>𝒐</m:t>
                            </m:r>
                          </m:sub>
                        </m:sSub>
                      </m:e>
                    </m:d>
                    <m:r>
                      <a:rPr lang="tr-TR" sz="2000" b="1" i="1" smtClean="0">
                        <a:latin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𝑪</m:t>
                        </m:r>
                      </m:e>
                      <m:sub>
                        <m:r>
                          <a:rPr lang="tr-TR" sz="2000" b="1" i="1">
                            <a:latin typeface="Cambria Math" panose="02040503050406030204" pitchFamily="18" charset="0"/>
                            <a:ea typeface="Cambria Math" panose="02040503050406030204" pitchFamily="18" charset="0"/>
                          </a:rPr>
                          <m:t>𝒉</m:t>
                        </m:r>
                      </m:sub>
                    </m:sSub>
                  </m:oMath>
                </a14:m>
                <a:r>
                  <a:rPr lang="tr-TR" sz="2000" b="1" dirty="0"/>
                  <a:t> </a:t>
                </a:r>
                <a14:m>
                  <m:oMath xmlns:m="http://schemas.openxmlformats.org/officeDocument/2006/math">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𝒊</m:t>
                            </m:r>
                          </m:sub>
                        </m:sSub>
                        <m:r>
                          <a:rPr lang="tr-TR" sz="2000" b="1" i="1">
                            <a:latin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𝒐</m:t>
                            </m:r>
                          </m:sub>
                        </m:sSub>
                      </m:e>
                    </m:d>
                  </m:oMath>
                </a14:m>
                <a:endParaRPr lang="tr-TR" sz="2000" b="1" dirty="0"/>
              </a:p>
            </p:txBody>
          </p:sp>
        </mc:Choice>
        <mc:Fallback xmlns="">
          <p:sp>
            <p:nvSpPr>
              <p:cNvPr id="25" name="TextBox 24">
                <a:extLst>
                  <a:ext uri="{FF2B5EF4-FFF2-40B4-BE49-F238E27FC236}">
                    <a16:creationId xmlns:a16="http://schemas.microsoft.com/office/drawing/2014/main" id="{362F9125-F636-6F7C-94A9-7F909EFACA73}"/>
                  </a:ext>
                </a:extLst>
              </p:cNvPr>
              <p:cNvSpPr txBox="1">
                <a:spLocks noRot="1" noChangeAspect="1" noMove="1" noResize="1" noEditPoints="1" noAdjustHandles="1" noChangeArrowheads="1" noChangeShapeType="1" noTextEdit="1"/>
              </p:cNvSpPr>
              <p:nvPr/>
            </p:nvSpPr>
            <p:spPr>
              <a:xfrm>
                <a:off x="353501" y="5498358"/>
                <a:ext cx="4882940" cy="357406"/>
              </a:xfrm>
              <a:prstGeom prst="rect">
                <a:avLst/>
              </a:prstGeom>
              <a:blipFill>
                <a:blip r:embed="rId8"/>
                <a:stretch>
                  <a:fillRect l="-1868" b="-16393"/>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5DE4B67-2BAF-946A-0D6A-EE5960FF4A5D}"/>
                  </a:ext>
                </a:extLst>
              </p:cNvPr>
              <p:cNvSpPr txBox="1"/>
              <p:nvPr/>
            </p:nvSpPr>
            <p:spPr>
              <a:xfrm>
                <a:off x="403123" y="6103309"/>
                <a:ext cx="4778744" cy="357406"/>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rPr>
                        <m:t>𝒒</m:t>
                      </m:r>
                      <m:r>
                        <a:rPr lang="tr-TR" sz="2000" b="1" i="1" smtClean="0">
                          <a:latin typeface="Cambria Math" panose="02040503050406030204" pitchFamily="18" charset="0"/>
                        </a:rPr>
                        <m:t>=</m:t>
                      </m:r>
                      <m:sSub>
                        <m:sSubPr>
                          <m:ctrlPr>
                            <a:rPr lang="tr-TR" sz="2000" b="1" i="1" smtClean="0">
                              <a:latin typeface="Cambria Math" panose="02040503050406030204" pitchFamily="18" charset="0"/>
                            </a:rPr>
                          </m:ctrlPr>
                        </m:sSubPr>
                        <m:e>
                          <m:acc>
                            <m:accPr>
                              <m:chr m:val="̇"/>
                              <m:ctrlPr>
                                <a:rPr lang="tr-TR" sz="2000" b="1" i="1" smtClean="0">
                                  <a:latin typeface="Cambria Math" panose="02040503050406030204" pitchFamily="18" charset="0"/>
                                </a:rPr>
                              </m:ctrlPr>
                            </m:accPr>
                            <m:e>
                              <m:r>
                                <a:rPr lang="tr-TR" sz="2000" b="1" i="1" smtClean="0">
                                  <a:latin typeface="Cambria Math" panose="02040503050406030204" pitchFamily="18" charset="0"/>
                                </a:rPr>
                                <m:t>𝒎</m:t>
                              </m:r>
                            </m:e>
                          </m:acc>
                        </m:e>
                        <m:sub>
                          <m:r>
                            <a:rPr lang="tr-TR" sz="2000" b="1" i="1" smtClean="0">
                              <a:latin typeface="Cambria Math" panose="02040503050406030204" pitchFamily="18" charset="0"/>
                            </a:rPr>
                            <m:t>𝒄</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smtClean="0">
                              <a:latin typeface="Cambria Math" panose="02040503050406030204" pitchFamily="18" charset="0"/>
                            </a:rPr>
                            <m:t>𝒄</m:t>
                          </m:r>
                        </m:e>
                        <m:sub>
                          <m:r>
                            <a:rPr lang="tr-TR" sz="2000" b="1" i="1" smtClean="0">
                              <a:latin typeface="Cambria Math" panose="02040503050406030204" pitchFamily="18" charset="0"/>
                            </a:rPr>
                            <m:t>𝒑</m:t>
                          </m:r>
                          <m:r>
                            <a:rPr lang="tr-TR" sz="2000" b="1" i="1" smtClean="0">
                              <a:latin typeface="Cambria Math" panose="02040503050406030204" pitchFamily="18" charset="0"/>
                            </a:rPr>
                            <m:t>,</m:t>
                          </m:r>
                          <m:r>
                            <a:rPr lang="tr-TR" sz="2000" b="1" i="1" smtClean="0">
                              <a:latin typeface="Cambria Math" panose="02040503050406030204" pitchFamily="18" charset="0"/>
                            </a:rPr>
                            <m:t>𝒄</m:t>
                          </m:r>
                        </m:sub>
                      </m:sSub>
                      <m:d>
                        <m:dPr>
                          <m:ctrlPr>
                            <a:rPr lang="tr-TR" sz="2000" b="1" i="1" smtClean="0">
                              <a:latin typeface="Cambria Math" panose="02040503050406030204" pitchFamily="18" charset="0"/>
                            </a:rPr>
                          </m:ctrlPr>
                        </m:dPr>
                        <m:e>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𝑻</m:t>
                              </m:r>
                            </m:e>
                            <m:sub>
                              <m:r>
                                <a:rPr lang="tr-TR" sz="2000" b="1" i="1" smtClean="0">
                                  <a:latin typeface="Cambria Math" panose="02040503050406030204" pitchFamily="18" charset="0"/>
                                </a:rPr>
                                <m:t>𝒄</m:t>
                              </m:r>
                              <m:r>
                                <a:rPr lang="tr-TR" sz="2000" b="1" i="1" smtClean="0">
                                  <a:latin typeface="Cambria Math" panose="02040503050406030204" pitchFamily="18" charset="0"/>
                                </a:rPr>
                                <m:t>,</m:t>
                              </m:r>
                              <m:r>
                                <a:rPr lang="tr-TR" sz="2000" b="1" i="1" smtClean="0">
                                  <a:latin typeface="Cambria Math" panose="02040503050406030204" pitchFamily="18" charset="0"/>
                                </a:rPr>
                                <m:t>𝒐</m:t>
                              </m:r>
                            </m:sub>
                          </m:sSub>
                          <m:r>
                            <a:rPr lang="tr-TR" sz="2000" b="1" i="1" smtClean="0">
                              <a:latin typeface="Cambria Math" panose="02040503050406030204" pitchFamily="18" charset="0"/>
                            </a:rPr>
                            <m:t>−</m:t>
                          </m:r>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𝑻</m:t>
                              </m:r>
                            </m:e>
                            <m:sub>
                              <m:r>
                                <a:rPr lang="tr-TR" sz="2000" b="1" i="1" smtClean="0">
                                  <a:latin typeface="Cambria Math" panose="02040503050406030204" pitchFamily="18" charset="0"/>
                                </a:rPr>
                                <m:t>𝒄</m:t>
                              </m:r>
                              <m:r>
                                <a:rPr lang="tr-TR" sz="2000" b="1" i="1" smtClean="0">
                                  <a:latin typeface="Cambria Math" panose="02040503050406030204" pitchFamily="18" charset="0"/>
                                </a:rPr>
                                <m:t>,</m:t>
                              </m:r>
                              <m:r>
                                <a:rPr lang="tr-TR" sz="2000" b="1" i="1" smtClean="0">
                                  <a:latin typeface="Cambria Math" panose="02040503050406030204" pitchFamily="18" charset="0"/>
                                </a:rPr>
                                <m:t>𝒊</m:t>
                              </m:r>
                            </m:sub>
                          </m:sSub>
                        </m:e>
                      </m:d>
                      <m:r>
                        <a:rPr lang="tr-TR" sz="2000" b="1" i="1">
                          <a:latin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𝑪</m:t>
                          </m:r>
                        </m:e>
                        <m:sub>
                          <m:r>
                            <a:rPr lang="tr-TR" sz="2000" b="1" i="1" smtClean="0">
                              <a:latin typeface="Cambria Math" panose="02040503050406030204" pitchFamily="18" charset="0"/>
                              <a:ea typeface="Cambria Math" panose="02040503050406030204" pitchFamily="18" charset="0"/>
                            </a:rPr>
                            <m:t>𝒄</m:t>
                          </m:r>
                        </m:sub>
                      </m:sSub>
                      <m:r>
                        <m:rPr>
                          <m:nor/>
                        </m:rPr>
                        <a:rPr lang="tr-TR" sz="2000" b="1" dirty="0"/>
                        <m:t> </m:t>
                      </m:r>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smtClean="0">
                                  <a:latin typeface="Cambria Math" panose="02040503050406030204" pitchFamily="18" charset="0"/>
                                </a:rPr>
                                <m:t>𝒐</m:t>
                              </m:r>
                            </m:sub>
                          </m:sSub>
                          <m:r>
                            <a:rPr lang="tr-TR" sz="2000" b="1" i="1">
                              <a:latin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smtClean="0">
                                  <a:latin typeface="Cambria Math" panose="02040503050406030204" pitchFamily="18" charset="0"/>
                                </a:rPr>
                                <m:t>𝒊</m:t>
                              </m:r>
                            </m:sub>
                          </m:sSub>
                        </m:e>
                      </m:d>
                    </m:oMath>
                  </m:oMathPara>
                </a14:m>
                <a:endParaRPr lang="tr-TR" sz="2000" b="1" dirty="0"/>
              </a:p>
            </p:txBody>
          </p:sp>
        </mc:Choice>
        <mc:Fallback xmlns="">
          <p:sp>
            <p:nvSpPr>
              <p:cNvPr id="26" name="TextBox 25">
                <a:extLst>
                  <a:ext uri="{FF2B5EF4-FFF2-40B4-BE49-F238E27FC236}">
                    <a16:creationId xmlns:a16="http://schemas.microsoft.com/office/drawing/2014/main" id="{D5DE4B67-2BAF-946A-0D6A-EE5960FF4A5D}"/>
                  </a:ext>
                </a:extLst>
              </p:cNvPr>
              <p:cNvSpPr txBox="1">
                <a:spLocks noRot="1" noChangeAspect="1" noMove="1" noResize="1" noEditPoints="1" noAdjustHandles="1" noChangeArrowheads="1" noChangeShapeType="1" noTextEdit="1"/>
              </p:cNvSpPr>
              <p:nvPr/>
            </p:nvSpPr>
            <p:spPr>
              <a:xfrm>
                <a:off x="403123" y="6103309"/>
                <a:ext cx="4778744" cy="357406"/>
              </a:xfrm>
              <a:prstGeom prst="rect">
                <a:avLst/>
              </a:prstGeom>
              <a:blipFill>
                <a:blip r:embed="rId9"/>
                <a:stretch>
                  <a:fillRect l="-636" b="-18033"/>
                </a:stretch>
              </a:blipFill>
              <a:ln>
                <a:solidFill>
                  <a:schemeClr val="tx1"/>
                </a:solidFill>
              </a:ln>
            </p:spPr>
            <p:txBody>
              <a:bodyPr/>
              <a:lstStyle/>
              <a:p>
                <a:r>
                  <a:rPr lang="tr-TR">
                    <a:noFill/>
                  </a:rPr>
                  <a:t> </a:t>
                </a:r>
              </a:p>
            </p:txBody>
          </p:sp>
        </mc:Fallback>
      </mc:AlternateContent>
      <p:cxnSp>
        <p:nvCxnSpPr>
          <p:cNvPr id="28" name="Straight Arrow Connector 27">
            <a:extLst>
              <a:ext uri="{FF2B5EF4-FFF2-40B4-BE49-F238E27FC236}">
                <a16:creationId xmlns:a16="http://schemas.microsoft.com/office/drawing/2014/main" id="{9F3C413E-3E6B-676F-4958-A902E6EC07C4}"/>
              </a:ext>
            </a:extLst>
          </p:cNvPr>
          <p:cNvCxnSpPr/>
          <p:nvPr/>
        </p:nvCxnSpPr>
        <p:spPr>
          <a:xfrm>
            <a:off x="5236441" y="5677061"/>
            <a:ext cx="598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1FA8C35-702A-46F4-43FA-4E3760973A77}"/>
              </a:ext>
            </a:extLst>
          </p:cNvPr>
          <p:cNvCxnSpPr/>
          <p:nvPr/>
        </p:nvCxnSpPr>
        <p:spPr>
          <a:xfrm>
            <a:off x="5181867" y="6299017"/>
            <a:ext cx="598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49A59C0-7ADA-A190-D9E5-D43A00A764A9}"/>
                  </a:ext>
                </a:extLst>
              </p:cNvPr>
              <p:cNvSpPr txBox="1"/>
              <p:nvPr/>
            </p:nvSpPr>
            <p:spPr>
              <a:xfrm>
                <a:off x="6030691" y="5318817"/>
                <a:ext cx="2057743" cy="635367"/>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𝑪</m:t>
                          </m:r>
                        </m:e>
                        <m:sub>
                          <m:r>
                            <a:rPr lang="tr-TR" sz="2000" b="1" i="1">
                              <a:latin typeface="Cambria Math" panose="02040503050406030204" pitchFamily="18" charset="0"/>
                              <a:ea typeface="Cambria Math" panose="02040503050406030204" pitchFamily="18" charset="0"/>
                            </a:rPr>
                            <m:t>𝒉</m:t>
                          </m:r>
                        </m:sub>
                      </m:sSub>
                      <m:r>
                        <a:rPr lang="tr-TR" sz="2000" b="1" i="1" smtClean="0">
                          <a:latin typeface="Cambria Math" panose="02040503050406030204" pitchFamily="18" charset="0"/>
                        </a:rPr>
                        <m:t>=</m:t>
                      </m:r>
                      <m:f>
                        <m:fPr>
                          <m:ctrlPr>
                            <a:rPr lang="tr-TR" sz="2000" b="1" i="1" smtClean="0">
                              <a:latin typeface="Cambria Math" panose="02040503050406030204" pitchFamily="18" charset="0"/>
                            </a:rPr>
                          </m:ctrlPr>
                        </m:fPr>
                        <m:num>
                          <m:r>
                            <a:rPr lang="tr-TR" sz="2000" b="1" i="1" smtClean="0">
                              <a:latin typeface="Cambria Math" panose="02040503050406030204" pitchFamily="18" charset="0"/>
                            </a:rPr>
                            <m:t>𝒒</m:t>
                          </m:r>
                        </m:num>
                        <m:den>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𝒊</m:t>
                                  </m:r>
                                </m:sub>
                              </m:sSub>
                              <m:r>
                                <a:rPr lang="tr-TR" sz="2000" b="1" i="1">
                                  <a:latin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𝒐</m:t>
                                  </m:r>
                                </m:sub>
                              </m:sSub>
                            </m:e>
                          </m:d>
                        </m:den>
                      </m:f>
                    </m:oMath>
                  </m:oMathPara>
                </a14:m>
                <a:endParaRPr lang="tr-TR" sz="2000" b="1" dirty="0"/>
              </a:p>
            </p:txBody>
          </p:sp>
        </mc:Choice>
        <mc:Fallback xmlns="">
          <p:sp>
            <p:nvSpPr>
              <p:cNvPr id="30" name="TextBox 29">
                <a:extLst>
                  <a:ext uri="{FF2B5EF4-FFF2-40B4-BE49-F238E27FC236}">
                    <a16:creationId xmlns:a16="http://schemas.microsoft.com/office/drawing/2014/main" id="{749A59C0-7ADA-A190-D9E5-D43A00A764A9}"/>
                  </a:ext>
                </a:extLst>
              </p:cNvPr>
              <p:cNvSpPr txBox="1">
                <a:spLocks noRot="1" noChangeAspect="1" noMove="1" noResize="1" noEditPoints="1" noAdjustHandles="1" noChangeArrowheads="1" noChangeShapeType="1" noTextEdit="1"/>
              </p:cNvSpPr>
              <p:nvPr/>
            </p:nvSpPr>
            <p:spPr>
              <a:xfrm>
                <a:off x="6030691" y="5318817"/>
                <a:ext cx="2057743" cy="635367"/>
              </a:xfrm>
              <a:prstGeom prst="rect">
                <a:avLst/>
              </a:prstGeom>
              <a:blipFill>
                <a:blip r:embed="rId10"/>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E52ACA-554C-C668-9119-058F85EB30FD}"/>
                  </a:ext>
                </a:extLst>
              </p:cNvPr>
              <p:cNvSpPr txBox="1"/>
              <p:nvPr/>
            </p:nvSpPr>
            <p:spPr>
              <a:xfrm>
                <a:off x="6102826" y="6075574"/>
                <a:ext cx="1985608" cy="635367"/>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𝑪</m:t>
                          </m:r>
                        </m:e>
                        <m:sub>
                          <m:r>
                            <a:rPr lang="tr-TR" sz="2000" b="1" i="1" smtClean="0">
                              <a:latin typeface="Cambria Math" panose="02040503050406030204" pitchFamily="18" charset="0"/>
                              <a:ea typeface="Cambria Math" panose="02040503050406030204" pitchFamily="18" charset="0"/>
                            </a:rPr>
                            <m:t>𝒄</m:t>
                          </m:r>
                        </m:sub>
                      </m:sSub>
                      <m:r>
                        <a:rPr lang="tr-TR" sz="2000" b="1" i="1" smtClean="0">
                          <a:latin typeface="Cambria Math" panose="02040503050406030204" pitchFamily="18" charset="0"/>
                        </a:rPr>
                        <m:t>=</m:t>
                      </m:r>
                      <m:f>
                        <m:fPr>
                          <m:ctrlPr>
                            <a:rPr lang="tr-TR" sz="2000" b="1" i="1" smtClean="0">
                              <a:latin typeface="Cambria Math" panose="02040503050406030204" pitchFamily="18" charset="0"/>
                            </a:rPr>
                          </m:ctrlPr>
                        </m:fPr>
                        <m:num>
                          <m:r>
                            <a:rPr lang="tr-TR" sz="2000" b="1" i="1" smtClean="0">
                              <a:latin typeface="Cambria Math" panose="02040503050406030204" pitchFamily="18" charset="0"/>
                            </a:rPr>
                            <m:t>𝒒</m:t>
                          </m:r>
                        </m:num>
                        <m:den>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smtClean="0">
                                      <a:latin typeface="Cambria Math" panose="02040503050406030204" pitchFamily="18" charset="0"/>
                                    </a:rPr>
                                    <m:t>𝒄</m:t>
                                  </m:r>
                                  <m:r>
                                    <a:rPr lang="tr-TR" sz="2000" b="1" i="1">
                                      <a:latin typeface="Cambria Math" panose="02040503050406030204" pitchFamily="18" charset="0"/>
                                    </a:rPr>
                                    <m:t>,</m:t>
                                  </m:r>
                                  <m:r>
                                    <a:rPr lang="tr-TR" sz="2000" b="1" i="1" smtClean="0">
                                      <a:latin typeface="Cambria Math" panose="02040503050406030204" pitchFamily="18" charset="0"/>
                                    </a:rPr>
                                    <m:t>𝒐</m:t>
                                  </m:r>
                                </m:sub>
                              </m:sSub>
                              <m:r>
                                <a:rPr lang="tr-TR" sz="2000" b="1" i="1">
                                  <a:latin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smtClean="0">
                                      <a:latin typeface="Cambria Math" panose="02040503050406030204" pitchFamily="18" charset="0"/>
                                    </a:rPr>
                                    <m:t>𝒄</m:t>
                                  </m:r>
                                  <m:r>
                                    <a:rPr lang="tr-TR" sz="2000" b="1" i="1">
                                      <a:latin typeface="Cambria Math" panose="02040503050406030204" pitchFamily="18" charset="0"/>
                                    </a:rPr>
                                    <m:t>,</m:t>
                                  </m:r>
                                  <m:r>
                                    <a:rPr lang="tr-TR" sz="2000" b="1" i="1" smtClean="0">
                                      <a:latin typeface="Cambria Math" panose="02040503050406030204" pitchFamily="18" charset="0"/>
                                    </a:rPr>
                                    <m:t>𝒊</m:t>
                                  </m:r>
                                </m:sub>
                              </m:sSub>
                            </m:e>
                          </m:d>
                        </m:den>
                      </m:f>
                    </m:oMath>
                  </m:oMathPara>
                </a14:m>
                <a:endParaRPr lang="tr-TR" sz="2000" b="1" dirty="0"/>
              </a:p>
            </p:txBody>
          </p:sp>
        </mc:Choice>
        <mc:Fallback xmlns="">
          <p:sp>
            <p:nvSpPr>
              <p:cNvPr id="31" name="TextBox 30">
                <a:extLst>
                  <a:ext uri="{FF2B5EF4-FFF2-40B4-BE49-F238E27FC236}">
                    <a16:creationId xmlns:a16="http://schemas.microsoft.com/office/drawing/2014/main" id="{1EE52ACA-554C-C668-9119-058F85EB30FD}"/>
                  </a:ext>
                </a:extLst>
              </p:cNvPr>
              <p:cNvSpPr txBox="1">
                <a:spLocks noRot="1" noChangeAspect="1" noMove="1" noResize="1" noEditPoints="1" noAdjustHandles="1" noChangeArrowheads="1" noChangeShapeType="1" noTextEdit="1"/>
              </p:cNvSpPr>
              <p:nvPr/>
            </p:nvSpPr>
            <p:spPr>
              <a:xfrm>
                <a:off x="6102826" y="6075574"/>
                <a:ext cx="1985608" cy="635367"/>
              </a:xfrm>
              <a:prstGeom prst="rect">
                <a:avLst/>
              </a:prstGeom>
              <a:blipFill>
                <a:blip r:embed="rId11"/>
                <a:stretch>
                  <a:fillRect/>
                </a:stretch>
              </a:blipFill>
              <a:ln>
                <a:solidFill>
                  <a:schemeClr val="tx1"/>
                </a:solidFill>
              </a:ln>
            </p:spPr>
            <p:txBody>
              <a:bodyPr/>
              <a:lstStyle/>
              <a:p>
                <a:r>
                  <a:rPr lang="tr-TR">
                    <a:noFill/>
                  </a:rPr>
                  <a:t> </a:t>
                </a:r>
              </a:p>
            </p:txBody>
          </p:sp>
        </mc:Fallback>
      </mc:AlternateContent>
      <p:sp>
        <p:nvSpPr>
          <p:cNvPr id="32" name="Oval 31">
            <a:extLst>
              <a:ext uri="{FF2B5EF4-FFF2-40B4-BE49-F238E27FC236}">
                <a16:creationId xmlns:a16="http://schemas.microsoft.com/office/drawing/2014/main" id="{B93278A6-BA82-AA12-F0C1-B127FC24E520}"/>
              </a:ext>
            </a:extLst>
          </p:cNvPr>
          <p:cNvSpPr/>
          <p:nvPr/>
        </p:nvSpPr>
        <p:spPr>
          <a:xfrm>
            <a:off x="6799007" y="4714210"/>
            <a:ext cx="521110" cy="483217"/>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Oval 32">
            <a:extLst>
              <a:ext uri="{FF2B5EF4-FFF2-40B4-BE49-F238E27FC236}">
                <a16:creationId xmlns:a16="http://schemas.microsoft.com/office/drawing/2014/main" id="{22FFB87B-869A-F8DF-6F22-B061CA9517B0}"/>
              </a:ext>
            </a:extLst>
          </p:cNvPr>
          <p:cNvSpPr/>
          <p:nvPr/>
        </p:nvSpPr>
        <p:spPr>
          <a:xfrm>
            <a:off x="7451480" y="4723041"/>
            <a:ext cx="521110" cy="483217"/>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7819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0" y="74909"/>
            <a:ext cx="8789067" cy="707886"/>
          </a:xfrm>
          <a:prstGeom prst="rect">
            <a:avLst/>
          </a:prstGeom>
          <a:noFill/>
        </p:spPr>
        <p:txBody>
          <a:bodyPr wrap="square" rtlCol="0">
            <a:spAutoFit/>
          </a:bodyPr>
          <a:lstStyle/>
          <a:p>
            <a:r>
              <a:rPr lang="tr-TR" sz="4000" b="1" dirty="0"/>
              <a:t>1. The Parallel-Flow Heat Exchanger</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2065C30-B83A-5E3E-DE74-26B783A12960}"/>
                  </a:ext>
                </a:extLst>
              </p:cNvPr>
              <p:cNvSpPr txBox="1"/>
              <p:nvPr/>
            </p:nvSpPr>
            <p:spPr>
              <a:xfrm>
                <a:off x="217280" y="1029884"/>
                <a:ext cx="3509038" cy="691536"/>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rPr>
                        <m:t>𝒍𝒏</m:t>
                      </m:r>
                      <m:d>
                        <m:dPr>
                          <m:ctrlPr>
                            <a:rPr lang="tr-TR" sz="2000" b="1" i="1" smtClean="0">
                              <a:latin typeface="Cambria Math" panose="02040503050406030204" pitchFamily="18" charset="0"/>
                            </a:rPr>
                          </m:ctrlPr>
                        </m:dPr>
                        <m:e>
                          <m:f>
                            <m:fPr>
                              <m:ctrlPr>
                                <a:rPr lang="tr-TR" sz="2000" b="1" i="1" smtClean="0">
                                  <a:latin typeface="Cambria Math" panose="02040503050406030204" pitchFamily="18" charset="0"/>
                                </a:rPr>
                              </m:ctrlPr>
                            </m:fPr>
                            <m:num>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rPr>
                                    <m:t>𝟐</m:t>
                                  </m:r>
                                </m:sub>
                              </m:sSub>
                            </m:num>
                            <m:den>
                              <m:r>
                                <a:rPr lang="tr-TR" sz="2000" b="1" i="1" smtClean="0">
                                  <a:latin typeface="Cambria Math" panose="02040503050406030204" pitchFamily="18" charset="0"/>
                                  <a:ea typeface="Cambria Math" panose="02040503050406030204" pitchFamily="18" charset="0"/>
                                </a:rPr>
                                <m:t>∆</m:t>
                              </m:r>
                              <m:sSub>
                                <m:sSubPr>
                                  <m:ctrlPr>
                                    <a:rPr lang="tr-TR" sz="2000" b="1" i="1" smtClean="0">
                                      <a:latin typeface="Cambria Math" panose="02040503050406030204" pitchFamily="18" charset="0"/>
                                      <a:ea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𝟏</m:t>
                                  </m:r>
                                </m:sub>
                              </m:sSub>
                            </m:den>
                          </m:f>
                        </m:e>
                      </m:d>
                      <m:r>
                        <a:rPr lang="tr-TR" sz="2000" b="1" i="1" smtClean="0">
                          <a:latin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m:t>
                      </m:r>
                      <m:r>
                        <a:rPr lang="tr-TR" sz="2000" b="1" i="1">
                          <a:latin typeface="Cambria Math" panose="02040503050406030204" pitchFamily="18" charset="0"/>
                        </a:rPr>
                        <m:t>𝑼</m:t>
                      </m:r>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𝑨</m:t>
                      </m:r>
                      <m:r>
                        <a:rPr lang="tr-TR" sz="2000" b="1" i="1" smtClean="0">
                          <a:latin typeface="Cambria Math" panose="02040503050406030204" pitchFamily="18" charset="0"/>
                          <a:ea typeface="Cambria Math" panose="02040503050406030204" pitchFamily="18" charset="0"/>
                        </a:rPr>
                        <m:t>∙</m:t>
                      </m:r>
                      <m:d>
                        <m:dPr>
                          <m:ctrlPr>
                            <a:rPr lang="tr-TR" sz="2000" b="1" i="1" smtClean="0">
                              <a:latin typeface="Cambria Math" panose="02040503050406030204" pitchFamily="18" charset="0"/>
                              <a:ea typeface="Cambria Math" panose="02040503050406030204" pitchFamily="18" charset="0"/>
                            </a:rPr>
                          </m:ctrlPr>
                        </m:dPr>
                        <m:e>
                          <m:f>
                            <m:fPr>
                              <m:ctrlPr>
                                <a:rPr lang="tr-TR" sz="2000" b="1" i="1">
                                  <a:latin typeface="Cambria Math" panose="02040503050406030204" pitchFamily="18" charset="0"/>
                                </a:rPr>
                              </m:ctrlPr>
                            </m:fPr>
                            <m:num>
                              <m:r>
                                <a:rPr lang="tr-TR" sz="2000" b="1" i="1" smtClean="0">
                                  <a:latin typeface="Cambria Math" panose="02040503050406030204" pitchFamily="18" charset="0"/>
                                </a:rPr>
                                <m:t>𝟏</m:t>
                              </m:r>
                            </m:num>
                            <m:den>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𝑪</m:t>
                                  </m:r>
                                </m:e>
                                <m:sub>
                                  <m:r>
                                    <a:rPr lang="tr-TR" sz="2000" b="1" i="1">
                                      <a:latin typeface="Cambria Math" panose="02040503050406030204" pitchFamily="18" charset="0"/>
                                      <a:ea typeface="Cambria Math" panose="02040503050406030204" pitchFamily="18" charset="0"/>
                                    </a:rPr>
                                    <m:t>𝒉</m:t>
                                  </m:r>
                                </m:sub>
                              </m:sSub>
                            </m:den>
                          </m:f>
                          <m:r>
                            <a:rPr lang="tr-TR" sz="2000" b="1" i="1" smtClean="0">
                              <a:latin typeface="Cambria Math" panose="02040503050406030204" pitchFamily="18" charset="0"/>
                              <a:ea typeface="Cambria Math" panose="02040503050406030204" pitchFamily="18" charset="0"/>
                            </a:rPr>
                            <m:t>+</m:t>
                          </m:r>
                          <m:f>
                            <m:fPr>
                              <m:ctrlPr>
                                <a:rPr lang="tr-TR" sz="2000" b="1" i="1">
                                  <a:latin typeface="Cambria Math" panose="02040503050406030204" pitchFamily="18" charset="0"/>
                                </a:rPr>
                              </m:ctrlPr>
                            </m:fPr>
                            <m:num>
                              <m:r>
                                <a:rPr lang="tr-TR" sz="2000" b="1" i="1" smtClean="0">
                                  <a:latin typeface="Cambria Math" panose="02040503050406030204" pitchFamily="18" charset="0"/>
                                </a:rPr>
                                <m:t>𝟏</m:t>
                              </m:r>
                            </m:num>
                            <m:den>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𝑪</m:t>
                                  </m:r>
                                </m:e>
                                <m:sub>
                                  <m:r>
                                    <a:rPr lang="tr-TR" sz="2000" b="1" i="1" smtClean="0">
                                      <a:latin typeface="Cambria Math" panose="02040503050406030204" pitchFamily="18" charset="0"/>
                                      <a:ea typeface="Cambria Math" panose="02040503050406030204" pitchFamily="18" charset="0"/>
                                    </a:rPr>
                                    <m:t>𝒄</m:t>
                                  </m:r>
                                </m:sub>
                              </m:sSub>
                            </m:den>
                          </m:f>
                        </m:e>
                      </m:d>
                    </m:oMath>
                  </m:oMathPara>
                </a14:m>
                <a:endParaRPr lang="tr-TR" sz="2000" b="1" dirty="0"/>
              </a:p>
            </p:txBody>
          </p:sp>
        </mc:Choice>
        <mc:Fallback xmlns="">
          <p:sp>
            <p:nvSpPr>
              <p:cNvPr id="2" name="TextBox 1">
                <a:extLst>
                  <a:ext uri="{FF2B5EF4-FFF2-40B4-BE49-F238E27FC236}">
                    <a16:creationId xmlns:a16="http://schemas.microsoft.com/office/drawing/2014/main" id="{F2065C30-B83A-5E3E-DE74-26B783A12960}"/>
                  </a:ext>
                </a:extLst>
              </p:cNvPr>
              <p:cNvSpPr txBox="1">
                <a:spLocks noRot="1" noChangeAspect="1" noMove="1" noResize="1" noEditPoints="1" noAdjustHandles="1" noChangeArrowheads="1" noChangeShapeType="1" noTextEdit="1"/>
              </p:cNvSpPr>
              <p:nvPr/>
            </p:nvSpPr>
            <p:spPr>
              <a:xfrm>
                <a:off x="217280" y="1029884"/>
                <a:ext cx="3509038" cy="691536"/>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2768F2F-D19A-D8AB-0356-297BFFC147E6}"/>
                  </a:ext>
                </a:extLst>
              </p:cNvPr>
              <p:cNvSpPr txBox="1"/>
              <p:nvPr/>
            </p:nvSpPr>
            <p:spPr>
              <a:xfrm>
                <a:off x="3982622" y="1057968"/>
                <a:ext cx="2057743" cy="635367"/>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𝑪</m:t>
                          </m:r>
                        </m:e>
                        <m:sub>
                          <m:r>
                            <a:rPr lang="tr-TR" sz="2000" b="1" i="1">
                              <a:latin typeface="Cambria Math" panose="02040503050406030204" pitchFamily="18" charset="0"/>
                              <a:ea typeface="Cambria Math" panose="02040503050406030204" pitchFamily="18" charset="0"/>
                            </a:rPr>
                            <m:t>𝒉</m:t>
                          </m:r>
                        </m:sub>
                      </m:sSub>
                      <m:r>
                        <a:rPr lang="tr-TR" sz="2000" b="1" i="1" smtClean="0">
                          <a:latin typeface="Cambria Math" panose="02040503050406030204" pitchFamily="18" charset="0"/>
                        </a:rPr>
                        <m:t>=</m:t>
                      </m:r>
                      <m:f>
                        <m:fPr>
                          <m:ctrlPr>
                            <a:rPr lang="tr-TR" sz="2000" b="1" i="1" smtClean="0">
                              <a:latin typeface="Cambria Math" panose="02040503050406030204" pitchFamily="18" charset="0"/>
                            </a:rPr>
                          </m:ctrlPr>
                        </m:fPr>
                        <m:num>
                          <m:r>
                            <a:rPr lang="tr-TR" sz="2000" b="1" i="1" smtClean="0">
                              <a:latin typeface="Cambria Math" panose="02040503050406030204" pitchFamily="18" charset="0"/>
                            </a:rPr>
                            <m:t>𝒒</m:t>
                          </m:r>
                        </m:num>
                        <m:den>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𝒊</m:t>
                                  </m:r>
                                </m:sub>
                              </m:sSub>
                              <m:r>
                                <a:rPr lang="tr-TR" sz="2000" b="1" i="1">
                                  <a:latin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𝒐</m:t>
                                  </m:r>
                                </m:sub>
                              </m:sSub>
                            </m:e>
                          </m:d>
                        </m:den>
                      </m:f>
                    </m:oMath>
                  </m:oMathPara>
                </a14:m>
                <a:endParaRPr lang="tr-TR" sz="2000" b="1" dirty="0"/>
              </a:p>
            </p:txBody>
          </p:sp>
        </mc:Choice>
        <mc:Fallback xmlns="">
          <p:sp>
            <p:nvSpPr>
              <p:cNvPr id="3" name="TextBox 2">
                <a:extLst>
                  <a:ext uri="{FF2B5EF4-FFF2-40B4-BE49-F238E27FC236}">
                    <a16:creationId xmlns:a16="http://schemas.microsoft.com/office/drawing/2014/main" id="{72768F2F-D19A-D8AB-0356-297BFFC147E6}"/>
                  </a:ext>
                </a:extLst>
              </p:cNvPr>
              <p:cNvSpPr txBox="1">
                <a:spLocks noRot="1" noChangeAspect="1" noMove="1" noResize="1" noEditPoints="1" noAdjustHandles="1" noChangeArrowheads="1" noChangeShapeType="1" noTextEdit="1"/>
              </p:cNvSpPr>
              <p:nvPr/>
            </p:nvSpPr>
            <p:spPr>
              <a:xfrm>
                <a:off x="3982622" y="1057968"/>
                <a:ext cx="2057743" cy="635367"/>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85883C-13B1-E9C9-6948-D61588A5845E}"/>
                  </a:ext>
                </a:extLst>
              </p:cNvPr>
              <p:cNvSpPr txBox="1"/>
              <p:nvPr/>
            </p:nvSpPr>
            <p:spPr>
              <a:xfrm>
                <a:off x="6296669" y="1057967"/>
                <a:ext cx="1985608" cy="635367"/>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𝑪</m:t>
                          </m:r>
                        </m:e>
                        <m:sub>
                          <m:r>
                            <a:rPr lang="tr-TR" sz="2000" b="1" i="1" smtClean="0">
                              <a:latin typeface="Cambria Math" panose="02040503050406030204" pitchFamily="18" charset="0"/>
                              <a:ea typeface="Cambria Math" panose="02040503050406030204" pitchFamily="18" charset="0"/>
                            </a:rPr>
                            <m:t>𝒄</m:t>
                          </m:r>
                        </m:sub>
                      </m:sSub>
                      <m:r>
                        <a:rPr lang="tr-TR" sz="2000" b="1" i="1" smtClean="0">
                          <a:latin typeface="Cambria Math" panose="02040503050406030204" pitchFamily="18" charset="0"/>
                        </a:rPr>
                        <m:t>=</m:t>
                      </m:r>
                      <m:f>
                        <m:fPr>
                          <m:ctrlPr>
                            <a:rPr lang="tr-TR" sz="2000" b="1" i="1" smtClean="0">
                              <a:latin typeface="Cambria Math" panose="02040503050406030204" pitchFamily="18" charset="0"/>
                            </a:rPr>
                          </m:ctrlPr>
                        </m:fPr>
                        <m:num>
                          <m:r>
                            <a:rPr lang="tr-TR" sz="2000" b="1" i="1" smtClean="0">
                              <a:latin typeface="Cambria Math" panose="02040503050406030204" pitchFamily="18" charset="0"/>
                            </a:rPr>
                            <m:t>𝒒</m:t>
                          </m:r>
                        </m:num>
                        <m:den>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smtClean="0">
                                      <a:latin typeface="Cambria Math" panose="02040503050406030204" pitchFamily="18" charset="0"/>
                                    </a:rPr>
                                    <m:t>𝒄</m:t>
                                  </m:r>
                                  <m:r>
                                    <a:rPr lang="tr-TR" sz="2000" b="1" i="1">
                                      <a:latin typeface="Cambria Math" panose="02040503050406030204" pitchFamily="18" charset="0"/>
                                    </a:rPr>
                                    <m:t>,</m:t>
                                  </m:r>
                                  <m:r>
                                    <a:rPr lang="tr-TR" sz="2000" b="1" i="1" smtClean="0">
                                      <a:latin typeface="Cambria Math" panose="02040503050406030204" pitchFamily="18" charset="0"/>
                                    </a:rPr>
                                    <m:t>𝒐</m:t>
                                  </m:r>
                                </m:sub>
                              </m:sSub>
                              <m:r>
                                <a:rPr lang="tr-TR" sz="2000" b="1" i="1">
                                  <a:latin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smtClean="0">
                                      <a:latin typeface="Cambria Math" panose="02040503050406030204" pitchFamily="18" charset="0"/>
                                    </a:rPr>
                                    <m:t>𝒄</m:t>
                                  </m:r>
                                  <m:r>
                                    <a:rPr lang="tr-TR" sz="2000" b="1" i="1">
                                      <a:latin typeface="Cambria Math" panose="02040503050406030204" pitchFamily="18" charset="0"/>
                                    </a:rPr>
                                    <m:t>,</m:t>
                                  </m:r>
                                  <m:r>
                                    <a:rPr lang="tr-TR" sz="2000" b="1" i="1" smtClean="0">
                                      <a:latin typeface="Cambria Math" panose="02040503050406030204" pitchFamily="18" charset="0"/>
                                    </a:rPr>
                                    <m:t>𝒊</m:t>
                                  </m:r>
                                </m:sub>
                              </m:sSub>
                            </m:e>
                          </m:d>
                        </m:den>
                      </m:f>
                    </m:oMath>
                  </m:oMathPara>
                </a14:m>
                <a:endParaRPr lang="tr-TR" sz="2000" b="1" dirty="0"/>
              </a:p>
            </p:txBody>
          </p:sp>
        </mc:Choice>
        <mc:Fallback xmlns="">
          <p:sp>
            <p:nvSpPr>
              <p:cNvPr id="6" name="TextBox 5">
                <a:extLst>
                  <a:ext uri="{FF2B5EF4-FFF2-40B4-BE49-F238E27FC236}">
                    <a16:creationId xmlns:a16="http://schemas.microsoft.com/office/drawing/2014/main" id="{3985883C-13B1-E9C9-6948-D61588A5845E}"/>
                  </a:ext>
                </a:extLst>
              </p:cNvPr>
              <p:cNvSpPr txBox="1">
                <a:spLocks noRot="1" noChangeAspect="1" noMove="1" noResize="1" noEditPoints="1" noAdjustHandles="1" noChangeArrowheads="1" noChangeShapeType="1" noTextEdit="1"/>
              </p:cNvSpPr>
              <p:nvPr/>
            </p:nvSpPr>
            <p:spPr>
              <a:xfrm>
                <a:off x="6296669" y="1057967"/>
                <a:ext cx="1985608" cy="635367"/>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67C52B-8EBD-42CA-7D90-58CFF37FF4A4}"/>
                  </a:ext>
                </a:extLst>
              </p:cNvPr>
              <p:cNvSpPr txBox="1"/>
              <p:nvPr/>
            </p:nvSpPr>
            <p:spPr>
              <a:xfrm>
                <a:off x="217280" y="2217120"/>
                <a:ext cx="5644301" cy="71532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rPr>
                        <m:t>𝒍𝒏</m:t>
                      </m:r>
                      <m:d>
                        <m:dPr>
                          <m:ctrlPr>
                            <a:rPr lang="tr-TR" sz="2000" b="1" i="1" smtClean="0">
                              <a:latin typeface="Cambria Math" panose="02040503050406030204" pitchFamily="18" charset="0"/>
                            </a:rPr>
                          </m:ctrlPr>
                        </m:dPr>
                        <m:e>
                          <m:f>
                            <m:fPr>
                              <m:ctrlPr>
                                <a:rPr lang="tr-TR" sz="2000" b="1" i="1" smtClean="0">
                                  <a:latin typeface="Cambria Math" panose="02040503050406030204" pitchFamily="18" charset="0"/>
                                </a:rPr>
                              </m:ctrlPr>
                            </m:fPr>
                            <m:num>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rPr>
                                    <m:t>𝟐</m:t>
                                  </m:r>
                                </m:sub>
                              </m:sSub>
                            </m:num>
                            <m:den>
                              <m:r>
                                <a:rPr lang="tr-TR" sz="2000" b="1" i="1" smtClean="0">
                                  <a:latin typeface="Cambria Math" panose="02040503050406030204" pitchFamily="18" charset="0"/>
                                  <a:ea typeface="Cambria Math" panose="02040503050406030204" pitchFamily="18" charset="0"/>
                                </a:rPr>
                                <m:t>∆</m:t>
                              </m:r>
                              <m:sSub>
                                <m:sSubPr>
                                  <m:ctrlPr>
                                    <a:rPr lang="tr-TR" sz="2000" b="1" i="1" smtClean="0">
                                      <a:latin typeface="Cambria Math" panose="02040503050406030204" pitchFamily="18" charset="0"/>
                                      <a:ea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𝟏</m:t>
                                  </m:r>
                                </m:sub>
                              </m:sSub>
                            </m:den>
                          </m:f>
                        </m:e>
                      </m:d>
                      <m:r>
                        <a:rPr lang="tr-TR" sz="2000" b="1" i="1" smtClean="0">
                          <a:latin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m:t>
                      </m:r>
                      <m:r>
                        <a:rPr lang="tr-TR" sz="2000" b="1" i="1">
                          <a:latin typeface="Cambria Math" panose="02040503050406030204" pitchFamily="18" charset="0"/>
                        </a:rPr>
                        <m:t>𝑼</m:t>
                      </m:r>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𝑨</m:t>
                      </m:r>
                      <m:r>
                        <a:rPr lang="tr-TR" sz="2000" b="1" i="1" smtClean="0">
                          <a:latin typeface="Cambria Math" panose="02040503050406030204" pitchFamily="18" charset="0"/>
                          <a:ea typeface="Cambria Math" panose="02040503050406030204" pitchFamily="18" charset="0"/>
                        </a:rPr>
                        <m:t>∙</m:t>
                      </m:r>
                      <m:d>
                        <m:dPr>
                          <m:ctrlPr>
                            <a:rPr lang="tr-TR" sz="2000" b="1" i="1" smtClean="0">
                              <a:latin typeface="Cambria Math" panose="02040503050406030204" pitchFamily="18" charset="0"/>
                              <a:ea typeface="Cambria Math" panose="02040503050406030204" pitchFamily="18" charset="0"/>
                            </a:rPr>
                          </m:ctrlPr>
                        </m:dPr>
                        <m:e>
                          <m:f>
                            <m:fPr>
                              <m:ctrlPr>
                                <a:rPr lang="tr-TR" sz="2000" b="1" i="1">
                                  <a:latin typeface="Cambria Math" panose="02040503050406030204" pitchFamily="18" charset="0"/>
                                </a:rPr>
                              </m:ctrlPr>
                            </m:fPr>
                            <m:num>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𝒊</m:t>
                                      </m:r>
                                    </m:sub>
                                  </m:sSub>
                                  <m:r>
                                    <a:rPr lang="tr-TR" sz="2000" b="1" i="1">
                                      <a:latin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𝒐</m:t>
                                      </m:r>
                                    </m:sub>
                                  </m:sSub>
                                </m:e>
                              </m:d>
                            </m:num>
                            <m:den>
                              <m:r>
                                <a:rPr lang="tr-TR" sz="2000" b="1" i="1" smtClean="0">
                                  <a:latin typeface="Cambria Math" panose="02040503050406030204" pitchFamily="18" charset="0"/>
                                  <a:ea typeface="Cambria Math" panose="02040503050406030204" pitchFamily="18" charset="0"/>
                                </a:rPr>
                                <m:t>𝒒</m:t>
                              </m:r>
                            </m:den>
                          </m:f>
                          <m:r>
                            <a:rPr lang="tr-TR" sz="2000" b="1" i="1" smtClean="0">
                              <a:latin typeface="Cambria Math" panose="02040503050406030204" pitchFamily="18" charset="0"/>
                              <a:ea typeface="Cambria Math" panose="02040503050406030204" pitchFamily="18" charset="0"/>
                            </a:rPr>
                            <m:t>+</m:t>
                          </m:r>
                          <m:f>
                            <m:fPr>
                              <m:ctrlPr>
                                <a:rPr lang="tr-TR" sz="2000" b="1" i="1">
                                  <a:latin typeface="Cambria Math" panose="02040503050406030204" pitchFamily="18" charset="0"/>
                                </a:rPr>
                              </m:ctrlPr>
                            </m:fPr>
                            <m:num>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𝒐</m:t>
                                      </m:r>
                                    </m:sub>
                                  </m:sSub>
                                  <m:r>
                                    <a:rPr lang="tr-TR" sz="2000" b="1" i="1">
                                      <a:latin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𝒊</m:t>
                                      </m:r>
                                    </m:sub>
                                  </m:sSub>
                                </m:e>
                              </m:d>
                            </m:num>
                            <m:den>
                              <m:r>
                                <a:rPr lang="tr-TR" sz="2000" b="1" i="1" smtClean="0">
                                  <a:latin typeface="Cambria Math" panose="02040503050406030204" pitchFamily="18" charset="0"/>
                                  <a:ea typeface="Cambria Math" panose="02040503050406030204" pitchFamily="18" charset="0"/>
                                </a:rPr>
                                <m:t>𝒒</m:t>
                              </m:r>
                            </m:den>
                          </m:f>
                        </m:e>
                      </m:d>
                    </m:oMath>
                  </m:oMathPara>
                </a14:m>
                <a:endParaRPr lang="tr-TR" sz="2000" b="1" dirty="0"/>
              </a:p>
            </p:txBody>
          </p:sp>
        </mc:Choice>
        <mc:Fallback xmlns="">
          <p:sp>
            <p:nvSpPr>
              <p:cNvPr id="8" name="TextBox 7">
                <a:extLst>
                  <a:ext uri="{FF2B5EF4-FFF2-40B4-BE49-F238E27FC236}">
                    <a16:creationId xmlns:a16="http://schemas.microsoft.com/office/drawing/2014/main" id="{1B67C52B-8EBD-42CA-7D90-58CFF37FF4A4}"/>
                  </a:ext>
                </a:extLst>
              </p:cNvPr>
              <p:cNvSpPr txBox="1">
                <a:spLocks noRot="1" noChangeAspect="1" noMove="1" noResize="1" noEditPoints="1" noAdjustHandles="1" noChangeArrowheads="1" noChangeShapeType="1" noTextEdit="1"/>
              </p:cNvSpPr>
              <p:nvPr/>
            </p:nvSpPr>
            <p:spPr>
              <a:xfrm>
                <a:off x="217280" y="2217120"/>
                <a:ext cx="5644301" cy="715324"/>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459CD5B-80C4-B5D6-4D1C-13A7F394EF89}"/>
                  </a:ext>
                </a:extLst>
              </p:cNvPr>
              <p:cNvSpPr txBox="1"/>
              <p:nvPr/>
            </p:nvSpPr>
            <p:spPr>
              <a:xfrm>
                <a:off x="217344" y="3376774"/>
                <a:ext cx="5644237" cy="691536"/>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rPr>
                        <m:t>𝒍𝒏</m:t>
                      </m:r>
                      <m:d>
                        <m:dPr>
                          <m:ctrlPr>
                            <a:rPr lang="tr-TR" sz="2000" b="1" i="1" smtClean="0">
                              <a:latin typeface="Cambria Math" panose="02040503050406030204" pitchFamily="18" charset="0"/>
                            </a:rPr>
                          </m:ctrlPr>
                        </m:dPr>
                        <m:e>
                          <m:f>
                            <m:fPr>
                              <m:ctrlPr>
                                <a:rPr lang="tr-TR" sz="2000" b="1" i="1" smtClean="0">
                                  <a:latin typeface="Cambria Math" panose="02040503050406030204" pitchFamily="18" charset="0"/>
                                </a:rPr>
                              </m:ctrlPr>
                            </m:fPr>
                            <m:num>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rPr>
                                    <m:t>𝟐</m:t>
                                  </m:r>
                                </m:sub>
                              </m:sSub>
                            </m:num>
                            <m:den>
                              <m:r>
                                <a:rPr lang="tr-TR" sz="2000" b="1" i="1" smtClean="0">
                                  <a:latin typeface="Cambria Math" panose="02040503050406030204" pitchFamily="18" charset="0"/>
                                  <a:ea typeface="Cambria Math" panose="02040503050406030204" pitchFamily="18" charset="0"/>
                                </a:rPr>
                                <m:t>∆</m:t>
                              </m:r>
                              <m:sSub>
                                <m:sSubPr>
                                  <m:ctrlPr>
                                    <a:rPr lang="tr-TR" sz="2000" b="1" i="1" smtClean="0">
                                      <a:latin typeface="Cambria Math" panose="02040503050406030204" pitchFamily="18" charset="0"/>
                                      <a:ea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𝟏</m:t>
                                  </m:r>
                                </m:sub>
                              </m:sSub>
                            </m:den>
                          </m:f>
                        </m:e>
                      </m:d>
                      <m:r>
                        <a:rPr lang="tr-TR" sz="2000" b="1" i="1" smtClean="0">
                          <a:latin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m:t>
                      </m:r>
                      <m:f>
                        <m:fPr>
                          <m:ctrlPr>
                            <a:rPr lang="tr-TR" sz="2000" b="1" i="1" smtClean="0">
                              <a:latin typeface="Cambria Math" panose="02040503050406030204" pitchFamily="18" charset="0"/>
                              <a:ea typeface="Cambria Math" panose="02040503050406030204" pitchFamily="18" charset="0"/>
                            </a:rPr>
                          </m:ctrlPr>
                        </m:fPr>
                        <m:num>
                          <m:r>
                            <a:rPr lang="tr-TR" sz="2000" b="1" i="1">
                              <a:latin typeface="Cambria Math" panose="02040503050406030204" pitchFamily="18" charset="0"/>
                            </a:rPr>
                            <m:t>𝑼</m:t>
                          </m:r>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𝑨</m:t>
                          </m:r>
                        </m:num>
                        <m:den>
                          <m:r>
                            <a:rPr lang="tr-TR" sz="2000" b="1" i="1" smtClean="0">
                              <a:latin typeface="Cambria Math" panose="02040503050406030204" pitchFamily="18" charset="0"/>
                              <a:ea typeface="Cambria Math" panose="02040503050406030204" pitchFamily="18" charset="0"/>
                            </a:rPr>
                            <m:t>𝒒</m:t>
                          </m:r>
                        </m:den>
                      </m:f>
                      <m:r>
                        <a:rPr lang="tr-TR" sz="2000" b="1" i="1" smtClean="0">
                          <a:latin typeface="Cambria Math" panose="02040503050406030204" pitchFamily="18" charset="0"/>
                          <a:ea typeface="Cambria Math" panose="02040503050406030204" pitchFamily="18" charset="0"/>
                        </a:rPr>
                        <m:t>∙</m:t>
                      </m:r>
                      <m:d>
                        <m:dPr>
                          <m:ctrlPr>
                            <a:rPr lang="tr-TR" sz="2000" b="1" i="1" smtClean="0">
                              <a:latin typeface="Cambria Math" panose="02040503050406030204" pitchFamily="18" charset="0"/>
                              <a:ea typeface="Cambria Math" panose="02040503050406030204" pitchFamily="18" charset="0"/>
                            </a:rPr>
                          </m:ctrlPr>
                        </m:dPr>
                        <m:e>
                          <m:d>
                            <m:dPr>
                              <m:ctrlPr>
                                <a:rPr lang="tr-TR" sz="2000" b="1" i="1">
                                  <a:latin typeface="Cambria Math" panose="02040503050406030204" pitchFamily="18" charset="0"/>
                                </a:rPr>
                              </m:ctrlPr>
                            </m:dPr>
                            <m:e>
                              <m:sSub>
                                <m:sSubPr>
                                  <m:ctrlPr>
                                    <a:rPr lang="tr-TR" sz="2000" b="1" i="1" smtClean="0">
                                      <a:solidFill>
                                        <a:srgbClr val="FF0000"/>
                                      </a:solidFill>
                                      <a:latin typeface="Cambria Math" panose="02040503050406030204" pitchFamily="18" charset="0"/>
                                    </a:rPr>
                                  </m:ctrlPr>
                                </m:sSubPr>
                                <m:e>
                                  <m:r>
                                    <a:rPr lang="tr-TR" sz="2000" b="1" i="1">
                                      <a:solidFill>
                                        <a:srgbClr val="FF0000"/>
                                      </a:solidFill>
                                      <a:latin typeface="Cambria Math" panose="02040503050406030204" pitchFamily="18" charset="0"/>
                                    </a:rPr>
                                    <m:t>𝑻</m:t>
                                  </m:r>
                                </m:e>
                                <m:sub>
                                  <m:r>
                                    <a:rPr lang="tr-TR" sz="2000" b="1" i="1">
                                      <a:solidFill>
                                        <a:srgbClr val="FF0000"/>
                                      </a:solidFill>
                                      <a:latin typeface="Cambria Math" panose="02040503050406030204" pitchFamily="18" charset="0"/>
                                    </a:rPr>
                                    <m:t>𝒉</m:t>
                                  </m:r>
                                  <m:r>
                                    <a:rPr lang="tr-TR" sz="2000" b="1" i="1">
                                      <a:solidFill>
                                        <a:srgbClr val="FF0000"/>
                                      </a:solidFill>
                                      <a:latin typeface="Cambria Math" panose="02040503050406030204" pitchFamily="18" charset="0"/>
                                    </a:rPr>
                                    <m:t>,</m:t>
                                  </m:r>
                                  <m:r>
                                    <a:rPr lang="tr-TR" sz="2000" b="1" i="1">
                                      <a:solidFill>
                                        <a:srgbClr val="FF0000"/>
                                      </a:solidFill>
                                      <a:latin typeface="Cambria Math" panose="02040503050406030204" pitchFamily="18" charset="0"/>
                                    </a:rPr>
                                    <m:t>𝒊</m:t>
                                  </m:r>
                                </m:sub>
                              </m:sSub>
                              <m:r>
                                <a:rPr lang="tr-TR" sz="2000" b="1" i="1">
                                  <a:latin typeface="Cambria Math" panose="02040503050406030204" pitchFamily="18" charset="0"/>
                                </a:rPr>
                                <m:t>−</m:t>
                              </m:r>
                              <m:sSub>
                                <m:sSubPr>
                                  <m:ctrlPr>
                                    <a:rPr lang="tr-TR" sz="2000" b="1" i="1" smtClean="0">
                                      <a:solidFill>
                                        <a:srgbClr val="33CC33"/>
                                      </a:solidFill>
                                      <a:latin typeface="Cambria Math" panose="02040503050406030204" pitchFamily="18" charset="0"/>
                                    </a:rPr>
                                  </m:ctrlPr>
                                </m:sSubPr>
                                <m:e>
                                  <m:r>
                                    <a:rPr lang="tr-TR" sz="2000" b="1" i="1">
                                      <a:solidFill>
                                        <a:srgbClr val="33CC33"/>
                                      </a:solidFill>
                                      <a:latin typeface="Cambria Math" panose="02040503050406030204" pitchFamily="18" charset="0"/>
                                    </a:rPr>
                                    <m:t>𝑻</m:t>
                                  </m:r>
                                </m:e>
                                <m:sub>
                                  <m:r>
                                    <a:rPr lang="tr-TR" sz="2000" b="1" i="1">
                                      <a:solidFill>
                                        <a:srgbClr val="33CC33"/>
                                      </a:solidFill>
                                      <a:latin typeface="Cambria Math" panose="02040503050406030204" pitchFamily="18" charset="0"/>
                                    </a:rPr>
                                    <m:t>𝒉</m:t>
                                  </m:r>
                                  <m:r>
                                    <a:rPr lang="tr-TR" sz="2000" b="1" i="1">
                                      <a:solidFill>
                                        <a:srgbClr val="33CC33"/>
                                      </a:solidFill>
                                      <a:latin typeface="Cambria Math" panose="02040503050406030204" pitchFamily="18" charset="0"/>
                                    </a:rPr>
                                    <m:t>,</m:t>
                                  </m:r>
                                  <m:r>
                                    <a:rPr lang="tr-TR" sz="2000" b="1" i="1">
                                      <a:solidFill>
                                        <a:srgbClr val="33CC33"/>
                                      </a:solidFill>
                                      <a:latin typeface="Cambria Math" panose="02040503050406030204" pitchFamily="18" charset="0"/>
                                    </a:rPr>
                                    <m:t>𝒐</m:t>
                                  </m:r>
                                </m:sub>
                              </m:sSub>
                            </m:e>
                          </m:d>
                          <m:r>
                            <a:rPr lang="tr-TR" sz="2000" b="1" i="1" smtClean="0">
                              <a:latin typeface="Cambria Math" panose="02040503050406030204" pitchFamily="18" charset="0"/>
                              <a:ea typeface="Cambria Math" panose="02040503050406030204" pitchFamily="18" charset="0"/>
                            </a:rPr>
                            <m:t>+</m:t>
                          </m:r>
                          <m:d>
                            <m:dPr>
                              <m:ctrlPr>
                                <a:rPr lang="tr-TR" sz="2000" b="1" i="1">
                                  <a:latin typeface="Cambria Math" panose="02040503050406030204" pitchFamily="18" charset="0"/>
                                </a:rPr>
                              </m:ctrlPr>
                            </m:dPr>
                            <m:e>
                              <m:sSub>
                                <m:sSubPr>
                                  <m:ctrlPr>
                                    <a:rPr lang="tr-TR" sz="2000" b="1" i="1" smtClean="0">
                                      <a:solidFill>
                                        <a:srgbClr val="0000FF"/>
                                      </a:solidFill>
                                      <a:latin typeface="Cambria Math" panose="02040503050406030204" pitchFamily="18" charset="0"/>
                                    </a:rPr>
                                  </m:ctrlPr>
                                </m:sSubPr>
                                <m:e>
                                  <m:r>
                                    <a:rPr lang="tr-TR" sz="2000" b="1" i="1">
                                      <a:solidFill>
                                        <a:srgbClr val="0000FF"/>
                                      </a:solidFill>
                                      <a:latin typeface="Cambria Math" panose="02040503050406030204" pitchFamily="18" charset="0"/>
                                    </a:rPr>
                                    <m:t>𝑻</m:t>
                                  </m:r>
                                </m:e>
                                <m:sub>
                                  <m:r>
                                    <a:rPr lang="tr-TR" sz="2000" b="1" i="1">
                                      <a:solidFill>
                                        <a:srgbClr val="0000FF"/>
                                      </a:solidFill>
                                      <a:latin typeface="Cambria Math" panose="02040503050406030204" pitchFamily="18" charset="0"/>
                                    </a:rPr>
                                    <m:t>𝒄</m:t>
                                  </m:r>
                                  <m:r>
                                    <a:rPr lang="tr-TR" sz="2000" b="1" i="1">
                                      <a:solidFill>
                                        <a:srgbClr val="0000FF"/>
                                      </a:solidFill>
                                      <a:latin typeface="Cambria Math" panose="02040503050406030204" pitchFamily="18" charset="0"/>
                                    </a:rPr>
                                    <m:t>,</m:t>
                                  </m:r>
                                  <m:r>
                                    <a:rPr lang="tr-TR" sz="2000" b="1" i="1">
                                      <a:solidFill>
                                        <a:srgbClr val="0000FF"/>
                                      </a:solidFill>
                                      <a:latin typeface="Cambria Math" panose="02040503050406030204" pitchFamily="18" charset="0"/>
                                    </a:rPr>
                                    <m:t>𝒐</m:t>
                                  </m:r>
                                </m:sub>
                              </m:sSub>
                              <m:r>
                                <a:rPr lang="tr-TR" sz="2000" b="1" i="1">
                                  <a:latin typeface="Cambria Math" panose="02040503050406030204" pitchFamily="18" charset="0"/>
                                </a:rPr>
                                <m:t>−</m:t>
                              </m:r>
                              <m:sSub>
                                <m:sSubPr>
                                  <m:ctrlPr>
                                    <a:rPr lang="tr-TR" sz="2000" b="1" i="1" smtClean="0">
                                      <a:solidFill>
                                        <a:srgbClr val="7030A0"/>
                                      </a:solidFill>
                                      <a:latin typeface="Cambria Math" panose="02040503050406030204" pitchFamily="18" charset="0"/>
                                    </a:rPr>
                                  </m:ctrlPr>
                                </m:sSubPr>
                                <m:e>
                                  <m:r>
                                    <a:rPr lang="tr-TR" sz="2000" b="1" i="1">
                                      <a:solidFill>
                                        <a:srgbClr val="7030A0"/>
                                      </a:solidFill>
                                      <a:latin typeface="Cambria Math" panose="02040503050406030204" pitchFamily="18" charset="0"/>
                                    </a:rPr>
                                    <m:t>𝑻</m:t>
                                  </m:r>
                                </m:e>
                                <m:sub>
                                  <m:r>
                                    <a:rPr lang="tr-TR" sz="2000" b="1" i="1">
                                      <a:solidFill>
                                        <a:srgbClr val="7030A0"/>
                                      </a:solidFill>
                                      <a:latin typeface="Cambria Math" panose="02040503050406030204" pitchFamily="18" charset="0"/>
                                    </a:rPr>
                                    <m:t>𝒄</m:t>
                                  </m:r>
                                  <m:r>
                                    <a:rPr lang="tr-TR" sz="2000" b="1" i="1">
                                      <a:solidFill>
                                        <a:srgbClr val="7030A0"/>
                                      </a:solidFill>
                                      <a:latin typeface="Cambria Math" panose="02040503050406030204" pitchFamily="18" charset="0"/>
                                    </a:rPr>
                                    <m:t>,</m:t>
                                  </m:r>
                                  <m:r>
                                    <a:rPr lang="tr-TR" sz="2000" b="1" i="1">
                                      <a:solidFill>
                                        <a:srgbClr val="7030A0"/>
                                      </a:solidFill>
                                      <a:latin typeface="Cambria Math" panose="02040503050406030204" pitchFamily="18" charset="0"/>
                                    </a:rPr>
                                    <m:t>𝒊</m:t>
                                  </m:r>
                                </m:sub>
                              </m:sSub>
                            </m:e>
                          </m:d>
                        </m:e>
                      </m:d>
                    </m:oMath>
                  </m:oMathPara>
                </a14:m>
                <a:endParaRPr lang="tr-TR" sz="2000" b="1" dirty="0"/>
              </a:p>
            </p:txBody>
          </p:sp>
        </mc:Choice>
        <mc:Fallback xmlns="">
          <p:sp>
            <p:nvSpPr>
              <p:cNvPr id="9" name="TextBox 8">
                <a:extLst>
                  <a:ext uri="{FF2B5EF4-FFF2-40B4-BE49-F238E27FC236}">
                    <a16:creationId xmlns:a16="http://schemas.microsoft.com/office/drawing/2014/main" id="{8459CD5B-80C4-B5D6-4D1C-13A7F394EF89}"/>
                  </a:ext>
                </a:extLst>
              </p:cNvPr>
              <p:cNvSpPr txBox="1">
                <a:spLocks noRot="1" noChangeAspect="1" noMove="1" noResize="1" noEditPoints="1" noAdjustHandles="1" noChangeArrowheads="1" noChangeShapeType="1" noTextEdit="1"/>
              </p:cNvSpPr>
              <p:nvPr/>
            </p:nvSpPr>
            <p:spPr>
              <a:xfrm>
                <a:off x="217344" y="3376774"/>
                <a:ext cx="5644237" cy="691536"/>
              </a:xfrm>
              <a:prstGeom prst="rect">
                <a:avLst/>
              </a:prstGeom>
              <a:blipFill>
                <a:blip r:embed="rId7"/>
                <a:stretch>
                  <a:fillRect/>
                </a:stretch>
              </a:blipFill>
              <a:ln>
                <a:solidFill>
                  <a:schemeClr val="tx1"/>
                </a:solidFill>
              </a:ln>
            </p:spPr>
            <p:txBody>
              <a:bodyPr/>
              <a:lstStyle/>
              <a:p>
                <a:r>
                  <a:rPr lang="tr-TR">
                    <a:noFill/>
                  </a:rPr>
                  <a:t> </a:t>
                </a:r>
              </a:p>
            </p:txBody>
          </p:sp>
        </mc:Fallback>
      </mc:AlternateContent>
      <p:pic>
        <p:nvPicPr>
          <p:cNvPr id="10" name="Picture 9">
            <a:extLst>
              <a:ext uri="{FF2B5EF4-FFF2-40B4-BE49-F238E27FC236}">
                <a16:creationId xmlns:a16="http://schemas.microsoft.com/office/drawing/2014/main" id="{85984355-B91E-498D-0B54-27EBF1324020}"/>
              </a:ext>
            </a:extLst>
          </p:cNvPr>
          <p:cNvPicPr>
            <a:picLocks noChangeAspect="1"/>
          </p:cNvPicPr>
          <p:nvPr/>
        </p:nvPicPr>
        <p:blipFill>
          <a:blip r:embed="rId8"/>
          <a:stretch>
            <a:fillRect/>
          </a:stretch>
        </p:blipFill>
        <p:spPr>
          <a:xfrm>
            <a:off x="6375327" y="1785210"/>
            <a:ext cx="5816673" cy="3482594"/>
          </a:xfrm>
          <a:prstGeom prst="rect">
            <a:avLst/>
          </a:prstGeom>
          <a:ln>
            <a:solidFill>
              <a:schemeClr val="tx1"/>
            </a:solidFill>
          </a:ln>
        </p:spPr>
      </p:pic>
      <p:sp>
        <p:nvSpPr>
          <p:cNvPr id="11" name="Oval 10">
            <a:extLst>
              <a:ext uri="{FF2B5EF4-FFF2-40B4-BE49-F238E27FC236}">
                <a16:creationId xmlns:a16="http://schemas.microsoft.com/office/drawing/2014/main" id="{095BE0D6-EE70-CC43-DE19-693CBDEB3062}"/>
              </a:ext>
            </a:extLst>
          </p:cNvPr>
          <p:cNvSpPr/>
          <p:nvPr/>
        </p:nvSpPr>
        <p:spPr>
          <a:xfrm>
            <a:off x="6750506" y="1785210"/>
            <a:ext cx="442452" cy="4252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a:extLst>
              <a:ext uri="{FF2B5EF4-FFF2-40B4-BE49-F238E27FC236}">
                <a16:creationId xmlns:a16="http://schemas.microsoft.com/office/drawing/2014/main" id="{BF83EB01-78BE-E38E-6F15-846B54BC47C2}"/>
              </a:ext>
            </a:extLst>
          </p:cNvPr>
          <p:cNvSpPr/>
          <p:nvPr/>
        </p:nvSpPr>
        <p:spPr>
          <a:xfrm>
            <a:off x="11263513" y="3071742"/>
            <a:ext cx="442452" cy="425269"/>
          </a:xfrm>
          <a:prstGeom prst="ellipse">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a:extLst>
              <a:ext uri="{FF2B5EF4-FFF2-40B4-BE49-F238E27FC236}">
                <a16:creationId xmlns:a16="http://schemas.microsoft.com/office/drawing/2014/main" id="{254BD911-3D68-A744-0C0B-CD9294371A5D}"/>
              </a:ext>
            </a:extLst>
          </p:cNvPr>
          <p:cNvSpPr/>
          <p:nvPr/>
        </p:nvSpPr>
        <p:spPr>
          <a:xfrm>
            <a:off x="6750506" y="4430087"/>
            <a:ext cx="442452" cy="425269"/>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a:extLst>
              <a:ext uri="{FF2B5EF4-FFF2-40B4-BE49-F238E27FC236}">
                <a16:creationId xmlns:a16="http://schemas.microsoft.com/office/drawing/2014/main" id="{C77ED48B-C912-262D-85E8-444FF1E0321B}"/>
              </a:ext>
            </a:extLst>
          </p:cNvPr>
          <p:cNvSpPr/>
          <p:nvPr/>
        </p:nvSpPr>
        <p:spPr>
          <a:xfrm>
            <a:off x="11263513" y="3526507"/>
            <a:ext cx="442452" cy="425269"/>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9B44FBF-E0D1-8C76-679A-DD6838A0D4CD}"/>
                  </a:ext>
                </a:extLst>
              </p:cNvPr>
              <p:cNvSpPr txBox="1"/>
              <p:nvPr/>
            </p:nvSpPr>
            <p:spPr>
              <a:xfrm>
                <a:off x="916157" y="4482132"/>
                <a:ext cx="1910651" cy="321178"/>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𝟏</m:t>
                          </m:r>
                        </m:sub>
                      </m:sSub>
                      <m:r>
                        <a:rPr lang="tr-TR" sz="2000" b="1" i="1" smtClean="0">
                          <a:latin typeface="Cambria Math" panose="02040503050406030204" pitchFamily="18" charset="0"/>
                        </a:rPr>
                        <m:t>=</m:t>
                      </m:r>
                      <m:sSub>
                        <m:sSubPr>
                          <m:ctrlPr>
                            <a:rPr lang="tr-TR" sz="2000" b="1" i="1">
                              <a:solidFill>
                                <a:srgbClr val="FF0000"/>
                              </a:solidFill>
                              <a:latin typeface="Cambria Math" panose="02040503050406030204" pitchFamily="18" charset="0"/>
                            </a:rPr>
                          </m:ctrlPr>
                        </m:sSubPr>
                        <m:e>
                          <m:r>
                            <a:rPr lang="tr-TR" sz="2000" b="1" i="1">
                              <a:solidFill>
                                <a:srgbClr val="FF0000"/>
                              </a:solidFill>
                              <a:latin typeface="Cambria Math" panose="02040503050406030204" pitchFamily="18" charset="0"/>
                            </a:rPr>
                            <m:t>𝑻</m:t>
                          </m:r>
                        </m:e>
                        <m:sub>
                          <m:r>
                            <a:rPr lang="tr-TR" sz="2000" b="1" i="1">
                              <a:solidFill>
                                <a:srgbClr val="FF0000"/>
                              </a:solidFill>
                              <a:latin typeface="Cambria Math" panose="02040503050406030204" pitchFamily="18" charset="0"/>
                            </a:rPr>
                            <m:t>𝒉</m:t>
                          </m:r>
                          <m:r>
                            <a:rPr lang="tr-TR" sz="2000" b="1" i="1">
                              <a:solidFill>
                                <a:srgbClr val="FF0000"/>
                              </a:solidFill>
                              <a:latin typeface="Cambria Math" panose="02040503050406030204" pitchFamily="18" charset="0"/>
                            </a:rPr>
                            <m:t>,</m:t>
                          </m:r>
                          <m:r>
                            <a:rPr lang="tr-TR" sz="2000" b="1" i="1">
                              <a:solidFill>
                                <a:srgbClr val="FF0000"/>
                              </a:solidFill>
                              <a:latin typeface="Cambria Math" panose="02040503050406030204" pitchFamily="18" charset="0"/>
                            </a:rPr>
                            <m:t>𝒊</m:t>
                          </m:r>
                        </m:sub>
                      </m:sSub>
                      <m:r>
                        <a:rPr lang="tr-TR" sz="2000" b="1" i="1" smtClean="0">
                          <a:latin typeface="Cambria Math" panose="02040503050406030204" pitchFamily="18" charset="0"/>
                          <a:ea typeface="Cambria Math" panose="02040503050406030204" pitchFamily="18" charset="0"/>
                        </a:rPr>
                        <m:t>−</m:t>
                      </m:r>
                      <m:sSub>
                        <m:sSubPr>
                          <m:ctrlPr>
                            <a:rPr lang="tr-TR" sz="2000" b="1" i="1">
                              <a:solidFill>
                                <a:srgbClr val="7030A0"/>
                              </a:solidFill>
                              <a:latin typeface="Cambria Math" panose="02040503050406030204" pitchFamily="18" charset="0"/>
                            </a:rPr>
                          </m:ctrlPr>
                        </m:sSubPr>
                        <m:e>
                          <m:r>
                            <a:rPr lang="tr-TR" sz="2000" b="1" i="1">
                              <a:solidFill>
                                <a:srgbClr val="7030A0"/>
                              </a:solidFill>
                              <a:latin typeface="Cambria Math" panose="02040503050406030204" pitchFamily="18" charset="0"/>
                            </a:rPr>
                            <m:t>𝑻</m:t>
                          </m:r>
                        </m:e>
                        <m:sub>
                          <m:r>
                            <a:rPr lang="tr-TR" sz="2000" b="1" i="1">
                              <a:solidFill>
                                <a:srgbClr val="7030A0"/>
                              </a:solidFill>
                              <a:latin typeface="Cambria Math" panose="02040503050406030204" pitchFamily="18" charset="0"/>
                            </a:rPr>
                            <m:t>𝒄</m:t>
                          </m:r>
                          <m:r>
                            <a:rPr lang="tr-TR" sz="2000" b="1" i="1">
                              <a:solidFill>
                                <a:srgbClr val="7030A0"/>
                              </a:solidFill>
                              <a:latin typeface="Cambria Math" panose="02040503050406030204" pitchFamily="18" charset="0"/>
                            </a:rPr>
                            <m:t>,</m:t>
                          </m:r>
                          <m:r>
                            <a:rPr lang="tr-TR" sz="2000" b="1" i="1">
                              <a:solidFill>
                                <a:srgbClr val="7030A0"/>
                              </a:solidFill>
                              <a:latin typeface="Cambria Math" panose="02040503050406030204" pitchFamily="18" charset="0"/>
                            </a:rPr>
                            <m:t>𝒊</m:t>
                          </m:r>
                        </m:sub>
                      </m:sSub>
                    </m:oMath>
                  </m:oMathPara>
                </a14:m>
                <a:endParaRPr lang="tr-TR" sz="2000" b="1" dirty="0"/>
              </a:p>
            </p:txBody>
          </p:sp>
        </mc:Choice>
        <mc:Fallback xmlns="">
          <p:sp>
            <p:nvSpPr>
              <p:cNvPr id="15" name="TextBox 14">
                <a:extLst>
                  <a:ext uri="{FF2B5EF4-FFF2-40B4-BE49-F238E27FC236}">
                    <a16:creationId xmlns:a16="http://schemas.microsoft.com/office/drawing/2014/main" id="{19B44FBF-E0D1-8C76-679A-DD6838A0D4CD}"/>
                  </a:ext>
                </a:extLst>
              </p:cNvPr>
              <p:cNvSpPr txBox="1">
                <a:spLocks noRot="1" noChangeAspect="1" noMove="1" noResize="1" noEditPoints="1" noAdjustHandles="1" noChangeArrowheads="1" noChangeShapeType="1" noTextEdit="1"/>
              </p:cNvSpPr>
              <p:nvPr/>
            </p:nvSpPr>
            <p:spPr>
              <a:xfrm>
                <a:off x="916157" y="4482132"/>
                <a:ext cx="1910651" cy="321178"/>
              </a:xfrm>
              <a:prstGeom prst="rect">
                <a:avLst/>
              </a:prstGeom>
              <a:blipFill>
                <a:blip r:embed="rId9"/>
                <a:stretch>
                  <a:fillRect l="-1899" r="-633" b="-12727"/>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060FFA3-FDFA-AD5F-B391-BD96147B91A0}"/>
                  </a:ext>
                </a:extLst>
              </p:cNvPr>
              <p:cNvSpPr txBox="1"/>
              <p:nvPr/>
            </p:nvSpPr>
            <p:spPr>
              <a:xfrm>
                <a:off x="3201987" y="4482132"/>
                <a:ext cx="1969963" cy="321178"/>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𝟐</m:t>
                          </m:r>
                        </m:sub>
                      </m:sSub>
                      <m:r>
                        <a:rPr lang="tr-TR" sz="2000" b="1" i="1" smtClean="0">
                          <a:latin typeface="Cambria Math" panose="02040503050406030204" pitchFamily="18" charset="0"/>
                        </a:rPr>
                        <m:t>=</m:t>
                      </m:r>
                      <m:sSub>
                        <m:sSubPr>
                          <m:ctrlPr>
                            <a:rPr lang="tr-TR" sz="2000" b="1" i="1">
                              <a:solidFill>
                                <a:srgbClr val="33CC33"/>
                              </a:solidFill>
                              <a:latin typeface="Cambria Math" panose="02040503050406030204" pitchFamily="18" charset="0"/>
                            </a:rPr>
                          </m:ctrlPr>
                        </m:sSubPr>
                        <m:e>
                          <m:r>
                            <a:rPr lang="tr-TR" sz="2000" b="1" i="1">
                              <a:solidFill>
                                <a:srgbClr val="33CC33"/>
                              </a:solidFill>
                              <a:latin typeface="Cambria Math" panose="02040503050406030204" pitchFamily="18" charset="0"/>
                            </a:rPr>
                            <m:t>𝑻</m:t>
                          </m:r>
                        </m:e>
                        <m:sub>
                          <m:r>
                            <a:rPr lang="tr-TR" sz="2000" b="1" i="1">
                              <a:solidFill>
                                <a:srgbClr val="33CC33"/>
                              </a:solidFill>
                              <a:latin typeface="Cambria Math" panose="02040503050406030204" pitchFamily="18" charset="0"/>
                            </a:rPr>
                            <m:t>𝒉</m:t>
                          </m:r>
                          <m:r>
                            <a:rPr lang="tr-TR" sz="2000" b="1" i="1">
                              <a:solidFill>
                                <a:srgbClr val="33CC33"/>
                              </a:solidFill>
                              <a:latin typeface="Cambria Math" panose="02040503050406030204" pitchFamily="18" charset="0"/>
                            </a:rPr>
                            <m:t>,</m:t>
                          </m:r>
                          <m:r>
                            <a:rPr lang="tr-TR" sz="2000" b="1" i="1">
                              <a:solidFill>
                                <a:srgbClr val="33CC33"/>
                              </a:solidFill>
                              <a:latin typeface="Cambria Math" panose="02040503050406030204" pitchFamily="18" charset="0"/>
                            </a:rPr>
                            <m:t>𝒐</m:t>
                          </m:r>
                        </m:sub>
                      </m:sSub>
                      <m:r>
                        <a:rPr lang="tr-TR" sz="2000" b="1" i="1" smtClean="0">
                          <a:latin typeface="Cambria Math" panose="02040503050406030204" pitchFamily="18" charset="0"/>
                          <a:ea typeface="Cambria Math" panose="02040503050406030204" pitchFamily="18" charset="0"/>
                        </a:rPr>
                        <m:t>−</m:t>
                      </m:r>
                      <m:sSub>
                        <m:sSubPr>
                          <m:ctrlPr>
                            <a:rPr lang="tr-TR" sz="2000" b="1" i="1">
                              <a:solidFill>
                                <a:srgbClr val="0000FF"/>
                              </a:solidFill>
                              <a:latin typeface="Cambria Math" panose="02040503050406030204" pitchFamily="18" charset="0"/>
                            </a:rPr>
                          </m:ctrlPr>
                        </m:sSubPr>
                        <m:e>
                          <m:r>
                            <a:rPr lang="tr-TR" sz="2000" b="1" i="1">
                              <a:solidFill>
                                <a:srgbClr val="0000FF"/>
                              </a:solidFill>
                              <a:latin typeface="Cambria Math" panose="02040503050406030204" pitchFamily="18" charset="0"/>
                            </a:rPr>
                            <m:t>𝑻</m:t>
                          </m:r>
                        </m:e>
                        <m:sub>
                          <m:r>
                            <a:rPr lang="tr-TR" sz="2000" b="1" i="1">
                              <a:solidFill>
                                <a:srgbClr val="0000FF"/>
                              </a:solidFill>
                              <a:latin typeface="Cambria Math" panose="02040503050406030204" pitchFamily="18" charset="0"/>
                            </a:rPr>
                            <m:t>𝒄</m:t>
                          </m:r>
                          <m:r>
                            <a:rPr lang="tr-TR" sz="2000" b="1" i="1">
                              <a:solidFill>
                                <a:srgbClr val="0000FF"/>
                              </a:solidFill>
                              <a:latin typeface="Cambria Math" panose="02040503050406030204" pitchFamily="18" charset="0"/>
                            </a:rPr>
                            <m:t>,</m:t>
                          </m:r>
                          <m:r>
                            <a:rPr lang="tr-TR" sz="2000" b="1" i="1">
                              <a:solidFill>
                                <a:srgbClr val="0000FF"/>
                              </a:solidFill>
                              <a:latin typeface="Cambria Math" panose="02040503050406030204" pitchFamily="18" charset="0"/>
                            </a:rPr>
                            <m:t>𝒐</m:t>
                          </m:r>
                        </m:sub>
                      </m:sSub>
                    </m:oMath>
                  </m:oMathPara>
                </a14:m>
                <a:endParaRPr lang="tr-TR" sz="2000" b="1" dirty="0"/>
              </a:p>
            </p:txBody>
          </p:sp>
        </mc:Choice>
        <mc:Fallback xmlns="">
          <p:sp>
            <p:nvSpPr>
              <p:cNvPr id="16" name="TextBox 15">
                <a:extLst>
                  <a:ext uri="{FF2B5EF4-FFF2-40B4-BE49-F238E27FC236}">
                    <a16:creationId xmlns:a16="http://schemas.microsoft.com/office/drawing/2014/main" id="{8060FFA3-FDFA-AD5F-B391-BD96147B91A0}"/>
                  </a:ext>
                </a:extLst>
              </p:cNvPr>
              <p:cNvSpPr txBox="1">
                <a:spLocks noRot="1" noChangeAspect="1" noMove="1" noResize="1" noEditPoints="1" noAdjustHandles="1" noChangeArrowheads="1" noChangeShapeType="1" noTextEdit="1"/>
              </p:cNvSpPr>
              <p:nvPr/>
            </p:nvSpPr>
            <p:spPr>
              <a:xfrm>
                <a:off x="3201987" y="4482132"/>
                <a:ext cx="1969963" cy="321178"/>
              </a:xfrm>
              <a:prstGeom prst="rect">
                <a:avLst/>
              </a:prstGeom>
              <a:blipFill>
                <a:blip r:embed="rId10"/>
                <a:stretch>
                  <a:fillRect l="-2462" r="-308" b="-12727"/>
                </a:stretch>
              </a:blipFill>
              <a:ln>
                <a:solidFill>
                  <a:schemeClr val="tx1"/>
                </a:solidFill>
              </a:ln>
            </p:spPr>
            <p:txBody>
              <a:bodyPr/>
              <a:lstStyle/>
              <a:p>
                <a:r>
                  <a:rPr lang="tr-TR">
                    <a:noFill/>
                  </a:rPr>
                  <a:t> </a:t>
                </a:r>
              </a:p>
            </p:txBody>
          </p:sp>
        </mc:Fallback>
      </mc:AlternateContent>
      <p:sp>
        <p:nvSpPr>
          <p:cNvPr id="17" name="Rectangle 16">
            <a:extLst>
              <a:ext uri="{FF2B5EF4-FFF2-40B4-BE49-F238E27FC236}">
                <a16:creationId xmlns:a16="http://schemas.microsoft.com/office/drawing/2014/main" id="{2757F96C-D84A-C9D0-9265-18334E1C7AA2}"/>
              </a:ext>
            </a:extLst>
          </p:cNvPr>
          <p:cNvSpPr/>
          <p:nvPr/>
        </p:nvSpPr>
        <p:spPr>
          <a:xfrm>
            <a:off x="6971732" y="3071742"/>
            <a:ext cx="614516" cy="47428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Rectangle 17">
            <a:extLst>
              <a:ext uri="{FF2B5EF4-FFF2-40B4-BE49-F238E27FC236}">
                <a16:creationId xmlns:a16="http://schemas.microsoft.com/office/drawing/2014/main" id="{18D86846-ADC0-3C70-EAA9-6CAFD46B3C22}"/>
              </a:ext>
            </a:extLst>
          </p:cNvPr>
          <p:cNvSpPr/>
          <p:nvPr/>
        </p:nvSpPr>
        <p:spPr>
          <a:xfrm>
            <a:off x="10821059" y="3293983"/>
            <a:ext cx="442453" cy="35200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EE956F5-57C8-1617-7E2F-FB4CC933AFB5}"/>
                  </a:ext>
                </a:extLst>
              </p:cNvPr>
              <p:cNvSpPr txBox="1"/>
              <p:nvPr/>
            </p:nvSpPr>
            <p:spPr>
              <a:xfrm>
                <a:off x="217280" y="5508035"/>
                <a:ext cx="3308406" cy="937180"/>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rPr>
                        <m:t>𝒒</m:t>
                      </m:r>
                      <m:r>
                        <a:rPr lang="tr-TR" sz="2000" b="1" i="1" smtClean="0">
                          <a:latin typeface="Cambria Math" panose="02040503050406030204" pitchFamily="18" charset="0"/>
                        </a:rPr>
                        <m:t>=−</m:t>
                      </m:r>
                      <m:r>
                        <a:rPr lang="tr-TR" sz="2000" b="1" i="1">
                          <a:latin typeface="Cambria Math" panose="02040503050406030204" pitchFamily="18" charset="0"/>
                        </a:rPr>
                        <m:t>𝑼</m:t>
                      </m:r>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𝑨</m:t>
                      </m:r>
                      <m:r>
                        <a:rPr lang="tr-TR" sz="2000" b="1" i="1" smtClean="0">
                          <a:latin typeface="Cambria Math" panose="02040503050406030204" pitchFamily="18" charset="0"/>
                          <a:ea typeface="Cambria Math" panose="02040503050406030204" pitchFamily="18" charset="0"/>
                        </a:rPr>
                        <m:t>∙</m:t>
                      </m:r>
                      <m:f>
                        <m:fPr>
                          <m:ctrlPr>
                            <a:rPr lang="tr-TR" sz="2000" b="1" i="1" smtClean="0">
                              <a:latin typeface="Cambria Math" panose="02040503050406030204" pitchFamily="18" charset="0"/>
                              <a:ea typeface="Cambria Math" panose="02040503050406030204" pitchFamily="18" charset="0"/>
                            </a:rPr>
                          </m:ctrlPr>
                        </m:fPr>
                        <m:num>
                          <m:d>
                            <m:dPr>
                              <m:ctrlPr>
                                <a:rPr lang="tr-TR" sz="2000" b="1" i="1">
                                  <a:latin typeface="Cambria Math" panose="02040503050406030204" pitchFamily="18" charset="0"/>
                                  <a:ea typeface="Cambria Math" panose="02040503050406030204" pitchFamily="18" charset="0"/>
                                </a:rPr>
                              </m:ctrlPr>
                            </m:dPr>
                            <m:e>
                              <m:d>
                                <m:dPr>
                                  <m:ctrlPr>
                                    <a:rPr lang="tr-TR" sz="2000" b="1" i="1">
                                      <a:latin typeface="Cambria Math" panose="02040503050406030204" pitchFamily="18" charset="0"/>
                                    </a:rPr>
                                  </m:ctrlPr>
                                </m:dPr>
                                <m:e>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𝟏</m:t>
                                      </m:r>
                                    </m:sub>
                                  </m:sSub>
                                </m:e>
                              </m:d>
                              <m:r>
                                <a:rPr lang="tr-TR" sz="2000" b="1" i="1" smtClean="0">
                                  <a:latin typeface="Cambria Math" panose="02040503050406030204" pitchFamily="18" charset="0"/>
                                  <a:ea typeface="Cambria Math" panose="02040503050406030204" pitchFamily="18" charset="0"/>
                                </a:rPr>
                                <m:t>−</m:t>
                              </m:r>
                              <m:d>
                                <m:dPr>
                                  <m:ctrlPr>
                                    <a:rPr lang="tr-TR" sz="2000" b="1" i="1">
                                      <a:latin typeface="Cambria Math" panose="02040503050406030204" pitchFamily="18" charset="0"/>
                                    </a:rPr>
                                  </m:ctrlPr>
                                </m:dPr>
                                <m:e>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𝟐</m:t>
                                      </m:r>
                                    </m:sub>
                                  </m:sSub>
                                </m:e>
                              </m:d>
                            </m:e>
                          </m:d>
                        </m:num>
                        <m:den>
                          <m:r>
                            <a:rPr lang="tr-TR" sz="2000" b="1" i="1">
                              <a:latin typeface="Cambria Math" panose="02040503050406030204" pitchFamily="18" charset="0"/>
                            </a:rPr>
                            <m:t>𝒍𝒏</m:t>
                          </m:r>
                          <m:d>
                            <m:dPr>
                              <m:ctrlPr>
                                <a:rPr lang="tr-TR" sz="2000" b="1" i="1">
                                  <a:latin typeface="Cambria Math" panose="02040503050406030204" pitchFamily="18" charset="0"/>
                                </a:rPr>
                              </m:ctrlPr>
                            </m:dPr>
                            <m:e>
                              <m:f>
                                <m:fPr>
                                  <m:ctrlPr>
                                    <a:rPr lang="tr-TR" sz="2000" b="1" i="1">
                                      <a:latin typeface="Cambria Math" panose="02040503050406030204" pitchFamily="18" charset="0"/>
                                    </a:rPr>
                                  </m:ctrlPr>
                                </m:fPr>
                                <m:num>
                                  <m:sSub>
                                    <m:sSubPr>
                                      <m:ctrlPr>
                                        <a:rPr lang="tr-TR" sz="2000" b="1" i="1">
                                          <a:latin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rPr>
                                        <m:t>𝟐</m:t>
                                      </m:r>
                                    </m:sub>
                                  </m:sSub>
                                </m:num>
                                <m:den>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𝟏</m:t>
                                      </m:r>
                                    </m:sub>
                                  </m:sSub>
                                </m:den>
                              </m:f>
                            </m:e>
                          </m:d>
                        </m:den>
                      </m:f>
                    </m:oMath>
                  </m:oMathPara>
                </a14:m>
                <a:endParaRPr lang="tr-TR" sz="2000" b="1" dirty="0"/>
              </a:p>
            </p:txBody>
          </p:sp>
        </mc:Choice>
        <mc:Fallback xmlns="">
          <p:sp>
            <p:nvSpPr>
              <p:cNvPr id="19" name="TextBox 18">
                <a:extLst>
                  <a:ext uri="{FF2B5EF4-FFF2-40B4-BE49-F238E27FC236}">
                    <a16:creationId xmlns:a16="http://schemas.microsoft.com/office/drawing/2014/main" id="{1EE956F5-57C8-1617-7E2F-FB4CC933AFB5}"/>
                  </a:ext>
                </a:extLst>
              </p:cNvPr>
              <p:cNvSpPr txBox="1">
                <a:spLocks noRot="1" noChangeAspect="1" noMove="1" noResize="1" noEditPoints="1" noAdjustHandles="1" noChangeArrowheads="1" noChangeShapeType="1" noTextEdit="1"/>
              </p:cNvSpPr>
              <p:nvPr/>
            </p:nvSpPr>
            <p:spPr>
              <a:xfrm>
                <a:off x="217280" y="5508035"/>
                <a:ext cx="3308406" cy="937180"/>
              </a:xfrm>
              <a:prstGeom prst="rect">
                <a:avLst/>
              </a:prstGeom>
              <a:blipFill>
                <a:blip r:embed="rId11"/>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585BDC2-8AAA-D9A3-F31A-28EFD0127184}"/>
                  </a:ext>
                </a:extLst>
              </p:cNvPr>
              <p:cNvSpPr txBox="1"/>
              <p:nvPr/>
            </p:nvSpPr>
            <p:spPr>
              <a:xfrm>
                <a:off x="4273903" y="5508035"/>
                <a:ext cx="3175356" cy="937180"/>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rPr>
                        <m:t>𝒒</m:t>
                      </m:r>
                      <m:r>
                        <a:rPr lang="tr-TR" sz="2000" b="1" i="1" smtClean="0">
                          <a:latin typeface="Cambria Math" panose="02040503050406030204" pitchFamily="18" charset="0"/>
                        </a:rPr>
                        <m:t>=</m:t>
                      </m:r>
                      <m:r>
                        <a:rPr lang="tr-TR" sz="2000" b="1" i="1">
                          <a:latin typeface="Cambria Math" panose="02040503050406030204" pitchFamily="18" charset="0"/>
                        </a:rPr>
                        <m:t>𝑼</m:t>
                      </m:r>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𝑨</m:t>
                      </m:r>
                      <m:r>
                        <a:rPr lang="tr-TR" sz="2000" b="1" i="1" smtClean="0">
                          <a:latin typeface="Cambria Math" panose="02040503050406030204" pitchFamily="18" charset="0"/>
                          <a:ea typeface="Cambria Math" panose="02040503050406030204" pitchFamily="18" charset="0"/>
                        </a:rPr>
                        <m:t>∙</m:t>
                      </m:r>
                      <m:f>
                        <m:fPr>
                          <m:ctrlPr>
                            <a:rPr lang="tr-TR" sz="2000" b="1" i="1" smtClean="0">
                              <a:latin typeface="Cambria Math" panose="02040503050406030204" pitchFamily="18" charset="0"/>
                              <a:ea typeface="Cambria Math" panose="02040503050406030204" pitchFamily="18" charset="0"/>
                            </a:rPr>
                          </m:ctrlPr>
                        </m:fPr>
                        <m:num>
                          <m:d>
                            <m:dPr>
                              <m:ctrlPr>
                                <a:rPr lang="tr-TR" sz="2000" b="1" i="1">
                                  <a:latin typeface="Cambria Math" panose="02040503050406030204" pitchFamily="18" charset="0"/>
                                  <a:ea typeface="Cambria Math" panose="02040503050406030204" pitchFamily="18" charset="0"/>
                                </a:rPr>
                              </m:ctrlPr>
                            </m:dPr>
                            <m:e>
                              <m:d>
                                <m:dPr>
                                  <m:ctrlPr>
                                    <a:rPr lang="tr-TR" sz="2000" b="1" i="1">
                                      <a:latin typeface="Cambria Math" panose="02040503050406030204" pitchFamily="18" charset="0"/>
                                    </a:rPr>
                                  </m:ctrlPr>
                                </m:dPr>
                                <m:e>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𝟐</m:t>
                                      </m:r>
                                    </m:sub>
                                  </m:sSub>
                                </m:e>
                              </m:d>
                              <m:r>
                                <a:rPr lang="tr-TR" sz="2000" b="1" i="1" smtClean="0">
                                  <a:latin typeface="Cambria Math" panose="02040503050406030204" pitchFamily="18" charset="0"/>
                                  <a:ea typeface="Cambria Math" panose="02040503050406030204" pitchFamily="18" charset="0"/>
                                </a:rPr>
                                <m:t>−</m:t>
                              </m:r>
                              <m:d>
                                <m:dPr>
                                  <m:ctrlPr>
                                    <a:rPr lang="tr-TR" sz="2000" b="1" i="1">
                                      <a:latin typeface="Cambria Math" panose="02040503050406030204" pitchFamily="18" charset="0"/>
                                    </a:rPr>
                                  </m:ctrlPr>
                                </m:dPr>
                                <m:e>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𝟏</m:t>
                                      </m:r>
                                    </m:sub>
                                  </m:sSub>
                                </m:e>
                              </m:d>
                            </m:e>
                          </m:d>
                        </m:num>
                        <m:den>
                          <m:r>
                            <a:rPr lang="tr-TR" sz="2000" b="1" i="1">
                              <a:latin typeface="Cambria Math" panose="02040503050406030204" pitchFamily="18" charset="0"/>
                            </a:rPr>
                            <m:t>𝒍𝒏</m:t>
                          </m:r>
                          <m:d>
                            <m:dPr>
                              <m:ctrlPr>
                                <a:rPr lang="tr-TR" sz="2000" b="1" i="1">
                                  <a:latin typeface="Cambria Math" panose="02040503050406030204" pitchFamily="18" charset="0"/>
                                </a:rPr>
                              </m:ctrlPr>
                            </m:dPr>
                            <m:e>
                              <m:f>
                                <m:fPr>
                                  <m:ctrlPr>
                                    <a:rPr lang="tr-TR" sz="2000" b="1" i="1">
                                      <a:latin typeface="Cambria Math" panose="02040503050406030204" pitchFamily="18" charset="0"/>
                                    </a:rPr>
                                  </m:ctrlPr>
                                </m:fPr>
                                <m:num>
                                  <m:sSub>
                                    <m:sSubPr>
                                      <m:ctrlPr>
                                        <a:rPr lang="tr-TR" sz="2000" b="1" i="1">
                                          <a:latin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rPr>
                                        <m:t>𝟐</m:t>
                                      </m:r>
                                    </m:sub>
                                  </m:sSub>
                                </m:num>
                                <m:den>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𝟏</m:t>
                                      </m:r>
                                    </m:sub>
                                  </m:sSub>
                                </m:den>
                              </m:f>
                            </m:e>
                          </m:d>
                        </m:den>
                      </m:f>
                    </m:oMath>
                  </m:oMathPara>
                </a14:m>
                <a:endParaRPr lang="tr-TR" sz="2000" b="1" dirty="0"/>
              </a:p>
            </p:txBody>
          </p:sp>
        </mc:Choice>
        <mc:Fallback xmlns="">
          <p:sp>
            <p:nvSpPr>
              <p:cNvPr id="20" name="TextBox 19">
                <a:extLst>
                  <a:ext uri="{FF2B5EF4-FFF2-40B4-BE49-F238E27FC236}">
                    <a16:creationId xmlns:a16="http://schemas.microsoft.com/office/drawing/2014/main" id="{A585BDC2-8AAA-D9A3-F31A-28EFD0127184}"/>
                  </a:ext>
                </a:extLst>
              </p:cNvPr>
              <p:cNvSpPr txBox="1">
                <a:spLocks noRot="1" noChangeAspect="1" noMove="1" noResize="1" noEditPoints="1" noAdjustHandles="1" noChangeArrowheads="1" noChangeShapeType="1" noTextEdit="1"/>
              </p:cNvSpPr>
              <p:nvPr/>
            </p:nvSpPr>
            <p:spPr>
              <a:xfrm>
                <a:off x="4273903" y="5508035"/>
                <a:ext cx="3175356" cy="937180"/>
              </a:xfrm>
              <a:prstGeom prst="rect">
                <a:avLst/>
              </a:prstGeom>
              <a:blipFill>
                <a:blip r:embed="rId12"/>
                <a:stretch>
                  <a:fillRect/>
                </a:stretch>
              </a:blipFill>
              <a:ln>
                <a:solidFill>
                  <a:schemeClr val="tx1"/>
                </a:solidFill>
              </a:ln>
            </p:spPr>
            <p:txBody>
              <a:bodyPr/>
              <a:lstStyle/>
              <a:p>
                <a:r>
                  <a:rPr lang="tr-TR">
                    <a:noFill/>
                  </a:rPr>
                  <a:t> </a:t>
                </a:r>
              </a:p>
            </p:txBody>
          </p:sp>
        </mc:Fallback>
      </mc:AlternateContent>
      <p:sp>
        <p:nvSpPr>
          <p:cNvPr id="21" name="Equals 20">
            <a:extLst>
              <a:ext uri="{FF2B5EF4-FFF2-40B4-BE49-F238E27FC236}">
                <a16:creationId xmlns:a16="http://schemas.microsoft.com/office/drawing/2014/main" id="{DE2B63DC-7E98-9333-6176-2B159C77103A}"/>
              </a:ext>
            </a:extLst>
          </p:cNvPr>
          <p:cNvSpPr/>
          <p:nvPr/>
        </p:nvSpPr>
        <p:spPr>
          <a:xfrm>
            <a:off x="3660218" y="5800032"/>
            <a:ext cx="432619" cy="293594"/>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 name="Arrow: Down 21">
            <a:extLst>
              <a:ext uri="{FF2B5EF4-FFF2-40B4-BE49-F238E27FC236}">
                <a16:creationId xmlns:a16="http://schemas.microsoft.com/office/drawing/2014/main" id="{733D630D-7A10-657E-FE89-EE1A962ADBCA}"/>
              </a:ext>
            </a:extLst>
          </p:cNvPr>
          <p:cNvSpPr/>
          <p:nvPr/>
        </p:nvSpPr>
        <p:spPr>
          <a:xfrm>
            <a:off x="2867691" y="1785210"/>
            <a:ext cx="334296" cy="3500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Arrow: Down 22">
            <a:extLst>
              <a:ext uri="{FF2B5EF4-FFF2-40B4-BE49-F238E27FC236}">
                <a16:creationId xmlns:a16="http://schemas.microsoft.com/office/drawing/2014/main" id="{137E8BB8-7F81-C471-EC44-DC1E727C7379}"/>
              </a:ext>
            </a:extLst>
          </p:cNvPr>
          <p:cNvSpPr/>
          <p:nvPr/>
        </p:nvSpPr>
        <p:spPr>
          <a:xfrm>
            <a:off x="2867691" y="2975087"/>
            <a:ext cx="334296" cy="3500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Arrow: Down 23">
            <a:extLst>
              <a:ext uri="{FF2B5EF4-FFF2-40B4-BE49-F238E27FC236}">
                <a16:creationId xmlns:a16="http://schemas.microsoft.com/office/drawing/2014/main" id="{299260B5-F54C-38E9-E420-C755F6D48A03}"/>
              </a:ext>
            </a:extLst>
          </p:cNvPr>
          <p:cNvSpPr/>
          <p:nvPr/>
        </p:nvSpPr>
        <p:spPr>
          <a:xfrm>
            <a:off x="2867691" y="4994269"/>
            <a:ext cx="334296" cy="3500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Equals 24">
            <a:extLst>
              <a:ext uri="{FF2B5EF4-FFF2-40B4-BE49-F238E27FC236}">
                <a16:creationId xmlns:a16="http://schemas.microsoft.com/office/drawing/2014/main" id="{322FE8A8-1476-4E4A-2079-107A82FCF5F5}"/>
              </a:ext>
            </a:extLst>
          </p:cNvPr>
          <p:cNvSpPr/>
          <p:nvPr/>
        </p:nvSpPr>
        <p:spPr>
          <a:xfrm>
            <a:off x="7586248" y="5800032"/>
            <a:ext cx="432619" cy="293594"/>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BD3F2DB-F71F-3A3A-1FBB-0526897D902A}"/>
                  </a:ext>
                </a:extLst>
              </p:cNvPr>
              <p:cNvSpPr txBox="1"/>
              <p:nvPr/>
            </p:nvSpPr>
            <p:spPr>
              <a:xfrm>
                <a:off x="8197476" y="5508035"/>
                <a:ext cx="3175356" cy="937180"/>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rPr>
                        <m:t>𝒒</m:t>
                      </m:r>
                      <m:r>
                        <a:rPr lang="tr-TR" sz="2000" b="1" i="1" smtClean="0">
                          <a:latin typeface="Cambria Math" panose="02040503050406030204" pitchFamily="18" charset="0"/>
                        </a:rPr>
                        <m:t>=</m:t>
                      </m:r>
                      <m:r>
                        <a:rPr lang="tr-TR" sz="2000" b="1" i="1">
                          <a:latin typeface="Cambria Math" panose="02040503050406030204" pitchFamily="18" charset="0"/>
                        </a:rPr>
                        <m:t>𝑼</m:t>
                      </m:r>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𝑨</m:t>
                      </m:r>
                      <m:r>
                        <a:rPr lang="tr-TR" sz="2000" b="1" i="1" smtClean="0">
                          <a:latin typeface="Cambria Math" panose="02040503050406030204" pitchFamily="18" charset="0"/>
                          <a:ea typeface="Cambria Math" panose="02040503050406030204" pitchFamily="18" charset="0"/>
                        </a:rPr>
                        <m:t>∙</m:t>
                      </m:r>
                      <m:f>
                        <m:fPr>
                          <m:ctrlPr>
                            <a:rPr lang="tr-TR" sz="2000" b="1" i="1" smtClean="0">
                              <a:latin typeface="Cambria Math" panose="02040503050406030204" pitchFamily="18" charset="0"/>
                              <a:ea typeface="Cambria Math" panose="02040503050406030204" pitchFamily="18" charset="0"/>
                            </a:rPr>
                          </m:ctrlPr>
                        </m:fPr>
                        <m:num>
                          <m:d>
                            <m:dPr>
                              <m:ctrlPr>
                                <a:rPr lang="tr-TR" sz="2000" b="1" i="1">
                                  <a:latin typeface="Cambria Math" panose="02040503050406030204" pitchFamily="18" charset="0"/>
                                  <a:ea typeface="Cambria Math" panose="02040503050406030204" pitchFamily="18" charset="0"/>
                                </a:rPr>
                              </m:ctrlPr>
                            </m:dPr>
                            <m:e>
                              <m:d>
                                <m:dPr>
                                  <m:ctrlPr>
                                    <a:rPr lang="tr-TR" sz="2000" b="1" i="1">
                                      <a:latin typeface="Cambria Math" panose="02040503050406030204" pitchFamily="18" charset="0"/>
                                    </a:rPr>
                                  </m:ctrlPr>
                                </m:dPr>
                                <m:e>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𝟏</m:t>
                                      </m:r>
                                    </m:sub>
                                  </m:sSub>
                                </m:e>
                              </m:d>
                              <m:r>
                                <a:rPr lang="tr-TR" sz="2000" b="1" i="1">
                                  <a:latin typeface="Cambria Math" panose="02040503050406030204" pitchFamily="18" charset="0"/>
                                  <a:ea typeface="Cambria Math" panose="02040503050406030204" pitchFamily="18" charset="0"/>
                                </a:rPr>
                                <m:t>−</m:t>
                              </m:r>
                              <m:d>
                                <m:dPr>
                                  <m:ctrlPr>
                                    <a:rPr lang="tr-TR" sz="2000" b="1" i="1">
                                      <a:latin typeface="Cambria Math" panose="02040503050406030204" pitchFamily="18" charset="0"/>
                                    </a:rPr>
                                  </m:ctrlPr>
                                </m:dPr>
                                <m:e>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𝟐</m:t>
                                      </m:r>
                                    </m:sub>
                                  </m:sSub>
                                </m:e>
                              </m:d>
                            </m:e>
                          </m:d>
                        </m:num>
                        <m:den>
                          <m:r>
                            <a:rPr lang="tr-TR" sz="2000" b="1" i="1">
                              <a:latin typeface="Cambria Math" panose="02040503050406030204" pitchFamily="18" charset="0"/>
                            </a:rPr>
                            <m:t>𝒍𝒏</m:t>
                          </m:r>
                          <m:d>
                            <m:dPr>
                              <m:ctrlPr>
                                <a:rPr lang="tr-TR" sz="2000" b="1" i="1">
                                  <a:latin typeface="Cambria Math" panose="02040503050406030204" pitchFamily="18" charset="0"/>
                                </a:rPr>
                              </m:ctrlPr>
                            </m:dPr>
                            <m:e>
                              <m:f>
                                <m:fPr>
                                  <m:ctrlPr>
                                    <a:rPr lang="tr-TR" sz="2000" b="1" i="1">
                                      <a:latin typeface="Cambria Math" panose="02040503050406030204" pitchFamily="18" charset="0"/>
                                    </a:rPr>
                                  </m:ctrlPr>
                                </m:fPr>
                                <m:num>
                                  <m:sSub>
                                    <m:sSubPr>
                                      <m:ctrlPr>
                                        <a:rPr lang="tr-TR" sz="2000" b="1" i="1">
                                          <a:latin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𝟏</m:t>
                                      </m:r>
                                    </m:sub>
                                  </m:sSub>
                                </m:num>
                                <m:den>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𝟐</m:t>
                                      </m:r>
                                    </m:sub>
                                  </m:sSub>
                                </m:den>
                              </m:f>
                            </m:e>
                          </m:d>
                        </m:den>
                      </m:f>
                    </m:oMath>
                  </m:oMathPara>
                </a14:m>
                <a:endParaRPr lang="tr-TR" sz="2000" b="1" dirty="0"/>
              </a:p>
            </p:txBody>
          </p:sp>
        </mc:Choice>
        <mc:Fallback xmlns="">
          <p:sp>
            <p:nvSpPr>
              <p:cNvPr id="26" name="TextBox 25">
                <a:extLst>
                  <a:ext uri="{FF2B5EF4-FFF2-40B4-BE49-F238E27FC236}">
                    <a16:creationId xmlns:a16="http://schemas.microsoft.com/office/drawing/2014/main" id="{FBD3F2DB-F71F-3A3A-1FBB-0526897D902A}"/>
                  </a:ext>
                </a:extLst>
              </p:cNvPr>
              <p:cNvSpPr txBox="1">
                <a:spLocks noRot="1" noChangeAspect="1" noMove="1" noResize="1" noEditPoints="1" noAdjustHandles="1" noChangeArrowheads="1" noChangeShapeType="1" noTextEdit="1"/>
              </p:cNvSpPr>
              <p:nvPr/>
            </p:nvSpPr>
            <p:spPr>
              <a:xfrm>
                <a:off x="8197476" y="5508035"/>
                <a:ext cx="3175356" cy="937180"/>
              </a:xfrm>
              <a:prstGeom prst="rect">
                <a:avLst/>
              </a:prstGeom>
              <a:blipFill>
                <a:blip r:embed="rId13"/>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1384909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2451</TotalTime>
  <Words>3175</Words>
  <Application>Microsoft Office PowerPoint</Application>
  <PresentationFormat>Geniş ekran</PresentationFormat>
  <Paragraphs>415</Paragraphs>
  <Slides>42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Arial</vt:lpstr>
      <vt:lpstr>Calibri</vt:lpstr>
      <vt:lpstr>Cambria Math</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SYSTEM DESIGN 2023-2024 / SPRING</dc:title>
  <dc:creator>mertatak</dc:creator>
  <cp:lastModifiedBy>Yağmur NALBANT ATAK</cp:lastModifiedBy>
  <cp:revision>211</cp:revision>
  <dcterms:created xsi:type="dcterms:W3CDTF">2023-01-06T13:00:28Z</dcterms:created>
  <dcterms:modified xsi:type="dcterms:W3CDTF">2025-02-18T07:39:54Z</dcterms:modified>
</cp:coreProperties>
</file>